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63" r:id="rId3"/>
    <p:sldId id="276" r:id="rId4"/>
    <p:sldId id="259" r:id="rId5"/>
    <p:sldId id="257" r:id="rId6"/>
    <p:sldId id="262" r:id="rId7"/>
    <p:sldId id="258" r:id="rId8"/>
    <p:sldId id="260"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61"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06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8290AC-7633-4CF5-941D-2C4FC38A5E69}" type="datetimeFigureOut">
              <a:rPr lang="en-US" smtClean="0"/>
              <a:t>6/16/2015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1D27F5-283B-4A18-B279-D1EBDD679348}" type="slidenum">
              <a:rPr lang="en-US" smtClean="0"/>
              <a:t>‹#›</a:t>
            </a:fld>
            <a:endParaRPr lang="en-US"/>
          </a:p>
        </p:txBody>
      </p:sp>
    </p:spTree>
    <p:extLst>
      <p:ext uri="{BB962C8B-B14F-4D97-AF65-F5344CB8AC3E}">
        <p14:creationId xmlns:p14="http://schemas.microsoft.com/office/powerpoint/2010/main" val="643619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Each of the three HIAs met this criterion. In CT, the HIA was conducted concurrently as part of a neighborhood sustainability planning process, informing decision about the content of that plan. As noted elsewhere in this evaluation, the concurrent nature of the project in CT presented both opportunities and challenges for the conduct of the HIA. In GA, the HIA examined implications of the annual update of a state-level policy, informing decisions regarding changes to be included in both the public comment draft and final version. The HIA in MA examined the health implications of an ongoing program and made recommendations to inform decisions about its execution. While the GA example presents the most straightforward application of HIA to a prospective action, the three projects considered in this evaluation demonstrate how the HIA process can be variably adapted to inform decisions concerning community development plans, policies, and programs.</a:t>
            </a:r>
          </a:p>
          <a:p>
            <a:endParaRPr lang="en-US" dirty="0"/>
          </a:p>
        </p:txBody>
      </p:sp>
      <p:sp>
        <p:nvSpPr>
          <p:cNvPr id="4" name="Slide Number Placeholder 3"/>
          <p:cNvSpPr>
            <a:spLocks noGrp="1"/>
          </p:cNvSpPr>
          <p:nvPr>
            <p:ph type="sldNum" sz="quarter" idx="10"/>
          </p:nvPr>
        </p:nvSpPr>
        <p:spPr/>
        <p:txBody>
          <a:bodyPr/>
          <a:lstStyle/>
          <a:p>
            <a:fld id="{8C1D27F5-283B-4A18-B279-D1EBDD679348}" type="slidenum">
              <a:rPr lang="en-US" smtClean="0"/>
              <a:t>13</a:t>
            </a:fld>
            <a:endParaRPr lang="en-US"/>
          </a:p>
        </p:txBody>
      </p:sp>
    </p:spTree>
    <p:extLst>
      <p:ext uri="{BB962C8B-B14F-4D97-AF65-F5344CB8AC3E}">
        <p14:creationId xmlns:p14="http://schemas.microsoft.com/office/powerpoint/2010/main" val="903129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All three HIAs successfully engaged a broad range of stakeholders and made efforts to consider vulnerable populations. Because of its focus on a specific neighborhood, the project in CT had the best opportunity to directly engage vulnerable populations affected by the plan.  As noted elsewhere in this evaluation, the GA and MA projects had less direct engagement with specific vulnerable populations, mainly due to their focus on state-level policy decisions. In GA, the perspectives of vulnerable populations were represented by members of the HIA Steering Committee (for example, by the Partnership for Southern Equity). Similarly in MA, vulnerable populations were engaged indirectly through the involvement of CDCs that more directly interface with local communities. All three projects included robust involvement of key decision makers and community development professionals impacted by the decisions being considered.</a:t>
            </a:r>
          </a:p>
          <a:p>
            <a:endParaRPr lang="en-US" dirty="0"/>
          </a:p>
        </p:txBody>
      </p:sp>
      <p:sp>
        <p:nvSpPr>
          <p:cNvPr id="4" name="Slide Number Placeholder 3"/>
          <p:cNvSpPr>
            <a:spLocks noGrp="1"/>
          </p:cNvSpPr>
          <p:nvPr>
            <p:ph type="sldNum" sz="quarter" idx="10"/>
          </p:nvPr>
        </p:nvSpPr>
        <p:spPr/>
        <p:txBody>
          <a:bodyPr/>
          <a:lstStyle/>
          <a:p>
            <a:fld id="{8C1D27F5-283B-4A18-B279-D1EBDD679348}" type="slidenum">
              <a:rPr lang="en-US" smtClean="0"/>
              <a:t>14</a:t>
            </a:fld>
            <a:endParaRPr lang="en-US"/>
          </a:p>
        </p:txBody>
      </p:sp>
    </p:spTree>
    <p:extLst>
      <p:ext uri="{BB962C8B-B14F-4D97-AF65-F5344CB8AC3E}">
        <p14:creationId xmlns:p14="http://schemas.microsoft.com/office/powerpoint/2010/main" val="965270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All three projects examined a range of heath determinants and outcomes and considered impact on health equity. CT used a state-wide Health Equity Index as part of their characterization of baseline conditions and showed that Northeast was the worst neighborhood in Hartford in these terms. They note in their assessment that neighborhood residents did not engage around the concept of health disparities, but were more interested in “upstream” determinants like employment and poverty. Thus in the assessment of impacts, equity was somewhat more implicitly than explicitly addressed. In GA a systematic approach that involved members of the Steering Committee was used to narrow the scope from a wide range of topics to a manageable set of health determinants for detailed assessment. A wider range of determinants were included in a rapid appraisal component of the larger HIA. Health equity was a driving principle of the work, with baseline analysis demonstrating that areas where affordable housing was being built were part of demographic clusters shown to exhibit high health risk and lower socioeconomic status. MA examined vulnerable populations in CDC service areas across multiple characteristics including income, race/ethnicity, linguistic isolation, and age. They also looked at “environmental justice” groups as defined by the Massachusetts Executive Office of Energy and Environmental Affairs. These communities are explicitly considered in their baseline and assessment of impacts. </a:t>
            </a:r>
          </a:p>
          <a:p>
            <a:endParaRPr lang="en-US" dirty="0"/>
          </a:p>
        </p:txBody>
      </p:sp>
      <p:sp>
        <p:nvSpPr>
          <p:cNvPr id="4" name="Slide Number Placeholder 3"/>
          <p:cNvSpPr>
            <a:spLocks noGrp="1"/>
          </p:cNvSpPr>
          <p:nvPr>
            <p:ph type="sldNum" sz="quarter" idx="10"/>
          </p:nvPr>
        </p:nvSpPr>
        <p:spPr/>
        <p:txBody>
          <a:bodyPr/>
          <a:lstStyle/>
          <a:p>
            <a:fld id="{8C1D27F5-283B-4A18-B279-D1EBDD679348}" type="slidenum">
              <a:rPr lang="en-US" smtClean="0"/>
              <a:t>15</a:t>
            </a:fld>
            <a:endParaRPr lang="en-US"/>
          </a:p>
        </p:txBody>
      </p:sp>
    </p:spTree>
    <p:extLst>
      <p:ext uri="{BB962C8B-B14F-4D97-AF65-F5344CB8AC3E}">
        <p14:creationId xmlns:p14="http://schemas.microsoft.com/office/powerpoint/2010/main" val="3593891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All three reports profile existing conditions. In CT the use of a state-wide Health Equity Index and other sources of baseline data demonstrated high levels of need and poor health status in the Northeast neighborhood. In GA, data from the state Department of Public Health were obtained to characterize the demographics and primary causes of premature death in the census tracts in which LIHTC properties were located. However, there were few data available to directly characterize the populations living in those affordable units. The MA HIA used a variety of data sources to describe the populations living in CDC service areas and compare them to the rest of the state, including data on health outcomes and determinants.</a:t>
            </a:r>
          </a:p>
          <a:p>
            <a:endParaRPr lang="en-US" dirty="0"/>
          </a:p>
        </p:txBody>
      </p:sp>
      <p:sp>
        <p:nvSpPr>
          <p:cNvPr id="4" name="Slide Number Placeholder 3"/>
          <p:cNvSpPr>
            <a:spLocks noGrp="1"/>
          </p:cNvSpPr>
          <p:nvPr>
            <p:ph type="sldNum" sz="quarter" idx="10"/>
          </p:nvPr>
        </p:nvSpPr>
        <p:spPr/>
        <p:txBody>
          <a:bodyPr/>
          <a:lstStyle/>
          <a:p>
            <a:fld id="{8C1D27F5-283B-4A18-B279-D1EBDD679348}" type="slidenum">
              <a:rPr lang="en-US" smtClean="0"/>
              <a:t>16</a:t>
            </a:fld>
            <a:endParaRPr lang="en-US"/>
          </a:p>
        </p:txBody>
      </p:sp>
    </p:spTree>
    <p:extLst>
      <p:ext uri="{BB962C8B-B14F-4D97-AF65-F5344CB8AC3E}">
        <p14:creationId xmlns:p14="http://schemas.microsoft.com/office/powerpoint/2010/main" val="1149769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All three projects characterize impacts on health, but do so in varied ways and to various extents. The CT HIA presents different opportunities for neighborhood improvement and discusses how each may impact health using mostly literature review, best practices, and local baseline data. In the HIA report there is no explicit discussion of quality of evidence, assumptions, or limitations. The most significant limitation in the GA HIA was in scope. Many of the recommendations were based on a desktop-level assessment. Only two concepts were selected for comprehensive analysis. Those did provide a very comprehensive documentation of the analysis and impact, although some documentation occurred after the initial recommendations due to the limited comment period. In the MA HIA provides detail on each category of CDC activities and how they related to health, including data sources and the method for determining strength of evidence. It then estimates how the CITC will influence or change those CDC activities and the impacts on health, explicitly laying out the methodology for doing so. This discussion also includes specific impacts on vulnerable populations. The MA report does not contain explicit information about assumptions or limitations. </a:t>
            </a:r>
          </a:p>
          <a:p>
            <a:endParaRPr lang="en-US" dirty="0"/>
          </a:p>
        </p:txBody>
      </p:sp>
      <p:sp>
        <p:nvSpPr>
          <p:cNvPr id="4" name="Slide Number Placeholder 3"/>
          <p:cNvSpPr>
            <a:spLocks noGrp="1"/>
          </p:cNvSpPr>
          <p:nvPr>
            <p:ph type="sldNum" sz="quarter" idx="10"/>
          </p:nvPr>
        </p:nvSpPr>
        <p:spPr/>
        <p:txBody>
          <a:bodyPr/>
          <a:lstStyle/>
          <a:p>
            <a:fld id="{8C1D27F5-283B-4A18-B279-D1EBDD679348}" type="slidenum">
              <a:rPr lang="en-US" smtClean="0"/>
              <a:t>17</a:t>
            </a:fld>
            <a:endParaRPr lang="en-US"/>
          </a:p>
        </p:txBody>
      </p:sp>
    </p:spTree>
    <p:extLst>
      <p:ext uri="{BB962C8B-B14F-4D97-AF65-F5344CB8AC3E}">
        <p14:creationId xmlns:p14="http://schemas.microsoft.com/office/powerpoint/2010/main" val="3953652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Each HIA provides recommendations to enhance the positive health effects of the decision and mitigate any negative ones. The CT project makes recommendations about four opportunities for the neighborhood to pursue. Because this HIA was an integrated part of the neighborhood planning process, it contributed to the formation of these opportunities more so than responding to and enhancing them. In GA recommendations were made in several contexts. One set of recommendations were made as part of a rapid appraisal process and were mainly based on recommendations from existing HIAs adapted to the QAP context. More detailed recommendations were made to inform the content of the public comment draft QAP as well as the final version of the QAP. Recommendations were also made to the decision maker about their QAP process (as opposed to the document itself). The MA HIA made a series of recommendations about actions, tools, and alternatives specific to the CITC program as well as to inform CDCs and other organizations engaged in community development work, of the impact their activities have on population health and the connections that can be made in support of their work.</a:t>
            </a:r>
          </a:p>
          <a:p>
            <a:endParaRPr lang="en-US" dirty="0"/>
          </a:p>
        </p:txBody>
      </p:sp>
      <p:sp>
        <p:nvSpPr>
          <p:cNvPr id="4" name="Slide Number Placeholder 3"/>
          <p:cNvSpPr>
            <a:spLocks noGrp="1"/>
          </p:cNvSpPr>
          <p:nvPr>
            <p:ph type="sldNum" sz="quarter" idx="10"/>
          </p:nvPr>
        </p:nvSpPr>
        <p:spPr/>
        <p:txBody>
          <a:bodyPr/>
          <a:lstStyle/>
          <a:p>
            <a:fld id="{8C1D27F5-283B-4A18-B279-D1EBDD679348}" type="slidenum">
              <a:rPr lang="en-US" smtClean="0"/>
              <a:t>18</a:t>
            </a:fld>
            <a:endParaRPr lang="en-US"/>
          </a:p>
        </p:txBody>
      </p:sp>
    </p:spTree>
    <p:extLst>
      <p:ext uri="{BB962C8B-B14F-4D97-AF65-F5344CB8AC3E}">
        <p14:creationId xmlns:p14="http://schemas.microsoft.com/office/powerpoint/2010/main" val="3338107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CT and MA have publicly available reports. All three projects have shared versions of their findings and recommendations to stakeholders and decision makers. GA was finalizing their report at the time of this evaluation and intends to make the final version publicly available.</a:t>
            </a:r>
          </a:p>
          <a:p>
            <a:endParaRPr lang="en-US" dirty="0"/>
          </a:p>
        </p:txBody>
      </p:sp>
      <p:sp>
        <p:nvSpPr>
          <p:cNvPr id="4" name="Slide Number Placeholder 3"/>
          <p:cNvSpPr>
            <a:spLocks noGrp="1"/>
          </p:cNvSpPr>
          <p:nvPr>
            <p:ph type="sldNum" sz="quarter" idx="10"/>
          </p:nvPr>
        </p:nvSpPr>
        <p:spPr/>
        <p:txBody>
          <a:bodyPr/>
          <a:lstStyle/>
          <a:p>
            <a:fld id="{8C1D27F5-283B-4A18-B279-D1EBDD679348}" type="slidenum">
              <a:rPr lang="en-US" smtClean="0"/>
              <a:t>19</a:t>
            </a:fld>
            <a:endParaRPr lang="en-US"/>
          </a:p>
        </p:txBody>
      </p:sp>
    </p:spTree>
    <p:extLst>
      <p:ext uri="{BB962C8B-B14F-4D97-AF65-F5344CB8AC3E}">
        <p14:creationId xmlns:p14="http://schemas.microsoft.com/office/powerpoint/2010/main" val="2923609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CT HIA provides a brief monitoring strategy and identifies potential indicators and parties that might be responsible for tracking them over time. As the primary decision maker, Community Solutions is well placed to monitor the implementation of the recommendations. MA developed a monitoring plan separate from the HIA report and has conducted an impact evaluation to assess recommendation implementation.</a:t>
            </a:r>
          </a:p>
          <a:p>
            <a:endParaRPr lang="en-US" dirty="0"/>
          </a:p>
        </p:txBody>
      </p:sp>
      <p:sp>
        <p:nvSpPr>
          <p:cNvPr id="4" name="Slide Number Placeholder 3"/>
          <p:cNvSpPr>
            <a:spLocks noGrp="1"/>
          </p:cNvSpPr>
          <p:nvPr>
            <p:ph type="sldNum" sz="quarter" idx="10"/>
          </p:nvPr>
        </p:nvSpPr>
        <p:spPr/>
        <p:txBody>
          <a:bodyPr/>
          <a:lstStyle/>
          <a:p>
            <a:fld id="{8C1D27F5-283B-4A18-B279-D1EBDD679348}" type="slidenum">
              <a:rPr lang="en-US" smtClean="0"/>
              <a:t>20</a:t>
            </a:fld>
            <a:endParaRPr lang="en-US"/>
          </a:p>
        </p:txBody>
      </p:sp>
    </p:spTree>
    <p:extLst>
      <p:ext uri="{BB962C8B-B14F-4D97-AF65-F5344CB8AC3E}">
        <p14:creationId xmlns:p14="http://schemas.microsoft.com/office/powerpoint/2010/main" val="2138478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cap="all" baseline="0">
                <a:latin typeface="Trajan Pro" pitchFamily="18" charset="0"/>
                <a:cs typeface="Trajan Pro"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0" i="0">
                <a:solidFill>
                  <a:schemeClr val="tx1">
                    <a:tint val="75000"/>
                  </a:schemeClr>
                </a:solidFill>
                <a:latin typeface="Avenir LT Std 65 Medium" pitchFamily="34" charset="0"/>
                <a:cs typeface="Avenir LT Std 55 Roman"/>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1524000" y="6356350"/>
            <a:ext cx="2133600" cy="365125"/>
          </a:xfrm>
          <a:prstGeom prst="rect">
            <a:avLst/>
          </a:prstGeom>
        </p:spPr>
        <p:txBody>
          <a:bodyPr/>
          <a:lstStyle>
            <a:lvl1pPr>
              <a:defRPr>
                <a:solidFill>
                  <a:schemeClr val="bg1"/>
                </a:solidFill>
                <a:latin typeface="Avenir LT Std 35 Light"/>
                <a:cs typeface="Avenir LT Std 35 Light"/>
              </a:defRPr>
            </a:lvl1pPr>
          </a:lstStyle>
          <a:p>
            <a:fld id="{9CE2C647-4602-4E13-9C4D-67558439DE61}" type="datetime1">
              <a:rPr lang="en-US" smtClean="0">
                <a:solidFill>
                  <a:prstClr val="white"/>
                </a:solidFill>
              </a:rPr>
              <a:t>6/16/2015</a:t>
            </a:fld>
            <a:endParaRPr lang="en-US">
              <a:solidFill>
                <a:prstClr val="white"/>
              </a:solidFill>
            </a:endParaRPr>
          </a:p>
        </p:txBody>
      </p:sp>
      <p:sp>
        <p:nvSpPr>
          <p:cNvPr id="5" name="Footer Placeholder 4"/>
          <p:cNvSpPr>
            <a:spLocks noGrp="1"/>
          </p:cNvSpPr>
          <p:nvPr>
            <p:ph type="ftr" sz="quarter" idx="11"/>
          </p:nvPr>
        </p:nvSpPr>
        <p:spPr>
          <a:xfrm>
            <a:off x="663445" y="5069546"/>
            <a:ext cx="2895600" cy="365125"/>
          </a:xfrm>
          <a:prstGeom prst="rect">
            <a:avLst/>
          </a:prstGeom>
        </p:spPr>
        <p:txBody>
          <a:bodyPr/>
          <a:lstStyle>
            <a:lvl1pPr>
              <a:defRPr>
                <a:solidFill>
                  <a:schemeClr val="bg1">
                    <a:lumMod val="50000"/>
                  </a:schemeClr>
                </a:solidFill>
                <a:latin typeface="Avenir LT Std 65 Medium" pitchFamily="34" charset="0"/>
                <a:cs typeface="Avenir LT Std 35 Light"/>
              </a:defRPr>
            </a:lvl1pPr>
          </a:lstStyle>
          <a:p>
            <a:pPr defTabSz="457200"/>
            <a:endParaRPr lang="en-US" dirty="0">
              <a:solidFill>
                <a:prstClr val="white">
                  <a:lumMod val="50000"/>
                </a:prstClr>
              </a:solidFill>
            </a:endParaRPr>
          </a:p>
        </p:txBody>
      </p:sp>
      <p:sp>
        <p:nvSpPr>
          <p:cNvPr id="6" name="Slide Number Placeholder 5"/>
          <p:cNvSpPr>
            <a:spLocks noGrp="1"/>
          </p:cNvSpPr>
          <p:nvPr>
            <p:ph type="sldNum" sz="quarter" idx="12"/>
          </p:nvPr>
        </p:nvSpPr>
        <p:spPr/>
        <p:txBody>
          <a:bodyPr/>
          <a:lstStyle>
            <a:lvl1pPr>
              <a:defRPr>
                <a:solidFill>
                  <a:schemeClr val="bg1"/>
                </a:solidFill>
                <a:latin typeface="Avenir LT Std 35 Light"/>
                <a:cs typeface="Avenir LT Std 35 Light"/>
              </a:defRPr>
            </a:lvl1pPr>
          </a:lstStyle>
          <a:p>
            <a:fld id="{A53C36EA-99B7-174E-A5A5-09832546A91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03227474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3089"/>
            <a:ext cx="8229600" cy="1143000"/>
          </a:xfrm>
          <a:prstGeom prst="rect">
            <a:avLst/>
          </a:prstGeom>
        </p:spPr>
        <p:txBody>
          <a:bodyPr/>
          <a:lstStyle>
            <a:lvl1pPr>
              <a:defRPr cap="all" baseline="0">
                <a:latin typeface="Trajan Pro" pitchFamily="18" charset="0"/>
                <a:cs typeface="Trajan Pro" pitchFamily="18"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b="0" i="0">
                <a:latin typeface="Avenir LT Std 65 Medium" pitchFamily="34" charset="0"/>
                <a:cs typeface="Avenir LT Std 55 Roman"/>
              </a:defRPr>
            </a:lvl1pPr>
            <a:lvl2pPr>
              <a:defRPr b="0" i="0">
                <a:latin typeface="Avenir LT Std 65 Medium" pitchFamily="34" charset="0"/>
                <a:cs typeface="Avenir LT Std 55 Roman"/>
              </a:defRPr>
            </a:lvl2pPr>
            <a:lvl3pPr>
              <a:defRPr b="0" i="0">
                <a:latin typeface="Avenir LT Std 65 Medium" pitchFamily="34" charset="0"/>
                <a:cs typeface="Avenir LT Std 55 Roman"/>
              </a:defRPr>
            </a:lvl3pPr>
            <a:lvl4pPr>
              <a:defRPr b="0" i="0">
                <a:latin typeface="Avenir LT Std 65 Medium" pitchFamily="34" charset="0"/>
                <a:cs typeface="Avenir LT Std 55 Roman"/>
              </a:defRPr>
            </a:lvl4pPr>
            <a:lvl5pPr>
              <a:defRPr b="0" i="0">
                <a:latin typeface="Avenir LT Std 65 Medium" pitchFamily="34" charset="0"/>
                <a:cs typeface="Avenir LT Std 55 Roman"/>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1524000" y="6356350"/>
            <a:ext cx="2133600" cy="365125"/>
          </a:xfrm>
          <a:prstGeom prst="rect">
            <a:avLst/>
          </a:prstGeom>
        </p:spPr>
        <p:txBody>
          <a:bodyPr/>
          <a:lstStyle>
            <a:lvl1pPr>
              <a:defRPr>
                <a:solidFill>
                  <a:schemeClr val="bg1"/>
                </a:solidFill>
                <a:latin typeface="Avenir LT Std 35 Light"/>
                <a:cs typeface="Avenir LT Std 35 Light"/>
              </a:defRPr>
            </a:lvl1pPr>
          </a:lstStyle>
          <a:p>
            <a:fld id="{8C00EB55-3C9F-4563-B4F3-220037CD9423}" type="datetime1">
              <a:rPr lang="en-US" smtClean="0">
                <a:solidFill>
                  <a:prstClr val="white"/>
                </a:solidFill>
              </a:rPr>
              <a:t>6/16/2015</a:t>
            </a:fld>
            <a:endParaRPr lang="en-US">
              <a:solidFill>
                <a:prstClr val="white"/>
              </a:solidFill>
            </a:endParaRPr>
          </a:p>
        </p:txBody>
      </p:sp>
      <p:sp>
        <p:nvSpPr>
          <p:cNvPr id="5" name="Footer Placeholder 4"/>
          <p:cNvSpPr>
            <a:spLocks noGrp="1"/>
          </p:cNvSpPr>
          <p:nvPr>
            <p:ph type="ftr" sz="quarter" idx="11"/>
          </p:nvPr>
        </p:nvSpPr>
        <p:spPr>
          <a:xfrm>
            <a:off x="663445" y="5069546"/>
            <a:ext cx="2895600" cy="365125"/>
          </a:xfrm>
          <a:prstGeom prst="rect">
            <a:avLst/>
          </a:prstGeom>
        </p:spPr>
        <p:txBody>
          <a:bodyPr/>
          <a:lstStyle>
            <a:lvl1pPr>
              <a:defRPr>
                <a:solidFill>
                  <a:schemeClr val="bg1">
                    <a:lumMod val="50000"/>
                  </a:schemeClr>
                </a:solidFill>
                <a:latin typeface="Avenir LT Std 35 Light"/>
                <a:cs typeface="Avenir LT Std 35 Light"/>
              </a:defRPr>
            </a:lvl1pPr>
          </a:lstStyle>
          <a:p>
            <a:pPr defTabSz="457200"/>
            <a:endParaRPr lang="en-US" dirty="0">
              <a:solidFill>
                <a:prstClr val="white">
                  <a:lumMod val="50000"/>
                </a:prstClr>
              </a:solidFill>
            </a:endParaRPr>
          </a:p>
        </p:txBody>
      </p:sp>
      <p:sp>
        <p:nvSpPr>
          <p:cNvPr id="6" name="Slide Number Placeholder 5"/>
          <p:cNvSpPr>
            <a:spLocks noGrp="1"/>
          </p:cNvSpPr>
          <p:nvPr>
            <p:ph type="sldNum" sz="quarter" idx="12"/>
          </p:nvPr>
        </p:nvSpPr>
        <p:spPr/>
        <p:txBody>
          <a:bodyPr/>
          <a:lstStyle>
            <a:lvl1pPr>
              <a:defRPr>
                <a:solidFill>
                  <a:schemeClr val="bg1"/>
                </a:solidFill>
                <a:latin typeface="Avenir LT Std 35 Light"/>
                <a:cs typeface="Avenir LT Std 35 Light"/>
              </a:defRPr>
            </a:lvl1pPr>
          </a:lstStyle>
          <a:p>
            <a:fld id="{A53C36EA-99B7-174E-A5A5-09832546A91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93122498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normAutofit/>
          </a:bodyPr>
          <a:lstStyle>
            <a:lvl1pPr>
              <a:defRPr sz="4000" cap="all" baseline="0">
                <a:latin typeface="Trajan Pro" pitchFamily="18" charset="0"/>
                <a:cs typeface="Trajan Pro" pitchFamily="18"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b="0" i="0">
                <a:latin typeface="Avenir LT Std 65 Medium" pitchFamily="34" charset="0"/>
                <a:cs typeface="Avenir LT Std 55 Roman"/>
              </a:defRPr>
            </a:lvl1pPr>
            <a:lvl2pPr>
              <a:defRPr b="0" i="0">
                <a:latin typeface="Avenir LT Std 65 Medium" pitchFamily="34" charset="0"/>
                <a:cs typeface="Avenir LT Std 55 Roman"/>
              </a:defRPr>
            </a:lvl2pPr>
            <a:lvl3pPr>
              <a:defRPr b="0" i="0">
                <a:latin typeface="Avenir LT Std 65 Medium" pitchFamily="34" charset="0"/>
                <a:cs typeface="Avenir LT Std 55 Roman"/>
              </a:defRPr>
            </a:lvl3pPr>
            <a:lvl4pPr>
              <a:defRPr b="0" i="0">
                <a:latin typeface="Avenir LT Std 65 Medium" pitchFamily="34" charset="0"/>
                <a:cs typeface="Avenir LT Std 55 Roman"/>
              </a:defRPr>
            </a:lvl4pPr>
            <a:lvl5pPr>
              <a:defRPr b="0" i="0">
                <a:latin typeface="Avenir LT Std 65 Medium" pitchFamily="34" charset="0"/>
                <a:cs typeface="Avenir LT Std 55 Roman"/>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1524000" y="6356350"/>
            <a:ext cx="2133600" cy="365125"/>
          </a:xfrm>
          <a:prstGeom prst="rect">
            <a:avLst/>
          </a:prstGeom>
        </p:spPr>
        <p:txBody>
          <a:bodyPr/>
          <a:lstStyle>
            <a:lvl1pPr>
              <a:defRPr>
                <a:solidFill>
                  <a:schemeClr val="bg1"/>
                </a:solidFill>
                <a:latin typeface="Avenir LT Std 35 Light"/>
                <a:cs typeface="Avenir LT Std 35 Light"/>
              </a:defRPr>
            </a:lvl1pPr>
          </a:lstStyle>
          <a:p>
            <a:fld id="{5800C9B5-C87F-4956-B26E-4EE7343089DB}" type="datetime1">
              <a:rPr lang="en-US" smtClean="0">
                <a:solidFill>
                  <a:prstClr val="white"/>
                </a:solidFill>
              </a:rPr>
              <a:t>6/16/2015</a:t>
            </a:fld>
            <a:endParaRPr lang="en-US">
              <a:solidFill>
                <a:prstClr val="white"/>
              </a:solidFill>
            </a:endParaRPr>
          </a:p>
        </p:txBody>
      </p:sp>
      <p:sp>
        <p:nvSpPr>
          <p:cNvPr id="5" name="Footer Placeholder 4"/>
          <p:cNvSpPr>
            <a:spLocks noGrp="1"/>
          </p:cNvSpPr>
          <p:nvPr>
            <p:ph type="ftr" sz="quarter" idx="11"/>
          </p:nvPr>
        </p:nvSpPr>
        <p:spPr>
          <a:xfrm>
            <a:off x="663445" y="5069546"/>
            <a:ext cx="2895600" cy="365125"/>
          </a:xfrm>
          <a:prstGeom prst="rect">
            <a:avLst/>
          </a:prstGeom>
        </p:spPr>
        <p:txBody>
          <a:bodyPr/>
          <a:lstStyle>
            <a:lvl1pPr>
              <a:defRPr>
                <a:solidFill>
                  <a:schemeClr val="bg1">
                    <a:lumMod val="50000"/>
                  </a:schemeClr>
                </a:solidFill>
                <a:latin typeface="Avenir LT Std 35 Light"/>
                <a:cs typeface="Avenir LT Std 35 Light"/>
              </a:defRPr>
            </a:lvl1pPr>
          </a:lstStyle>
          <a:p>
            <a:pPr defTabSz="457200"/>
            <a:endParaRPr lang="en-US" dirty="0">
              <a:solidFill>
                <a:prstClr val="white">
                  <a:lumMod val="50000"/>
                </a:prstClr>
              </a:solidFill>
            </a:endParaRPr>
          </a:p>
        </p:txBody>
      </p:sp>
      <p:sp>
        <p:nvSpPr>
          <p:cNvPr id="6" name="Slide Number Placeholder 5"/>
          <p:cNvSpPr>
            <a:spLocks noGrp="1"/>
          </p:cNvSpPr>
          <p:nvPr>
            <p:ph type="sldNum" sz="quarter" idx="12"/>
          </p:nvPr>
        </p:nvSpPr>
        <p:spPr/>
        <p:txBody>
          <a:bodyPr/>
          <a:lstStyle>
            <a:lvl1pPr>
              <a:defRPr>
                <a:solidFill>
                  <a:schemeClr val="bg1"/>
                </a:solidFill>
                <a:latin typeface="Avenir LT Std 35 Light"/>
                <a:cs typeface="Avenir LT Std 35 Light"/>
              </a:defRPr>
            </a:lvl1pPr>
          </a:lstStyle>
          <a:p>
            <a:fld id="{A53C36EA-99B7-174E-A5A5-09832546A91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418393388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924800" cy="6096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762000" y="2057400"/>
            <a:ext cx="7848600" cy="3200400"/>
          </a:xfrm>
        </p:spPr>
        <p:txBody>
          <a:bodyPr/>
          <a:lstStyle>
            <a:lvl1pPr>
              <a:defRPr>
                <a:latin typeface="Avenir LT Std 65 Medium" pitchFamily="34" charset="0"/>
              </a:defRPr>
            </a:lvl1pPr>
          </a:lstStyle>
          <a:p>
            <a:endParaRPr lang="en-US"/>
          </a:p>
        </p:txBody>
      </p:sp>
      <p:sp>
        <p:nvSpPr>
          <p:cNvPr id="4" name="Slide Number Placeholder 3"/>
          <p:cNvSpPr>
            <a:spLocks noGrp="1"/>
          </p:cNvSpPr>
          <p:nvPr>
            <p:ph type="sldNum" sz="quarter" idx="10"/>
          </p:nvPr>
        </p:nvSpPr>
        <p:spPr>
          <a:xfrm>
            <a:off x="762000" y="6172200"/>
            <a:ext cx="1828800" cy="304800"/>
          </a:xfrm>
        </p:spPr>
        <p:txBody>
          <a:bodyPr/>
          <a:lstStyle>
            <a:lvl1pPr>
              <a:defRPr>
                <a:latin typeface="Avenir LT Std 65 Medium" pitchFamily="34" charset="0"/>
              </a:defRPr>
            </a:lvl1pPr>
          </a:lstStyle>
          <a:p>
            <a:fld id="{2525EB5F-2BA6-4528-878C-5449940EBCD7}" type="slidenum">
              <a:rPr lang="en-US" smtClean="0">
                <a:solidFill>
                  <a:prstClr val="white">
                    <a:lumMod val="75000"/>
                  </a:prstClr>
                </a:solidFill>
              </a:rPr>
              <a:pPr/>
              <a:t>‹#›</a:t>
            </a:fld>
            <a:endParaRPr lang="en-US">
              <a:solidFill>
                <a:prstClr val="white">
                  <a:lumMod val="75000"/>
                </a:prstClr>
              </a:solidFill>
            </a:endParaRPr>
          </a:p>
        </p:txBody>
      </p:sp>
    </p:spTree>
    <p:extLst>
      <p:ext uri="{BB962C8B-B14F-4D97-AF65-F5344CB8AC3E}">
        <p14:creationId xmlns:p14="http://schemas.microsoft.com/office/powerpoint/2010/main" val="4014569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6513"/>
            <a:ext cx="8229600" cy="1143000"/>
          </a:xfrm>
          <a:prstGeom prst="rect">
            <a:avLst/>
          </a:prstGeom>
        </p:spPr>
        <p:txBody>
          <a:bodyPr>
            <a:noAutofit/>
          </a:bodyPr>
          <a:lstStyle>
            <a:lvl1pPr>
              <a:defRPr sz="4000" cap="all" baseline="0">
                <a:latin typeface="Trajan Pro" pitchFamily="18" charset="0"/>
                <a:ea typeface="Verdana" pitchFamily="34" charset="0"/>
                <a:cs typeface="Verdan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0" i="0">
                <a:latin typeface="Avenir LT Std 65 Medium" pitchFamily="34" charset="0"/>
                <a:cs typeface="Avenir LT Std 45 Book"/>
              </a:defRPr>
            </a:lvl1pPr>
            <a:lvl2pPr>
              <a:defRPr b="0" i="0">
                <a:latin typeface="Avenir LT Std 65 Medium" pitchFamily="34" charset="0"/>
                <a:cs typeface="Avenir LT Std 45 Book"/>
              </a:defRPr>
            </a:lvl2pPr>
            <a:lvl3pPr>
              <a:defRPr b="0" i="0">
                <a:latin typeface="Avenir LT Std 65 Medium" pitchFamily="34" charset="0"/>
                <a:cs typeface="Avenir LT Std 45 Book"/>
              </a:defRPr>
            </a:lvl3pPr>
            <a:lvl4pPr>
              <a:defRPr b="0" i="0">
                <a:latin typeface="Avenir LT Std 65 Medium" pitchFamily="34" charset="0"/>
                <a:cs typeface="Avenir LT Std 45 Book"/>
              </a:defRPr>
            </a:lvl4pPr>
            <a:lvl5pPr>
              <a:defRPr b="0" i="0">
                <a:latin typeface="Avenir LT Std 65 Medium" pitchFamily="34" charset="0"/>
                <a:cs typeface="Avenir LT Std 45 Book"/>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1524000" y="6356350"/>
            <a:ext cx="2133600" cy="365125"/>
          </a:xfrm>
          <a:prstGeom prst="rect">
            <a:avLst/>
          </a:prstGeom>
        </p:spPr>
        <p:txBody>
          <a:bodyPr/>
          <a:lstStyle>
            <a:lvl1pPr>
              <a:defRPr>
                <a:solidFill>
                  <a:schemeClr val="bg1"/>
                </a:solidFill>
                <a:latin typeface="Avenir LT Std 35 Light"/>
                <a:cs typeface="Avenir LT Std 35 Light"/>
              </a:defRPr>
            </a:lvl1pPr>
          </a:lstStyle>
          <a:p>
            <a:fld id="{45D06DF8-4DDF-4724-84B0-E491C37CB932}" type="datetime1">
              <a:rPr lang="en-US" smtClean="0">
                <a:solidFill>
                  <a:prstClr val="white"/>
                </a:solidFill>
              </a:rPr>
              <a:t>6/16/2015</a:t>
            </a:fld>
            <a:endParaRPr lang="en-US">
              <a:solidFill>
                <a:prstClr val="white"/>
              </a:solidFill>
            </a:endParaRPr>
          </a:p>
        </p:txBody>
      </p:sp>
      <p:sp>
        <p:nvSpPr>
          <p:cNvPr id="5" name="Footer Placeholder 4"/>
          <p:cNvSpPr>
            <a:spLocks noGrp="1"/>
          </p:cNvSpPr>
          <p:nvPr>
            <p:ph type="ftr" sz="quarter" idx="11"/>
          </p:nvPr>
        </p:nvSpPr>
        <p:spPr>
          <a:xfrm>
            <a:off x="663445" y="5069546"/>
            <a:ext cx="2895600" cy="365125"/>
          </a:xfrm>
          <a:prstGeom prst="rect">
            <a:avLst/>
          </a:prstGeom>
        </p:spPr>
        <p:txBody>
          <a:bodyPr/>
          <a:lstStyle>
            <a:lvl1pPr>
              <a:defRPr>
                <a:solidFill>
                  <a:schemeClr val="bg1">
                    <a:lumMod val="50000"/>
                  </a:schemeClr>
                </a:solidFill>
                <a:latin typeface="Avenir LT Std 35 Light"/>
                <a:cs typeface="Avenir LT Std 35 Light"/>
              </a:defRPr>
            </a:lvl1pPr>
          </a:lstStyle>
          <a:p>
            <a:pPr defTabSz="457200"/>
            <a:endParaRPr lang="en-US" dirty="0">
              <a:solidFill>
                <a:prstClr val="white">
                  <a:lumMod val="50000"/>
                </a:prstClr>
              </a:solidFill>
            </a:endParaRPr>
          </a:p>
        </p:txBody>
      </p:sp>
      <p:sp>
        <p:nvSpPr>
          <p:cNvPr id="6" name="Slide Number Placeholder 5"/>
          <p:cNvSpPr>
            <a:spLocks noGrp="1"/>
          </p:cNvSpPr>
          <p:nvPr>
            <p:ph type="sldNum" sz="quarter" idx="12"/>
          </p:nvPr>
        </p:nvSpPr>
        <p:spPr/>
        <p:txBody>
          <a:bodyPr/>
          <a:lstStyle>
            <a:lvl1pPr>
              <a:defRPr>
                <a:solidFill>
                  <a:schemeClr val="bg1"/>
                </a:solidFill>
                <a:latin typeface="Avenir LT Std 35 Light"/>
                <a:cs typeface="Avenir LT Std 35 Light"/>
              </a:defRPr>
            </a:lvl1pPr>
          </a:lstStyle>
          <a:p>
            <a:fld id="{A53C36EA-99B7-174E-A5A5-09832546A91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9061227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139834"/>
            <a:ext cx="7772400" cy="1362075"/>
          </a:xfrm>
          <a:prstGeom prst="rect">
            <a:avLst/>
          </a:prstGeom>
        </p:spPr>
        <p:txBody>
          <a:bodyPr anchor="t"/>
          <a:lstStyle>
            <a:lvl1pPr algn="l">
              <a:defRPr sz="4000" b="0" cap="all">
                <a:latin typeface="Trajan Pro" pitchFamily="18" charset="0"/>
                <a:cs typeface="Trajan Pro"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0" i="0">
                <a:solidFill>
                  <a:schemeClr val="tx1">
                    <a:tint val="75000"/>
                  </a:schemeClr>
                </a:solidFill>
                <a:latin typeface="Avenir LT Std 65 Medium" pitchFamily="34" charset="0"/>
                <a:cs typeface="Avenir LT Std 45 Book"/>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endParaRPr lang="en-US" dirty="0" smtClean="0"/>
          </a:p>
        </p:txBody>
      </p:sp>
      <p:sp>
        <p:nvSpPr>
          <p:cNvPr id="4" name="Date Placeholder 3"/>
          <p:cNvSpPr>
            <a:spLocks noGrp="1"/>
          </p:cNvSpPr>
          <p:nvPr>
            <p:ph type="dt" sz="half" idx="10"/>
          </p:nvPr>
        </p:nvSpPr>
        <p:spPr>
          <a:xfrm>
            <a:off x="1524000" y="6356350"/>
            <a:ext cx="2133600" cy="365125"/>
          </a:xfrm>
          <a:prstGeom prst="rect">
            <a:avLst/>
          </a:prstGeom>
        </p:spPr>
        <p:txBody>
          <a:bodyPr/>
          <a:lstStyle>
            <a:lvl1pPr>
              <a:defRPr>
                <a:solidFill>
                  <a:schemeClr val="bg1"/>
                </a:solidFill>
                <a:latin typeface="Avenir LT Std 35 Light"/>
                <a:cs typeface="Avenir LT Std 35 Light"/>
              </a:defRPr>
            </a:lvl1pPr>
          </a:lstStyle>
          <a:p>
            <a:fld id="{FB942ACE-0B70-41D3-91A7-45FFC5CC7017}" type="datetime1">
              <a:rPr lang="en-US" smtClean="0">
                <a:solidFill>
                  <a:prstClr val="white"/>
                </a:solidFill>
              </a:rPr>
              <a:t>6/16/2015</a:t>
            </a:fld>
            <a:endParaRPr lang="en-US">
              <a:solidFill>
                <a:prstClr val="white"/>
              </a:solidFill>
            </a:endParaRPr>
          </a:p>
        </p:txBody>
      </p:sp>
      <p:sp>
        <p:nvSpPr>
          <p:cNvPr id="5" name="Footer Placeholder 4"/>
          <p:cNvSpPr>
            <a:spLocks noGrp="1"/>
          </p:cNvSpPr>
          <p:nvPr>
            <p:ph type="ftr" sz="quarter" idx="11"/>
          </p:nvPr>
        </p:nvSpPr>
        <p:spPr>
          <a:xfrm>
            <a:off x="663445" y="5069546"/>
            <a:ext cx="2895600" cy="365125"/>
          </a:xfrm>
          <a:prstGeom prst="rect">
            <a:avLst/>
          </a:prstGeom>
        </p:spPr>
        <p:txBody>
          <a:bodyPr/>
          <a:lstStyle>
            <a:lvl1pPr>
              <a:defRPr>
                <a:solidFill>
                  <a:schemeClr val="bg1">
                    <a:lumMod val="50000"/>
                  </a:schemeClr>
                </a:solidFill>
                <a:latin typeface="Avenir LT Std 65 Medium" pitchFamily="34" charset="0"/>
                <a:cs typeface="Avenir LT Std 35 Light"/>
              </a:defRPr>
            </a:lvl1pPr>
          </a:lstStyle>
          <a:p>
            <a:pPr defTabSz="457200"/>
            <a:endParaRPr lang="en-US" dirty="0">
              <a:solidFill>
                <a:prstClr val="white">
                  <a:lumMod val="50000"/>
                </a:prstClr>
              </a:solidFill>
            </a:endParaRPr>
          </a:p>
        </p:txBody>
      </p:sp>
      <p:sp>
        <p:nvSpPr>
          <p:cNvPr id="6" name="Slide Number Placeholder 5"/>
          <p:cNvSpPr>
            <a:spLocks noGrp="1"/>
          </p:cNvSpPr>
          <p:nvPr>
            <p:ph type="sldNum" sz="quarter" idx="12"/>
          </p:nvPr>
        </p:nvSpPr>
        <p:spPr/>
        <p:txBody>
          <a:bodyPr/>
          <a:lstStyle>
            <a:lvl1pPr>
              <a:defRPr>
                <a:solidFill>
                  <a:schemeClr val="bg1"/>
                </a:solidFill>
                <a:latin typeface="Avenir LT Std 35 Light"/>
                <a:cs typeface="Avenir LT Std 35 Light"/>
              </a:defRPr>
            </a:lvl1pPr>
          </a:lstStyle>
          <a:p>
            <a:fld id="{A53C36EA-99B7-174E-A5A5-09832546A91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1294572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3089"/>
            <a:ext cx="8229600" cy="1143000"/>
          </a:xfrm>
          <a:prstGeom prst="rect">
            <a:avLst/>
          </a:prstGeom>
        </p:spPr>
        <p:txBody>
          <a:bodyPr>
            <a:noAutofit/>
          </a:bodyPr>
          <a:lstStyle>
            <a:lvl1pPr>
              <a:defRPr sz="4000" cap="all" baseline="0">
                <a:latin typeface="Trajan Pro" pitchFamily="18" charset="0"/>
                <a:cs typeface="Trajan Pro" pitchFamily="18"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b="0" i="0">
                <a:latin typeface="Avenir LT Std 65 Medium" pitchFamily="34" charset="0"/>
                <a:cs typeface="Avenir LT Std 45 Book"/>
              </a:defRPr>
            </a:lvl1pPr>
            <a:lvl2pPr>
              <a:defRPr sz="2400" b="0" i="0">
                <a:latin typeface="Avenir LT Std 65 Medium" pitchFamily="34" charset="0"/>
                <a:cs typeface="Avenir LT Std 45 Book"/>
              </a:defRPr>
            </a:lvl2pPr>
            <a:lvl3pPr>
              <a:defRPr sz="2000" b="0" i="0">
                <a:latin typeface="Avenir LT Std 65 Medium" pitchFamily="34" charset="0"/>
                <a:cs typeface="Avenir LT Std 45 Book"/>
              </a:defRPr>
            </a:lvl3pPr>
            <a:lvl4pPr>
              <a:defRPr sz="1800" b="0" i="0">
                <a:latin typeface="Avenir LT Std 65 Medium" pitchFamily="34" charset="0"/>
                <a:cs typeface="Avenir LT Std 45 Book"/>
              </a:defRPr>
            </a:lvl4pPr>
            <a:lvl5pPr>
              <a:defRPr sz="1800" b="0" i="0">
                <a:latin typeface="Avenir LT Std 65 Medium" pitchFamily="34" charset="0"/>
                <a:cs typeface="Avenir LT Std 45 Book"/>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b="0" i="0">
                <a:latin typeface="Avenir LT Std 65 Medium" pitchFamily="34" charset="0"/>
                <a:cs typeface="Avenir LT Std 45 Book"/>
              </a:defRPr>
            </a:lvl1pPr>
            <a:lvl2pPr>
              <a:defRPr sz="2400" b="0" i="0">
                <a:latin typeface="Avenir LT Std 65 Medium" pitchFamily="34" charset="0"/>
                <a:cs typeface="Avenir LT Std 45 Book"/>
              </a:defRPr>
            </a:lvl2pPr>
            <a:lvl3pPr>
              <a:defRPr sz="2000" b="0" i="0">
                <a:latin typeface="Avenir LT Std 65 Medium" pitchFamily="34" charset="0"/>
                <a:cs typeface="Avenir LT Std 45 Book"/>
              </a:defRPr>
            </a:lvl3pPr>
            <a:lvl4pPr>
              <a:defRPr sz="1800" b="0" i="0">
                <a:latin typeface="Avenir LT Std 65 Medium" pitchFamily="34" charset="0"/>
                <a:cs typeface="Avenir LT Std 45 Book"/>
              </a:defRPr>
            </a:lvl4pPr>
            <a:lvl5pPr>
              <a:defRPr sz="1800" b="0" i="0">
                <a:latin typeface="Avenir LT Std 65 Medium" pitchFamily="34" charset="0"/>
                <a:cs typeface="Avenir LT Std 45 Book"/>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1524000" y="6356350"/>
            <a:ext cx="2133600" cy="365125"/>
          </a:xfrm>
          <a:prstGeom prst="rect">
            <a:avLst/>
          </a:prstGeom>
        </p:spPr>
        <p:txBody>
          <a:bodyPr/>
          <a:lstStyle>
            <a:lvl1pPr>
              <a:defRPr>
                <a:solidFill>
                  <a:schemeClr val="bg1"/>
                </a:solidFill>
                <a:latin typeface="Avenir LT Std 35 Light"/>
                <a:cs typeface="Avenir LT Std 35 Light"/>
              </a:defRPr>
            </a:lvl1pPr>
          </a:lstStyle>
          <a:p>
            <a:fld id="{C70BD090-E5E2-4122-8DAA-0DD0B9F13462}" type="datetime1">
              <a:rPr lang="en-US" smtClean="0">
                <a:solidFill>
                  <a:prstClr val="white"/>
                </a:solidFill>
              </a:rPr>
              <a:t>6/16/2015</a:t>
            </a:fld>
            <a:endParaRPr lang="en-US">
              <a:solidFill>
                <a:prstClr val="white"/>
              </a:solidFill>
            </a:endParaRPr>
          </a:p>
        </p:txBody>
      </p:sp>
      <p:sp>
        <p:nvSpPr>
          <p:cNvPr id="6" name="Footer Placeholder 5"/>
          <p:cNvSpPr>
            <a:spLocks noGrp="1"/>
          </p:cNvSpPr>
          <p:nvPr>
            <p:ph type="ftr" sz="quarter" idx="11"/>
          </p:nvPr>
        </p:nvSpPr>
        <p:spPr>
          <a:xfrm>
            <a:off x="663445" y="5069546"/>
            <a:ext cx="2895600" cy="365125"/>
          </a:xfrm>
          <a:prstGeom prst="rect">
            <a:avLst/>
          </a:prstGeom>
        </p:spPr>
        <p:txBody>
          <a:bodyPr/>
          <a:lstStyle>
            <a:lvl1pPr>
              <a:defRPr>
                <a:solidFill>
                  <a:schemeClr val="bg1">
                    <a:lumMod val="50000"/>
                  </a:schemeClr>
                </a:solidFill>
                <a:latin typeface="Avenir LT Std 35 Light"/>
                <a:cs typeface="Avenir LT Std 35 Light"/>
              </a:defRPr>
            </a:lvl1pPr>
          </a:lstStyle>
          <a:p>
            <a:pPr defTabSz="457200"/>
            <a:endParaRPr lang="en-US" dirty="0">
              <a:solidFill>
                <a:prstClr val="white">
                  <a:lumMod val="50000"/>
                </a:prstClr>
              </a:solidFill>
            </a:endParaRPr>
          </a:p>
        </p:txBody>
      </p:sp>
      <p:sp>
        <p:nvSpPr>
          <p:cNvPr id="7" name="Slide Number Placeholder 6"/>
          <p:cNvSpPr>
            <a:spLocks noGrp="1"/>
          </p:cNvSpPr>
          <p:nvPr>
            <p:ph type="sldNum" sz="quarter" idx="12"/>
          </p:nvPr>
        </p:nvSpPr>
        <p:spPr/>
        <p:txBody>
          <a:bodyPr/>
          <a:lstStyle>
            <a:lvl1pPr>
              <a:defRPr>
                <a:solidFill>
                  <a:schemeClr val="bg1"/>
                </a:solidFill>
                <a:latin typeface="Avenir LT Std 35 Light"/>
                <a:cs typeface="Avenir LT Std 35 Light"/>
              </a:defRPr>
            </a:lvl1pPr>
          </a:lstStyle>
          <a:p>
            <a:fld id="{A53C36EA-99B7-174E-A5A5-09832546A91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8401277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3089"/>
            <a:ext cx="8229600" cy="1143000"/>
          </a:xfrm>
          <a:prstGeom prst="rect">
            <a:avLst/>
          </a:prstGeom>
        </p:spPr>
        <p:txBody>
          <a:bodyPr>
            <a:noAutofit/>
          </a:bodyPr>
          <a:lstStyle>
            <a:lvl1pPr>
              <a:defRPr sz="4000" cap="all" baseline="0">
                <a:latin typeface="Trajan Pro" pitchFamily="18" charset="0"/>
                <a:cs typeface="Trajan Pro"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i="0">
                <a:latin typeface="Avenir LT Std 65 Medium" pitchFamily="34" charset="0"/>
                <a:cs typeface="Avenir LT Std 85 Heav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b="0" i="0">
                <a:latin typeface="Avenir LT Std 65 Medium" pitchFamily="34" charset="0"/>
                <a:cs typeface="Avenir LT Std 55 Roman"/>
              </a:defRPr>
            </a:lvl1pPr>
            <a:lvl2pPr>
              <a:defRPr sz="2000" b="0" i="0">
                <a:latin typeface="Avenir LT Std 65 Medium" pitchFamily="34" charset="0"/>
                <a:cs typeface="Avenir LT Std 55 Roman"/>
              </a:defRPr>
            </a:lvl2pPr>
            <a:lvl3pPr>
              <a:defRPr sz="1800" b="0" i="0">
                <a:latin typeface="Avenir LT Std 65 Medium" pitchFamily="34" charset="0"/>
                <a:cs typeface="Avenir LT Std 55 Roman"/>
              </a:defRPr>
            </a:lvl3pPr>
            <a:lvl4pPr>
              <a:defRPr sz="1600" b="0" i="0">
                <a:latin typeface="Avenir LT Std 65 Medium" pitchFamily="34" charset="0"/>
                <a:cs typeface="Avenir LT Std 55 Roman"/>
              </a:defRPr>
            </a:lvl4pPr>
            <a:lvl5pPr>
              <a:defRPr sz="1600" b="0" i="0">
                <a:latin typeface="Avenir LT Std 65 Medium" pitchFamily="34" charset="0"/>
                <a:cs typeface="Avenir LT Std 55 Roman"/>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i="0">
                <a:latin typeface="Avenir LT Std 65 Medium" pitchFamily="34" charset="0"/>
                <a:cs typeface="Avenir LT Std 85 Heav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b="0" i="0">
                <a:latin typeface="Avenir LT Std 65 Medium" pitchFamily="34" charset="0"/>
                <a:cs typeface="Avenir LT Std 55 Roman"/>
              </a:defRPr>
            </a:lvl1pPr>
            <a:lvl2pPr>
              <a:defRPr sz="2000" b="0" i="0">
                <a:latin typeface="Avenir LT Std 65 Medium" pitchFamily="34" charset="0"/>
                <a:cs typeface="Avenir LT Std 55 Roman"/>
              </a:defRPr>
            </a:lvl2pPr>
            <a:lvl3pPr>
              <a:defRPr sz="1800" b="0" i="0">
                <a:latin typeface="Avenir LT Std 65 Medium" pitchFamily="34" charset="0"/>
                <a:cs typeface="Avenir LT Std 55 Roman"/>
              </a:defRPr>
            </a:lvl3pPr>
            <a:lvl4pPr>
              <a:defRPr sz="1600" b="0" i="0">
                <a:latin typeface="Avenir LT Std 65 Medium" pitchFamily="34" charset="0"/>
                <a:cs typeface="Avenir LT Std 55 Roman"/>
              </a:defRPr>
            </a:lvl4pPr>
            <a:lvl5pPr>
              <a:defRPr sz="1600" b="0" i="0">
                <a:latin typeface="Avenir LT Std 65 Medium" pitchFamily="34" charset="0"/>
                <a:cs typeface="Avenir LT Std 55 Roman"/>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1524000" y="6356350"/>
            <a:ext cx="2133600" cy="365125"/>
          </a:xfrm>
          <a:prstGeom prst="rect">
            <a:avLst/>
          </a:prstGeom>
        </p:spPr>
        <p:txBody>
          <a:bodyPr/>
          <a:lstStyle>
            <a:lvl1pPr>
              <a:defRPr>
                <a:solidFill>
                  <a:schemeClr val="bg1"/>
                </a:solidFill>
                <a:latin typeface="Avenir LT Std 35 Light"/>
                <a:cs typeface="Avenir LT Std 35 Light"/>
              </a:defRPr>
            </a:lvl1pPr>
          </a:lstStyle>
          <a:p>
            <a:fld id="{31904F43-9484-4DC9-8A2E-08F876CEC590}" type="datetime1">
              <a:rPr lang="en-US" smtClean="0">
                <a:solidFill>
                  <a:prstClr val="white"/>
                </a:solidFill>
              </a:rPr>
              <a:t>6/16/2015</a:t>
            </a:fld>
            <a:endParaRPr lang="en-US" dirty="0">
              <a:solidFill>
                <a:prstClr val="white"/>
              </a:solidFill>
            </a:endParaRPr>
          </a:p>
        </p:txBody>
      </p:sp>
      <p:sp>
        <p:nvSpPr>
          <p:cNvPr id="9" name="Slide Number Placeholder 8"/>
          <p:cNvSpPr>
            <a:spLocks noGrp="1"/>
          </p:cNvSpPr>
          <p:nvPr>
            <p:ph type="sldNum" sz="quarter" idx="12"/>
          </p:nvPr>
        </p:nvSpPr>
        <p:spPr/>
        <p:txBody>
          <a:bodyPr/>
          <a:lstStyle>
            <a:lvl1pPr>
              <a:defRPr>
                <a:solidFill>
                  <a:schemeClr val="bg1"/>
                </a:solidFill>
                <a:latin typeface="Avenir LT Std 35 Light"/>
                <a:cs typeface="Avenir LT Std 35 Light"/>
              </a:defRPr>
            </a:lvl1pPr>
          </a:lstStyle>
          <a:p>
            <a:fld id="{A53C36EA-99B7-174E-A5A5-09832546A913}"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4112410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3089"/>
            <a:ext cx="8229600" cy="1143000"/>
          </a:xfrm>
          <a:prstGeom prst="rect">
            <a:avLst/>
          </a:prstGeom>
        </p:spPr>
        <p:txBody>
          <a:bodyPr>
            <a:noAutofit/>
          </a:bodyPr>
          <a:lstStyle>
            <a:lvl1pPr>
              <a:defRPr sz="4000" cap="all" baseline="0">
                <a:latin typeface="Trajan Pro" pitchFamily="18" charset="0"/>
                <a:cs typeface="Trajan Pro" pitchFamily="18"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1524000" y="6356350"/>
            <a:ext cx="2133600" cy="365125"/>
          </a:xfrm>
          <a:prstGeom prst="rect">
            <a:avLst/>
          </a:prstGeom>
        </p:spPr>
        <p:txBody>
          <a:bodyPr/>
          <a:lstStyle>
            <a:lvl1pPr>
              <a:defRPr>
                <a:solidFill>
                  <a:schemeClr val="bg1"/>
                </a:solidFill>
                <a:latin typeface="Avenir LT Std 35 Light"/>
                <a:cs typeface="Avenir LT Std 35 Light"/>
              </a:defRPr>
            </a:lvl1pPr>
          </a:lstStyle>
          <a:p>
            <a:fld id="{D7586C3C-CBCA-41EB-8EC8-CF307E183248}" type="datetime1">
              <a:rPr lang="en-US" smtClean="0">
                <a:solidFill>
                  <a:prstClr val="white"/>
                </a:solidFill>
              </a:rPr>
              <a:t>6/16/2015</a:t>
            </a:fld>
            <a:endParaRPr lang="en-US">
              <a:solidFill>
                <a:prstClr val="white"/>
              </a:solidFill>
            </a:endParaRPr>
          </a:p>
        </p:txBody>
      </p:sp>
      <p:sp>
        <p:nvSpPr>
          <p:cNvPr id="4" name="Footer Placeholder 3"/>
          <p:cNvSpPr>
            <a:spLocks noGrp="1"/>
          </p:cNvSpPr>
          <p:nvPr>
            <p:ph type="ftr" sz="quarter" idx="11"/>
          </p:nvPr>
        </p:nvSpPr>
        <p:spPr>
          <a:xfrm>
            <a:off x="663445" y="5069546"/>
            <a:ext cx="2895600" cy="365125"/>
          </a:xfrm>
          <a:prstGeom prst="rect">
            <a:avLst/>
          </a:prstGeom>
        </p:spPr>
        <p:txBody>
          <a:bodyPr/>
          <a:lstStyle>
            <a:lvl1pPr>
              <a:defRPr>
                <a:solidFill>
                  <a:schemeClr val="bg1">
                    <a:lumMod val="50000"/>
                  </a:schemeClr>
                </a:solidFill>
                <a:latin typeface="Avenir LT Std 65 Medium" pitchFamily="34" charset="0"/>
                <a:cs typeface="Avenir LT Std 35 Light"/>
              </a:defRPr>
            </a:lvl1pPr>
          </a:lstStyle>
          <a:p>
            <a:pPr defTabSz="457200"/>
            <a:endParaRPr lang="en-US" dirty="0">
              <a:solidFill>
                <a:prstClr val="white">
                  <a:lumMod val="50000"/>
                </a:prstClr>
              </a:solidFill>
            </a:endParaRPr>
          </a:p>
        </p:txBody>
      </p:sp>
      <p:sp>
        <p:nvSpPr>
          <p:cNvPr id="5" name="Slide Number Placeholder 4"/>
          <p:cNvSpPr>
            <a:spLocks noGrp="1"/>
          </p:cNvSpPr>
          <p:nvPr>
            <p:ph type="sldNum" sz="quarter" idx="12"/>
          </p:nvPr>
        </p:nvSpPr>
        <p:spPr/>
        <p:txBody>
          <a:bodyPr/>
          <a:lstStyle>
            <a:lvl1pPr>
              <a:defRPr>
                <a:solidFill>
                  <a:schemeClr val="bg1"/>
                </a:solidFill>
                <a:latin typeface="Avenir LT Std 35 Light"/>
                <a:cs typeface="Avenir LT Std 35 Light"/>
              </a:defRPr>
            </a:lvl1pPr>
          </a:lstStyle>
          <a:p>
            <a:fld id="{A53C36EA-99B7-174E-A5A5-09832546A913}"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448658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24000" y="6356350"/>
            <a:ext cx="2133600" cy="365125"/>
          </a:xfrm>
          <a:prstGeom prst="rect">
            <a:avLst/>
          </a:prstGeom>
        </p:spPr>
        <p:txBody>
          <a:bodyPr/>
          <a:lstStyle>
            <a:lvl1pPr>
              <a:defRPr>
                <a:solidFill>
                  <a:schemeClr val="bg1"/>
                </a:solidFill>
                <a:latin typeface="Avenir LT Std 65 Medium" pitchFamily="34" charset="0"/>
              </a:defRPr>
            </a:lvl1pPr>
          </a:lstStyle>
          <a:p>
            <a:fld id="{6FD395B1-3AEF-4164-83FA-6D11535AB482}" type="datetime1">
              <a:rPr lang="en-US" smtClean="0">
                <a:solidFill>
                  <a:prstClr val="white"/>
                </a:solidFill>
              </a:rPr>
              <a:t>6/16/2015</a:t>
            </a:fld>
            <a:endParaRPr lang="en-US">
              <a:solidFill>
                <a:prstClr val="white"/>
              </a:solidFill>
            </a:endParaRPr>
          </a:p>
        </p:txBody>
      </p:sp>
      <p:sp>
        <p:nvSpPr>
          <p:cNvPr id="3" name="Footer Placeholder 2"/>
          <p:cNvSpPr>
            <a:spLocks noGrp="1"/>
          </p:cNvSpPr>
          <p:nvPr>
            <p:ph type="ftr" sz="quarter" idx="11"/>
          </p:nvPr>
        </p:nvSpPr>
        <p:spPr>
          <a:xfrm>
            <a:off x="663445" y="5069546"/>
            <a:ext cx="2895600" cy="365125"/>
          </a:xfrm>
          <a:prstGeom prst="rect">
            <a:avLst/>
          </a:prstGeom>
        </p:spPr>
        <p:txBody>
          <a:bodyPr/>
          <a:lstStyle>
            <a:lvl1pPr>
              <a:defRPr>
                <a:solidFill>
                  <a:schemeClr val="bg1">
                    <a:lumMod val="50000"/>
                  </a:schemeClr>
                </a:solidFill>
                <a:latin typeface="Avenir LT Std 65 Medium" pitchFamily="34" charset="0"/>
                <a:cs typeface="Avenir LT Std 35 Light"/>
              </a:defRPr>
            </a:lvl1pPr>
          </a:lstStyle>
          <a:p>
            <a:pPr defTabSz="457200"/>
            <a:endParaRPr lang="en-US" dirty="0">
              <a:solidFill>
                <a:prstClr val="white">
                  <a:lumMod val="50000"/>
                </a:prstClr>
              </a:solidFill>
            </a:endParaRPr>
          </a:p>
        </p:txBody>
      </p:sp>
      <p:sp>
        <p:nvSpPr>
          <p:cNvPr id="4" name="Slide Number Placeholder 3"/>
          <p:cNvSpPr>
            <a:spLocks noGrp="1"/>
          </p:cNvSpPr>
          <p:nvPr>
            <p:ph type="sldNum" sz="quarter" idx="12"/>
          </p:nvPr>
        </p:nvSpPr>
        <p:spPr/>
        <p:txBody>
          <a:bodyPr/>
          <a:lstStyle>
            <a:lvl1pPr>
              <a:defRPr>
                <a:solidFill>
                  <a:schemeClr val="bg1"/>
                </a:solidFill>
                <a:latin typeface="Avenir LT Std 65 Medium" pitchFamily="34" charset="0"/>
              </a:defRPr>
            </a:lvl1pPr>
          </a:lstStyle>
          <a:p>
            <a:fld id="{A53C36EA-99B7-174E-A5A5-09832546A91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41948615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0" cap="all" baseline="0">
                <a:latin typeface="Trajan Pro" pitchFamily="18" charset="0"/>
                <a:cs typeface="Trajan Pro"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b="0" i="0">
                <a:latin typeface="Avenir LT Std 65 Medium" pitchFamily="34" charset="0"/>
                <a:cs typeface="Avenir LT Std 55 Roman"/>
              </a:defRPr>
            </a:lvl1pPr>
            <a:lvl2pPr>
              <a:defRPr sz="2800" b="0" i="0">
                <a:latin typeface="Avenir LT Std 65 Medium" pitchFamily="34" charset="0"/>
                <a:cs typeface="Avenir LT Std 55 Roman"/>
              </a:defRPr>
            </a:lvl2pPr>
            <a:lvl3pPr>
              <a:defRPr sz="2400" b="0" i="0">
                <a:latin typeface="Avenir LT Std 65 Medium" pitchFamily="34" charset="0"/>
                <a:cs typeface="Avenir LT Std 55 Roman"/>
              </a:defRPr>
            </a:lvl3pPr>
            <a:lvl4pPr>
              <a:defRPr sz="2000" b="0" i="0">
                <a:latin typeface="Avenir LT Std 65 Medium" pitchFamily="34" charset="0"/>
                <a:cs typeface="Avenir LT Std 55 Roman"/>
              </a:defRPr>
            </a:lvl4pPr>
            <a:lvl5pPr>
              <a:defRPr sz="2000" b="0" i="0">
                <a:latin typeface="Avenir LT Std 65 Medium" pitchFamily="34" charset="0"/>
                <a:cs typeface="Avenir LT Std 55 Roman"/>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venir LT Std 65 Medium" pitchFamily="34" charset="0"/>
                <a:cs typeface="Avenir LT Std 35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1524000" y="6356350"/>
            <a:ext cx="2133600" cy="365125"/>
          </a:xfrm>
          <a:prstGeom prst="rect">
            <a:avLst/>
          </a:prstGeom>
        </p:spPr>
        <p:txBody>
          <a:bodyPr/>
          <a:lstStyle>
            <a:lvl1pPr>
              <a:defRPr>
                <a:solidFill>
                  <a:schemeClr val="bg1"/>
                </a:solidFill>
                <a:latin typeface="Avenir LT Std 35 Light"/>
                <a:cs typeface="Avenir LT Std 35 Light"/>
              </a:defRPr>
            </a:lvl1pPr>
          </a:lstStyle>
          <a:p>
            <a:fld id="{C45B3564-1DFF-4D0A-8DB5-598DCAF3F331}" type="datetime1">
              <a:rPr lang="en-US" smtClean="0">
                <a:solidFill>
                  <a:prstClr val="white"/>
                </a:solidFill>
              </a:rPr>
              <a:t>6/16/2015</a:t>
            </a:fld>
            <a:endParaRPr lang="en-US">
              <a:solidFill>
                <a:prstClr val="white"/>
              </a:solidFill>
            </a:endParaRPr>
          </a:p>
        </p:txBody>
      </p:sp>
      <p:sp>
        <p:nvSpPr>
          <p:cNvPr id="6" name="Footer Placeholder 5"/>
          <p:cNvSpPr>
            <a:spLocks noGrp="1"/>
          </p:cNvSpPr>
          <p:nvPr>
            <p:ph type="ftr" sz="quarter" idx="11"/>
          </p:nvPr>
        </p:nvSpPr>
        <p:spPr>
          <a:xfrm>
            <a:off x="663445" y="5069546"/>
            <a:ext cx="2895600" cy="365125"/>
          </a:xfrm>
          <a:prstGeom prst="rect">
            <a:avLst/>
          </a:prstGeom>
        </p:spPr>
        <p:txBody>
          <a:bodyPr/>
          <a:lstStyle>
            <a:lvl1pPr>
              <a:defRPr>
                <a:solidFill>
                  <a:schemeClr val="bg1">
                    <a:lumMod val="50000"/>
                  </a:schemeClr>
                </a:solidFill>
                <a:latin typeface="Avenir LT Std 65 Medium" pitchFamily="34" charset="0"/>
                <a:cs typeface="Avenir LT Std 35 Light"/>
              </a:defRPr>
            </a:lvl1pPr>
          </a:lstStyle>
          <a:p>
            <a:pPr defTabSz="457200"/>
            <a:endParaRPr lang="en-US" dirty="0">
              <a:solidFill>
                <a:prstClr val="white">
                  <a:lumMod val="50000"/>
                </a:prstClr>
              </a:solidFill>
            </a:endParaRPr>
          </a:p>
        </p:txBody>
      </p:sp>
      <p:sp>
        <p:nvSpPr>
          <p:cNvPr id="7" name="Slide Number Placeholder 6"/>
          <p:cNvSpPr>
            <a:spLocks noGrp="1"/>
          </p:cNvSpPr>
          <p:nvPr>
            <p:ph type="sldNum" sz="quarter" idx="12"/>
          </p:nvPr>
        </p:nvSpPr>
        <p:spPr/>
        <p:txBody>
          <a:bodyPr/>
          <a:lstStyle>
            <a:lvl1pPr>
              <a:defRPr>
                <a:solidFill>
                  <a:schemeClr val="bg1"/>
                </a:solidFill>
                <a:latin typeface="Avenir LT Std 35 Light"/>
                <a:cs typeface="Avenir LT Std 35 Light"/>
              </a:defRPr>
            </a:lvl1pPr>
          </a:lstStyle>
          <a:p>
            <a:fld id="{A53C36EA-99B7-174E-A5A5-09832546A91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4013595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0" cap="all" baseline="0">
                <a:latin typeface="Trajan Pro" pitchFamily="18" charset="0"/>
                <a:cs typeface="Trajan Pro" pitchFamily="18"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Avenir LT Std 65 Medium"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venir LT Std 65 Medium" pitchFamily="34" charset="0"/>
                <a:cs typeface="Avenir LT Std 35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1524000" y="6356350"/>
            <a:ext cx="2133600" cy="365125"/>
          </a:xfrm>
          <a:prstGeom prst="rect">
            <a:avLst/>
          </a:prstGeom>
        </p:spPr>
        <p:txBody>
          <a:bodyPr/>
          <a:lstStyle>
            <a:lvl1pPr>
              <a:defRPr>
                <a:solidFill>
                  <a:schemeClr val="bg1"/>
                </a:solidFill>
                <a:latin typeface="Avenir LT Std 35 Light"/>
                <a:cs typeface="Avenir LT Std 35 Light"/>
              </a:defRPr>
            </a:lvl1pPr>
          </a:lstStyle>
          <a:p>
            <a:fld id="{9B75B6E2-F092-440F-BD6C-328A3F25A285}" type="datetime1">
              <a:rPr lang="en-US" smtClean="0">
                <a:solidFill>
                  <a:prstClr val="white"/>
                </a:solidFill>
              </a:rPr>
              <a:t>6/16/2015</a:t>
            </a:fld>
            <a:endParaRPr lang="en-US">
              <a:solidFill>
                <a:prstClr val="white"/>
              </a:solidFill>
            </a:endParaRPr>
          </a:p>
        </p:txBody>
      </p:sp>
      <p:sp>
        <p:nvSpPr>
          <p:cNvPr id="6" name="Footer Placeholder 5"/>
          <p:cNvSpPr>
            <a:spLocks noGrp="1"/>
          </p:cNvSpPr>
          <p:nvPr>
            <p:ph type="ftr" sz="quarter" idx="11"/>
          </p:nvPr>
        </p:nvSpPr>
        <p:spPr>
          <a:xfrm>
            <a:off x="663445" y="5069546"/>
            <a:ext cx="2895600" cy="365125"/>
          </a:xfrm>
          <a:prstGeom prst="rect">
            <a:avLst/>
          </a:prstGeom>
        </p:spPr>
        <p:txBody>
          <a:bodyPr/>
          <a:lstStyle>
            <a:lvl1pPr>
              <a:defRPr>
                <a:solidFill>
                  <a:schemeClr val="bg1">
                    <a:lumMod val="50000"/>
                  </a:schemeClr>
                </a:solidFill>
                <a:latin typeface="Avenir LT Std 65 Medium" pitchFamily="34" charset="0"/>
                <a:cs typeface="Avenir LT Std 35 Light"/>
              </a:defRPr>
            </a:lvl1pPr>
          </a:lstStyle>
          <a:p>
            <a:pPr defTabSz="457200"/>
            <a:endParaRPr lang="en-US" dirty="0">
              <a:solidFill>
                <a:prstClr val="white">
                  <a:lumMod val="50000"/>
                </a:prstClr>
              </a:solidFill>
            </a:endParaRPr>
          </a:p>
        </p:txBody>
      </p:sp>
      <p:sp>
        <p:nvSpPr>
          <p:cNvPr id="7" name="Slide Number Placeholder 6"/>
          <p:cNvSpPr>
            <a:spLocks noGrp="1"/>
          </p:cNvSpPr>
          <p:nvPr>
            <p:ph type="sldNum" sz="quarter" idx="12"/>
          </p:nvPr>
        </p:nvSpPr>
        <p:spPr/>
        <p:txBody>
          <a:bodyPr/>
          <a:lstStyle>
            <a:lvl1pPr>
              <a:defRPr>
                <a:solidFill>
                  <a:schemeClr val="bg1"/>
                </a:solidFill>
                <a:latin typeface="Avenir LT Std 35 Light"/>
                <a:cs typeface="Avenir LT Std 35 Light"/>
              </a:defRPr>
            </a:lvl1pPr>
          </a:lstStyle>
          <a:p>
            <a:fld id="{A53C36EA-99B7-174E-A5A5-09832546A91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3516917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2"/>
          <p:cNvSpPr txBox="1">
            <a:spLocks/>
          </p:cNvSpPr>
          <p:nvPr userDrawn="1"/>
        </p:nvSpPr>
        <p:spPr>
          <a:xfrm>
            <a:off x="609600" y="1752600"/>
            <a:ext cx="8229600" cy="4525963"/>
          </a:xfrm>
          <a:prstGeom prst="rect">
            <a:avLst/>
          </a:prstGeom>
        </p:spPr>
        <p:txBody>
          <a:bodyPr vert="horz" lIns="91440" tIns="45720" rIns="91440" bIns="45720" rtlCol="0">
            <a:normAutofit/>
          </a:bodyPr>
          <a:lstStyle/>
          <a:p>
            <a:pPr marL="342900" indent="-342900" defTabSz="457200">
              <a:spcBef>
                <a:spcPct val="20000"/>
              </a:spcBef>
              <a:buFont typeface="Arial"/>
              <a:buChar char="•"/>
              <a:defRPr/>
            </a:pPr>
            <a:r>
              <a:rPr lang="en-US" sz="3200">
                <a:solidFill>
                  <a:prstClr val="black">
                    <a:lumMod val="65000"/>
                    <a:lumOff val="35000"/>
                  </a:prstClr>
                </a:solidFill>
                <a:latin typeface="Avenir LT Std 65 Medium" pitchFamily="34" charset="0"/>
              </a:rPr>
              <a:t>Click to edit Master text styles</a:t>
            </a:r>
          </a:p>
          <a:p>
            <a:pPr marL="742950" lvl="1" indent="-285750" defTabSz="457200">
              <a:spcBef>
                <a:spcPct val="20000"/>
              </a:spcBef>
              <a:buFont typeface="Arial"/>
              <a:buChar char="–"/>
              <a:defRPr/>
            </a:pPr>
            <a:r>
              <a:rPr lang="en-US" sz="2800">
                <a:solidFill>
                  <a:prstClr val="black">
                    <a:lumMod val="50000"/>
                    <a:lumOff val="50000"/>
                  </a:prstClr>
                </a:solidFill>
                <a:latin typeface="Avenir LT Std 65 Medium" pitchFamily="34" charset="0"/>
              </a:rPr>
              <a:t>Second level</a:t>
            </a:r>
          </a:p>
          <a:p>
            <a:pPr marL="1143000" lvl="2" indent="-228600" defTabSz="457200">
              <a:spcBef>
                <a:spcPct val="20000"/>
              </a:spcBef>
              <a:buFont typeface="Arial"/>
              <a:buChar char="•"/>
              <a:defRPr/>
            </a:pPr>
            <a:r>
              <a:rPr lang="en-US" sz="2400">
                <a:solidFill>
                  <a:prstClr val="white">
                    <a:lumMod val="50000"/>
                  </a:prstClr>
                </a:solidFill>
                <a:latin typeface="Avenir LT Std 65 Medium" pitchFamily="34" charset="0"/>
              </a:rPr>
              <a:t>Third level</a:t>
            </a:r>
          </a:p>
          <a:p>
            <a:pPr marL="1600200" lvl="3" indent="-228600" defTabSz="457200">
              <a:spcBef>
                <a:spcPct val="20000"/>
              </a:spcBef>
              <a:buFont typeface="Arial"/>
              <a:buChar char="–"/>
              <a:defRPr/>
            </a:pPr>
            <a:r>
              <a:rPr lang="en-US" sz="2000">
                <a:solidFill>
                  <a:prstClr val="white">
                    <a:lumMod val="65000"/>
                  </a:prstClr>
                </a:solidFill>
                <a:latin typeface="Avenir LT Std 65 Medium" pitchFamily="34" charset="0"/>
              </a:rPr>
              <a:t>Fourth level</a:t>
            </a:r>
          </a:p>
          <a:p>
            <a:pPr marL="2057400" lvl="4" indent="-228600" defTabSz="457200">
              <a:spcBef>
                <a:spcPct val="20000"/>
              </a:spcBef>
              <a:buFont typeface="Arial"/>
              <a:buChar char="»"/>
              <a:defRPr/>
            </a:pPr>
            <a:r>
              <a:rPr lang="en-US" sz="2000">
                <a:solidFill>
                  <a:prstClr val="white">
                    <a:lumMod val="75000"/>
                  </a:prstClr>
                </a:solidFill>
                <a:latin typeface="Avenir LT Std 65 Medium" pitchFamily="34" charset="0"/>
              </a:rPr>
              <a:t>Fifth level</a:t>
            </a:r>
            <a:endParaRPr lang="en-US" sz="2000" dirty="0">
              <a:solidFill>
                <a:prstClr val="white">
                  <a:lumMod val="75000"/>
                </a:prstClr>
              </a:solidFill>
              <a:latin typeface="Avenir LT Std 65 Medium" pitchFamily="34" charset="0"/>
            </a:endParaRPr>
          </a:p>
        </p:txBody>
      </p:sp>
      <p:sp>
        <p:nvSpPr>
          <p:cNvPr id="10" name="Title Placeholder 1"/>
          <p:cNvSpPr>
            <a:spLocks noGrp="1"/>
          </p:cNvSpPr>
          <p:nvPr>
            <p:ph type="title"/>
          </p:nvPr>
        </p:nvSpPr>
        <p:spPr>
          <a:xfrm>
            <a:off x="457200" y="20308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pic>
        <p:nvPicPr>
          <p:cNvPr id="11" name="Picture 10" descr="PPT-TEMP_R3.jpg"/>
          <p:cNvPicPr>
            <a:picLocks noChangeAspect="1"/>
          </p:cNvPicPr>
          <p:nvPr userDrawn="1"/>
        </p:nvPicPr>
        <p:blipFill>
          <a:blip r:embed="rId14" cstate="email">
            <a:extLst>
              <a:ext uri="{28A0092B-C50C-407E-A947-70E740481C1C}">
                <a14:useLocalDpi xmlns:a14="http://schemas.microsoft.com/office/drawing/2010/main"/>
              </a:ext>
            </a:extLst>
          </a:blip>
          <a:stretch>
            <a:fillRect/>
          </a:stretch>
        </p:blipFill>
        <p:spPr>
          <a:xfrm>
            <a:off x="800" y="0"/>
            <a:ext cx="9142400" cy="6858000"/>
          </a:xfrm>
          <a:prstGeom prst="rect">
            <a:avLst/>
          </a:prstGeom>
        </p:spPr>
      </p:pic>
      <p:sp>
        <p:nvSpPr>
          <p:cNvPr id="6" name="Slide Number Placeholder 5"/>
          <p:cNvSpPr>
            <a:spLocks noGrp="1"/>
          </p:cNvSpPr>
          <p:nvPr>
            <p:ph type="sldNum" sz="quarter" idx="4"/>
          </p:nvPr>
        </p:nvSpPr>
        <p:spPr>
          <a:xfrm>
            <a:off x="4302343" y="6492875"/>
            <a:ext cx="422057" cy="365125"/>
          </a:xfrm>
          <a:prstGeom prst="rect">
            <a:avLst/>
          </a:prstGeom>
        </p:spPr>
        <p:txBody>
          <a:bodyPr vert="horz" lIns="91440" tIns="45720" rIns="91440" bIns="45720" rtlCol="0" anchor="ctr"/>
          <a:lstStyle>
            <a:lvl1pPr algn="l">
              <a:defRPr sz="1200">
                <a:solidFill>
                  <a:schemeClr val="bg1">
                    <a:lumMod val="75000"/>
                  </a:schemeClr>
                </a:solidFill>
                <a:latin typeface="Avenir LT Std 65 Medium" pitchFamily="34" charset="0"/>
              </a:defRPr>
            </a:lvl1pPr>
          </a:lstStyle>
          <a:p>
            <a:pPr defTabSz="457200"/>
            <a:fld id="{27F70AA5-0A40-5F47-83FF-8AFD2A84B871}" type="slidenum">
              <a:rPr lang="en-US" smtClean="0">
                <a:solidFill>
                  <a:prstClr val="white">
                    <a:lumMod val="75000"/>
                  </a:prstClr>
                </a:solidFill>
              </a:rPr>
              <a:pPr defTabSz="457200"/>
              <a:t>‹#›</a:t>
            </a:fld>
            <a:endParaRPr lang="en-US" dirty="0">
              <a:solidFill>
                <a:prstClr val="white">
                  <a:lumMod val="75000"/>
                </a:prstClr>
              </a:solidFill>
            </a:endParaRPr>
          </a:p>
        </p:txBody>
      </p:sp>
    </p:spTree>
    <p:extLst>
      <p:ext uri="{BB962C8B-B14F-4D97-AF65-F5344CB8AC3E}">
        <p14:creationId xmlns:p14="http://schemas.microsoft.com/office/powerpoint/2010/main" val="41723578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accent1">
              <a:lumMod val="75000"/>
            </a:schemeClr>
          </a:solidFill>
          <a:latin typeface="Trajan Pro"/>
          <a:ea typeface="+mj-ea"/>
          <a:cs typeface="Trajan Pro"/>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Avenir LT Std 65 Medium" pitchFamily="34" charset="0"/>
          <a:ea typeface="+mn-ea"/>
          <a:cs typeface="+mn-cs"/>
        </a:defRPr>
      </a:lvl1pPr>
      <a:lvl2pPr marL="742950" indent="-285750" algn="l" defTabSz="457200" rtl="0" eaLnBrk="1" latinLnBrk="0" hangingPunct="1">
        <a:spcBef>
          <a:spcPct val="20000"/>
        </a:spcBef>
        <a:buFont typeface="Arial"/>
        <a:buChar char="–"/>
        <a:defRPr sz="2800" kern="1200">
          <a:solidFill>
            <a:schemeClr val="tx1">
              <a:lumMod val="50000"/>
              <a:lumOff val="50000"/>
            </a:schemeClr>
          </a:solidFill>
          <a:latin typeface="Avenir LT Std 65 Medium" pitchFamily="34" charset="0"/>
          <a:ea typeface="+mn-ea"/>
          <a:cs typeface="+mn-cs"/>
        </a:defRPr>
      </a:lvl2pPr>
      <a:lvl3pPr marL="1143000" indent="-228600" algn="l" defTabSz="457200" rtl="0" eaLnBrk="1" latinLnBrk="0" hangingPunct="1">
        <a:spcBef>
          <a:spcPct val="20000"/>
        </a:spcBef>
        <a:buFont typeface="Arial"/>
        <a:buChar char="•"/>
        <a:defRPr sz="2400" kern="1200">
          <a:solidFill>
            <a:schemeClr val="bg1">
              <a:lumMod val="50000"/>
            </a:schemeClr>
          </a:solidFill>
          <a:latin typeface="Avenir LT Std 65 Medium" pitchFamily="34" charset="0"/>
          <a:ea typeface="+mn-ea"/>
          <a:cs typeface="+mn-cs"/>
        </a:defRPr>
      </a:lvl3pPr>
      <a:lvl4pPr marL="1600200" indent="-228600" algn="l" defTabSz="457200" rtl="0" eaLnBrk="1" latinLnBrk="0" hangingPunct="1">
        <a:spcBef>
          <a:spcPct val="20000"/>
        </a:spcBef>
        <a:buFont typeface="Arial"/>
        <a:buChar char="–"/>
        <a:defRPr sz="2000" kern="1200">
          <a:solidFill>
            <a:schemeClr val="bg1">
              <a:lumMod val="65000"/>
            </a:schemeClr>
          </a:solidFill>
          <a:latin typeface="Avenir LT Std 65 Medium" pitchFamily="34" charset="0"/>
          <a:ea typeface="+mn-ea"/>
          <a:cs typeface="+mn-cs"/>
        </a:defRPr>
      </a:lvl4pPr>
      <a:lvl5pPr marL="2057400" indent="-228600" algn="l" defTabSz="457200" rtl="0" eaLnBrk="1" latinLnBrk="0" hangingPunct="1">
        <a:spcBef>
          <a:spcPct val="20000"/>
        </a:spcBef>
        <a:buFont typeface="Arial"/>
        <a:buChar char="»"/>
        <a:defRPr sz="2000" kern="1200">
          <a:solidFill>
            <a:schemeClr val="bg1">
              <a:lumMod val="75000"/>
            </a:schemeClr>
          </a:solidFill>
          <a:latin typeface="Avenir LT Std 65 Medium"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whatworksforamerica.or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2999"/>
            <a:ext cx="7772400" cy="2457451"/>
          </a:xfrm>
        </p:spPr>
        <p:txBody>
          <a:bodyPr>
            <a:noAutofit/>
          </a:bodyPr>
          <a:lstStyle/>
          <a:p>
            <a:r>
              <a:rPr lang="en-US" sz="3600" b="1" dirty="0"/>
              <a:t>Connecting </a:t>
            </a:r>
            <a:r>
              <a:rPr lang="en-US" sz="3600" b="1" dirty="0" smtClean="0"/>
              <a:t/>
            </a:r>
            <a:br>
              <a:rPr lang="en-US" sz="3600" b="1" dirty="0" smtClean="0"/>
            </a:br>
            <a:r>
              <a:rPr lang="en-US" sz="3600" b="1" i="1" dirty="0" smtClean="0"/>
              <a:t>Community </a:t>
            </a:r>
            <a:r>
              <a:rPr lang="en-US" sz="3600" b="1" i="1" dirty="0"/>
              <a:t>Development</a:t>
            </a:r>
            <a:r>
              <a:rPr lang="en-US" sz="3600" b="1" dirty="0"/>
              <a:t> and </a:t>
            </a:r>
            <a:r>
              <a:rPr lang="en-US" sz="3600" b="1" i="1" dirty="0"/>
              <a:t>Health</a:t>
            </a:r>
            <a:r>
              <a:rPr lang="en-US" sz="3600" b="1" dirty="0"/>
              <a:t> </a:t>
            </a:r>
            <a:r>
              <a:rPr lang="en-US" sz="3600" b="1" dirty="0" smtClean="0"/>
              <a:t>through HIA </a:t>
            </a:r>
            <a:endParaRPr lang="en-US" sz="3600" b="1" dirty="0"/>
          </a:p>
        </p:txBody>
      </p:sp>
      <p:sp>
        <p:nvSpPr>
          <p:cNvPr id="3" name="Subtitle 2"/>
          <p:cNvSpPr>
            <a:spLocks noGrp="1"/>
          </p:cNvSpPr>
          <p:nvPr>
            <p:ph type="subTitle" idx="1"/>
          </p:nvPr>
        </p:nvSpPr>
        <p:spPr/>
        <p:txBody>
          <a:bodyPr/>
          <a:lstStyle/>
          <a:p>
            <a:r>
              <a:rPr lang="en-US" i="1" dirty="0"/>
              <a:t>An Evaluation of Three </a:t>
            </a:r>
            <a:r>
              <a:rPr lang="en-US" i="1" dirty="0" smtClean="0"/>
              <a:t>HIAs</a:t>
            </a:r>
            <a:endParaRPr lang="en-US" i="1" dirty="0"/>
          </a:p>
        </p:txBody>
      </p:sp>
    </p:spTree>
    <p:extLst>
      <p:ext uri="{BB962C8B-B14F-4D97-AF65-F5344CB8AC3E}">
        <p14:creationId xmlns:p14="http://schemas.microsoft.com/office/powerpoint/2010/main" val="651257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Emerging themes</a:t>
            </a:r>
            <a:endParaRPr lang="en-US" dirty="0"/>
          </a:p>
        </p:txBody>
      </p:sp>
      <p:sp>
        <p:nvSpPr>
          <p:cNvPr id="3" name="Content Placeholder 2"/>
          <p:cNvSpPr>
            <a:spLocks noGrp="1"/>
          </p:cNvSpPr>
          <p:nvPr>
            <p:ph idx="1"/>
          </p:nvPr>
        </p:nvSpPr>
        <p:spPr/>
        <p:txBody>
          <a:bodyPr>
            <a:normAutofit/>
          </a:bodyPr>
          <a:lstStyle/>
          <a:p>
            <a:pPr lvl="0"/>
            <a:r>
              <a:rPr lang="en-US" sz="2800" dirty="0"/>
              <a:t>Integrated (CT) vs. External (GA and MA)</a:t>
            </a:r>
          </a:p>
          <a:p>
            <a:pPr lvl="1"/>
            <a:r>
              <a:rPr lang="en-US" sz="2400" dirty="0"/>
              <a:t>Integrated requires more flexibility in HIA practice</a:t>
            </a:r>
          </a:p>
          <a:p>
            <a:pPr lvl="1"/>
            <a:r>
              <a:rPr lang="en-US" sz="2400" dirty="0"/>
              <a:t>External preserves objectivity (or at least perception) and ME &amp; </a:t>
            </a:r>
            <a:r>
              <a:rPr lang="en-US" sz="2400" dirty="0" smtClean="0"/>
              <a:t>PS</a:t>
            </a:r>
            <a:endParaRPr lang="en-US" sz="2400"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10</a:t>
            </a:fld>
            <a:endParaRPr lang="en-US">
              <a:solidFill>
                <a:prstClr val="white"/>
              </a:solidFill>
            </a:endParaRPr>
          </a:p>
        </p:txBody>
      </p:sp>
    </p:spTree>
    <p:extLst>
      <p:ext uri="{BB962C8B-B14F-4D97-AF65-F5344CB8AC3E}">
        <p14:creationId xmlns:p14="http://schemas.microsoft.com/office/powerpoint/2010/main" val="3686136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Emerging themes</a:t>
            </a:r>
            <a:endParaRPr lang="en-US" dirty="0"/>
          </a:p>
        </p:txBody>
      </p:sp>
      <p:sp>
        <p:nvSpPr>
          <p:cNvPr id="3" name="Content Placeholder 2"/>
          <p:cNvSpPr>
            <a:spLocks noGrp="1"/>
          </p:cNvSpPr>
          <p:nvPr>
            <p:ph idx="1"/>
          </p:nvPr>
        </p:nvSpPr>
        <p:spPr/>
        <p:txBody>
          <a:bodyPr>
            <a:normAutofit/>
          </a:bodyPr>
          <a:lstStyle/>
          <a:p>
            <a:pPr lvl="0"/>
            <a:r>
              <a:rPr lang="en-US" sz="2800" dirty="0"/>
              <a:t>Stakeholder engagement – is CD work more “network-based” than other sectors?</a:t>
            </a:r>
          </a:p>
          <a:p>
            <a:pPr lvl="1"/>
            <a:r>
              <a:rPr lang="en-US" sz="2400" dirty="0"/>
              <a:t>Involving stakeholders in further recruitment of other stakeholders</a:t>
            </a:r>
          </a:p>
          <a:p>
            <a:pPr lvl="1"/>
            <a:r>
              <a:rPr lang="en-US" sz="2400" dirty="0"/>
              <a:t>Involving them in the development of communications strategies</a:t>
            </a:r>
          </a:p>
          <a:p>
            <a:pPr lvl="1"/>
            <a:r>
              <a:rPr lang="en-US" sz="2400" dirty="0"/>
              <a:t>Communities versus decision-makers . . . ideally you have </a:t>
            </a:r>
            <a:r>
              <a:rPr lang="en-US" sz="2400" dirty="0" smtClean="0"/>
              <a:t>both</a:t>
            </a:r>
            <a:endParaRPr lang="en-US" sz="2400"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11</a:t>
            </a:fld>
            <a:endParaRPr lang="en-US">
              <a:solidFill>
                <a:prstClr val="white"/>
              </a:solidFill>
            </a:endParaRPr>
          </a:p>
        </p:txBody>
      </p:sp>
    </p:spTree>
    <p:extLst>
      <p:ext uri="{BB962C8B-B14F-4D97-AF65-F5344CB8AC3E}">
        <p14:creationId xmlns:p14="http://schemas.microsoft.com/office/powerpoint/2010/main" val="1354341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Unanswered Questions</a:t>
            </a:r>
            <a:endParaRPr lang="en-US" dirty="0"/>
          </a:p>
        </p:txBody>
      </p:sp>
      <p:sp>
        <p:nvSpPr>
          <p:cNvPr id="3" name="Content Placeholder 2"/>
          <p:cNvSpPr>
            <a:spLocks noGrp="1"/>
          </p:cNvSpPr>
          <p:nvPr>
            <p:ph idx="1"/>
          </p:nvPr>
        </p:nvSpPr>
        <p:spPr/>
        <p:txBody>
          <a:bodyPr>
            <a:normAutofit/>
          </a:bodyPr>
          <a:lstStyle/>
          <a:p>
            <a:pPr lvl="0"/>
            <a:r>
              <a:rPr lang="en-US" sz="2400" dirty="0"/>
              <a:t>What skill sets were missing from any of the project teams that would have been helpful?</a:t>
            </a:r>
          </a:p>
          <a:p>
            <a:pPr lvl="0"/>
            <a:r>
              <a:rPr lang="en-US" sz="2400" dirty="0"/>
              <a:t>In terms of stakeholders, who wasn’t at the table that should have been?</a:t>
            </a:r>
          </a:p>
          <a:p>
            <a:pPr lvl="0"/>
            <a:r>
              <a:rPr lang="en-US" sz="2400" dirty="0"/>
              <a:t>How can HIA process be streamlined to better integrate into CD settings?</a:t>
            </a:r>
          </a:p>
          <a:p>
            <a:pPr lvl="0"/>
            <a:r>
              <a:rPr lang="en-US" sz="2400" dirty="0"/>
              <a:t>What HIA messages resonate best with CD stakeholders</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12</a:t>
            </a:fld>
            <a:endParaRPr lang="en-US">
              <a:solidFill>
                <a:prstClr val="white"/>
              </a:solidFill>
            </a:endParaRPr>
          </a:p>
        </p:txBody>
      </p:sp>
    </p:spTree>
    <p:extLst>
      <p:ext uri="{BB962C8B-B14F-4D97-AF65-F5344CB8AC3E}">
        <p14:creationId xmlns:p14="http://schemas.microsoft.com/office/powerpoint/2010/main" val="2706269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Element 1</a:t>
            </a:r>
            <a:endParaRPr lang="en-US"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13</a:t>
            </a:fld>
            <a:endParaRPr lang="en-US">
              <a:solidFill>
                <a:prstClr val="white"/>
              </a:solidFill>
            </a:endParaRPr>
          </a:p>
        </p:txBody>
      </p:sp>
      <p:sp>
        <p:nvSpPr>
          <p:cNvPr id="5" name="Rectangle 4"/>
          <p:cNvSpPr/>
          <p:nvPr/>
        </p:nvSpPr>
        <p:spPr>
          <a:xfrm>
            <a:off x="533400" y="2260937"/>
            <a:ext cx="8077200" cy="1015663"/>
          </a:xfrm>
          <a:prstGeom prst="rect">
            <a:avLst/>
          </a:prstGeom>
          <a:solidFill>
            <a:schemeClr val="accent6">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defTabSz="457200">
              <a:spcBef>
                <a:spcPct val="20000"/>
              </a:spcBef>
            </a:pPr>
            <a:r>
              <a:rPr lang="en-US" sz="2000" b="1" i="1" dirty="0">
                <a:solidFill>
                  <a:schemeClr val="tx1">
                    <a:lumMod val="65000"/>
                    <a:lumOff val="35000"/>
                  </a:schemeClr>
                </a:solidFill>
              </a:rPr>
              <a:t>Conducted to assess the potential health consequences of a proposed program, policy, project, or plan under consideration by decision-makers, and is conducted in advance of the decision in question. </a:t>
            </a:r>
          </a:p>
        </p:txBody>
      </p:sp>
    </p:spTree>
    <p:extLst>
      <p:ext uri="{BB962C8B-B14F-4D97-AF65-F5344CB8AC3E}">
        <p14:creationId xmlns:p14="http://schemas.microsoft.com/office/powerpoint/2010/main" val="1822888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Element 2</a:t>
            </a:r>
            <a:endParaRPr lang="en-US"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14</a:t>
            </a:fld>
            <a:endParaRPr lang="en-US">
              <a:solidFill>
                <a:prstClr val="white"/>
              </a:solidFill>
            </a:endParaRPr>
          </a:p>
        </p:txBody>
      </p:sp>
      <p:sp>
        <p:nvSpPr>
          <p:cNvPr id="5" name="Rectangle 4"/>
          <p:cNvSpPr/>
          <p:nvPr/>
        </p:nvSpPr>
        <p:spPr>
          <a:xfrm>
            <a:off x="533400" y="2340114"/>
            <a:ext cx="8077200" cy="707886"/>
          </a:xfrm>
          <a:prstGeom prst="rect">
            <a:avLst/>
          </a:prstGeom>
          <a:solidFill>
            <a:schemeClr val="accent6">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lvl="0" defTabSz="457200">
              <a:spcBef>
                <a:spcPct val="20000"/>
              </a:spcBef>
            </a:pPr>
            <a:r>
              <a:rPr lang="en-US" sz="2000" b="1" i="1" dirty="0">
                <a:solidFill>
                  <a:schemeClr val="tx1">
                    <a:lumMod val="65000"/>
                    <a:lumOff val="35000"/>
                  </a:schemeClr>
                </a:solidFill>
              </a:rPr>
              <a:t>Involves and engages stakeholders affected by the proposal, particularly vulnerable populations.</a:t>
            </a:r>
            <a:endParaRPr lang="en-US" sz="2000" b="1" i="1" dirty="0">
              <a:solidFill>
                <a:schemeClr val="tx1">
                  <a:lumMod val="65000"/>
                  <a:lumOff val="35000"/>
                </a:schemeClr>
              </a:solidFill>
              <a:latin typeface="Avenir LT Std 65 Medium" pitchFamily="34" charset="0"/>
            </a:endParaRPr>
          </a:p>
        </p:txBody>
      </p:sp>
    </p:spTree>
    <p:extLst>
      <p:ext uri="{BB962C8B-B14F-4D97-AF65-F5344CB8AC3E}">
        <p14:creationId xmlns:p14="http://schemas.microsoft.com/office/powerpoint/2010/main" val="2139525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Element 3</a:t>
            </a:r>
            <a:endParaRPr lang="en-US"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15</a:t>
            </a:fld>
            <a:endParaRPr lang="en-US">
              <a:solidFill>
                <a:prstClr val="white"/>
              </a:solidFill>
            </a:endParaRPr>
          </a:p>
        </p:txBody>
      </p:sp>
      <p:sp>
        <p:nvSpPr>
          <p:cNvPr id="5" name="Rectangle 4"/>
          <p:cNvSpPr/>
          <p:nvPr/>
        </p:nvSpPr>
        <p:spPr>
          <a:xfrm>
            <a:off x="533400" y="2263914"/>
            <a:ext cx="8077200" cy="707886"/>
          </a:xfrm>
          <a:prstGeom prst="rect">
            <a:avLst/>
          </a:prstGeom>
          <a:solidFill>
            <a:schemeClr val="accent6">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lvl="0" defTabSz="457200">
              <a:spcBef>
                <a:spcPct val="20000"/>
              </a:spcBef>
            </a:pPr>
            <a:r>
              <a:rPr lang="en-US" sz="2000" b="1" i="1" dirty="0">
                <a:solidFill>
                  <a:schemeClr val="tx1">
                    <a:lumMod val="65000"/>
                    <a:lumOff val="35000"/>
                  </a:schemeClr>
                </a:solidFill>
              </a:rPr>
              <a:t>Systematically considers the full range of potential impacts of the proposal on health determinants, health status, and health equity.</a:t>
            </a:r>
            <a:endParaRPr lang="en-US" sz="2000" b="1" i="1" dirty="0">
              <a:solidFill>
                <a:schemeClr val="tx1">
                  <a:lumMod val="65000"/>
                  <a:lumOff val="35000"/>
                </a:schemeClr>
              </a:solidFill>
              <a:latin typeface="Avenir LT Std 65 Medium" pitchFamily="34" charset="0"/>
            </a:endParaRPr>
          </a:p>
        </p:txBody>
      </p:sp>
    </p:spTree>
    <p:extLst>
      <p:ext uri="{BB962C8B-B14F-4D97-AF65-F5344CB8AC3E}">
        <p14:creationId xmlns:p14="http://schemas.microsoft.com/office/powerpoint/2010/main" val="708428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Element 4</a:t>
            </a:r>
            <a:endParaRPr lang="en-US"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16</a:t>
            </a:fld>
            <a:endParaRPr lang="en-US">
              <a:solidFill>
                <a:prstClr val="white"/>
              </a:solidFill>
            </a:endParaRPr>
          </a:p>
        </p:txBody>
      </p:sp>
      <p:sp>
        <p:nvSpPr>
          <p:cNvPr id="5" name="Rectangle 4"/>
          <p:cNvSpPr/>
          <p:nvPr/>
        </p:nvSpPr>
        <p:spPr>
          <a:xfrm>
            <a:off x="533400" y="2486561"/>
            <a:ext cx="8077200" cy="1323439"/>
          </a:xfrm>
          <a:prstGeom prst="rect">
            <a:avLst/>
          </a:prstGeom>
          <a:solidFill>
            <a:schemeClr val="accent6">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defTabSz="457200">
              <a:spcBef>
                <a:spcPct val="20000"/>
              </a:spcBef>
            </a:pPr>
            <a:r>
              <a:rPr lang="en-US" sz="2000" b="1" i="1" dirty="0" smtClean="0">
                <a:solidFill>
                  <a:schemeClr val="tx1">
                    <a:lumMod val="65000"/>
                    <a:lumOff val="35000"/>
                  </a:schemeClr>
                </a:solidFill>
              </a:rPr>
              <a:t>Provides </a:t>
            </a:r>
            <a:r>
              <a:rPr lang="en-US" sz="2000" b="1" i="1" dirty="0">
                <a:solidFill>
                  <a:schemeClr val="tx1">
                    <a:lumMod val="65000"/>
                    <a:lumOff val="35000"/>
                  </a:schemeClr>
                </a:solidFill>
              </a:rPr>
              <a:t>a profile of existing conditions for the populations affected by the proposal, including their health outcomes, health determinants, and vulnerable sub-groups within the population, relevant to the health issues examined in the HIA</a:t>
            </a:r>
            <a:r>
              <a:rPr lang="en-US" sz="2000" b="1" i="1" dirty="0" smtClean="0">
                <a:solidFill>
                  <a:schemeClr val="tx1">
                    <a:lumMod val="65000"/>
                    <a:lumOff val="35000"/>
                  </a:schemeClr>
                </a:solidFill>
              </a:rPr>
              <a:t>.</a:t>
            </a:r>
            <a:endParaRPr lang="en-US" sz="2000" i="1" dirty="0">
              <a:solidFill>
                <a:schemeClr val="tx1">
                  <a:lumMod val="65000"/>
                  <a:lumOff val="35000"/>
                </a:schemeClr>
              </a:solidFill>
            </a:endParaRPr>
          </a:p>
        </p:txBody>
      </p:sp>
    </p:spTree>
    <p:extLst>
      <p:ext uri="{BB962C8B-B14F-4D97-AF65-F5344CB8AC3E}">
        <p14:creationId xmlns:p14="http://schemas.microsoft.com/office/powerpoint/2010/main" val="708428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Element 5</a:t>
            </a:r>
            <a:endParaRPr lang="en-US"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17</a:t>
            </a:fld>
            <a:endParaRPr lang="en-US">
              <a:solidFill>
                <a:prstClr val="white"/>
              </a:solidFill>
            </a:endParaRPr>
          </a:p>
        </p:txBody>
      </p:sp>
      <p:sp>
        <p:nvSpPr>
          <p:cNvPr id="5" name="Rectangle 4"/>
          <p:cNvSpPr/>
          <p:nvPr/>
        </p:nvSpPr>
        <p:spPr>
          <a:xfrm>
            <a:off x="533400" y="2337137"/>
            <a:ext cx="8077200" cy="1015663"/>
          </a:xfrm>
          <a:prstGeom prst="rect">
            <a:avLst/>
          </a:prstGeom>
          <a:solidFill>
            <a:schemeClr val="accent6">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defTabSz="457200">
              <a:spcBef>
                <a:spcPct val="20000"/>
              </a:spcBef>
            </a:pPr>
            <a:r>
              <a:rPr lang="en-US" sz="2000" b="1" i="1" dirty="0" smtClean="0">
                <a:solidFill>
                  <a:schemeClr val="tx1">
                    <a:lumMod val="65000"/>
                    <a:lumOff val="35000"/>
                  </a:schemeClr>
                </a:solidFill>
              </a:rPr>
              <a:t>Characterizes </a:t>
            </a:r>
            <a:r>
              <a:rPr lang="en-US" sz="2000" b="1" i="1" dirty="0">
                <a:solidFill>
                  <a:schemeClr val="tx1">
                    <a:lumMod val="65000"/>
                    <a:lumOff val="35000"/>
                  </a:schemeClr>
                </a:solidFill>
              </a:rPr>
              <a:t>the proposal’s impacts on health, health determinants, and health equity, while documenting data sources and analytic methods, quality of evidence used, methodological assumptions, and limitations</a:t>
            </a:r>
            <a:r>
              <a:rPr lang="en-US" sz="2000" b="1" i="1" dirty="0" smtClean="0">
                <a:solidFill>
                  <a:schemeClr val="tx1">
                    <a:lumMod val="65000"/>
                    <a:lumOff val="35000"/>
                  </a:schemeClr>
                </a:solidFill>
              </a:rPr>
              <a:t>.</a:t>
            </a:r>
            <a:endParaRPr lang="en-US" sz="2000" i="1" dirty="0">
              <a:solidFill>
                <a:schemeClr val="tx1">
                  <a:lumMod val="65000"/>
                  <a:lumOff val="35000"/>
                </a:schemeClr>
              </a:solidFill>
            </a:endParaRPr>
          </a:p>
        </p:txBody>
      </p:sp>
    </p:spTree>
    <p:extLst>
      <p:ext uri="{BB962C8B-B14F-4D97-AF65-F5344CB8AC3E}">
        <p14:creationId xmlns:p14="http://schemas.microsoft.com/office/powerpoint/2010/main" val="708428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Element 6</a:t>
            </a:r>
            <a:endParaRPr lang="en-US"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18</a:t>
            </a:fld>
            <a:endParaRPr lang="en-US">
              <a:solidFill>
                <a:prstClr val="white"/>
              </a:solidFill>
            </a:endParaRPr>
          </a:p>
        </p:txBody>
      </p:sp>
      <p:sp>
        <p:nvSpPr>
          <p:cNvPr id="5" name="Rectangle 4"/>
          <p:cNvSpPr/>
          <p:nvPr/>
        </p:nvSpPr>
        <p:spPr>
          <a:xfrm>
            <a:off x="533400" y="2514600"/>
            <a:ext cx="8077200" cy="1323439"/>
          </a:xfrm>
          <a:prstGeom prst="rect">
            <a:avLst/>
          </a:prstGeom>
          <a:solidFill>
            <a:schemeClr val="accent6">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defTabSz="457200">
              <a:spcBef>
                <a:spcPct val="20000"/>
              </a:spcBef>
            </a:pPr>
            <a:r>
              <a:rPr lang="en-US" sz="2000" b="1" i="1" dirty="0" smtClean="0">
                <a:solidFill>
                  <a:schemeClr val="tx1">
                    <a:lumMod val="65000"/>
                    <a:lumOff val="35000"/>
                  </a:schemeClr>
                </a:solidFill>
              </a:rPr>
              <a:t>Provides </a:t>
            </a:r>
            <a:r>
              <a:rPr lang="en-US" sz="2000" b="1" i="1" dirty="0">
                <a:solidFill>
                  <a:schemeClr val="tx1">
                    <a:lumMod val="65000"/>
                    <a:lumOff val="35000"/>
                  </a:schemeClr>
                </a:solidFill>
              </a:rPr>
              <a:t>recommendations, as needed, on feasible and effective actions to promote the positive health impacts and mitigate the negative health impacts of the decision, identifying, where appropriate, alternatives or modifications to the proposal</a:t>
            </a:r>
            <a:r>
              <a:rPr lang="en-US" sz="2000" b="1" i="1" dirty="0" smtClean="0">
                <a:solidFill>
                  <a:schemeClr val="tx1">
                    <a:lumMod val="65000"/>
                    <a:lumOff val="35000"/>
                  </a:schemeClr>
                </a:solidFill>
              </a:rPr>
              <a:t>.</a:t>
            </a:r>
            <a:endParaRPr lang="en-US" sz="2000" i="1" dirty="0">
              <a:solidFill>
                <a:schemeClr val="tx1">
                  <a:lumMod val="65000"/>
                  <a:lumOff val="35000"/>
                </a:schemeClr>
              </a:solidFill>
            </a:endParaRPr>
          </a:p>
        </p:txBody>
      </p:sp>
    </p:spTree>
    <p:extLst>
      <p:ext uri="{BB962C8B-B14F-4D97-AF65-F5344CB8AC3E}">
        <p14:creationId xmlns:p14="http://schemas.microsoft.com/office/powerpoint/2010/main" val="708428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Element 7</a:t>
            </a:r>
            <a:endParaRPr lang="en-US"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19</a:t>
            </a:fld>
            <a:endParaRPr lang="en-US">
              <a:solidFill>
                <a:prstClr val="white"/>
              </a:solidFill>
            </a:endParaRPr>
          </a:p>
        </p:txBody>
      </p:sp>
      <p:sp>
        <p:nvSpPr>
          <p:cNvPr id="5" name="Rectangle 4"/>
          <p:cNvSpPr/>
          <p:nvPr/>
        </p:nvSpPr>
        <p:spPr>
          <a:xfrm>
            <a:off x="533400" y="2514600"/>
            <a:ext cx="8077200" cy="1631216"/>
          </a:xfrm>
          <a:prstGeom prst="rect">
            <a:avLst/>
          </a:prstGeom>
          <a:solidFill>
            <a:schemeClr val="accent6">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defTabSz="457200">
              <a:spcBef>
                <a:spcPct val="20000"/>
              </a:spcBef>
            </a:pPr>
            <a:r>
              <a:rPr lang="en-US" sz="2000" b="1" i="1" dirty="0" smtClean="0">
                <a:solidFill>
                  <a:schemeClr val="tx1">
                    <a:lumMod val="65000"/>
                    <a:lumOff val="35000"/>
                  </a:schemeClr>
                </a:solidFill>
              </a:rPr>
              <a:t>Produces </a:t>
            </a:r>
            <a:r>
              <a:rPr lang="en-US" sz="2000" b="1" i="1" dirty="0">
                <a:solidFill>
                  <a:schemeClr val="tx1">
                    <a:lumMod val="65000"/>
                    <a:lumOff val="35000"/>
                  </a:schemeClr>
                </a:solidFill>
              </a:rPr>
              <a:t>a publicly accessible report that includes, at minimum, documentation of the HIA’s purpose, findings, and recommendations, and either documentation of the processes and methods involved, or reference to an external source of documentation for these processes and methods. The report should be shared with decision-makers and other stakeholders</a:t>
            </a:r>
            <a:r>
              <a:rPr lang="en-US" sz="2000" b="1" i="1" dirty="0" smtClean="0">
                <a:solidFill>
                  <a:schemeClr val="tx1">
                    <a:lumMod val="65000"/>
                    <a:lumOff val="35000"/>
                  </a:schemeClr>
                </a:solidFill>
              </a:rPr>
              <a:t>.</a:t>
            </a:r>
            <a:endParaRPr lang="en-US" sz="2000" b="1" i="1" dirty="0">
              <a:solidFill>
                <a:schemeClr val="tx1">
                  <a:lumMod val="65000"/>
                  <a:lumOff val="35000"/>
                </a:schemeClr>
              </a:solidFill>
            </a:endParaRPr>
          </a:p>
        </p:txBody>
      </p:sp>
    </p:spTree>
    <p:extLst>
      <p:ext uri="{BB962C8B-B14F-4D97-AF65-F5344CB8AC3E}">
        <p14:creationId xmlns:p14="http://schemas.microsoft.com/office/powerpoint/2010/main" val="708428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the Session</a:t>
            </a:r>
            <a:endParaRPr lang="en-US" dirty="0"/>
          </a:p>
        </p:txBody>
      </p:sp>
      <p:sp>
        <p:nvSpPr>
          <p:cNvPr id="3" name="Content Placeholder 2"/>
          <p:cNvSpPr>
            <a:spLocks noGrp="1"/>
          </p:cNvSpPr>
          <p:nvPr>
            <p:ph idx="1"/>
          </p:nvPr>
        </p:nvSpPr>
        <p:spPr/>
        <p:txBody>
          <a:bodyPr>
            <a:normAutofit lnSpcReduction="10000"/>
          </a:bodyPr>
          <a:lstStyle/>
          <a:p>
            <a:r>
              <a:rPr lang="en-US" dirty="0" smtClean="0"/>
              <a:t>Cross reference health, HIA, and community development</a:t>
            </a:r>
          </a:p>
          <a:p>
            <a:r>
              <a:rPr lang="en-US" dirty="0" smtClean="0"/>
              <a:t>Become informed about the purpose and process of the evaluation</a:t>
            </a:r>
          </a:p>
          <a:p>
            <a:r>
              <a:rPr lang="en-US" dirty="0" smtClean="0"/>
              <a:t>Become familiar with the emerging themes and remaining questions</a:t>
            </a:r>
          </a:p>
          <a:p>
            <a:r>
              <a:rPr lang="en-US" dirty="0" smtClean="0"/>
              <a:t>Work with the HIA Minimum Elements</a:t>
            </a:r>
          </a:p>
          <a:p>
            <a:r>
              <a:rPr lang="en-US" dirty="0" smtClean="0"/>
              <a:t>Explore applications to your work or community</a:t>
            </a:r>
            <a:endParaRPr lang="en-US"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2</a:t>
            </a:fld>
            <a:endParaRPr lang="en-US">
              <a:solidFill>
                <a:prstClr val="white"/>
              </a:solidFill>
            </a:endParaRPr>
          </a:p>
        </p:txBody>
      </p:sp>
    </p:spTree>
    <p:extLst>
      <p:ext uri="{BB962C8B-B14F-4D97-AF65-F5344CB8AC3E}">
        <p14:creationId xmlns:p14="http://schemas.microsoft.com/office/powerpoint/2010/main" val="1409654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Element 8</a:t>
            </a:r>
            <a:endParaRPr lang="en-US"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20</a:t>
            </a:fld>
            <a:endParaRPr lang="en-US">
              <a:solidFill>
                <a:prstClr val="white"/>
              </a:solidFill>
            </a:endParaRPr>
          </a:p>
        </p:txBody>
      </p:sp>
      <p:sp>
        <p:nvSpPr>
          <p:cNvPr id="5" name="Rectangle 4"/>
          <p:cNvSpPr/>
          <p:nvPr/>
        </p:nvSpPr>
        <p:spPr>
          <a:xfrm>
            <a:off x="533400" y="2337137"/>
            <a:ext cx="8077200" cy="1015663"/>
          </a:xfrm>
          <a:prstGeom prst="rect">
            <a:avLst/>
          </a:prstGeom>
          <a:solidFill>
            <a:schemeClr val="accent6">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lvl="0" defTabSz="457200">
              <a:spcBef>
                <a:spcPct val="20000"/>
              </a:spcBef>
            </a:pPr>
            <a:r>
              <a:rPr lang="en-US" sz="2000" b="1" i="1" dirty="0">
                <a:solidFill>
                  <a:schemeClr val="tx1">
                    <a:lumMod val="65000"/>
                    <a:lumOff val="35000"/>
                  </a:schemeClr>
                </a:solidFill>
              </a:rPr>
              <a:t>Proposes indicators, actions, and responsible parties, where indicated, for a plan to monitor the implementation of recommendations, as well as health effects and outcomes of the proposal.</a:t>
            </a:r>
            <a:endParaRPr lang="en-US" sz="2000" b="1" i="1" dirty="0">
              <a:solidFill>
                <a:schemeClr val="tx1">
                  <a:lumMod val="65000"/>
                  <a:lumOff val="35000"/>
                </a:schemeClr>
              </a:solidFill>
              <a:latin typeface="Avenir LT Std 65 Medium" pitchFamily="34" charset="0"/>
            </a:endParaRPr>
          </a:p>
        </p:txBody>
      </p:sp>
    </p:spTree>
    <p:extLst>
      <p:ext uri="{BB962C8B-B14F-4D97-AF65-F5344CB8AC3E}">
        <p14:creationId xmlns:p14="http://schemas.microsoft.com/office/powerpoint/2010/main" val="708428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normAutofit/>
          </a:bodyPr>
          <a:lstStyle/>
          <a:p>
            <a:r>
              <a:rPr lang="en-US" sz="2000" i="1" dirty="0"/>
              <a:t>This HIA is supported by a grant from the Health Impact Project</a:t>
            </a:r>
            <a:r>
              <a:rPr lang="en-US" sz="2000" i="1" dirty="0" smtClean="0"/>
              <a:t>, a </a:t>
            </a:r>
            <a:r>
              <a:rPr lang="en-US" sz="2000" i="1" dirty="0"/>
              <a:t>collaboration of the Robert Wood Johnson Foundation and The Pew Charitable Trusts</a:t>
            </a:r>
            <a:r>
              <a:rPr lang="en-US" sz="2000" dirty="0" smtClean="0"/>
              <a:t>.</a:t>
            </a:r>
          </a:p>
          <a:p>
            <a:r>
              <a:rPr lang="en-US" sz="2000" dirty="0" smtClean="0"/>
              <a:t>Many thanks to all of the members of the cohort for their participation &amp; Health Impact Project staff for guidance and coordination!</a:t>
            </a:r>
          </a:p>
          <a:p>
            <a:r>
              <a:rPr lang="en-US" sz="2000" dirty="0" smtClean="0"/>
              <a:t>Evaluation team: Elizabeth Fuller, James Dills, &amp; Michelle Rushing</a:t>
            </a:r>
            <a:endParaRPr lang="en-US" sz="2000" dirty="0"/>
          </a:p>
          <a:p>
            <a:endParaRPr lang="en-US" sz="2000"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21</a:t>
            </a:fld>
            <a:endParaRPr lang="en-US">
              <a:solidFill>
                <a:prstClr val="white"/>
              </a:solidFill>
            </a:endParaRPr>
          </a:p>
        </p:txBody>
      </p:sp>
    </p:spTree>
    <p:extLst>
      <p:ext uri="{BB962C8B-B14F-4D97-AF65-F5344CB8AC3E}">
        <p14:creationId xmlns:p14="http://schemas.microsoft.com/office/powerpoint/2010/main" val="2553200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457200"/>
            <a:ext cx="9144000" cy="0"/>
          </a:xfrm>
          <a:prstGeom prst="line">
            <a:avLst/>
          </a:prstGeom>
          <a:ln w="76200">
            <a:solidFill>
              <a:schemeClr val="accent1"/>
            </a:solidFil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22</a:t>
            </a:fld>
            <a:endParaRPr lang="en-US">
              <a:solidFill>
                <a:prstClr val="white"/>
              </a:solidFill>
            </a:endParaRPr>
          </a:p>
        </p:txBody>
      </p:sp>
      <p:pic>
        <p:nvPicPr>
          <p:cNvPr id="1030" name="Picture 6" descr="https://s-media-cache-ak0.pinimg.com/736x/ed/70/96/ed70963f9a3eabaad3b10f9b7e661f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599" y="533400"/>
            <a:ext cx="6576961" cy="4932722"/>
          </a:xfrm>
          <a:prstGeom prst="rect">
            <a:avLst/>
          </a:prstGeom>
          <a:noFill/>
          <a:ln w="76200">
            <a:solidFill>
              <a:schemeClr val="accent1"/>
            </a:solidFill>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590800" y="4114800"/>
            <a:ext cx="3733800" cy="762000"/>
          </a:xfrm>
        </p:spPr>
        <p:txBody>
          <a:bodyPr/>
          <a:lstStyle/>
          <a:p>
            <a:pPr algn="ctr"/>
            <a:r>
              <a:rPr lang="en-US"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Discussion</a:t>
            </a:r>
            <a:endParaRPr lang="en-US" cap="non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cxnSp>
        <p:nvCxnSpPr>
          <p:cNvPr id="11" name="Straight Connector 10"/>
          <p:cNvCxnSpPr/>
          <p:nvPr/>
        </p:nvCxnSpPr>
        <p:spPr>
          <a:xfrm>
            <a:off x="0" y="5505451"/>
            <a:ext cx="9144000" cy="0"/>
          </a:xfrm>
          <a:prstGeom prst="line">
            <a:avLst/>
          </a:prstGeom>
          <a:ln w="76200">
            <a:solidFill>
              <a:schemeClr val="accent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29668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Community Development and HEALTH</a:t>
            </a:r>
            <a:endParaRPr lang="en-US" sz="3600" dirty="0"/>
          </a:p>
        </p:txBody>
      </p:sp>
      <p:sp>
        <p:nvSpPr>
          <p:cNvPr id="3" name="Content Placeholder 2"/>
          <p:cNvSpPr>
            <a:spLocks noGrp="1"/>
          </p:cNvSpPr>
          <p:nvPr>
            <p:ph idx="1"/>
          </p:nvPr>
        </p:nvSpPr>
        <p:spPr>
          <a:xfrm>
            <a:off x="457200" y="1600200"/>
            <a:ext cx="3017520" cy="4525963"/>
          </a:xfrm>
        </p:spPr>
        <p:txBody>
          <a:bodyPr>
            <a:noAutofit/>
          </a:bodyPr>
          <a:lstStyle/>
          <a:p>
            <a:pPr marL="0" indent="0">
              <a:buNone/>
            </a:pPr>
            <a:r>
              <a:rPr lang="en-US" sz="1400" dirty="0"/>
              <a:t>Community development promotes economic growth and financial stability for lower-income communities and individuals through a range of </a:t>
            </a:r>
            <a:r>
              <a:rPr lang="en-US" sz="1400" dirty="0" smtClean="0"/>
              <a:t>activities. The </a:t>
            </a:r>
            <a:r>
              <a:rPr lang="en-US" sz="1400" dirty="0"/>
              <a:t>community development </a:t>
            </a:r>
            <a:r>
              <a:rPr lang="en-US" sz="1400" dirty="0" smtClean="0"/>
              <a:t>sector </a:t>
            </a:r>
            <a:r>
              <a:rPr lang="en-US" sz="1400" dirty="0"/>
              <a:t> leverages public and private </a:t>
            </a:r>
            <a:r>
              <a:rPr lang="en-US" sz="1400" dirty="0" smtClean="0"/>
              <a:t>funds to mitigate poverty and disparities, and to transform impoverished </a:t>
            </a:r>
            <a:r>
              <a:rPr lang="en-US" sz="1400" dirty="0"/>
              <a:t>neighborhoods into economically viable and healthy communities</a:t>
            </a:r>
            <a:r>
              <a:rPr lang="en-US" sz="1400" dirty="0" smtClean="0"/>
              <a:t>.</a:t>
            </a:r>
          </a:p>
          <a:p>
            <a:pPr marL="0" indent="0">
              <a:buNone/>
            </a:pPr>
            <a:r>
              <a:rPr lang="en-US" sz="1400" dirty="0" smtClean="0"/>
              <a:t>Strategies:</a:t>
            </a:r>
            <a:endParaRPr lang="en-US" sz="1400" dirty="0"/>
          </a:p>
          <a:p>
            <a:pPr marL="117475" indent="-117475">
              <a:spcBef>
                <a:spcPts val="0"/>
              </a:spcBef>
            </a:pPr>
            <a:r>
              <a:rPr lang="en-US" sz="1400" dirty="0" smtClean="0"/>
              <a:t>Poverty </a:t>
            </a:r>
            <a:r>
              <a:rPr lang="en-US" sz="1400" dirty="0"/>
              <a:t>mitigation</a:t>
            </a:r>
          </a:p>
          <a:p>
            <a:pPr marL="117475" indent="-117475">
              <a:spcBef>
                <a:spcPts val="0"/>
              </a:spcBef>
            </a:pPr>
            <a:r>
              <a:rPr lang="en-US" sz="1400" dirty="0" smtClean="0"/>
              <a:t>Community </a:t>
            </a:r>
            <a:r>
              <a:rPr lang="en-US" sz="1400" dirty="0"/>
              <a:t>services</a:t>
            </a:r>
          </a:p>
          <a:p>
            <a:pPr marL="117475" indent="-117475">
              <a:spcBef>
                <a:spcPts val="0"/>
              </a:spcBef>
            </a:pPr>
            <a:r>
              <a:rPr lang="en-US" sz="1400" dirty="0" smtClean="0"/>
              <a:t>Economic </a:t>
            </a:r>
            <a:r>
              <a:rPr lang="en-US" sz="1400" dirty="0"/>
              <a:t>development</a:t>
            </a:r>
          </a:p>
          <a:p>
            <a:pPr marL="117475" indent="-117475">
              <a:spcBef>
                <a:spcPts val="0"/>
              </a:spcBef>
            </a:pPr>
            <a:r>
              <a:rPr lang="en-US" sz="1400" dirty="0" smtClean="0"/>
              <a:t>Affordable </a:t>
            </a:r>
            <a:r>
              <a:rPr lang="en-US" sz="1400" dirty="0"/>
              <a:t>housing</a:t>
            </a:r>
          </a:p>
          <a:p>
            <a:pPr marL="117475" indent="-117475">
              <a:spcBef>
                <a:spcPts val="0"/>
              </a:spcBef>
            </a:pPr>
            <a:r>
              <a:rPr lang="en-US" sz="1400" dirty="0" smtClean="0"/>
              <a:t>Place-based </a:t>
            </a:r>
            <a:r>
              <a:rPr lang="en-US" sz="1400" dirty="0"/>
              <a:t>revitalization or stabilization</a:t>
            </a:r>
          </a:p>
          <a:p>
            <a:pPr marL="117475" indent="-117475">
              <a:spcBef>
                <a:spcPts val="0"/>
              </a:spcBef>
            </a:pPr>
            <a:r>
              <a:rPr lang="en-US" sz="1400" dirty="0" smtClean="0"/>
              <a:t>Community organizing</a:t>
            </a:r>
          </a:p>
          <a:p>
            <a:pPr marL="0" indent="0">
              <a:buNone/>
            </a:pPr>
            <a:endParaRPr lang="en-US" sz="800" dirty="0"/>
          </a:p>
          <a:p>
            <a:pPr marL="0" indent="0">
              <a:buNone/>
            </a:pPr>
            <a:r>
              <a:rPr lang="en-US" sz="800" dirty="0" smtClean="0"/>
              <a:t>Federal Reserve Bank and Robert </a:t>
            </a:r>
            <a:r>
              <a:rPr lang="en-US" sz="800" dirty="0"/>
              <a:t>Wood Johnson Foundation Commission to Build a Healthier America</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3</a:t>
            </a:fld>
            <a:endParaRPr lang="en-US">
              <a:solidFill>
                <a:prstClr val="white"/>
              </a:solidFill>
            </a:endParaRPr>
          </a:p>
        </p:txBody>
      </p:sp>
      <p:pic>
        <p:nvPicPr>
          <p:cNvPr id="1026" name="Picture 2" descr="https://d262ilb51hltx0.cloudfront.net/max/816/1*c6hignntIDxB2OCyZjEgag.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1400" y="2209800"/>
            <a:ext cx="2118915" cy="22098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6451565"/>
            <a:ext cx="4572000" cy="400110"/>
          </a:xfrm>
          <a:prstGeom prst="rect">
            <a:avLst/>
          </a:prstGeom>
        </p:spPr>
        <p:txBody>
          <a:bodyPr>
            <a:spAutoFit/>
          </a:bodyPr>
          <a:lstStyle/>
          <a:p>
            <a:r>
              <a:rPr lang="en-US" sz="1000" i="1" dirty="0"/>
              <a:t>Image credit: Investing in What Works for America’s Communities (</a:t>
            </a:r>
            <a:r>
              <a:rPr lang="en-US" sz="1000" i="1" dirty="0">
                <a:hlinkClick r:id="rId3"/>
              </a:rPr>
              <a:t>www.whatworksforamerica.org</a:t>
            </a:r>
            <a:r>
              <a:rPr lang="en-US" sz="1000" i="1" dirty="0"/>
              <a:t>)</a:t>
            </a:r>
          </a:p>
        </p:txBody>
      </p:sp>
      <p:sp>
        <p:nvSpPr>
          <p:cNvPr id="7" name="Content Placeholder 2"/>
          <p:cNvSpPr txBox="1">
            <a:spLocks/>
          </p:cNvSpPr>
          <p:nvPr/>
        </p:nvSpPr>
        <p:spPr>
          <a:xfrm>
            <a:off x="5943600" y="1600201"/>
            <a:ext cx="3017520" cy="419100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b="0" i="0" kern="1200">
                <a:solidFill>
                  <a:schemeClr val="tx1">
                    <a:lumMod val="65000"/>
                    <a:lumOff val="35000"/>
                  </a:schemeClr>
                </a:solidFill>
                <a:latin typeface="Avenir LT Std 65 Medium" pitchFamily="34" charset="0"/>
                <a:ea typeface="+mn-ea"/>
                <a:cs typeface="Avenir LT Std 45 Book"/>
              </a:defRPr>
            </a:lvl1pPr>
            <a:lvl2pPr marL="742950" indent="-285750" algn="l" defTabSz="457200" rtl="0" eaLnBrk="1" latinLnBrk="0" hangingPunct="1">
              <a:spcBef>
                <a:spcPct val="20000"/>
              </a:spcBef>
              <a:buFont typeface="Arial"/>
              <a:buChar char="–"/>
              <a:defRPr sz="2800" b="0" i="0" kern="1200">
                <a:solidFill>
                  <a:schemeClr val="tx1">
                    <a:lumMod val="50000"/>
                    <a:lumOff val="50000"/>
                  </a:schemeClr>
                </a:solidFill>
                <a:latin typeface="Avenir LT Std 65 Medium" pitchFamily="34" charset="0"/>
                <a:ea typeface="+mn-ea"/>
                <a:cs typeface="Avenir LT Std 45 Book"/>
              </a:defRPr>
            </a:lvl2pPr>
            <a:lvl3pPr marL="1143000" indent="-228600" algn="l" defTabSz="457200" rtl="0" eaLnBrk="1" latinLnBrk="0" hangingPunct="1">
              <a:spcBef>
                <a:spcPct val="20000"/>
              </a:spcBef>
              <a:buFont typeface="Arial"/>
              <a:buChar char="•"/>
              <a:defRPr sz="2400" b="0" i="0" kern="1200">
                <a:solidFill>
                  <a:schemeClr val="bg1">
                    <a:lumMod val="50000"/>
                  </a:schemeClr>
                </a:solidFill>
                <a:latin typeface="Avenir LT Std 65 Medium" pitchFamily="34" charset="0"/>
                <a:ea typeface="+mn-ea"/>
                <a:cs typeface="Avenir LT Std 45 Book"/>
              </a:defRPr>
            </a:lvl3pPr>
            <a:lvl4pPr marL="1600200" indent="-228600" algn="l" defTabSz="457200" rtl="0" eaLnBrk="1" latinLnBrk="0" hangingPunct="1">
              <a:spcBef>
                <a:spcPct val="20000"/>
              </a:spcBef>
              <a:buFont typeface="Arial"/>
              <a:buChar char="–"/>
              <a:defRPr sz="2000" b="0" i="0" kern="1200">
                <a:solidFill>
                  <a:schemeClr val="bg1">
                    <a:lumMod val="65000"/>
                  </a:schemeClr>
                </a:solidFill>
                <a:latin typeface="Avenir LT Std 65 Medium" pitchFamily="34" charset="0"/>
                <a:ea typeface="+mn-ea"/>
                <a:cs typeface="Avenir LT Std 45 Book"/>
              </a:defRPr>
            </a:lvl4pPr>
            <a:lvl5pPr marL="2057400" indent="-228600" algn="l" defTabSz="457200" rtl="0" eaLnBrk="1" latinLnBrk="0" hangingPunct="1">
              <a:spcBef>
                <a:spcPct val="20000"/>
              </a:spcBef>
              <a:buFont typeface="Arial"/>
              <a:buChar char="»"/>
              <a:defRPr sz="2000" b="0" i="0" kern="1200">
                <a:solidFill>
                  <a:schemeClr val="bg1">
                    <a:lumMod val="75000"/>
                  </a:schemeClr>
                </a:solidFill>
                <a:latin typeface="Avenir LT Std 65 Medium" pitchFamily="34" charset="0"/>
                <a:ea typeface="+mn-ea"/>
                <a:cs typeface="Avenir LT Std 45 Boo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Health is “a state of complete physical, social and mental well-being, and not merely the absence of disease or infirmity.” </a:t>
            </a:r>
            <a:r>
              <a:rPr lang="en-US" sz="1400" dirty="0" smtClean="0"/>
              <a:t>The population health sector </a:t>
            </a:r>
            <a:r>
              <a:rPr lang="en-US" sz="1400" dirty="0"/>
              <a:t> </a:t>
            </a:r>
            <a:r>
              <a:rPr lang="en-US" sz="1400" dirty="0" smtClean="0"/>
              <a:t>promotes </a:t>
            </a:r>
            <a:r>
              <a:rPr lang="en-US" sz="1400" dirty="0"/>
              <a:t>the ability of an individual or group “to identify and to realize aspirations, to satisfy needs, and to change or cope with the environment</a:t>
            </a:r>
            <a:r>
              <a:rPr lang="en-US" sz="1400" dirty="0" smtClean="0"/>
              <a:t>.”</a:t>
            </a:r>
            <a:endParaRPr lang="en-US" sz="1400" dirty="0"/>
          </a:p>
          <a:p>
            <a:pPr marL="0" indent="0">
              <a:buFont typeface="Arial"/>
              <a:buNone/>
            </a:pPr>
            <a:r>
              <a:rPr lang="en-US" sz="1400" dirty="0" smtClean="0"/>
              <a:t>Strategies:</a:t>
            </a:r>
          </a:p>
          <a:p>
            <a:pPr marL="117475" indent="-117475">
              <a:spcBef>
                <a:spcPts val="0"/>
              </a:spcBef>
            </a:pPr>
            <a:r>
              <a:rPr lang="en-US" sz="1400" dirty="0" smtClean="0"/>
              <a:t>Health education</a:t>
            </a:r>
          </a:p>
          <a:p>
            <a:pPr marL="117475" indent="-117475">
              <a:spcBef>
                <a:spcPts val="0"/>
              </a:spcBef>
            </a:pPr>
            <a:r>
              <a:rPr lang="en-US" sz="1400" dirty="0" smtClean="0"/>
              <a:t>Screening and prevention</a:t>
            </a:r>
          </a:p>
          <a:p>
            <a:pPr marL="117475" indent="-117475">
              <a:spcBef>
                <a:spcPts val="0"/>
              </a:spcBef>
            </a:pPr>
            <a:r>
              <a:rPr lang="en-US" sz="1400" dirty="0" smtClean="0"/>
              <a:t>Public health interventions</a:t>
            </a:r>
          </a:p>
          <a:p>
            <a:pPr marL="117475" indent="-117475">
              <a:spcBef>
                <a:spcPts val="0"/>
              </a:spcBef>
            </a:pPr>
            <a:r>
              <a:rPr lang="en-US" sz="1400" dirty="0" smtClean="0"/>
              <a:t>Health in All Policies</a:t>
            </a:r>
          </a:p>
          <a:p>
            <a:pPr marL="117475" indent="-117475">
              <a:spcBef>
                <a:spcPts val="0"/>
              </a:spcBef>
            </a:pPr>
            <a:r>
              <a:rPr lang="en-US" sz="1400" dirty="0" smtClean="0"/>
              <a:t>Health Impact Assessment</a:t>
            </a:r>
          </a:p>
          <a:p>
            <a:pPr marL="0" indent="0">
              <a:buNone/>
            </a:pPr>
            <a:endParaRPr lang="en-US" sz="800" dirty="0" smtClean="0"/>
          </a:p>
          <a:p>
            <a:pPr marL="0" indent="0">
              <a:buNone/>
            </a:pPr>
            <a:r>
              <a:rPr lang="en-US" sz="800" dirty="0" smtClean="0"/>
              <a:t>1948 </a:t>
            </a:r>
            <a:r>
              <a:rPr lang="en-US" sz="800" dirty="0"/>
              <a:t>World Health Organization Constitution and </a:t>
            </a:r>
            <a:r>
              <a:rPr lang="en-US" sz="800" dirty="0" smtClean="0"/>
              <a:t>the </a:t>
            </a:r>
            <a:r>
              <a:rPr lang="en-US" sz="800" dirty="0"/>
              <a:t>1986 Ottawa Charter for Health </a:t>
            </a:r>
            <a:r>
              <a:rPr lang="en-US" sz="800" dirty="0" smtClean="0"/>
              <a:t>Promotion</a:t>
            </a:r>
          </a:p>
          <a:p>
            <a:pPr marL="0" indent="0">
              <a:buFont typeface="Arial"/>
              <a:buNone/>
            </a:pPr>
            <a:endParaRPr lang="en-US" dirty="0" smtClean="0"/>
          </a:p>
          <a:p>
            <a:pPr marL="0" indent="0">
              <a:buFont typeface="Arial"/>
              <a:buNone/>
            </a:pPr>
            <a:endParaRPr lang="en-US" dirty="0"/>
          </a:p>
        </p:txBody>
      </p:sp>
    </p:spTree>
    <p:extLst>
      <p:ext uri="{BB962C8B-B14F-4D97-AF65-F5344CB8AC3E}">
        <p14:creationId xmlns:p14="http://schemas.microsoft.com/office/powerpoint/2010/main" val="91289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noAutofit/>
          </a:bodyPr>
          <a:lstStyle/>
          <a:p>
            <a:r>
              <a:rPr lang="en-US" sz="2400" dirty="0"/>
              <a:t>Community development includes a wide range of activities that influence multiple determinants of health and quality of life</a:t>
            </a:r>
            <a:r>
              <a:rPr lang="en-US" sz="2400" dirty="0" smtClean="0"/>
              <a:t>.</a:t>
            </a:r>
          </a:p>
          <a:p>
            <a:r>
              <a:rPr lang="en-US" sz="2400" dirty="0" smtClean="0"/>
              <a:t>HIA </a:t>
            </a:r>
            <a:r>
              <a:rPr lang="en-US" sz="2400" dirty="0"/>
              <a:t>can play a key role in improving health in these communities by providing a context for cross-sector collaboration between two </a:t>
            </a:r>
            <a:r>
              <a:rPr lang="en-US" sz="2400" dirty="0" smtClean="0"/>
              <a:t>fields</a:t>
            </a:r>
          </a:p>
          <a:p>
            <a:r>
              <a:rPr lang="en-US" sz="2400" dirty="0" smtClean="0"/>
              <a:t>In </a:t>
            </a:r>
            <a:r>
              <a:rPr lang="en-US" sz="2400" dirty="0"/>
              <a:t>2013, the Health Impact Project funded three community </a:t>
            </a:r>
            <a:r>
              <a:rPr lang="en-US" sz="2400" dirty="0" smtClean="0"/>
              <a:t>development </a:t>
            </a:r>
            <a:r>
              <a:rPr lang="en-US" sz="2400" dirty="0"/>
              <a:t>HIAs and an </a:t>
            </a:r>
            <a:r>
              <a:rPr lang="en-US" sz="2400" dirty="0" smtClean="0"/>
              <a:t>evaluation </a:t>
            </a:r>
            <a:r>
              <a:rPr lang="en-US" sz="2400" dirty="0"/>
              <a:t>of lessons learned from those three projects.</a:t>
            </a:r>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4</a:t>
            </a:fld>
            <a:endParaRPr lang="en-US">
              <a:solidFill>
                <a:prstClr val="white"/>
              </a:solidFill>
            </a:endParaRPr>
          </a:p>
        </p:txBody>
      </p:sp>
    </p:spTree>
    <p:extLst>
      <p:ext uri="{BB962C8B-B14F-4D97-AF65-F5344CB8AC3E}">
        <p14:creationId xmlns:p14="http://schemas.microsoft.com/office/powerpoint/2010/main" val="1820885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Cohort</a:t>
            </a:r>
            <a:endParaRPr lang="en-US" dirty="0"/>
          </a:p>
        </p:txBody>
      </p:sp>
      <p:sp>
        <p:nvSpPr>
          <p:cNvPr id="3" name="Content Placeholder 2"/>
          <p:cNvSpPr>
            <a:spLocks noGrp="1"/>
          </p:cNvSpPr>
          <p:nvPr>
            <p:ph idx="1"/>
          </p:nvPr>
        </p:nvSpPr>
        <p:spPr/>
        <p:txBody>
          <a:bodyPr>
            <a:noAutofit/>
          </a:bodyPr>
          <a:lstStyle/>
          <a:p>
            <a:r>
              <a:rPr lang="en-US" sz="2000" dirty="0"/>
              <a:t>Community </a:t>
            </a:r>
            <a:r>
              <a:rPr lang="en-US" sz="2000" dirty="0" smtClean="0"/>
              <a:t>Solutions incorporated HIA in </a:t>
            </a:r>
            <a:r>
              <a:rPr lang="en-US" sz="2000" dirty="0"/>
              <a:t>the development of a neighborhood sustainability plan in Northeast Hartford, Connecticut. </a:t>
            </a:r>
            <a:endParaRPr lang="en-US" sz="2000" dirty="0" smtClean="0"/>
          </a:p>
          <a:p>
            <a:r>
              <a:rPr lang="en-US" sz="2000" dirty="0" smtClean="0"/>
              <a:t>Georgia </a:t>
            </a:r>
            <a:r>
              <a:rPr lang="en-US" sz="2000" dirty="0"/>
              <a:t>Health Policy Center at Georgia State University conducted an HIA to inform the 2015 Georgia Qualified Allocation Plan for Low-Income Housing Tax Credits. </a:t>
            </a:r>
            <a:endParaRPr lang="en-US" sz="2000" dirty="0" smtClean="0"/>
          </a:p>
          <a:p>
            <a:r>
              <a:rPr lang="en-US" sz="2000" dirty="0" smtClean="0"/>
              <a:t>Health </a:t>
            </a:r>
            <a:r>
              <a:rPr lang="en-US" sz="2000" dirty="0"/>
              <a:t>Resources in Action partnered with the Massachusetts Department of Public Health and the Metropolitan Area Planning Commission to inform proposed regulations on the release of funding for community development corporations under the Community Investment Tax Credit Grant Program.</a:t>
            </a:r>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5</a:t>
            </a:fld>
            <a:endParaRPr lang="en-US">
              <a:solidFill>
                <a:prstClr val="white"/>
              </a:solidFill>
            </a:endParaRPr>
          </a:p>
        </p:txBody>
      </p:sp>
    </p:spTree>
    <p:extLst>
      <p:ext uri="{BB962C8B-B14F-4D97-AF65-F5344CB8AC3E}">
        <p14:creationId xmlns:p14="http://schemas.microsoft.com/office/powerpoint/2010/main" val="1678890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47309974"/>
              </p:ext>
            </p:extLst>
          </p:nvPr>
        </p:nvGraphicFramePr>
        <p:xfrm>
          <a:off x="457200" y="228600"/>
          <a:ext cx="8229601" cy="5257801"/>
        </p:xfrm>
        <a:graphic>
          <a:graphicData uri="http://schemas.openxmlformats.org/drawingml/2006/table">
            <a:tbl>
              <a:tblPr firstRow="1" bandRow="1">
                <a:tableStyleId>{5C22544A-7EE6-4342-B048-85BDC9FD1C3A}</a:tableStyleId>
              </a:tblPr>
              <a:tblGrid>
                <a:gridCol w="1524000"/>
                <a:gridCol w="1219200"/>
                <a:gridCol w="1143000"/>
                <a:gridCol w="1143000"/>
                <a:gridCol w="3200401"/>
              </a:tblGrid>
              <a:tr h="703509">
                <a:tc>
                  <a:txBody>
                    <a:bodyPr/>
                    <a:lstStyle/>
                    <a:p>
                      <a:r>
                        <a:rPr lang="en-US" sz="1600" dirty="0" smtClean="0"/>
                        <a:t>Team</a:t>
                      </a:r>
                      <a:endParaRPr lang="en-US" sz="1600" dirty="0"/>
                    </a:p>
                  </a:txBody>
                  <a:tcPr/>
                </a:tc>
                <a:tc>
                  <a:txBody>
                    <a:bodyPr/>
                    <a:lstStyle/>
                    <a:p>
                      <a:r>
                        <a:rPr lang="en-US" sz="1600" dirty="0" smtClean="0"/>
                        <a:t>Location</a:t>
                      </a:r>
                      <a:endParaRPr lang="en-US" sz="1600" dirty="0"/>
                    </a:p>
                  </a:txBody>
                  <a:tcPr/>
                </a:tc>
                <a:tc>
                  <a:txBody>
                    <a:bodyPr/>
                    <a:lstStyle/>
                    <a:p>
                      <a:r>
                        <a:rPr lang="en-US" sz="1600" dirty="0" smtClean="0"/>
                        <a:t>Decision</a:t>
                      </a:r>
                      <a:endParaRPr lang="en-US" sz="1600" dirty="0"/>
                    </a:p>
                  </a:txBody>
                  <a:tcPr/>
                </a:tc>
                <a:tc>
                  <a:txBody>
                    <a:bodyPr/>
                    <a:lstStyle/>
                    <a:p>
                      <a:r>
                        <a:rPr lang="en-US" sz="1600" dirty="0" smtClean="0"/>
                        <a:t>Decision-maker</a:t>
                      </a:r>
                      <a:endParaRPr lang="en-US" sz="1600" dirty="0"/>
                    </a:p>
                  </a:txBody>
                  <a:tcPr/>
                </a:tc>
                <a:tc>
                  <a:txBody>
                    <a:bodyPr/>
                    <a:lstStyle/>
                    <a:p>
                      <a:r>
                        <a:rPr lang="en-US" sz="1600" dirty="0" smtClean="0"/>
                        <a:t>Topical Scope</a:t>
                      </a:r>
                      <a:endParaRPr lang="en-US" sz="1600" dirty="0"/>
                    </a:p>
                  </a:txBody>
                  <a:tcPr/>
                </a:tc>
              </a:tr>
              <a:tr h="1221883">
                <a:tc>
                  <a:txBody>
                    <a:bodyPr/>
                    <a:lstStyle/>
                    <a:p>
                      <a:r>
                        <a:rPr lang="en-US" sz="1200" dirty="0" smtClean="0"/>
                        <a:t>Community Solutions (nonprofit) + Michael Singer Studios</a:t>
                      </a:r>
                      <a:r>
                        <a:rPr lang="en-US" sz="1200" baseline="0" dirty="0" smtClean="0"/>
                        <a:t> (consultant)</a:t>
                      </a:r>
                      <a:endParaRPr lang="en-US" sz="1200" dirty="0"/>
                    </a:p>
                  </a:txBody>
                  <a:tcPr/>
                </a:tc>
                <a:tc>
                  <a:txBody>
                    <a:bodyPr/>
                    <a:lstStyle/>
                    <a:p>
                      <a:r>
                        <a:rPr lang="en-US" sz="1200" dirty="0" smtClean="0"/>
                        <a:t>Northeast Neighborhood,</a:t>
                      </a:r>
                      <a:r>
                        <a:rPr lang="en-US" sz="1200" baseline="0" dirty="0" smtClean="0"/>
                        <a:t> </a:t>
                      </a:r>
                      <a:r>
                        <a:rPr lang="en-US" sz="1200" dirty="0" smtClean="0"/>
                        <a:t>Hartford</a:t>
                      </a:r>
                      <a:r>
                        <a:rPr lang="en-US" sz="1200" baseline="0" dirty="0" smtClean="0"/>
                        <a:t>, Connecticut (neighborhood)</a:t>
                      </a:r>
                      <a:endParaRPr lang="en-US" sz="1200" dirty="0"/>
                    </a:p>
                  </a:txBody>
                  <a:tcPr/>
                </a:tc>
                <a:tc>
                  <a:txBody>
                    <a:bodyPr/>
                    <a:lstStyle/>
                    <a:p>
                      <a:r>
                        <a:rPr lang="en-US" sz="1200" dirty="0" smtClean="0"/>
                        <a:t>Neighborhood sustainability</a:t>
                      </a:r>
                      <a:r>
                        <a:rPr lang="en-US" sz="1200" baseline="0" dirty="0" smtClean="0"/>
                        <a:t> plan (integrated)</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Community Solutions + Michael Singer Studios</a:t>
                      </a:r>
                      <a:r>
                        <a:rPr lang="en-US" sz="1200" baseline="0" dirty="0" smtClean="0"/>
                        <a:t> (self)</a:t>
                      </a:r>
                      <a:endParaRPr lang="en-US" sz="1200" dirty="0" smtClean="0"/>
                    </a:p>
                  </a:txBody>
                  <a:tcPr/>
                </a:tc>
                <a:tc>
                  <a:txBody>
                    <a:bodyPr/>
                    <a:lstStyle/>
                    <a:p>
                      <a:pPr marL="171450" indent="-171450">
                        <a:buFont typeface="Arial" panose="020B0604020202020204" pitchFamily="34" charset="0"/>
                        <a:buChar char="•"/>
                      </a:pPr>
                      <a:r>
                        <a:rPr lang="en-US" sz="1200" dirty="0" smtClean="0"/>
                        <a:t>economic development</a:t>
                      </a:r>
                    </a:p>
                    <a:p>
                      <a:pPr marL="171450" indent="-171450">
                        <a:buFont typeface="Arial" panose="020B0604020202020204" pitchFamily="34" charset="0"/>
                        <a:buChar char="•"/>
                      </a:pPr>
                      <a:r>
                        <a:rPr lang="en-US" sz="1200" dirty="0" smtClean="0"/>
                        <a:t>place-based revitalization or stabilization</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community organizing</a:t>
                      </a:r>
                    </a:p>
                    <a:p>
                      <a:pPr marL="0" indent="0">
                        <a:buFont typeface="Arial" panose="020B0604020202020204" pitchFamily="34" charset="0"/>
                        <a:buNone/>
                      </a:pPr>
                      <a:endParaRPr lang="en-US" sz="1200" dirty="0"/>
                    </a:p>
                  </a:txBody>
                  <a:tcPr/>
                </a:tc>
              </a:tr>
              <a:tr h="1221883">
                <a:tc>
                  <a:txBody>
                    <a:bodyPr/>
                    <a:lstStyle/>
                    <a:p>
                      <a:r>
                        <a:rPr lang="en-US" sz="1200" dirty="0" smtClean="0"/>
                        <a:t>Georgia Health Policy Center (academic/ PHI)</a:t>
                      </a:r>
                      <a:endParaRPr lang="en-US" sz="1200" dirty="0"/>
                    </a:p>
                  </a:txBody>
                  <a:tcPr/>
                </a:tc>
                <a:tc>
                  <a:txBody>
                    <a:bodyPr/>
                    <a:lstStyle/>
                    <a:p>
                      <a:r>
                        <a:rPr lang="en-US" sz="1200" dirty="0" smtClean="0"/>
                        <a:t>Georgia (state)</a:t>
                      </a:r>
                      <a:endParaRPr lang="en-US" sz="1200" dirty="0"/>
                    </a:p>
                  </a:txBody>
                  <a:tcPr/>
                </a:tc>
                <a:tc>
                  <a:txBody>
                    <a:bodyPr/>
                    <a:lstStyle/>
                    <a:p>
                      <a:r>
                        <a:rPr lang="en-US" sz="1200" dirty="0" smtClean="0"/>
                        <a:t>Statewide 2015 Qualified Allocation</a:t>
                      </a:r>
                      <a:r>
                        <a:rPr lang="en-US" sz="1200" baseline="0" dirty="0" smtClean="0"/>
                        <a:t> Plan (external)</a:t>
                      </a:r>
                      <a:endParaRPr lang="en-US" sz="1200" dirty="0"/>
                    </a:p>
                  </a:txBody>
                  <a:tcPr/>
                </a:tc>
                <a:tc>
                  <a:txBody>
                    <a:bodyPr/>
                    <a:lstStyle/>
                    <a:p>
                      <a:r>
                        <a:rPr lang="en-US" sz="1200" dirty="0" smtClean="0"/>
                        <a:t>Georgia</a:t>
                      </a:r>
                      <a:r>
                        <a:rPr lang="en-US" sz="1200" baseline="0" dirty="0" smtClean="0"/>
                        <a:t> Department of Community Affairs (external)</a:t>
                      </a:r>
                      <a:endParaRPr lang="en-US" sz="1200" dirty="0"/>
                    </a:p>
                  </a:txBody>
                  <a:tcPr/>
                </a:tc>
                <a:tc>
                  <a:txBody>
                    <a:bodyPr/>
                    <a:lstStyle/>
                    <a:p>
                      <a:pPr marL="171450" indent="-171450">
                        <a:buFont typeface="Arial" panose="020B0604020202020204" pitchFamily="34" charset="0"/>
                        <a:buChar char="•"/>
                      </a:pPr>
                      <a:r>
                        <a:rPr lang="en-US" sz="1200" dirty="0" smtClean="0"/>
                        <a:t>affordable housing</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place-based revitalization or stabilization</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community organizing</a:t>
                      </a:r>
                    </a:p>
                    <a:p>
                      <a:pPr marL="171450" indent="-171450">
                        <a:buFont typeface="Arial" panose="020B0604020202020204" pitchFamily="34" charset="0"/>
                        <a:buChar char="•"/>
                      </a:pPr>
                      <a:endParaRPr lang="en-US" sz="1200" dirty="0"/>
                    </a:p>
                  </a:txBody>
                  <a:tcPr/>
                </a:tc>
              </a:tr>
              <a:tr h="2110526">
                <a:tc>
                  <a:txBody>
                    <a:bodyPr/>
                    <a:lstStyle/>
                    <a:p>
                      <a:r>
                        <a:rPr lang="en-US" sz="1200" dirty="0" smtClean="0"/>
                        <a:t>Health Resources in Action (PHI),</a:t>
                      </a:r>
                      <a:r>
                        <a:rPr lang="en-US" sz="1200" baseline="0" dirty="0" smtClean="0"/>
                        <a:t> </a:t>
                      </a:r>
                      <a:r>
                        <a:rPr lang="en-US" sz="1200" dirty="0" smtClean="0"/>
                        <a:t>Massachusetts Department of Public Health (health department), + Metropolitan Area Planning Commission (planning</a:t>
                      </a:r>
                      <a:r>
                        <a:rPr lang="en-US" sz="1200" baseline="0" dirty="0" smtClean="0"/>
                        <a:t> agency</a:t>
                      </a:r>
                      <a:r>
                        <a:rPr lang="en-US" sz="1200" dirty="0" smtClean="0"/>
                        <a:t>)</a:t>
                      </a:r>
                      <a:endParaRPr lang="en-US" sz="1200" dirty="0"/>
                    </a:p>
                  </a:txBody>
                  <a:tcPr/>
                </a:tc>
                <a:tc>
                  <a:txBody>
                    <a:bodyPr/>
                    <a:lstStyle/>
                    <a:p>
                      <a:r>
                        <a:rPr lang="en-US" sz="1200" dirty="0" smtClean="0"/>
                        <a:t>Massachusetts</a:t>
                      </a:r>
                      <a:r>
                        <a:rPr lang="en-US" sz="1200" baseline="0" dirty="0" smtClean="0"/>
                        <a:t> (state)</a:t>
                      </a:r>
                      <a:endParaRPr lang="en-US" sz="1200" dirty="0"/>
                    </a:p>
                  </a:txBody>
                  <a:tcPr/>
                </a:tc>
                <a:tc>
                  <a:txBody>
                    <a:bodyPr/>
                    <a:lstStyle/>
                    <a:p>
                      <a:r>
                        <a:rPr lang="en-US" sz="1200" dirty="0" smtClean="0"/>
                        <a:t>Administration of the Community Investment Tax Credit Grant Program (external)</a:t>
                      </a:r>
                      <a:endParaRPr lang="en-US" sz="1200" dirty="0"/>
                    </a:p>
                  </a:txBody>
                  <a:tcPr/>
                </a:tc>
                <a:tc>
                  <a:txBody>
                    <a:bodyPr/>
                    <a:lstStyle/>
                    <a:p>
                      <a:r>
                        <a:rPr lang="en-US" sz="1200" dirty="0" smtClean="0"/>
                        <a:t>Massachusetts Department of Housing</a:t>
                      </a:r>
                      <a:r>
                        <a:rPr lang="en-US" sz="1200" baseline="0" dirty="0" smtClean="0"/>
                        <a:t> and Community Development (external)</a:t>
                      </a:r>
                      <a:r>
                        <a:rPr lang="en-US" sz="1200" dirty="0" smtClean="0"/>
                        <a:t> </a:t>
                      </a:r>
                      <a:endParaRPr lang="en-US" sz="1200" dirty="0"/>
                    </a:p>
                  </a:txBody>
                  <a:tcPr/>
                </a:tc>
                <a:tc>
                  <a:txBody>
                    <a:bodyPr/>
                    <a:lstStyle/>
                    <a:p>
                      <a:pPr marL="171450" indent="-171450">
                        <a:buFont typeface="Arial" panose="020B0604020202020204" pitchFamily="34" charset="0"/>
                        <a:buChar char="•"/>
                      </a:pPr>
                      <a:r>
                        <a:rPr lang="en-US" sz="1200" dirty="0" smtClean="0"/>
                        <a:t>community services</a:t>
                      </a:r>
                    </a:p>
                    <a:p>
                      <a:pPr marL="171450" indent="-171450">
                        <a:buFont typeface="Arial" panose="020B0604020202020204" pitchFamily="34" charset="0"/>
                        <a:buChar char="•"/>
                      </a:pPr>
                      <a:r>
                        <a:rPr lang="en-US" sz="1200" dirty="0" smtClean="0"/>
                        <a:t>economic development</a:t>
                      </a:r>
                    </a:p>
                    <a:p>
                      <a:pPr marL="171450" indent="-171450">
                        <a:buFont typeface="Arial" panose="020B0604020202020204" pitchFamily="34" charset="0"/>
                        <a:buChar char="•"/>
                      </a:pPr>
                      <a:r>
                        <a:rPr lang="en-US" sz="1200" dirty="0" smtClean="0"/>
                        <a:t>affordable housing</a:t>
                      </a:r>
                    </a:p>
                    <a:p>
                      <a:pPr marL="171450" indent="-171450">
                        <a:buFont typeface="Arial" panose="020B0604020202020204" pitchFamily="34" charset="0"/>
                        <a:buChar char="•"/>
                      </a:pPr>
                      <a:r>
                        <a:rPr lang="en-US" sz="1200" dirty="0" smtClean="0"/>
                        <a:t>place-based revitalization or stabilization</a:t>
                      </a:r>
                    </a:p>
                    <a:p>
                      <a:pPr marL="171450" indent="-171450">
                        <a:buFont typeface="Arial" panose="020B0604020202020204" pitchFamily="34" charset="0"/>
                        <a:buChar char="•"/>
                      </a:pPr>
                      <a:r>
                        <a:rPr lang="en-US" sz="1200" dirty="0" smtClean="0"/>
                        <a:t>community organizing</a:t>
                      </a:r>
                      <a:endParaRPr lang="en-US" sz="1200" dirty="0"/>
                    </a:p>
                  </a:txBody>
                  <a:tcPr/>
                </a:tc>
              </a:tr>
            </a:tbl>
          </a:graphicData>
        </a:graphic>
      </p:graphicFrame>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6</a:t>
            </a:fld>
            <a:endParaRPr lang="en-US">
              <a:solidFill>
                <a:prstClr val="white"/>
              </a:solidFill>
            </a:endParaRPr>
          </a:p>
        </p:txBody>
      </p:sp>
    </p:spTree>
    <p:extLst>
      <p:ext uri="{BB962C8B-B14F-4D97-AF65-F5344CB8AC3E}">
        <p14:creationId xmlns:p14="http://schemas.microsoft.com/office/powerpoint/2010/main" val="2046451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a:bodyPr>
          <a:lstStyle/>
          <a:p>
            <a:r>
              <a:rPr lang="en-US" sz="2800" dirty="0" smtClean="0"/>
              <a:t>Cohort met to discuss commonalities and state of the discipline</a:t>
            </a:r>
          </a:p>
          <a:p>
            <a:r>
              <a:rPr lang="en-US" sz="2800" dirty="0" smtClean="0"/>
              <a:t>Jointly developed shared process questions</a:t>
            </a:r>
          </a:p>
          <a:p>
            <a:r>
              <a:rPr lang="en-US" sz="2800" dirty="0" smtClean="0"/>
              <a:t>Evaluation team reviewed HIA reports and issued follow-up questions to answer central research questions and sub-questions </a:t>
            </a:r>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7</a:t>
            </a:fld>
            <a:endParaRPr lang="en-US">
              <a:solidFill>
                <a:prstClr val="white"/>
              </a:solidFill>
            </a:endParaRPr>
          </a:p>
        </p:txBody>
      </p:sp>
    </p:spTree>
    <p:extLst>
      <p:ext uri="{BB962C8B-B14F-4D97-AF65-F5344CB8AC3E}">
        <p14:creationId xmlns:p14="http://schemas.microsoft.com/office/powerpoint/2010/main" val="1093347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&amp; Impact</a:t>
            </a:r>
            <a:endParaRPr lang="en-US" dirty="0"/>
          </a:p>
        </p:txBody>
      </p:sp>
      <p:sp>
        <p:nvSpPr>
          <p:cNvPr id="3" name="Content Placeholder 2"/>
          <p:cNvSpPr>
            <a:spLocks noGrp="1"/>
          </p:cNvSpPr>
          <p:nvPr>
            <p:ph idx="1"/>
          </p:nvPr>
        </p:nvSpPr>
        <p:spPr/>
        <p:txBody>
          <a:bodyPr>
            <a:normAutofit/>
          </a:bodyPr>
          <a:lstStyle/>
          <a:p>
            <a:r>
              <a:rPr lang="en-US" sz="2800" i="1" dirty="0"/>
              <a:t>Central research questions: </a:t>
            </a:r>
          </a:p>
          <a:p>
            <a:pPr lvl="1"/>
            <a:r>
              <a:rPr lang="en-US" sz="2400" i="1" dirty="0"/>
              <a:t>what aspects of the HIA process and findings were useful</a:t>
            </a:r>
          </a:p>
          <a:p>
            <a:pPr lvl="1"/>
            <a:r>
              <a:rPr lang="en-US" sz="2400" i="1" dirty="0"/>
              <a:t>what was redundant or peripheral to the developers’ needs</a:t>
            </a:r>
          </a:p>
          <a:p>
            <a:pPr lvl="1"/>
            <a:r>
              <a:rPr lang="en-US" sz="2400" i="1" dirty="0"/>
              <a:t>how the process could be streamlined to make it easier and more efficient for community developers to integrate health considerations into their </a:t>
            </a:r>
            <a:r>
              <a:rPr lang="en-US" sz="2400" i="1" dirty="0" smtClean="0"/>
              <a:t>work</a:t>
            </a:r>
            <a:endParaRPr lang="en-US" sz="2400" i="1"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8</a:t>
            </a:fld>
            <a:endParaRPr lang="en-US">
              <a:solidFill>
                <a:prstClr val="white"/>
              </a:solidFill>
            </a:endParaRPr>
          </a:p>
        </p:txBody>
      </p:sp>
    </p:spTree>
    <p:extLst>
      <p:ext uri="{BB962C8B-B14F-4D97-AF65-F5344CB8AC3E}">
        <p14:creationId xmlns:p14="http://schemas.microsoft.com/office/powerpoint/2010/main" val="1272965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Emerging </a:t>
            </a:r>
            <a:r>
              <a:rPr lang="en-US" b="1" dirty="0" smtClean="0"/>
              <a:t>themes</a:t>
            </a:r>
            <a:endParaRPr lang="en-US" dirty="0"/>
          </a:p>
        </p:txBody>
      </p:sp>
      <p:sp>
        <p:nvSpPr>
          <p:cNvPr id="3" name="Content Placeholder 2"/>
          <p:cNvSpPr>
            <a:spLocks noGrp="1"/>
          </p:cNvSpPr>
          <p:nvPr>
            <p:ph idx="1"/>
          </p:nvPr>
        </p:nvSpPr>
        <p:spPr/>
        <p:txBody>
          <a:bodyPr>
            <a:normAutofit/>
          </a:bodyPr>
          <a:lstStyle/>
          <a:p>
            <a:pPr lvl="0"/>
            <a:r>
              <a:rPr lang="en-US" sz="2400" dirty="0"/>
              <a:t>The influence of decision-making “scale” on how an HIA is carried out – local plan vs. state policies</a:t>
            </a:r>
          </a:p>
          <a:p>
            <a:pPr lvl="1"/>
            <a:r>
              <a:rPr lang="en-US" sz="2000" dirty="0"/>
              <a:t>Impact on the skills needed: designers and community engagement at the neighborhood level / policy expertise and networking at state-level</a:t>
            </a:r>
          </a:p>
          <a:p>
            <a:pPr lvl="1"/>
            <a:r>
              <a:rPr lang="en-US" sz="2000" dirty="0"/>
              <a:t>Impact on ability to engage stakeholders (especially residents/community members)</a:t>
            </a:r>
          </a:p>
          <a:p>
            <a:pPr lvl="1"/>
            <a:r>
              <a:rPr lang="en-US" sz="2000" dirty="0"/>
              <a:t>Allocation of resources to different parts of the HIA </a:t>
            </a:r>
            <a:r>
              <a:rPr lang="en-US" sz="2000" dirty="0" smtClean="0"/>
              <a:t>process</a:t>
            </a:r>
            <a:endParaRPr lang="en-US" sz="2000" dirty="0"/>
          </a:p>
        </p:txBody>
      </p:sp>
      <p:sp>
        <p:nvSpPr>
          <p:cNvPr id="4" name="Slide Number Placeholder 3"/>
          <p:cNvSpPr>
            <a:spLocks noGrp="1"/>
          </p:cNvSpPr>
          <p:nvPr>
            <p:ph type="sldNum" sz="quarter" idx="12"/>
          </p:nvPr>
        </p:nvSpPr>
        <p:spPr/>
        <p:txBody>
          <a:bodyPr/>
          <a:lstStyle/>
          <a:p>
            <a:fld id="{A53C36EA-99B7-174E-A5A5-09832546A913}" type="slidenum">
              <a:rPr lang="en-US" smtClean="0">
                <a:solidFill>
                  <a:prstClr val="white"/>
                </a:solidFill>
              </a:rPr>
              <a:pPr/>
              <a:t>9</a:t>
            </a:fld>
            <a:endParaRPr lang="en-US">
              <a:solidFill>
                <a:prstClr val="white"/>
              </a:solidFill>
            </a:endParaRPr>
          </a:p>
        </p:txBody>
      </p:sp>
    </p:spTree>
    <p:extLst>
      <p:ext uri="{BB962C8B-B14F-4D97-AF65-F5344CB8AC3E}">
        <p14:creationId xmlns:p14="http://schemas.microsoft.com/office/powerpoint/2010/main" val="1634306141"/>
      </p:ext>
    </p:extLst>
  </p:cSld>
  <p:clrMapOvr>
    <a:masterClrMapping/>
  </p:clrMapOvr>
</p:sld>
</file>

<file path=ppt/theme/theme1.xml><?xml version="1.0" encoding="utf-8"?>
<a:theme xmlns:a="http://schemas.openxmlformats.org/drawingml/2006/main" name="2_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461</TotalTime>
  <Words>2281</Words>
  <Application>Microsoft Office PowerPoint</Application>
  <PresentationFormat>On-screen Show (4:3)</PresentationFormat>
  <Paragraphs>151</Paragraphs>
  <Slides>22</Slides>
  <Notes>8</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2_Office Theme</vt:lpstr>
      <vt:lpstr>Connecting  Community Development and Health through HIA </vt:lpstr>
      <vt:lpstr>About the Session</vt:lpstr>
      <vt:lpstr>Community Development and HEALTH</vt:lpstr>
      <vt:lpstr>Purpose</vt:lpstr>
      <vt:lpstr>The Cohort</vt:lpstr>
      <vt:lpstr>PowerPoint Presentation</vt:lpstr>
      <vt:lpstr>Methodology</vt:lpstr>
      <vt:lpstr>Process &amp; Impact</vt:lpstr>
      <vt:lpstr>Emerging themes</vt:lpstr>
      <vt:lpstr>Emerging themes</vt:lpstr>
      <vt:lpstr>Emerging themes</vt:lpstr>
      <vt:lpstr>Unanswered Questions</vt:lpstr>
      <vt:lpstr>Minimum Element 1</vt:lpstr>
      <vt:lpstr>Minimum Element 2</vt:lpstr>
      <vt:lpstr>Minimum Element 3</vt:lpstr>
      <vt:lpstr>Minimum Element 4</vt:lpstr>
      <vt:lpstr>Minimum Element 5</vt:lpstr>
      <vt:lpstr>Minimum Element 6</vt:lpstr>
      <vt:lpstr>Minimum Element 7</vt:lpstr>
      <vt:lpstr>Minimum Element 8</vt:lpstr>
      <vt:lpstr>Acknowledgements</vt:lpstr>
      <vt:lpstr>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Connecting Community Development and Health through HIA: An Evaluation of Three HIAs</dc:title>
  <dc:creator>Michelle J. M. Rushing</dc:creator>
  <cp:lastModifiedBy>PEW</cp:lastModifiedBy>
  <cp:revision>20</cp:revision>
  <dcterms:created xsi:type="dcterms:W3CDTF">2015-06-11T15:28:48Z</dcterms:created>
  <dcterms:modified xsi:type="dcterms:W3CDTF">2015-06-16T18:59:33Z</dcterms:modified>
</cp:coreProperties>
</file>