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ags/tag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828" r:id="rId1"/>
  </p:sldMasterIdLst>
  <p:notesMasterIdLst>
    <p:notesMasterId r:id="rId20"/>
  </p:notesMasterIdLst>
  <p:handoutMasterIdLst>
    <p:handoutMasterId r:id="rId21"/>
  </p:handoutMasterIdLst>
  <p:sldIdLst>
    <p:sldId id="316" r:id="rId2"/>
    <p:sldId id="317" r:id="rId3"/>
    <p:sldId id="382" r:id="rId4"/>
    <p:sldId id="318" r:id="rId5"/>
    <p:sldId id="388" r:id="rId6"/>
    <p:sldId id="386" r:id="rId7"/>
    <p:sldId id="378" r:id="rId8"/>
    <p:sldId id="379" r:id="rId9"/>
    <p:sldId id="381" r:id="rId10"/>
    <p:sldId id="368" r:id="rId11"/>
    <p:sldId id="372" r:id="rId12"/>
    <p:sldId id="373" r:id="rId13"/>
    <p:sldId id="374" r:id="rId14"/>
    <p:sldId id="387" r:id="rId15"/>
    <p:sldId id="389" r:id="rId16"/>
    <p:sldId id="384" r:id="rId17"/>
    <p:sldId id="390" r:id="rId18"/>
    <p:sldId id="336" r:id="rId1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D92"/>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21029" autoAdjust="0"/>
    <p:restoredTop sz="62972" autoAdjust="0"/>
  </p:normalViewPr>
  <p:slideViewPr>
    <p:cSldViewPr>
      <p:cViewPr>
        <p:scale>
          <a:sx n="70" d="100"/>
          <a:sy n="70" d="100"/>
        </p:scale>
        <p:origin x="-1536" y="-1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150"/>
    </p:cViewPr>
  </p:notesTextViewPr>
  <p:sorterViewPr>
    <p:cViewPr>
      <p:scale>
        <a:sx n="66" d="100"/>
        <a:sy n="66" d="100"/>
      </p:scale>
      <p:origin x="0" y="0"/>
    </p:cViewPr>
  </p:sorterViewPr>
  <p:notesViewPr>
    <p:cSldViewPr>
      <p:cViewPr>
        <p:scale>
          <a:sx n="100" d="100"/>
          <a:sy n="100" d="100"/>
        </p:scale>
        <p:origin x="-2226" y="54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012DCE-F57C-4258-ACD8-B63DE6FE717A}" type="doc">
      <dgm:prSet loTypeId="urn:microsoft.com/office/officeart/2005/8/layout/arrow2" loCatId="process" qsTypeId="urn:microsoft.com/office/officeart/2005/8/quickstyle/simple1" qsCatId="simple" csTypeId="urn:microsoft.com/office/officeart/2005/8/colors/accent1_2" csCatId="accent1" phldr="1"/>
      <dgm:spPr/>
    </dgm:pt>
    <dgm:pt modelId="{3AEF7037-19A3-4726-9234-FE0FE0350211}">
      <dgm:prSet phldrT="[Text]" custT="1"/>
      <dgm:spPr/>
      <dgm:t>
        <a:bodyPr/>
        <a:lstStyle/>
        <a:p>
          <a:endParaRPr lang="en-US" sz="2800" dirty="0">
            <a:latin typeface="Cambria" pitchFamily="18" charset="0"/>
          </a:endParaRPr>
        </a:p>
      </dgm:t>
    </dgm:pt>
    <dgm:pt modelId="{E8B76B4A-FD59-4D6D-87B7-628085780E60}" type="parTrans" cxnId="{320D3A85-C93A-4F02-90E0-284EACC4B9FA}">
      <dgm:prSet/>
      <dgm:spPr/>
      <dgm:t>
        <a:bodyPr/>
        <a:lstStyle/>
        <a:p>
          <a:endParaRPr lang="en-US"/>
        </a:p>
      </dgm:t>
    </dgm:pt>
    <dgm:pt modelId="{8235E178-6246-42E9-8A8C-76A0F513F938}" type="sibTrans" cxnId="{320D3A85-C93A-4F02-90E0-284EACC4B9FA}">
      <dgm:prSet/>
      <dgm:spPr/>
      <dgm:t>
        <a:bodyPr/>
        <a:lstStyle/>
        <a:p>
          <a:endParaRPr lang="en-US"/>
        </a:p>
      </dgm:t>
    </dgm:pt>
    <dgm:pt modelId="{ED2DA122-C125-43AF-9478-B963A423BC78}">
      <dgm:prSet phldrT="[Text]" custT="1"/>
      <dgm:spPr/>
      <dgm:t>
        <a:bodyPr/>
        <a:lstStyle/>
        <a:p>
          <a:r>
            <a:rPr lang="en-US" sz="2800" dirty="0" smtClean="0">
              <a:latin typeface="Cambria" pitchFamily="18" charset="0"/>
            </a:rPr>
            <a:t>Legislators</a:t>
          </a:r>
          <a:endParaRPr lang="en-US" sz="2800" dirty="0">
            <a:latin typeface="Cambria" pitchFamily="18" charset="0"/>
          </a:endParaRPr>
        </a:p>
      </dgm:t>
    </dgm:pt>
    <dgm:pt modelId="{FB06433F-A8B5-4D5D-A2DD-C1AC2B204A38}" type="parTrans" cxnId="{57DE3081-99AD-4EA4-A0B3-CD6C4C6EDCE5}">
      <dgm:prSet/>
      <dgm:spPr/>
      <dgm:t>
        <a:bodyPr/>
        <a:lstStyle/>
        <a:p>
          <a:endParaRPr lang="en-US"/>
        </a:p>
      </dgm:t>
    </dgm:pt>
    <dgm:pt modelId="{C263F5C8-B306-4A5E-AAE5-034380FAFFAC}" type="sibTrans" cxnId="{57DE3081-99AD-4EA4-A0B3-CD6C4C6EDCE5}">
      <dgm:prSet/>
      <dgm:spPr/>
      <dgm:t>
        <a:bodyPr/>
        <a:lstStyle/>
        <a:p>
          <a:endParaRPr lang="en-US"/>
        </a:p>
      </dgm:t>
    </dgm:pt>
    <dgm:pt modelId="{B5409544-CDC2-4700-A92E-30D535B19512}">
      <dgm:prSet phldrT="[Text]" custT="1"/>
      <dgm:spPr/>
      <dgm:t>
        <a:bodyPr/>
        <a:lstStyle/>
        <a:p>
          <a:r>
            <a:rPr lang="en-US" sz="2800" dirty="0" smtClean="0">
              <a:latin typeface="Cambria" pitchFamily="18" charset="0"/>
            </a:rPr>
            <a:t>Governor</a:t>
          </a:r>
          <a:endParaRPr lang="en-US" sz="2800" dirty="0">
            <a:latin typeface="Cambria" pitchFamily="18" charset="0"/>
          </a:endParaRPr>
        </a:p>
      </dgm:t>
    </dgm:pt>
    <dgm:pt modelId="{223CB995-3DD9-49D0-B525-AF1F1AC75244}" type="sibTrans" cxnId="{D9BDCF07-605B-435F-86CE-78D0E11ACB70}">
      <dgm:prSet/>
      <dgm:spPr/>
      <dgm:t>
        <a:bodyPr/>
        <a:lstStyle/>
        <a:p>
          <a:endParaRPr lang="en-US"/>
        </a:p>
      </dgm:t>
    </dgm:pt>
    <dgm:pt modelId="{F08660B6-0D72-4190-8A44-6684A107552B}" type="parTrans" cxnId="{D9BDCF07-605B-435F-86CE-78D0E11ACB70}">
      <dgm:prSet/>
      <dgm:spPr/>
      <dgm:t>
        <a:bodyPr/>
        <a:lstStyle/>
        <a:p>
          <a:endParaRPr lang="en-US"/>
        </a:p>
      </dgm:t>
    </dgm:pt>
    <dgm:pt modelId="{CE733ED0-8242-4E3F-BC60-524B8E2850CD}" type="pres">
      <dgm:prSet presAssocID="{FA012DCE-F57C-4258-ACD8-B63DE6FE717A}" presName="arrowDiagram" presStyleCnt="0">
        <dgm:presLayoutVars>
          <dgm:chMax val="5"/>
          <dgm:dir/>
          <dgm:resizeHandles val="exact"/>
        </dgm:presLayoutVars>
      </dgm:prSet>
      <dgm:spPr/>
    </dgm:pt>
    <dgm:pt modelId="{626E51D3-9E6C-4E42-A551-007D1E76A633}" type="pres">
      <dgm:prSet presAssocID="{FA012DCE-F57C-4258-ACD8-B63DE6FE717A}" presName="arrow" presStyleLbl="bgShp" presStyleIdx="0" presStyleCnt="1" custAng="2833041" custScaleX="81673" custScaleY="76039" custLinFactNeighborX="-2019" custLinFactNeighborY="1758"/>
      <dgm:spPr>
        <a:ln>
          <a:solidFill>
            <a:schemeClr val="tx1"/>
          </a:solidFill>
        </a:ln>
      </dgm:spPr>
    </dgm:pt>
    <dgm:pt modelId="{8471E303-497B-49E2-84FD-034FA950E733}" type="pres">
      <dgm:prSet presAssocID="{FA012DCE-F57C-4258-ACD8-B63DE6FE717A}" presName="arrowDiagram3" presStyleCnt="0"/>
      <dgm:spPr/>
    </dgm:pt>
    <dgm:pt modelId="{AB78F1A8-0090-4C6B-8F98-1ED239B67121}" type="pres">
      <dgm:prSet presAssocID="{3AEF7037-19A3-4726-9234-FE0FE0350211}" presName="bullet3a" presStyleLbl="node1" presStyleIdx="0" presStyleCnt="3" custLinFactY="-27381" custLinFactNeighborX="-7692" custLinFactNeighborY="-100000"/>
      <dgm:spPr>
        <a:solidFill>
          <a:schemeClr val="bg1"/>
        </a:solidFill>
        <a:ln>
          <a:solidFill>
            <a:schemeClr val="bg1"/>
          </a:solidFill>
        </a:ln>
      </dgm:spPr>
    </dgm:pt>
    <dgm:pt modelId="{C3D54D90-36CC-40AC-BC18-873CD041827C}" type="pres">
      <dgm:prSet presAssocID="{3AEF7037-19A3-4726-9234-FE0FE0350211}" presName="textBox3a" presStyleLbl="revTx" presStyleIdx="0" presStyleCnt="3" custScaleX="230296" custLinFactY="-93173" custLinFactNeighborX="-21409" custLinFactNeighborY="-100000">
        <dgm:presLayoutVars>
          <dgm:bulletEnabled val="1"/>
        </dgm:presLayoutVars>
      </dgm:prSet>
      <dgm:spPr/>
      <dgm:t>
        <a:bodyPr/>
        <a:lstStyle/>
        <a:p>
          <a:endParaRPr lang="en-US"/>
        </a:p>
      </dgm:t>
    </dgm:pt>
    <dgm:pt modelId="{799569AD-09F4-4521-96CE-8C5530218FC3}" type="pres">
      <dgm:prSet presAssocID="{B5409544-CDC2-4700-A92E-30D535B19512}" presName="bullet3b" presStyleLbl="node1" presStyleIdx="1" presStyleCnt="3" custLinFactX="-100000" custLinFactY="-101444" custLinFactNeighborX="-178670" custLinFactNeighborY="-200000"/>
      <dgm:spPr/>
    </dgm:pt>
    <dgm:pt modelId="{6D0B5712-0702-4DE8-8E21-F23FBA7F5D18}" type="pres">
      <dgm:prSet presAssocID="{B5409544-CDC2-4700-A92E-30D535B19512}" presName="textBox3b" presStyleLbl="revTx" presStyleIdx="1" presStyleCnt="3" custScaleX="230296" custLinFactNeighborX="10768" custLinFactNeighborY="-67359">
        <dgm:presLayoutVars>
          <dgm:bulletEnabled val="1"/>
        </dgm:presLayoutVars>
      </dgm:prSet>
      <dgm:spPr/>
      <dgm:t>
        <a:bodyPr/>
        <a:lstStyle/>
        <a:p>
          <a:endParaRPr lang="en-US"/>
        </a:p>
      </dgm:t>
    </dgm:pt>
    <dgm:pt modelId="{45697D79-EF94-478B-9B26-9D1190D9BDA8}" type="pres">
      <dgm:prSet presAssocID="{ED2DA122-C125-43AF-9478-B963A423BC78}" presName="bullet3c" presStyleLbl="node1" presStyleIdx="2" presStyleCnt="3" custLinFactX="-23069" custLinFactNeighborX="-100000" custLinFactNeighborY="95318"/>
      <dgm:spPr/>
    </dgm:pt>
    <dgm:pt modelId="{44987083-1372-4DBB-92B3-68E8D58D4CC1}" type="pres">
      <dgm:prSet presAssocID="{ED2DA122-C125-43AF-9478-B963A423BC78}" presName="textBox3c" presStyleLbl="revTx" presStyleIdx="2" presStyleCnt="3" custScaleX="230296" custScaleY="61185" custLinFactNeighborX="42123" custLinFactNeighborY="-24887">
        <dgm:presLayoutVars>
          <dgm:bulletEnabled val="1"/>
        </dgm:presLayoutVars>
      </dgm:prSet>
      <dgm:spPr/>
      <dgm:t>
        <a:bodyPr/>
        <a:lstStyle/>
        <a:p>
          <a:endParaRPr lang="en-US"/>
        </a:p>
      </dgm:t>
    </dgm:pt>
  </dgm:ptLst>
  <dgm:cxnLst>
    <dgm:cxn modelId="{E7DACC56-651C-4C04-A8F7-959E6215D16C}" type="presOf" srcId="{B5409544-CDC2-4700-A92E-30D535B19512}" destId="{6D0B5712-0702-4DE8-8E21-F23FBA7F5D18}" srcOrd="0" destOrd="0" presId="urn:microsoft.com/office/officeart/2005/8/layout/arrow2"/>
    <dgm:cxn modelId="{D9BDCF07-605B-435F-86CE-78D0E11ACB70}" srcId="{FA012DCE-F57C-4258-ACD8-B63DE6FE717A}" destId="{B5409544-CDC2-4700-A92E-30D535B19512}" srcOrd="1" destOrd="0" parTransId="{F08660B6-0D72-4190-8A44-6684A107552B}" sibTransId="{223CB995-3DD9-49D0-B525-AF1F1AC75244}"/>
    <dgm:cxn modelId="{320D3A85-C93A-4F02-90E0-284EACC4B9FA}" srcId="{FA012DCE-F57C-4258-ACD8-B63DE6FE717A}" destId="{3AEF7037-19A3-4726-9234-FE0FE0350211}" srcOrd="0" destOrd="0" parTransId="{E8B76B4A-FD59-4D6D-87B7-628085780E60}" sibTransId="{8235E178-6246-42E9-8A8C-76A0F513F938}"/>
    <dgm:cxn modelId="{5BBF90C2-58FA-46BA-BF56-DB68864A3990}" type="presOf" srcId="{ED2DA122-C125-43AF-9478-B963A423BC78}" destId="{44987083-1372-4DBB-92B3-68E8D58D4CC1}" srcOrd="0" destOrd="0" presId="urn:microsoft.com/office/officeart/2005/8/layout/arrow2"/>
    <dgm:cxn modelId="{57DE3081-99AD-4EA4-A0B3-CD6C4C6EDCE5}" srcId="{FA012DCE-F57C-4258-ACD8-B63DE6FE717A}" destId="{ED2DA122-C125-43AF-9478-B963A423BC78}" srcOrd="2" destOrd="0" parTransId="{FB06433F-A8B5-4D5D-A2DD-C1AC2B204A38}" sibTransId="{C263F5C8-B306-4A5E-AAE5-034380FAFFAC}"/>
    <dgm:cxn modelId="{AE2B7B71-75C4-4C33-A946-75BD93C98498}" type="presOf" srcId="{3AEF7037-19A3-4726-9234-FE0FE0350211}" destId="{C3D54D90-36CC-40AC-BC18-873CD041827C}" srcOrd="0" destOrd="0" presId="urn:microsoft.com/office/officeart/2005/8/layout/arrow2"/>
    <dgm:cxn modelId="{FDBB3339-B0D7-432F-9A7C-A1B431D6BF8E}" type="presOf" srcId="{FA012DCE-F57C-4258-ACD8-B63DE6FE717A}" destId="{CE733ED0-8242-4E3F-BC60-524B8E2850CD}" srcOrd="0" destOrd="0" presId="urn:microsoft.com/office/officeart/2005/8/layout/arrow2"/>
    <dgm:cxn modelId="{038FD453-3069-4CEE-9ADB-790AE6B3436C}" type="presParOf" srcId="{CE733ED0-8242-4E3F-BC60-524B8E2850CD}" destId="{626E51D3-9E6C-4E42-A551-007D1E76A633}" srcOrd="0" destOrd="0" presId="urn:microsoft.com/office/officeart/2005/8/layout/arrow2"/>
    <dgm:cxn modelId="{C620B16D-C367-4A77-8378-A2FE8F0CD370}" type="presParOf" srcId="{CE733ED0-8242-4E3F-BC60-524B8E2850CD}" destId="{8471E303-497B-49E2-84FD-034FA950E733}" srcOrd="1" destOrd="0" presId="urn:microsoft.com/office/officeart/2005/8/layout/arrow2"/>
    <dgm:cxn modelId="{CCCFA1FF-5EB2-42C6-A6D5-27060D99475A}" type="presParOf" srcId="{8471E303-497B-49E2-84FD-034FA950E733}" destId="{AB78F1A8-0090-4C6B-8F98-1ED239B67121}" srcOrd="0" destOrd="0" presId="urn:microsoft.com/office/officeart/2005/8/layout/arrow2"/>
    <dgm:cxn modelId="{184AC879-62E6-45FB-90A5-0A15E4B91666}" type="presParOf" srcId="{8471E303-497B-49E2-84FD-034FA950E733}" destId="{C3D54D90-36CC-40AC-BC18-873CD041827C}" srcOrd="1" destOrd="0" presId="urn:microsoft.com/office/officeart/2005/8/layout/arrow2"/>
    <dgm:cxn modelId="{26E31212-F023-4A22-971C-A5861514A846}" type="presParOf" srcId="{8471E303-497B-49E2-84FD-034FA950E733}" destId="{799569AD-09F4-4521-96CE-8C5530218FC3}" srcOrd="2" destOrd="0" presId="urn:microsoft.com/office/officeart/2005/8/layout/arrow2"/>
    <dgm:cxn modelId="{C7B0BFE1-DFB5-4FD5-B365-186F32EFC05E}" type="presParOf" srcId="{8471E303-497B-49E2-84FD-034FA950E733}" destId="{6D0B5712-0702-4DE8-8E21-F23FBA7F5D18}" srcOrd="3" destOrd="0" presId="urn:microsoft.com/office/officeart/2005/8/layout/arrow2"/>
    <dgm:cxn modelId="{8978C826-FE70-4F7D-9C2B-D5A092BD6C60}" type="presParOf" srcId="{8471E303-497B-49E2-84FD-034FA950E733}" destId="{45697D79-EF94-478B-9B26-9D1190D9BDA8}" srcOrd="4" destOrd="0" presId="urn:microsoft.com/office/officeart/2005/8/layout/arrow2"/>
    <dgm:cxn modelId="{B2BC6F97-B081-40B8-A401-D9880AE868C8}" type="presParOf" srcId="{8471E303-497B-49E2-84FD-034FA950E733}" destId="{44987083-1372-4DBB-92B3-68E8D58D4CC1}"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09CE15-CDA9-45E2-A3BA-1E348A334CF7}" type="doc">
      <dgm:prSet loTypeId="urn:microsoft.com/office/officeart/2008/layout/VerticalCurvedList" loCatId="list" qsTypeId="urn:microsoft.com/office/officeart/2005/8/quickstyle/simple2" qsCatId="simple" csTypeId="urn:microsoft.com/office/officeart/2005/8/colors/accent1_1" csCatId="accent1" phldr="1"/>
      <dgm:spPr/>
      <dgm:t>
        <a:bodyPr/>
        <a:lstStyle/>
        <a:p>
          <a:endParaRPr lang="en-US"/>
        </a:p>
      </dgm:t>
    </dgm:pt>
    <dgm:pt modelId="{65F7544E-DAEA-4B5F-9851-4BF831586439}">
      <dgm:prSet phldrT="[Text]" custT="1"/>
      <dgm:spPr/>
      <dgm:t>
        <a:bodyPr/>
        <a:lstStyle/>
        <a:p>
          <a:pPr algn="l"/>
          <a:r>
            <a:rPr lang="en-US" sz="1800" dirty="0" smtClean="0">
              <a:latin typeface="Cambria" pitchFamily="18" charset="0"/>
            </a:rPr>
            <a:t>Communities   of color</a:t>
          </a:r>
          <a:r>
            <a:rPr lang="en-US" sz="1800" b="1" dirty="0" smtClean="0">
              <a:latin typeface="Cambria" pitchFamily="18" charset="0"/>
            </a:rPr>
            <a:t>	</a:t>
          </a:r>
          <a:endParaRPr lang="en-US" sz="1800" b="1" dirty="0">
            <a:latin typeface="Cambria" pitchFamily="18" charset="0"/>
          </a:endParaRPr>
        </a:p>
      </dgm:t>
    </dgm:pt>
    <dgm:pt modelId="{BA1886E6-52C5-4AB0-B64A-54F916BCEBB1}" type="parTrans" cxnId="{C9BF4E12-10A6-49DF-A301-E6FBB8F797D0}">
      <dgm:prSet/>
      <dgm:spPr/>
      <dgm:t>
        <a:bodyPr/>
        <a:lstStyle/>
        <a:p>
          <a:endParaRPr lang="en-US"/>
        </a:p>
      </dgm:t>
    </dgm:pt>
    <dgm:pt modelId="{C98215D6-2D59-4E53-A7C7-00D95A63889E}" type="sibTrans" cxnId="{C9BF4E12-10A6-49DF-A301-E6FBB8F797D0}">
      <dgm:prSet/>
      <dgm:spPr/>
      <dgm:t>
        <a:bodyPr/>
        <a:lstStyle/>
        <a:p>
          <a:endParaRPr lang="en-US"/>
        </a:p>
      </dgm:t>
    </dgm:pt>
    <dgm:pt modelId="{D41872CC-08A9-46E4-995C-028E26BFC238}">
      <dgm:prSet phldrT="[Text]" custT="1"/>
      <dgm:spPr/>
      <dgm:t>
        <a:bodyPr/>
        <a:lstStyle/>
        <a:p>
          <a:r>
            <a:rPr lang="en-US" sz="1800" dirty="0" smtClean="0">
              <a:latin typeface="Cambria" pitchFamily="18" charset="0"/>
            </a:rPr>
            <a:t>Low-income communities</a:t>
          </a:r>
          <a:endParaRPr lang="en-US" sz="1800" dirty="0">
            <a:latin typeface="Cambria" pitchFamily="18" charset="0"/>
          </a:endParaRPr>
        </a:p>
      </dgm:t>
    </dgm:pt>
    <dgm:pt modelId="{40A3917C-E5C3-400A-B2B0-43EAB9EFF029}" type="parTrans" cxnId="{A689EA08-BAA2-4E75-948E-60975E98A987}">
      <dgm:prSet/>
      <dgm:spPr/>
      <dgm:t>
        <a:bodyPr/>
        <a:lstStyle/>
        <a:p>
          <a:endParaRPr lang="en-US"/>
        </a:p>
      </dgm:t>
    </dgm:pt>
    <dgm:pt modelId="{1EF4C7F7-EECC-4335-B2EF-EA5C2506C819}" type="sibTrans" cxnId="{A689EA08-BAA2-4E75-948E-60975E98A987}">
      <dgm:prSet/>
      <dgm:spPr/>
      <dgm:t>
        <a:bodyPr/>
        <a:lstStyle/>
        <a:p>
          <a:endParaRPr lang="en-US"/>
        </a:p>
      </dgm:t>
    </dgm:pt>
    <dgm:pt modelId="{E5446CE6-1A5B-4477-BC77-2E57776F9286}">
      <dgm:prSet phldrT="[Text]" custT="1"/>
      <dgm:spPr/>
      <dgm:t>
        <a:bodyPr/>
        <a:lstStyle/>
        <a:p>
          <a:pPr algn="l"/>
          <a:r>
            <a:rPr lang="en-US" sz="1800" dirty="0" smtClean="0">
              <a:latin typeface="Cambria" pitchFamily="18" charset="0"/>
            </a:rPr>
            <a:t/>
          </a:r>
          <a:br>
            <a:rPr lang="en-US" sz="1800" dirty="0" smtClean="0">
              <a:latin typeface="Cambria" pitchFamily="18" charset="0"/>
            </a:rPr>
          </a:br>
          <a:r>
            <a:rPr lang="en-US" sz="1800" dirty="0" smtClean="0">
              <a:latin typeface="Cambria" pitchFamily="18" charset="0"/>
            </a:rPr>
            <a:t>Rural communities	</a:t>
          </a:r>
          <a:endParaRPr lang="en-US" sz="1800" dirty="0">
            <a:latin typeface="Cambria" pitchFamily="18" charset="0"/>
          </a:endParaRPr>
        </a:p>
      </dgm:t>
    </dgm:pt>
    <dgm:pt modelId="{8A64D733-2207-450A-825C-2107380041FA}" type="parTrans" cxnId="{A428B609-CD03-4701-BD40-3B65E7DC7DCF}">
      <dgm:prSet/>
      <dgm:spPr/>
      <dgm:t>
        <a:bodyPr/>
        <a:lstStyle/>
        <a:p>
          <a:endParaRPr lang="en-US"/>
        </a:p>
      </dgm:t>
    </dgm:pt>
    <dgm:pt modelId="{F0F69AA9-D2CF-45C7-AB92-AB1D2885ED42}" type="sibTrans" cxnId="{A428B609-CD03-4701-BD40-3B65E7DC7DCF}">
      <dgm:prSet/>
      <dgm:spPr/>
      <dgm:t>
        <a:bodyPr/>
        <a:lstStyle/>
        <a:p>
          <a:endParaRPr lang="en-US"/>
        </a:p>
      </dgm:t>
    </dgm:pt>
    <dgm:pt modelId="{A327E171-DABE-4309-9252-58E3D0E0BD9F}" type="pres">
      <dgm:prSet presAssocID="{1909CE15-CDA9-45E2-A3BA-1E348A334CF7}" presName="Name0" presStyleCnt="0">
        <dgm:presLayoutVars>
          <dgm:chMax val="7"/>
          <dgm:chPref val="7"/>
          <dgm:dir/>
        </dgm:presLayoutVars>
      </dgm:prSet>
      <dgm:spPr/>
      <dgm:t>
        <a:bodyPr/>
        <a:lstStyle/>
        <a:p>
          <a:endParaRPr lang="en-US"/>
        </a:p>
      </dgm:t>
    </dgm:pt>
    <dgm:pt modelId="{894CE301-F252-4773-915C-E12B61315DD0}" type="pres">
      <dgm:prSet presAssocID="{1909CE15-CDA9-45E2-A3BA-1E348A334CF7}" presName="Name1" presStyleCnt="0"/>
      <dgm:spPr/>
    </dgm:pt>
    <dgm:pt modelId="{E3C9F055-C39E-456E-9E79-6BE8B7DC212F}" type="pres">
      <dgm:prSet presAssocID="{1909CE15-CDA9-45E2-A3BA-1E348A334CF7}" presName="cycle" presStyleCnt="0"/>
      <dgm:spPr/>
    </dgm:pt>
    <dgm:pt modelId="{D33EEBC5-CFD5-40DB-9A46-B88B37450CF3}" type="pres">
      <dgm:prSet presAssocID="{1909CE15-CDA9-45E2-A3BA-1E348A334CF7}" presName="srcNode" presStyleLbl="node1" presStyleIdx="0" presStyleCnt="3"/>
      <dgm:spPr/>
    </dgm:pt>
    <dgm:pt modelId="{76B75238-E596-4E7C-82CE-D5DC518C440E}" type="pres">
      <dgm:prSet presAssocID="{1909CE15-CDA9-45E2-A3BA-1E348A334CF7}" presName="conn" presStyleLbl="parChTrans1D2" presStyleIdx="0" presStyleCnt="1"/>
      <dgm:spPr/>
      <dgm:t>
        <a:bodyPr/>
        <a:lstStyle/>
        <a:p>
          <a:endParaRPr lang="en-US"/>
        </a:p>
      </dgm:t>
    </dgm:pt>
    <dgm:pt modelId="{6413AEB8-5B32-4C54-96A0-BFB82ABB0263}" type="pres">
      <dgm:prSet presAssocID="{1909CE15-CDA9-45E2-A3BA-1E348A334CF7}" presName="extraNode" presStyleLbl="node1" presStyleIdx="0" presStyleCnt="3"/>
      <dgm:spPr/>
    </dgm:pt>
    <dgm:pt modelId="{F1DDE5F1-F243-4C29-BBAF-0678C7C61862}" type="pres">
      <dgm:prSet presAssocID="{1909CE15-CDA9-45E2-A3BA-1E348A334CF7}" presName="dstNode" presStyleLbl="node1" presStyleIdx="0" presStyleCnt="3"/>
      <dgm:spPr/>
    </dgm:pt>
    <dgm:pt modelId="{D75E11CB-DEA6-4A74-B577-3DA11FC9E377}" type="pres">
      <dgm:prSet presAssocID="{65F7544E-DAEA-4B5F-9851-4BF831586439}" presName="text_1" presStyleLbl="node1" presStyleIdx="0" presStyleCnt="3" custScaleX="96177">
        <dgm:presLayoutVars>
          <dgm:bulletEnabled val="1"/>
        </dgm:presLayoutVars>
      </dgm:prSet>
      <dgm:spPr/>
      <dgm:t>
        <a:bodyPr/>
        <a:lstStyle/>
        <a:p>
          <a:endParaRPr lang="en-US"/>
        </a:p>
      </dgm:t>
    </dgm:pt>
    <dgm:pt modelId="{AA988D7C-BFCC-41BA-82DA-C798B4B5C5D1}" type="pres">
      <dgm:prSet presAssocID="{65F7544E-DAEA-4B5F-9851-4BF831586439}" presName="accent_1" presStyleCnt="0"/>
      <dgm:spPr/>
    </dgm:pt>
    <dgm:pt modelId="{051CEFBC-6F0F-4D47-8774-18C1AC66762F}" type="pres">
      <dgm:prSet presAssocID="{65F7544E-DAEA-4B5F-9851-4BF831586439}" presName="accentRepeatNode" presStyleLbl="solidFgAcc1" presStyleIdx="0" presStyleCnt="3"/>
      <dgm:spPr/>
    </dgm:pt>
    <dgm:pt modelId="{7D7A6870-3E5E-4F7B-82AF-30EB5E03F967}" type="pres">
      <dgm:prSet presAssocID="{E5446CE6-1A5B-4477-BC77-2E57776F9286}" presName="text_2" presStyleLbl="node1" presStyleIdx="1" presStyleCnt="3">
        <dgm:presLayoutVars>
          <dgm:bulletEnabled val="1"/>
        </dgm:presLayoutVars>
      </dgm:prSet>
      <dgm:spPr/>
      <dgm:t>
        <a:bodyPr/>
        <a:lstStyle/>
        <a:p>
          <a:endParaRPr lang="en-US"/>
        </a:p>
      </dgm:t>
    </dgm:pt>
    <dgm:pt modelId="{B81308EE-583C-41F6-9511-C512B1A0ECBB}" type="pres">
      <dgm:prSet presAssocID="{E5446CE6-1A5B-4477-BC77-2E57776F9286}" presName="accent_2" presStyleCnt="0"/>
      <dgm:spPr/>
    </dgm:pt>
    <dgm:pt modelId="{7122E921-DCD9-4EBF-B14F-CF6568949BC4}" type="pres">
      <dgm:prSet presAssocID="{E5446CE6-1A5B-4477-BC77-2E57776F9286}" presName="accentRepeatNode" presStyleLbl="solidFgAcc1" presStyleIdx="1" presStyleCnt="3"/>
      <dgm:spPr/>
    </dgm:pt>
    <dgm:pt modelId="{DEA0EC0F-E44A-433C-B49A-B72787B62A59}" type="pres">
      <dgm:prSet presAssocID="{D41872CC-08A9-46E4-995C-028E26BFC238}" presName="text_3" presStyleLbl="node1" presStyleIdx="2" presStyleCnt="3" custScaleX="95738">
        <dgm:presLayoutVars>
          <dgm:bulletEnabled val="1"/>
        </dgm:presLayoutVars>
      </dgm:prSet>
      <dgm:spPr/>
      <dgm:t>
        <a:bodyPr/>
        <a:lstStyle/>
        <a:p>
          <a:endParaRPr lang="en-US"/>
        </a:p>
      </dgm:t>
    </dgm:pt>
    <dgm:pt modelId="{09B30ED2-F77A-464E-AF8B-4F2130826FF8}" type="pres">
      <dgm:prSet presAssocID="{D41872CC-08A9-46E4-995C-028E26BFC238}" presName="accent_3" presStyleCnt="0"/>
      <dgm:spPr/>
    </dgm:pt>
    <dgm:pt modelId="{E3839865-C5E6-41E6-ABFE-A7EB0D1DF304}" type="pres">
      <dgm:prSet presAssocID="{D41872CC-08A9-46E4-995C-028E26BFC238}" presName="accentRepeatNode" presStyleLbl="solidFgAcc1" presStyleIdx="2" presStyleCnt="3"/>
      <dgm:spPr/>
    </dgm:pt>
  </dgm:ptLst>
  <dgm:cxnLst>
    <dgm:cxn modelId="{4874B152-FB40-48FD-B310-72B1FECFDB8F}" type="presOf" srcId="{C98215D6-2D59-4E53-A7C7-00D95A63889E}" destId="{76B75238-E596-4E7C-82CE-D5DC518C440E}" srcOrd="0" destOrd="0" presId="urn:microsoft.com/office/officeart/2008/layout/VerticalCurvedList"/>
    <dgm:cxn modelId="{BAA4920A-414E-4ED5-A1F4-EDCF16C33D30}" type="presOf" srcId="{1909CE15-CDA9-45E2-A3BA-1E348A334CF7}" destId="{A327E171-DABE-4309-9252-58E3D0E0BD9F}" srcOrd="0" destOrd="0" presId="urn:microsoft.com/office/officeart/2008/layout/VerticalCurvedList"/>
    <dgm:cxn modelId="{029702EF-A4B0-4787-BD51-755770613B8D}" type="presOf" srcId="{65F7544E-DAEA-4B5F-9851-4BF831586439}" destId="{D75E11CB-DEA6-4A74-B577-3DA11FC9E377}" srcOrd="0" destOrd="0" presId="urn:microsoft.com/office/officeart/2008/layout/VerticalCurvedList"/>
    <dgm:cxn modelId="{C9BF4E12-10A6-49DF-A301-E6FBB8F797D0}" srcId="{1909CE15-CDA9-45E2-A3BA-1E348A334CF7}" destId="{65F7544E-DAEA-4B5F-9851-4BF831586439}" srcOrd="0" destOrd="0" parTransId="{BA1886E6-52C5-4AB0-B64A-54F916BCEBB1}" sibTransId="{C98215D6-2D59-4E53-A7C7-00D95A63889E}"/>
    <dgm:cxn modelId="{A689EA08-BAA2-4E75-948E-60975E98A987}" srcId="{1909CE15-CDA9-45E2-A3BA-1E348A334CF7}" destId="{D41872CC-08A9-46E4-995C-028E26BFC238}" srcOrd="2" destOrd="0" parTransId="{40A3917C-E5C3-400A-B2B0-43EAB9EFF029}" sibTransId="{1EF4C7F7-EECC-4335-B2EF-EA5C2506C819}"/>
    <dgm:cxn modelId="{D891A77A-D158-4CC1-B572-D393067F3C16}" type="presOf" srcId="{D41872CC-08A9-46E4-995C-028E26BFC238}" destId="{DEA0EC0F-E44A-433C-B49A-B72787B62A59}" srcOrd="0" destOrd="0" presId="urn:microsoft.com/office/officeart/2008/layout/VerticalCurvedList"/>
    <dgm:cxn modelId="{1C14EFA9-0355-4AAF-A621-D4BA7C6A04A2}" type="presOf" srcId="{E5446CE6-1A5B-4477-BC77-2E57776F9286}" destId="{7D7A6870-3E5E-4F7B-82AF-30EB5E03F967}" srcOrd="0" destOrd="0" presId="urn:microsoft.com/office/officeart/2008/layout/VerticalCurvedList"/>
    <dgm:cxn modelId="{A428B609-CD03-4701-BD40-3B65E7DC7DCF}" srcId="{1909CE15-CDA9-45E2-A3BA-1E348A334CF7}" destId="{E5446CE6-1A5B-4477-BC77-2E57776F9286}" srcOrd="1" destOrd="0" parTransId="{8A64D733-2207-450A-825C-2107380041FA}" sibTransId="{F0F69AA9-D2CF-45C7-AB92-AB1D2885ED42}"/>
    <dgm:cxn modelId="{E1953825-62E1-4DCD-8A39-151CA710A95D}" type="presParOf" srcId="{A327E171-DABE-4309-9252-58E3D0E0BD9F}" destId="{894CE301-F252-4773-915C-E12B61315DD0}" srcOrd="0" destOrd="0" presId="urn:microsoft.com/office/officeart/2008/layout/VerticalCurvedList"/>
    <dgm:cxn modelId="{BEA823AA-4CE9-4791-8B8A-8724457102B4}" type="presParOf" srcId="{894CE301-F252-4773-915C-E12B61315DD0}" destId="{E3C9F055-C39E-456E-9E79-6BE8B7DC212F}" srcOrd="0" destOrd="0" presId="urn:microsoft.com/office/officeart/2008/layout/VerticalCurvedList"/>
    <dgm:cxn modelId="{2450A883-77E4-4C31-80F7-75A9D8C33F22}" type="presParOf" srcId="{E3C9F055-C39E-456E-9E79-6BE8B7DC212F}" destId="{D33EEBC5-CFD5-40DB-9A46-B88B37450CF3}" srcOrd="0" destOrd="0" presId="urn:microsoft.com/office/officeart/2008/layout/VerticalCurvedList"/>
    <dgm:cxn modelId="{AA85FCFB-4400-4B56-9338-8928C14074FC}" type="presParOf" srcId="{E3C9F055-C39E-456E-9E79-6BE8B7DC212F}" destId="{76B75238-E596-4E7C-82CE-D5DC518C440E}" srcOrd="1" destOrd="0" presId="urn:microsoft.com/office/officeart/2008/layout/VerticalCurvedList"/>
    <dgm:cxn modelId="{B8DBADA3-83F8-4193-9BD7-C185A2E5FC6B}" type="presParOf" srcId="{E3C9F055-C39E-456E-9E79-6BE8B7DC212F}" destId="{6413AEB8-5B32-4C54-96A0-BFB82ABB0263}" srcOrd="2" destOrd="0" presId="urn:microsoft.com/office/officeart/2008/layout/VerticalCurvedList"/>
    <dgm:cxn modelId="{E21CDFB2-6015-4C0C-A9F6-ECB42F9614ED}" type="presParOf" srcId="{E3C9F055-C39E-456E-9E79-6BE8B7DC212F}" destId="{F1DDE5F1-F243-4C29-BBAF-0678C7C61862}" srcOrd="3" destOrd="0" presId="urn:microsoft.com/office/officeart/2008/layout/VerticalCurvedList"/>
    <dgm:cxn modelId="{50540CD3-ECCA-4576-8181-7F847F74C325}" type="presParOf" srcId="{894CE301-F252-4773-915C-E12B61315DD0}" destId="{D75E11CB-DEA6-4A74-B577-3DA11FC9E377}" srcOrd="1" destOrd="0" presId="urn:microsoft.com/office/officeart/2008/layout/VerticalCurvedList"/>
    <dgm:cxn modelId="{2AA3E676-E885-48C5-AC8E-7DDC9785E374}" type="presParOf" srcId="{894CE301-F252-4773-915C-E12B61315DD0}" destId="{AA988D7C-BFCC-41BA-82DA-C798B4B5C5D1}" srcOrd="2" destOrd="0" presId="urn:microsoft.com/office/officeart/2008/layout/VerticalCurvedList"/>
    <dgm:cxn modelId="{BDAD0039-EA21-43B1-BCD9-D5DA325BCC38}" type="presParOf" srcId="{AA988D7C-BFCC-41BA-82DA-C798B4B5C5D1}" destId="{051CEFBC-6F0F-4D47-8774-18C1AC66762F}" srcOrd="0" destOrd="0" presId="urn:microsoft.com/office/officeart/2008/layout/VerticalCurvedList"/>
    <dgm:cxn modelId="{405674A5-B357-4C68-A75C-67C4A25807E6}" type="presParOf" srcId="{894CE301-F252-4773-915C-E12B61315DD0}" destId="{7D7A6870-3E5E-4F7B-82AF-30EB5E03F967}" srcOrd="3" destOrd="0" presId="urn:microsoft.com/office/officeart/2008/layout/VerticalCurvedList"/>
    <dgm:cxn modelId="{67F52176-C5AE-415F-B4D4-25D98DAC1103}" type="presParOf" srcId="{894CE301-F252-4773-915C-E12B61315DD0}" destId="{B81308EE-583C-41F6-9511-C512B1A0ECBB}" srcOrd="4" destOrd="0" presId="urn:microsoft.com/office/officeart/2008/layout/VerticalCurvedList"/>
    <dgm:cxn modelId="{D3D8DD43-BD85-4602-ABB3-F12498C38116}" type="presParOf" srcId="{B81308EE-583C-41F6-9511-C512B1A0ECBB}" destId="{7122E921-DCD9-4EBF-B14F-CF6568949BC4}" srcOrd="0" destOrd="0" presId="urn:microsoft.com/office/officeart/2008/layout/VerticalCurvedList"/>
    <dgm:cxn modelId="{D17CFFA5-B681-4316-96BF-C9DB3E186257}" type="presParOf" srcId="{894CE301-F252-4773-915C-E12B61315DD0}" destId="{DEA0EC0F-E44A-433C-B49A-B72787B62A59}" srcOrd="5" destOrd="0" presId="urn:microsoft.com/office/officeart/2008/layout/VerticalCurvedList"/>
    <dgm:cxn modelId="{8FA34815-5D82-450A-8DBD-82D3B5CC06AD}" type="presParOf" srcId="{894CE301-F252-4773-915C-E12B61315DD0}" destId="{09B30ED2-F77A-464E-AF8B-4F2130826FF8}" srcOrd="6" destOrd="0" presId="urn:microsoft.com/office/officeart/2008/layout/VerticalCurvedList"/>
    <dgm:cxn modelId="{8867981C-C8A6-4572-BD85-A99E1D96B620}" type="presParOf" srcId="{09B30ED2-F77A-464E-AF8B-4F2130826FF8}" destId="{E3839865-C5E6-41E6-ABFE-A7EB0D1DF304}" srcOrd="0" destOrd="0" presId="urn:microsoft.com/office/officeart/2008/layout/VerticalCurved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101EE9B-8D48-4913-861E-7519A190324E}" type="doc">
      <dgm:prSet loTypeId="urn:microsoft.com/office/officeart/2005/8/layout/process1" loCatId="process" qsTypeId="urn:microsoft.com/office/officeart/2005/8/quickstyle/3d3" qsCatId="3D" csTypeId="urn:microsoft.com/office/officeart/2005/8/colors/accent1_2" csCatId="accent1" phldr="1"/>
      <dgm:spPr/>
    </dgm:pt>
    <dgm:pt modelId="{FB1EE0D8-2876-4566-93EB-2525692157E2}">
      <dgm:prSet phldrT="[Text]" custT="1">
        <dgm:style>
          <a:lnRef idx="3">
            <a:schemeClr val="lt1"/>
          </a:lnRef>
          <a:fillRef idx="1">
            <a:schemeClr val="accent2"/>
          </a:fillRef>
          <a:effectRef idx="1">
            <a:schemeClr val="accent2"/>
          </a:effectRef>
          <a:fontRef idx="minor">
            <a:schemeClr val="lt1"/>
          </a:fontRef>
        </dgm:style>
      </dgm:prSet>
      <dgm:spPr/>
      <dgm:t>
        <a:bodyPr/>
        <a:lstStyle/>
        <a:p>
          <a:r>
            <a:rPr lang="en-US" sz="2400" b="0" dirty="0" smtClean="0">
              <a:solidFill>
                <a:schemeClr val="tx1"/>
              </a:solidFill>
            </a:rPr>
            <a:t>Proposal</a:t>
          </a:r>
          <a:endParaRPr lang="en-US" sz="2400" b="0" dirty="0">
            <a:solidFill>
              <a:schemeClr val="tx1"/>
            </a:solidFill>
          </a:endParaRPr>
        </a:p>
      </dgm:t>
    </dgm:pt>
    <dgm:pt modelId="{5C9725E0-AF29-49EB-AB81-04D428E390A2}" type="parTrans" cxnId="{8B10CE9F-A1AE-4988-BE03-FB28E80F168E}">
      <dgm:prSet/>
      <dgm:spPr/>
      <dgm:t>
        <a:bodyPr/>
        <a:lstStyle/>
        <a:p>
          <a:endParaRPr lang="en-US"/>
        </a:p>
      </dgm:t>
    </dgm:pt>
    <dgm:pt modelId="{80B35389-1894-480C-A715-DC43FC2E2B40}" type="sibTrans" cxnId="{8B10CE9F-A1AE-4988-BE03-FB28E80F168E}">
      <dgm:prSet>
        <dgm:style>
          <a:lnRef idx="2">
            <a:schemeClr val="accent6">
              <a:shade val="50000"/>
            </a:schemeClr>
          </a:lnRef>
          <a:fillRef idx="1">
            <a:schemeClr val="accent6"/>
          </a:fillRef>
          <a:effectRef idx="0">
            <a:schemeClr val="accent6"/>
          </a:effectRef>
          <a:fontRef idx="minor">
            <a:schemeClr val="lt1"/>
          </a:fontRef>
        </dgm:style>
      </dgm:prSet>
      <dgm:spPr/>
      <dgm:t>
        <a:bodyPr/>
        <a:lstStyle/>
        <a:p>
          <a:endParaRPr lang="en-US"/>
        </a:p>
      </dgm:t>
    </dgm:pt>
    <dgm:pt modelId="{2386C88A-1A44-4CBE-B6CB-50F90BBBF328}">
      <dgm:prSet phldrT="[Text]" custT="1">
        <dgm:style>
          <a:lnRef idx="3">
            <a:schemeClr val="lt1"/>
          </a:lnRef>
          <a:fillRef idx="1">
            <a:schemeClr val="accent1"/>
          </a:fillRef>
          <a:effectRef idx="1">
            <a:schemeClr val="accent1"/>
          </a:effectRef>
          <a:fontRef idx="minor">
            <a:schemeClr val="lt1"/>
          </a:fontRef>
        </dgm:style>
      </dgm:prSet>
      <dgm:spPr/>
      <dgm:t>
        <a:bodyPr/>
        <a:lstStyle/>
        <a:p>
          <a:r>
            <a:rPr lang="en-US" sz="2400" b="0" dirty="0" smtClean="0">
              <a:solidFill>
                <a:schemeClr val="tx1"/>
              </a:solidFill>
            </a:rPr>
            <a:t>Intermediate Outcomes</a:t>
          </a:r>
          <a:endParaRPr lang="en-US" sz="2400" b="0" dirty="0">
            <a:solidFill>
              <a:schemeClr val="tx1"/>
            </a:solidFill>
          </a:endParaRPr>
        </a:p>
      </dgm:t>
    </dgm:pt>
    <dgm:pt modelId="{5F520A48-4D73-4A30-B8A3-6B1B4D98C6E1}" type="parTrans" cxnId="{685E8AEE-28FC-43B1-A6BB-BFB244B599DA}">
      <dgm:prSet/>
      <dgm:spPr/>
      <dgm:t>
        <a:bodyPr/>
        <a:lstStyle/>
        <a:p>
          <a:endParaRPr lang="en-US"/>
        </a:p>
      </dgm:t>
    </dgm:pt>
    <dgm:pt modelId="{C4DDB539-194B-4473-AD89-F345175F39FF}" type="sibTrans" cxnId="{685E8AEE-28FC-43B1-A6BB-BFB244B599DA}">
      <dgm:prSet>
        <dgm:style>
          <a:lnRef idx="2">
            <a:schemeClr val="accent6">
              <a:shade val="50000"/>
            </a:schemeClr>
          </a:lnRef>
          <a:fillRef idx="1">
            <a:schemeClr val="accent6"/>
          </a:fillRef>
          <a:effectRef idx="0">
            <a:schemeClr val="accent6"/>
          </a:effectRef>
          <a:fontRef idx="minor">
            <a:schemeClr val="lt1"/>
          </a:fontRef>
        </dgm:style>
      </dgm:prSet>
      <dgm:spPr/>
      <dgm:t>
        <a:bodyPr/>
        <a:lstStyle/>
        <a:p>
          <a:endParaRPr lang="en-US"/>
        </a:p>
      </dgm:t>
    </dgm:pt>
    <dgm:pt modelId="{07BF2043-E8A2-447B-9511-152B9441E49A}">
      <dgm:prSet phldrT="[Text]" custT="1">
        <dgm:style>
          <a:lnRef idx="3">
            <a:schemeClr val="lt1"/>
          </a:lnRef>
          <a:fillRef idx="1">
            <a:schemeClr val="accent3"/>
          </a:fillRef>
          <a:effectRef idx="1">
            <a:schemeClr val="accent3"/>
          </a:effectRef>
          <a:fontRef idx="minor">
            <a:schemeClr val="lt1"/>
          </a:fontRef>
        </dgm:style>
      </dgm:prSet>
      <dgm:spPr/>
      <dgm:t>
        <a:bodyPr/>
        <a:lstStyle/>
        <a:p>
          <a:r>
            <a:rPr lang="en-US" sz="2400" b="0" dirty="0" smtClean="0">
              <a:solidFill>
                <a:schemeClr val="tx1"/>
              </a:solidFill>
            </a:rPr>
            <a:t>Health Impacts</a:t>
          </a:r>
          <a:endParaRPr lang="en-US" sz="2400" b="0" dirty="0">
            <a:solidFill>
              <a:schemeClr val="tx1"/>
            </a:solidFill>
          </a:endParaRPr>
        </a:p>
      </dgm:t>
    </dgm:pt>
    <dgm:pt modelId="{2FE7D6C8-E032-4FB6-A00A-6BA0111661EB}" type="parTrans" cxnId="{1FA9FB69-25CD-470B-A642-94F13311A3F5}">
      <dgm:prSet/>
      <dgm:spPr/>
      <dgm:t>
        <a:bodyPr/>
        <a:lstStyle/>
        <a:p>
          <a:endParaRPr lang="en-US"/>
        </a:p>
      </dgm:t>
    </dgm:pt>
    <dgm:pt modelId="{07DF807B-A452-49F5-B42C-D5C27EC1AA3F}" type="sibTrans" cxnId="{1FA9FB69-25CD-470B-A642-94F13311A3F5}">
      <dgm:prSet/>
      <dgm:spPr/>
      <dgm:t>
        <a:bodyPr/>
        <a:lstStyle/>
        <a:p>
          <a:endParaRPr lang="en-US"/>
        </a:p>
      </dgm:t>
    </dgm:pt>
    <dgm:pt modelId="{0CD05819-A9CD-400C-BED0-5B303F679BE7}" type="pres">
      <dgm:prSet presAssocID="{9101EE9B-8D48-4913-861E-7519A190324E}" presName="Name0" presStyleCnt="0">
        <dgm:presLayoutVars>
          <dgm:dir/>
          <dgm:resizeHandles val="exact"/>
        </dgm:presLayoutVars>
      </dgm:prSet>
      <dgm:spPr/>
    </dgm:pt>
    <dgm:pt modelId="{6F32D924-6DBC-4900-8231-DC956DE11C7B}" type="pres">
      <dgm:prSet presAssocID="{FB1EE0D8-2876-4566-93EB-2525692157E2}" presName="node" presStyleLbl="node1" presStyleIdx="0" presStyleCnt="3">
        <dgm:presLayoutVars>
          <dgm:bulletEnabled val="1"/>
        </dgm:presLayoutVars>
      </dgm:prSet>
      <dgm:spPr/>
      <dgm:t>
        <a:bodyPr/>
        <a:lstStyle/>
        <a:p>
          <a:endParaRPr lang="en-US"/>
        </a:p>
      </dgm:t>
    </dgm:pt>
    <dgm:pt modelId="{C999D001-F31D-439B-8172-55C4E212C780}" type="pres">
      <dgm:prSet presAssocID="{80B35389-1894-480C-A715-DC43FC2E2B40}" presName="sibTrans" presStyleLbl="sibTrans2D1" presStyleIdx="0" presStyleCnt="2"/>
      <dgm:spPr/>
      <dgm:t>
        <a:bodyPr/>
        <a:lstStyle/>
        <a:p>
          <a:endParaRPr lang="en-US"/>
        </a:p>
      </dgm:t>
    </dgm:pt>
    <dgm:pt modelId="{0573B01E-745B-424F-968B-85D3A8720F35}" type="pres">
      <dgm:prSet presAssocID="{80B35389-1894-480C-A715-DC43FC2E2B40}" presName="connectorText" presStyleLbl="sibTrans2D1" presStyleIdx="0" presStyleCnt="2"/>
      <dgm:spPr/>
      <dgm:t>
        <a:bodyPr/>
        <a:lstStyle/>
        <a:p>
          <a:endParaRPr lang="en-US"/>
        </a:p>
      </dgm:t>
    </dgm:pt>
    <dgm:pt modelId="{B00F68B9-E339-403F-9420-3558FE49FCB4}" type="pres">
      <dgm:prSet presAssocID="{2386C88A-1A44-4CBE-B6CB-50F90BBBF328}" presName="node" presStyleLbl="node1" presStyleIdx="1" presStyleCnt="3">
        <dgm:presLayoutVars>
          <dgm:bulletEnabled val="1"/>
        </dgm:presLayoutVars>
      </dgm:prSet>
      <dgm:spPr/>
      <dgm:t>
        <a:bodyPr/>
        <a:lstStyle/>
        <a:p>
          <a:endParaRPr lang="en-US"/>
        </a:p>
      </dgm:t>
    </dgm:pt>
    <dgm:pt modelId="{F7B89F08-199A-4EB2-B7C6-E23BBEEF2559}" type="pres">
      <dgm:prSet presAssocID="{C4DDB539-194B-4473-AD89-F345175F39FF}" presName="sibTrans" presStyleLbl="sibTrans2D1" presStyleIdx="1" presStyleCnt="2"/>
      <dgm:spPr/>
      <dgm:t>
        <a:bodyPr/>
        <a:lstStyle/>
        <a:p>
          <a:endParaRPr lang="en-US"/>
        </a:p>
      </dgm:t>
    </dgm:pt>
    <dgm:pt modelId="{31F681A6-53B7-4700-8969-191AEA05137B}" type="pres">
      <dgm:prSet presAssocID="{C4DDB539-194B-4473-AD89-F345175F39FF}" presName="connectorText" presStyleLbl="sibTrans2D1" presStyleIdx="1" presStyleCnt="2"/>
      <dgm:spPr/>
      <dgm:t>
        <a:bodyPr/>
        <a:lstStyle/>
        <a:p>
          <a:endParaRPr lang="en-US"/>
        </a:p>
      </dgm:t>
    </dgm:pt>
    <dgm:pt modelId="{F5E15AD9-31E1-4CB1-A536-6AD8F8874C02}" type="pres">
      <dgm:prSet presAssocID="{07BF2043-E8A2-447B-9511-152B9441E49A}" presName="node" presStyleLbl="node1" presStyleIdx="2" presStyleCnt="3">
        <dgm:presLayoutVars>
          <dgm:bulletEnabled val="1"/>
        </dgm:presLayoutVars>
      </dgm:prSet>
      <dgm:spPr/>
      <dgm:t>
        <a:bodyPr/>
        <a:lstStyle/>
        <a:p>
          <a:endParaRPr lang="en-US"/>
        </a:p>
      </dgm:t>
    </dgm:pt>
  </dgm:ptLst>
  <dgm:cxnLst>
    <dgm:cxn modelId="{4D819568-1E2B-4DF8-9D45-D8D4B7BECCDF}" type="presOf" srcId="{80B35389-1894-480C-A715-DC43FC2E2B40}" destId="{0573B01E-745B-424F-968B-85D3A8720F35}" srcOrd="1" destOrd="0" presId="urn:microsoft.com/office/officeart/2005/8/layout/process1"/>
    <dgm:cxn modelId="{9A65E585-1E22-4996-A291-DD3A2D35E295}" type="presOf" srcId="{07BF2043-E8A2-447B-9511-152B9441E49A}" destId="{F5E15AD9-31E1-4CB1-A536-6AD8F8874C02}" srcOrd="0" destOrd="0" presId="urn:microsoft.com/office/officeart/2005/8/layout/process1"/>
    <dgm:cxn modelId="{E9549FB6-BEC9-453D-95BB-03D8F20A02AA}" type="presOf" srcId="{2386C88A-1A44-4CBE-B6CB-50F90BBBF328}" destId="{B00F68B9-E339-403F-9420-3558FE49FCB4}" srcOrd="0" destOrd="0" presId="urn:microsoft.com/office/officeart/2005/8/layout/process1"/>
    <dgm:cxn modelId="{4049795A-1447-4406-9C24-CF1AA9F332FB}" type="presOf" srcId="{C4DDB539-194B-4473-AD89-F345175F39FF}" destId="{F7B89F08-199A-4EB2-B7C6-E23BBEEF2559}" srcOrd="0" destOrd="0" presId="urn:microsoft.com/office/officeart/2005/8/layout/process1"/>
    <dgm:cxn modelId="{685E8AEE-28FC-43B1-A6BB-BFB244B599DA}" srcId="{9101EE9B-8D48-4913-861E-7519A190324E}" destId="{2386C88A-1A44-4CBE-B6CB-50F90BBBF328}" srcOrd="1" destOrd="0" parTransId="{5F520A48-4D73-4A30-B8A3-6B1B4D98C6E1}" sibTransId="{C4DDB539-194B-4473-AD89-F345175F39FF}"/>
    <dgm:cxn modelId="{1FA9FB69-25CD-470B-A642-94F13311A3F5}" srcId="{9101EE9B-8D48-4913-861E-7519A190324E}" destId="{07BF2043-E8A2-447B-9511-152B9441E49A}" srcOrd="2" destOrd="0" parTransId="{2FE7D6C8-E032-4FB6-A00A-6BA0111661EB}" sibTransId="{07DF807B-A452-49F5-B42C-D5C27EC1AA3F}"/>
    <dgm:cxn modelId="{8B10CE9F-A1AE-4988-BE03-FB28E80F168E}" srcId="{9101EE9B-8D48-4913-861E-7519A190324E}" destId="{FB1EE0D8-2876-4566-93EB-2525692157E2}" srcOrd="0" destOrd="0" parTransId="{5C9725E0-AF29-49EB-AB81-04D428E390A2}" sibTransId="{80B35389-1894-480C-A715-DC43FC2E2B40}"/>
    <dgm:cxn modelId="{2CB69931-AEE5-466A-9518-E24F435C93B7}" type="presOf" srcId="{C4DDB539-194B-4473-AD89-F345175F39FF}" destId="{31F681A6-53B7-4700-8969-191AEA05137B}" srcOrd="1" destOrd="0" presId="urn:microsoft.com/office/officeart/2005/8/layout/process1"/>
    <dgm:cxn modelId="{836754C3-AF1B-442D-AC62-7C26A724607E}" type="presOf" srcId="{9101EE9B-8D48-4913-861E-7519A190324E}" destId="{0CD05819-A9CD-400C-BED0-5B303F679BE7}" srcOrd="0" destOrd="0" presId="urn:microsoft.com/office/officeart/2005/8/layout/process1"/>
    <dgm:cxn modelId="{D1A66555-FC8F-44E7-82BE-951D72B24DDE}" type="presOf" srcId="{FB1EE0D8-2876-4566-93EB-2525692157E2}" destId="{6F32D924-6DBC-4900-8231-DC956DE11C7B}" srcOrd="0" destOrd="0" presId="urn:microsoft.com/office/officeart/2005/8/layout/process1"/>
    <dgm:cxn modelId="{6066A074-0EA0-4995-8472-63F6641940BE}" type="presOf" srcId="{80B35389-1894-480C-A715-DC43FC2E2B40}" destId="{C999D001-F31D-439B-8172-55C4E212C780}" srcOrd="0" destOrd="0" presId="urn:microsoft.com/office/officeart/2005/8/layout/process1"/>
    <dgm:cxn modelId="{001F0AFA-4F74-4664-9C3A-7F45FFFF94DD}" type="presParOf" srcId="{0CD05819-A9CD-400C-BED0-5B303F679BE7}" destId="{6F32D924-6DBC-4900-8231-DC956DE11C7B}" srcOrd="0" destOrd="0" presId="urn:microsoft.com/office/officeart/2005/8/layout/process1"/>
    <dgm:cxn modelId="{D4A77553-4E16-4859-873F-4242438D2A0A}" type="presParOf" srcId="{0CD05819-A9CD-400C-BED0-5B303F679BE7}" destId="{C999D001-F31D-439B-8172-55C4E212C780}" srcOrd="1" destOrd="0" presId="urn:microsoft.com/office/officeart/2005/8/layout/process1"/>
    <dgm:cxn modelId="{5152FB15-FBE2-4076-909E-A10843270607}" type="presParOf" srcId="{C999D001-F31D-439B-8172-55C4E212C780}" destId="{0573B01E-745B-424F-968B-85D3A8720F35}" srcOrd="0" destOrd="0" presId="urn:microsoft.com/office/officeart/2005/8/layout/process1"/>
    <dgm:cxn modelId="{41F5102E-74E2-48E8-8E54-86F8E38F5D04}" type="presParOf" srcId="{0CD05819-A9CD-400C-BED0-5B303F679BE7}" destId="{B00F68B9-E339-403F-9420-3558FE49FCB4}" srcOrd="2" destOrd="0" presId="urn:microsoft.com/office/officeart/2005/8/layout/process1"/>
    <dgm:cxn modelId="{75966047-486B-4DCD-B28C-4A4CC2137042}" type="presParOf" srcId="{0CD05819-A9CD-400C-BED0-5B303F679BE7}" destId="{F7B89F08-199A-4EB2-B7C6-E23BBEEF2559}" srcOrd="3" destOrd="0" presId="urn:microsoft.com/office/officeart/2005/8/layout/process1"/>
    <dgm:cxn modelId="{D01768B7-1F4F-4D9C-9BE5-61093979DE01}" type="presParOf" srcId="{F7B89F08-199A-4EB2-B7C6-E23BBEEF2559}" destId="{31F681A6-53B7-4700-8969-191AEA05137B}" srcOrd="0" destOrd="0" presId="urn:microsoft.com/office/officeart/2005/8/layout/process1"/>
    <dgm:cxn modelId="{CA08CCEC-EC4E-4DAC-9845-25FA06F4C261}" type="presParOf" srcId="{0CD05819-A9CD-400C-BED0-5B303F679BE7}" destId="{F5E15AD9-31E1-4CB1-A536-6AD8F8874C02}"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BD9C727-FA95-4953-97ED-4912EC4D54D0}" type="doc">
      <dgm:prSet loTypeId="urn:microsoft.com/office/officeart/2009/3/layout/IncreasingArrowsProcess" loCatId="process" qsTypeId="urn:microsoft.com/office/officeart/2005/8/quickstyle/simple5" qsCatId="simple" csTypeId="urn:microsoft.com/office/officeart/2005/8/colors/accent5_1" csCatId="accent5" phldr="1"/>
      <dgm:spPr/>
      <dgm:t>
        <a:bodyPr/>
        <a:lstStyle/>
        <a:p>
          <a:endParaRPr lang="en-US"/>
        </a:p>
      </dgm:t>
    </dgm:pt>
    <dgm:pt modelId="{9FD95C20-54BA-4569-B922-F4D004CA479A}">
      <dgm:prSet phldrT="[Text]"/>
      <dgm:spPr>
        <a:solidFill>
          <a:schemeClr val="accent5"/>
        </a:solidFill>
        <a:ln>
          <a:solidFill>
            <a:schemeClr val="tx1"/>
          </a:solidFill>
        </a:ln>
      </dgm:spPr>
      <dgm:t>
        <a:bodyPr/>
        <a:lstStyle/>
        <a:p>
          <a:r>
            <a:rPr lang="en-US" b="1" dirty="0" smtClean="0">
              <a:solidFill>
                <a:schemeClr val="bg1"/>
              </a:solidFill>
            </a:rPr>
            <a:t>2006</a:t>
          </a:r>
          <a:endParaRPr lang="en-US" b="1" dirty="0">
            <a:solidFill>
              <a:schemeClr val="bg1"/>
            </a:solidFill>
          </a:endParaRPr>
        </a:p>
      </dgm:t>
    </dgm:pt>
    <dgm:pt modelId="{9DE7664D-174A-46EF-B2B4-287DA58892CB}" type="parTrans" cxnId="{65DB9E5F-1120-4BE4-8285-3652B9F2477C}">
      <dgm:prSet/>
      <dgm:spPr/>
      <dgm:t>
        <a:bodyPr/>
        <a:lstStyle/>
        <a:p>
          <a:endParaRPr lang="en-US"/>
        </a:p>
      </dgm:t>
    </dgm:pt>
    <dgm:pt modelId="{6406D8F4-7CC6-4EAD-8003-0AECD8EF0749}" type="sibTrans" cxnId="{65DB9E5F-1120-4BE4-8285-3652B9F2477C}">
      <dgm:prSet/>
      <dgm:spPr/>
      <dgm:t>
        <a:bodyPr/>
        <a:lstStyle/>
        <a:p>
          <a:endParaRPr lang="en-US"/>
        </a:p>
      </dgm:t>
    </dgm:pt>
    <dgm:pt modelId="{1C8C8C16-AA20-4F36-8921-3A51FBECAFA7}">
      <dgm:prSet phldrT="[Text]"/>
      <dgm:spPr/>
      <dgm:t>
        <a:bodyPr/>
        <a:lstStyle/>
        <a:p>
          <a:r>
            <a:rPr lang="en-US" dirty="0" smtClean="0"/>
            <a:t>Council and HIR legislation passed</a:t>
          </a:r>
          <a:endParaRPr lang="en-US" dirty="0"/>
        </a:p>
      </dgm:t>
    </dgm:pt>
    <dgm:pt modelId="{6C7E5B9F-E57C-4113-B748-8CFBE460C126}" type="parTrans" cxnId="{9291717B-2FC9-4916-86D5-E500517EC816}">
      <dgm:prSet/>
      <dgm:spPr/>
      <dgm:t>
        <a:bodyPr/>
        <a:lstStyle/>
        <a:p>
          <a:endParaRPr lang="en-US"/>
        </a:p>
      </dgm:t>
    </dgm:pt>
    <dgm:pt modelId="{E112189C-EAC0-4269-A479-83C99FCFE86E}" type="sibTrans" cxnId="{9291717B-2FC9-4916-86D5-E500517EC816}">
      <dgm:prSet/>
      <dgm:spPr/>
      <dgm:t>
        <a:bodyPr/>
        <a:lstStyle/>
        <a:p>
          <a:endParaRPr lang="en-US"/>
        </a:p>
      </dgm:t>
    </dgm:pt>
    <dgm:pt modelId="{9AD4C5A3-31F9-471E-B6F0-AA338E4C081E}">
      <dgm:prSet phldrT="[Text]"/>
      <dgm:spPr/>
      <dgm:t>
        <a:bodyPr/>
        <a:lstStyle/>
        <a:p>
          <a:r>
            <a:rPr lang="en-US" dirty="0" smtClean="0"/>
            <a:t>Seven HIRs requested</a:t>
          </a:r>
          <a:endParaRPr lang="en-US" dirty="0"/>
        </a:p>
      </dgm:t>
    </dgm:pt>
    <dgm:pt modelId="{BCBEFC01-C4F6-4731-920A-055BD7E302A4}" type="parTrans" cxnId="{5494530A-4B9B-4136-8D5F-6C74F9D3808F}">
      <dgm:prSet/>
      <dgm:spPr/>
      <dgm:t>
        <a:bodyPr/>
        <a:lstStyle/>
        <a:p>
          <a:endParaRPr lang="en-US"/>
        </a:p>
      </dgm:t>
    </dgm:pt>
    <dgm:pt modelId="{70FCCA6D-9FE4-4CB5-A18C-DE876A42CBFE}" type="sibTrans" cxnId="{5494530A-4B9B-4136-8D5F-6C74F9D3808F}">
      <dgm:prSet/>
      <dgm:spPr/>
      <dgm:t>
        <a:bodyPr/>
        <a:lstStyle/>
        <a:p>
          <a:endParaRPr lang="en-US"/>
        </a:p>
      </dgm:t>
    </dgm:pt>
    <dgm:pt modelId="{6B9BFB37-A57A-4BE1-8B5B-8C76925DA973}">
      <dgm:prSet phldrT="[Text]"/>
      <dgm:spPr>
        <a:solidFill>
          <a:schemeClr val="accent2"/>
        </a:solidFill>
        <a:ln>
          <a:solidFill>
            <a:schemeClr val="tx1"/>
          </a:solidFill>
        </a:ln>
      </dgm:spPr>
      <dgm:t>
        <a:bodyPr/>
        <a:lstStyle/>
        <a:p>
          <a:r>
            <a:rPr lang="en-US" b="1" dirty="0" smtClean="0">
              <a:solidFill>
                <a:srgbClr val="FFFFFF"/>
              </a:solidFill>
            </a:rPr>
            <a:t>2009-2013</a:t>
          </a:r>
          <a:endParaRPr lang="en-US" b="1" dirty="0">
            <a:solidFill>
              <a:srgbClr val="FFFFFF"/>
            </a:solidFill>
          </a:endParaRPr>
        </a:p>
      </dgm:t>
    </dgm:pt>
    <dgm:pt modelId="{0AAEA77A-62E5-43AE-BEDD-FBDC5D526595}" type="parTrans" cxnId="{8FC107A1-9178-42F0-8AE6-D617EC98A39E}">
      <dgm:prSet/>
      <dgm:spPr/>
      <dgm:t>
        <a:bodyPr/>
        <a:lstStyle/>
        <a:p>
          <a:endParaRPr lang="en-US"/>
        </a:p>
      </dgm:t>
    </dgm:pt>
    <dgm:pt modelId="{3AE70FE8-C3C0-4BC7-9A91-A856D402DCA1}" type="sibTrans" cxnId="{8FC107A1-9178-42F0-8AE6-D617EC98A39E}">
      <dgm:prSet/>
      <dgm:spPr/>
      <dgm:t>
        <a:bodyPr/>
        <a:lstStyle/>
        <a:p>
          <a:endParaRPr lang="en-US"/>
        </a:p>
      </dgm:t>
    </dgm:pt>
    <dgm:pt modelId="{B91E9604-BB03-4C87-9ABE-76616BDA0D21}">
      <dgm:prSet phldrT="[Text]"/>
      <dgm:spPr>
        <a:solidFill>
          <a:schemeClr val="accent1"/>
        </a:solidFill>
        <a:ln>
          <a:solidFill>
            <a:schemeClr val="tx1"/>
          </a:solidFill>
        </a:ln>
      </dgm:spPr>
      <dgm:t>
        <a:bodyPr/>
        <a:lstStyle/>
        <a:p>
          <a:r>
            <a:rPr lang="en-US" b="1" dirty="0" smtClean="0">
              <a:solidFill>
                <a:srgbClr val="FFFFFF"/>
              </a:solidFill>
            </a:rPr>
            <a:t>2013-Present</a:t>
          </a:r>
          <a:endParaRPr lang="en-US" b="1" dirty="0">
            <a:solidFill>
              <a:srgbClr val="FFFFFF"/>
            </a:solidFill>
          </a:endParaRPr>
        </a:p>
      </dgm:t>
    </dgm:pt>
    <dgm:pt modelId="{44A7A857-BB40-44BF-A96B-90443EE9E9E3}" type="parTrans" cxnId="{81D2A714-FAC0-419E-88CF-03EE8CF540B0}">
      <dgm:prSet/>
      <dgm:spPr/>
      <dgm:t>
        <a:bodyPr/>
        <a:lstStyle/>
        <a:p>
          <a:endParaRPr lang="en-US"/>
        </a:p>
      </dgm:t>
    </dgm:pt>
    <dgm:pt modelId="{11C91138-25E0-4EED-A3F2-95A0F6BD8683}" type="sibTrans" cxnId="{81D2A714-FAC0-419E-88CF-03EE8CF540B0}">
      <dgm:prSet/>
      <dgm:spPr/>
      <dgm:t>
        <a:bodyPr/>
        <a:lstStyle/>
        <a:p>
          <a:endParaRPr lang="en-US"/>
        </a:p>
      </dgm:t>
    </dgm:pt>
    <dgm:pt modelId="{858D7C63-1031-4D75-8842-D766BCF00E74}">
      <dgm:prSet phldrT="[Text]"/>
      <dgm:spPr/>
      <dgm:t>
        <a:bodyPr/>
        <a:lstStyle/>
        <a:p>
          <a:r>
            <a:rPr lang="en-US" dirty="0" smtClean="0"/>
            <a:t>HIR funding suspended</a:t>
          </a:r>
          <a:endParaRPr lang="en-US" dirty="0"/>
        </a:p>
      </dgm:t>
    </dgm:pt>
    <dgm:pt modelId="{1FBEF4AD-2E0D-44A2-B092-6E465DCF77A7}" type="parTrans" cxnId="{6053A44A-0D7F-4AD7-BF74-BC6852A04D0D}">
      <dgm:prSet/>
      <dgm:spPr/>
      <dgm:t>
        <a:bodyPr/>
        <a:lstStyle/>
        <a:p>
          <a:endParaRPr lang="en-US"/>
        </a:p>
      </dgm:t>
    </dgm:pt>
    <dgm:pt modelId="{F85D2E6E-DE35-4D27-AA4A-6D2E44997005}" type="sibTrans" cxnId="{6053A44A-0D7F-4AD7-BF74-BC6852A04D0D}">
      <dgm:prSet/>
      <dgm:spPr/>
      <dgm:t>
        <a:bodyPr/>
        <a:lstStyle/>
        <a:p>
          <a:endParaRPr lang="en-US"/>
        </a:p>
      </dgm:t>
    </dgm:pt>
    <dgm:pt modelId="{9CEDA2E5-2F9F-403F-814C-434FD5641853}">
      <dgm:prSet phldrT="[Text]"/>
      <dgm:spPr/>
      <dgm:t>
        <a:bodyPr/>
        <a:lstStyle/>
        <a:p>
          <a:r>
            <a:rPr lang="en-US" dirty="0" smtClean="0"/>
            <a:t>HIR funding reinstated and 20 HIRs requested</a:t>
          </a:r>
          <a:endParaRPr lang="en-US" dirty="0"/>
        </a:p>
      </dgm:t>
    </dgm:pt>
    <dgm:pt modelId="{D93FBFA3-21A8-4B6A-BDE6-8902F92B84AB}" type="parTrans" cxnId="{109471C7-FE55-40E9-8EA5-469564811E2C}">
      <dgm:prSet/>
      <dgm:spPr/>
      <dgm:t>
        <a:bodyPr/>
        <a:lstStyle/>
        <a:p>
          <a:endParaRPr lang="en-US"/>
        </a:p>
      </dgm:t>
    </dgm:pt>
    <dgm:pt modelId="{28166632-BBE6-4677-9F9B-08C20B8F1BBD}" type="sibTrans" cxnId="{109471C7-FE55-40E9-8EA5-469564811E2C}">
      <dgm:prSet/>
      <dgm:spPr/>
      <dgm:t>
        <a:bodyPr/>
        <a:lstStyle/>
        <a:p>
          <a:endParaRPr lang="en-US"/>
        </a:p>
      </dgm:t>
    </dgm:pt>
    <dgm:pt modelId="{2F921693-3F35-457D-B9A7-186142EDEBBA}">
      <dgm:prSet phldrT="[Text]"/>
      <dgm:spPr>
        <a:solidFill>
          <a:schemeClr val="accent4"/>
        </a:solidFill>
        <a:ln>
          <a:solidFill>
            <a:schemeClr val="tx1"/>
          </a:solidFill>
        </a:ln>
      </dgm:spPr>
      <dgm:t>
        <a:bodyPr/>
        <a:lstStyle/>
        <a:p>
          <a:r>
            <a:rPr lang="en-US" b="1" dirty="0" smtClean="0">
              <a:solidFill>
                <a:srgbClr val="FFFFFF"/>
              </a:solidFill>
            </a:rPr>
            <a:t>2007-2009</a:t>
          </a:r>
          <a:endParaRPr lang="en-US" b="1" dirty="0">
            <a:solidFill>
              <a:srgbClr val="FFFFFF"/>
            </a:solidFill>
          </a:endParaRPr>
        </a:p>
      </dgm:t>
    </dgm:pt>
    <dgm:pt modelId="{8554E442-C524-4822-9542-0E59A1900ECC}" type="sibTrans" cxnId="{9EBE4B21-9AE3-41B0-AB3D-B0666B624C84}">
      <dgm:prSet/>
      <dgm:spPr/>
      <dgm:t>
        <a:bodyPr/>
        <a:lstStyle/>
        <a:p>
          <a:endParaRPr lang="en-US"/>
        </a:p>
      </dgm:t>
    </dgm:pt>
    <dgm:pt modelId="{AE0A58FB-D961-42FC-BE2A-D21EC15BE1D8}" type="parTrans" cxnId="{9EBE4B21-9AE3-41B0-AB3D-B0666B624C84}">
      <dgm:prSet/>
      <dgm:spPr/>
      <dgm:t>
        <a:bodyPr/>
        <a:lstStyle/>
        <a:p>
          <a:endParaRPr lang="en-US"/>
        </a:p>
      </dgm:t>
    </dgm:pt>
    <dgm:pt modelId="{67258E25-CFD5-4678-850F-5E75F826716C}" type="pres">
      <dgm:prSet presAssocID="{3BD9C727-FA95-4953-97ED-4912EC4D54D0}" presName="Name0" presStyleCnt="0">
        <dgm:presLayoutVars>
          <dgm:chMax val="5"/>
          <dgm:chPref val="5"/>
          <dgm:dir/>
          <dgm:animLvl val="lvl"/>
        </dgm:presLayoutVars>
      </dgm:prSet>
      <dgm:spPr/>
      <dgm:t>
        <a:bodyPr/>
        <a:lstStyle/>
        <a:p>
          <a:endParaRPr lang="en-US"/>
        </a:p>
      </dgm:t>
    </dgm:pt>
    <dgm:pt modelId="{CD1DE4E3-A009-42CB-AE40-DEF81A891634}" type="pres">
      <dgm:prSet presAssocID="{9FD95C20-54BA-4569-B922-F4D004CA479A}" presName="parentText1" presStyleLbl="node1" presStyleIdx="0" presStyleCnt="4" custLinFactNeighborY="931">
        <dgm:presLayoutVars>
          <dgm:chMax/>
          <dgm:chPref val="3"/>
          <dgm:bulletEnabled val="1"/>
        </dgm:presLayoutVars>
      </dgm:prSet>
      <dgm:spPr/>
      <dgm:t>
        <a:bodyPr/>
        <a:lstStyle/>
        <a:p>
          <a:endParaRPr lang="en-US"/>
        </a:p>
      </dgm:t>
    </dgm:pt>
    <dgm:pt modelId="{DE2AB14E-35CC-48DF-9BF8-0E68FF923028}" type="pres">
      <dgm:prSet presAssocID="{9FD95C20-54BA-4569-B922-F4D004CA479A}" presName="childText1" presStyleLbl="solidAlignAcc1" presStyleIdx="0" presStyleCnt="4">
        <dgm:presLayoutVars>
          <dgm:chMax val="0"/>
          <dgm:chPref val="0"/>
          <dgm:bulletEnabled val="1"/>
        </dgm:presLayoutVars>
      </dgm:prSet>
      <dgm:spPr/>
      <dgm:t>
        <a:bodyPr/>
        <a:lstStyle/>
        <a:p>
          <a:endParaRPr lang="en-US"/>
        </a:p>
      </dgm:t>
    </dgm:pt>
    <dgm:pt modelId="{C1E52FF4-9B7F-4C01-9EA8-45E45FE0D672}" type="pres">
      <dgm:prSet presAssocID="{2F921693-3F35-457D-B9A7-186142EDEBBA}" presName="parentText2" presStyleLbl="node1" presStyleIdx="1" presStyleCnt="4">
        <dgm:presLayoutVars>
          <dgm:chMax/>
          <dgm:chPref val="3"/>
          <dgm:bulletEnabled val="1"/>
        </dgm:presLayoutVars>
      </dgm:prSet>
      <dgm:spPr/>
      <dgm:t>
        <a:bodyPr/>
        <a:lstStyle/>
        <a:p>
          <a:endParaRPr lang="en-US"/>
        </a:p>
      </dgm:t>
    </dgm:pt>
    <dgm:pt modelId="{229E13D6-6B90-4ACC-B0A9-7800C128E579}" type="pres">
      <dgm:prSet presAssocID="{2F921693-3F35-457D-B9A7-186142EDEBBA}" presName="childText2" presStyleLbl="solidAlignAcc1" presStyleIdx="1" presStyleCnt="4">
        <dgm:presLayoutVars>
          <dgm:chMax val="0"/>
          <dgm:chPref val="0"/>
          <dgm:bulletEnabled val="1"/>
        </dgm:presLayoutVars>
      </dgm:prSet>
      <dgm:spPr/>
      <dgm:t>
        <a:bodyPr/>
        <a:lstStyle/>
        <a:p>
          <a:endParaRPr lang="en-US"/>
        </a:p>
      </dgm:t>
    </dgm:pt>
    <dgm:pt modelId="{80627CC2-2226-495E-B96B-074FBA68D5CA}" type="pres">
      <dgm:prSet presAssocID="{6B9BFB37-A57A-4BE1-8B5B-8C76925DA973}" presName="parentText3" presStyleLbl="node1" presStyleIdx="2" presStyleCnt="4">
        <dgm:presLayoutVars>
          <dgm:chMax/>
          <dgm:chPref val="3"/>
          <dgm:bulletEnabled val="1"/>
        </dgm:presLayoutVars>
      </dgm:prSet>
      <dgm:spPr/>
      <dgm:t>
        <a:bodyPr/>
        <a:lstStyle/>
        <a:p>
          <a:endParaRPr lang="en-US"/>
        </a:p>
      </dgm:t>
    </dgm:pt>
    <dgm:pt modelId="{C3788A31-7CA3-477B-98D9-8AD34C6A379F}" type="pres">
      <dgm:prSet presAssocID="{6B9BFB37-A57A-4BE1-8B5B-8C76925DA973}" presName="childText3" presStyleLbl="solidAlignAcc1" presStyleIdx="2" presStyleCnt="4">
        <dgm:presLayoutVars>
          <dgm:chMax val="0"/>
          <dgm:chPref val="0"/>
          <dgm:bulletEnabled val="1"/>
        </dgm:presLayoutVars>
      </dgm:prSet>
      <dgm:spPr/>
      <dgm:t>
        <a:bodyPr/>
        <a:lstStyle/>
        <a:p>
          <a:endParaRPr lang="en-US"/>
        </a:p>
      </dgm:t>
    </dgm:pt>
    <dgm:pt modelId="{D3B9E52A-BE26-4C55-A4A9-6E299C103BEA}" type="pres">
      <dgm:prSet presAssocID="{B91E9604-BB03-4C87-9ABE-76616BDA0D21}" presName="parentText4" presStyleLbl="node1" presStyleIdx="3" presStyleCnt="4">
        <dgm:presLayoutVars>
          <dgm:chMax/>
          <dgm:chPref val="3"/>
          <dgm:bulletEnabled val="1"/>
        </dgm:presLayoutVars>
      </dgm:prSet>
      <dgm:spPr/>
      <dgm:t>
        <a:bodyPr/>
        <a:lstStyle/>
        <a:p>
          <a:endParaRPr lang="en-US"/>
        </a:p>
      </dgm:t>
    </dgm:pt>
    <dgm:pt modelId="{2EC9CDBC-D15F-4851-A862-77990B63FC2E}" type="pres">
      <dgm:prSet presAssocID="{B91E9604-BB03-4C87-9ABE-76616BDA0D21}" presName="childText4" presStyleLbl="solidAlignAcc1" presStyleIdx="3" presStyleCnt="4">
        <dgm:presLayoutVars>
          <dgm:chMax val="0"/>
          <dgm:chPref val="0"/>
          <dgm:bulletEnabled val="1"/>
        </dgm:presLayoutVars>
      </dgm:prSet>
      <dgm:spPr/>
      <dgm:t>
        <a:bodyPr/>
        <a:lstStyle/>
        <a:p>
          <a:endParaRPr lang="en-US"/>
        </a:p>
      </dgm:t>
    </dgm:pt>
  </dgm:ptLst>
  <dgm:cxnLst>
    <dgm:cxn modelId="{852179E6-D0F5-4784-9582-A9C2B8A8AD8E}" type="presOf" srcId="{1C8C8C16-AA20-4F36-8921-3A51FBECAFA7}" destId="{DE2AB14E-35CC-48DF-9BF8-0E68FF923028}" srcOrd="0" destOrd="0" presId="urn:microsoft.com/office/officeart/2009/3/layout/IncreasingArrowsProcess"/>
    <dgm:cxn modelId="{3BC63404-2367-4375-A691-D3F89BF0BF39}" type="presOf" srcId="{9FD95C20-54BA-4569-B922-F4D004CA479A}" destId="{CD1DE4E3-A009-42CB-AE40-DEF81A891634}" srcOrd="0" destOrd="0" presId="urn:microsoft.com/office/officeart/2009/3/layout/IncreasingArrowsProcess"/>
    <dgm:cxn modelId="{109471C7-FE55-40E9-8EA5-469564811E2C}" srcId="{B91E9604-BB03-4C87-9ABE-76616BDA0D21}" destId="{9CEDA2E5-2F9F-403F-814C-434FD5641853}" srcOrd="0" destOrd="0" parTransId="{D93FBFA3-21A8-4B6A-BDE6-8902F92B84AB}" sibTransId="{28166632-BBE6-4677-9F9B-08C20B8F1BBD}"/>
    <dgm:cxn modelId="{5ED2D631-FB03-4652-9067-C22A07905B9B}" type="presOf" srcId="{2F921693-3F35-457D-B9A7-186142EDEBBA}" destId="{C1E52FF4-9B7F-4C01-9EA8-45E45FE0D672}" srcOrd="0" destOrd="0" presId="urn:microsoft.com/office/officeart/2009/3/layout/IncreasingArrowsProcess"/>
    <dgm:cxn modelId="{81D2A714-FAC0-419E-88CF-03EE8CF540B0}" srcId="{3BD9C727-FA95-4953-97ED-4912EC4D54D0}" destId="{B91E9604-BB03-4C87-9ABE-76616BDA0D21}" srcOrd="3" destOrd="0" parTransId="{44A7A857-BB40-44BF-A96B-90443EE9E9E3}" sibTransId="{11C91138-25E0-4EED-A3F2-95A0F6BD8683}"/>
    <dgm:cxn modelId="{3284DEC5-4A11-471F-A990-AD96AC1E3360}" type="presOf" srcId="{6B9BFB37-A57A-4BE1-8B5B-8C76925DA973}" destId="{80627CC2-2226-495E-B96B-074FBA68D5CA}" srcOrd="0" destOrd="0" presId="urn:microsoft.com/office/officeart/2009/3/layout/IncreasingArrowsProcess"/>
    <dgm:cxn modelId="{85707DE9-8FA6-4B13-BC77-8BE0B87A7DF4}" type="presOf" srcId="{858D7C63-1031-4D75-8842-D766BCF00E74}" destId="{C3788A31-7CA3-477B-98D9-8AD34C6A379F}" srcOrd="0" destOrd="0" presId="urn:microsoft.com/office/officeart/2009/3/layout/IncreasingArrowsProcess"/>
    <dgm:cxn modelId="{65DB9E5F-1120-4BE4-8285-3652B9F2477C}" srcId="{3BD9C727-FA95-4953-97ED-4912EC4D54D0}" destId="{9FD95C20-54BA-4569-B922-F4D004CA479A}" srcOrd="0" destOrd="0" parTransId="{9DE7664D-174A-46EF-B2B4-287DA58892CB}" sibTransId="{6406D8F4-7CC6-4EAD-8003-0AECD8EF0749}"/>
    <dgm:cxn modelId="{5494530A-4B9B-4136-8D5F-6C74F9D3808F}" srcId="{2F921693-3F35-457D-B9A7-186142EDEBBA}" destId="{9AD4C5A3-31F9-471E-B6F0-AA338E4C081E}" srcOrd="0" destOrd="0" parTransId="{BCBEFC01-C4F6-4731-920A-055BD7E302A4}" sibTransId="{70FCCA6D-9FE4-4CB5-A18C-DE876A42CBFE}"/>
    <dgm:cxn modelId="{9EBE4B21-9AE3-41B0-AB3D-B0666B624C84}" srcId="{3BD9C727-FA95-4953-97ED-4912EC4D54D0}" destId="{2F921693-3F35-457D-B9A7-186142EDEBBA}" srcOrd="1" destOrd="0" parTransId="{AE0A58FB-D961-42FC-BE2A-D21EC15BE1D8}" sibTransId="{8554E442-C524-4822-9542-0E59A1900ECC}"/>
    <dgm:cxn modelId="{19A5ED81-735F-4C6D-BA06-449FB065370C}" type="presOf" srcId="{3BD9C727-FA95-4953-97ED-4912EC4D54D0}" destId="{67258E25-CFD5-4678-850F-5E75F826716C}" srcOrd="0" destOrd="0" presId="urn:microsoft.com/office/officeart/2009/3/layout/IncreasingArrowsProcess"/>
    <dgm:cxn modelId="{00392DEE-B482-4A41-8F40-001E37247267}" type="presOf" srcId="{9CEDA2E5-2F9F-403F-814C-434FD5641853}" destId="{2EC9CDBC-D15F-4851-A862-77990B63FC2E}" srcOrd="0" destOrd="0" presId="urn:microsoft.com/office/officeart/2009/3/layout/IncreasingArrowsProcess"/>
    <dgm:cxn modelId="{8FC107A1-9178-42F0-8AE6-D617EC98A39E}" srcId="{3BD9C727-FA95-4953-97ED-4912EC4D54D0}" destId="{6B9BFB37-A57A-4BE1-8B5B-8C76925DA973}" srcOrd="2" destOrd="0" parTransId="{0AAEA77A-62E5-43AE-BEDD-FBDC5D526595}" sibTransId="{3AE70FE8-C3C0-4BC7-9A91-A856D402DCA1}"/>
    <dgm:cxn modelId="{D6163634-D074-4583-A951-360F8D8B8C7D}" type="presOf" srcId="{B91E9604-BB03-4C87-9ABE-76616BDA0D21}" destId="{D3B9E52A-BE26-4C55-A4A9-6E299C103BEA}" srcOrd="0" destOrd="0" presId="urn:microsoft.com/office/officeart/2009/3/layout/IncreasingArrowsProcess"/>
    <dgm:cxn modelId="{9291717B-2FC9-4916-86D5-E500517EC816}" srcId="{9FD95C20-54BA-4569-B922-F4D004CA479A}" destId="{1C8C8C16-AA20-4F36-8921-3A51FBECAFA7}" srcOrd="0" destOrd="0" parTransId="{6C7E5B9F-E57C-4113-B748-8CFBE460C126}" sibTransId="{E112189C-EAC0-4269-A479-83C99FCFE86E}"/>
    <dgm:cxn modelId="{6053A44A-0D7F-4AD7-BF74-BC6852A04D0D}" srcId="{6B9BFB37-A57A-4BE1-8B5B-8C76925DA973}" destId="{858D7C63-1031-4D75-8842-D766BCF00E74}" srcOrd="0" destOrd="0" parTransId="{1FBEF4AD-2E0D-44A2-B092-6E465DCF77A7}" sibTransId="{F85D2E6E-DE35-4D27-AA4A-6D2E44997005}"/>
    <dgm:cxn modelId="{9C3E2EE7-FA6C-4705-8731-C549FD29969D}" type="presOf" srcId="{9AD4C5A3-31F9-471E-B6F0-AA338E4C081E}" destId="{229E13D6-6B90-4ACC-B0A9-7800C128E579}" srcOrd="0" destOrd="0" presId="urn:microsoft.com/office/officeart/2009/3/layout/IncreasingArrowsProcess"/>
    <dgm:cxn modelId="{6144428D-A792-463E-9915-DA87738B983C}" type="presParOf" srcId="{67258E25-CFD5-4678-850F-5E75F826716C}" destId="{CD1DE4E3-A009-42CB-AE40-DEF81A891634}" srcOrd="0" destOrd="0" presId="urn:microsoft.com/office/officeart/2009/3/layout/IncreasingArrowsProcess"/>
    <dgm:cxn modelId="{77CB6C70-DC36-48D3-9F38-E4EE8D672AC5}" type="presParOf" srcId="{67258E25-CFD5-4678-850F-5E75F826716C}" destId="{DE2AB14E-35CC-48DF-9BF8-0E68FF923028}" srcOrd="1" destOrd="0" presId="urn:microsoft.com/office/officeart/2009/3/layout/IncreasingArrowsProcess"/>
    <dgm:cxn modelId="{EC17291D-0026-4451-BC6F-FC04713629DF}" type="presParOf" srcId="{67258E25-CFD5-4678-850F-5E75F826716C}" destId="{C1E52FF4-9B7F-4C01-9EA8-45E45FE0D672}" srcOrd="2" destOrd="0" presId="urn:microsoft.com/office/officeart/2009/3/layout/IncreasingArrowsProcess"/>
    <dgm:cxn modelId="{03DCA01A-A438-4C3D-A29B-451BC69F9AEF}" type="presParOf" srcId="{67258E25-CFD5-4678-850F-5E75F826716C}" destId="{229E13D6-6B90-4ACC-B0A9-7800C128E579}" srcOrd="3" destOrd="0" presId="urn:microsoft.com/office/officeart/2009/3/layout/IncreasingArrowsProcess"/>
    <dgm:cxn modelId="{54F04172-6019-4A86-BE73-5A063A359560}" type="presParOf" srcId="{67258E25-CFD5-4678-850F-5E75F826716C}" destId="{80627CC2-2226-495E-B96B-074FBA68D5CA}" srcOrd="4" destOrd="0" presId="urn:microsoft.com/office/officeart/2009/3/layout/IncreasingArrowsProcess"/>
    <dgm:cxn modelId="{033C4C3C-B1D7-473E-940B-C2128F8AF92C}" type="presParOf" srcId="{67258E25-CFD5-4678-850F-5E75F826716C}" destId="{C3788A31-7CA3-477B-98D9-8AD34C6A379F}" srcOrd="5" destOrd="0" presId="urn:microsoft.com/office/officeart/2009/3/layout/IncreasingArrowsProcess"/>
    <dgm:cxn modelId="{6D7092ED-7C0D-4036-A2D1-CB6A5EBF3390}" type="presParOf" srcId="{67258E25-CFD5-4678-850F-5E75F826716C}" destId="{D3B9E52A-BE26-4C55-A4A9-6E299C103BEA}" srcOrd="6" destOrd="0" presId="urn:microsoft.com/office/officeart/2009/3/layout/IncreasingArrowsProcess"/>
    <dgm:cxn modelId="{642E7B20-6FC2-4931-9367-AC80D2B9863A}" type="presParOf" srcId="{67258E25-CFD5-4678-850F-5E75F826716C}" destId="{2EC9CDBC-D15F-4851-A862-77990B63FC2E}" srcOrd="7" destOrd="0" presId="urn:microsoft.com/office/officeart/2009/3/layout/IncreasingArrowsProcess"/>
  </dgm:cxnLst>
  <dgm:bg/>
  <dgm:whole>
    <a:ln>
      <a:noFill/>
    </a:ln>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FCF0EC6E-A8C0-4B6E-A534-B942760C5BF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14E07315-ED34-42E9-9342-7626AB4F6E5C}">
      <dgm:prSet phldrT="[Text]"/>
      <dgm:spPr>
        <a:solidFill>
          <a:schemeClr val="accent5"/>
        </a:solidFill>
      </dgm:spPr>
      <dgm:t>
        <a:bodyPr/>
        <a:lstStyle/>
        <a:p>
          <a:r>
            <a:rPr lang="en-US" dirty="0" smtClean="0">
              <a:solidFill>
                <a:schemeClr val="tx1"/>
              </a:solidFill>
            </a:rPr>
            <a:t>Increase in number of legislators requesting</a:t>
          </a:r>
          <a:endParaRPr lang="en-US" dirty="0">
            <a:solidFill>
              <a:schemeClr val="tx1"/>
            </a:solidFill>
          </a:endParaRPr>
        </a:p>
      </dgm:t>
    </dgm:pt>
    <dgm:pt modelId="{96F6C518-F4E5-40E7-BFB2-3D83F0CA3698}" type="parTrans" cxnId="{9E4783CB-32BB-445F-9C65-1F6DC62B98B3}">
      <dgm:prSet/>
      <dgm:spPr/>
      <dgm:t>
        <a:bodyPr/>
        <a:lstStyle/>
        <a:p>
          <a:endParaRPr lang="en-US"/>
        </a:p>
      </dgm:t>
    </dgm:pt>
    <dgm:pt modelId="{5AAFCA5C-CF35-4FBE-B15C-2EB5D338FE9E}" type="sibTrans" cxnId="{9E4783CB-32BB-445F-9C65-1F6DC62B98B3}">
      <dgm:prSet/>
      <dgm:spPr/>
      <dgm:t>
        <a:bodyPr/>
        <a:lstStyle/>
        <a:p>
          <a:endParaRPr lang="en-US"/>
        </a:p>
      </dgm:t>
    </dgm:pt>
    <dgm:pt modelId="{940EA756-5803-4F98-9942-A2783451F8A4}">
      <dgm:prSet phldrT="[Text]"/>
      <dgm:spPr>
        <a:solidFill>
          <a:schemeClr val="accent2"/>
        </a:solidFill>
      </dgm:spPr>
      <dgm:t>
        <a:bodyPr/>
        <a:lstStyle/>
        <a:p>
          <a:r>
            <a:rPr lang="en-US" dirty="0" smtClean="0">
              <a:solidFill>
                <a:schemeClr val="tx1"/>
              </a:solidFill>
            </a:rPr>
            <a:t>Wider variety of requests </a:t>
          </a:r>
          <a:endParaRPr lang="en-US" dirty="0">
            <a:solidFill>
              <a:schemeClr val="tx1"/>
            </a:solidFill>
          </a:endParaRPr>
        </a:p>
      </dgm:t>
    </dgm:pt>
    <dgm:pt modelId="{D9172C0A-2D93-4D2F-B9D8-7A62C481D7A8}" type="parTrans" cxnId="{BFDF96BF-3923-445E-B931-7925F77128E6}">
      <dgm:prSet/>
      <dgm:spPr/>
      <dgm:t>
        <a:bodyPr/>
        <a:lstStyle/>
        <a:p>
          <a:endParaRPr lang="en-US"/>
        </a:p>
      </dgm:t>
    </dgm:pt>
    <dgm:pt modelId="{2EF729A7-65A2-467C-9774-B488F38C57E5}" type="sibTrans" cxnId="{BFDF96BF-3923-445E-B931-7925F77128E6}">
      <dgm:prSet/>
      <dgm:spPr/>
      <dgm:t>
        <a:bodyPr/>
        <a:lstStyle/>
        <a:p>
          <a:endParaRPr lang="en-US"/>
        </a:p>
      </dgm:t>
    </dgm:pt>
    <dgm:pt modelId="{F6FB29F3-79AA-44E8-90ED-3ACC03B358EC}" type="pres">
      <dgm:prSet presAssocID="{FCF0EC6E-A8C0-4B6E-A534-B942760C5BF1}" presName="diagram" presStyleCnt="0">
        <dgm:presLayoutVars>
          <dgm:dir/>
          <dgm:resizeHandles val="exact"/>
        </dgm:presLayoutVars>
      </dgm:prSet>
      <dgm:spPr/>
      <dgm:t>
        <a:bodyPr/>
        <a:lstStyle/>
        <a:p>
          <a:endParaRPr lang="en-US"/>
        </a:p>
      </dgm:t>
    </dgm:pt>
    <dgm:pt modelId="{ED6256C5-6351-48B8-B054-03E01BBBA5B2}" type="pres">
      <dgm:prSet presAssocID="{14E07315-ED34-42E9-9342-7626AB4F6E5C}" presName="node" presStyleLbl="node1" presStyleIdx="0" presStyleCnt="2" custScaleY="67794">
        <dgm:presLayoutVars>
          <dgm:bulletEnabled val="1"/>
        </dgm:presLayoutVars>
      </dgm:prSet>
      <dgm:spPr/>
      <dgm:t>
        <a:bodyPr/>
        <a:lstStyle/>
        <a:p>
          <a:endParaRPr lang="en-US"/>
        </a:p>
      </dgm:t>
    </dgm:pt>
    <dgm:pt modelId="{BB524D5E-93FA-4ACB-A53E-8B87AC23BDF0}" type="pres">
      <dgm:prSet presAssocID="{5AAFCA5C-CF35-4FBE-B15C-2EB5D338FE9E}" presName="sibTrans" presStyleCnt="0"/>
      <dgm:spPr/>
    </dgm:pt>
    <dgm:pt modelId="{7EDA4AA1-D92B-470F-A807-A1290E142FE9}" type="pres">
      <dgm:prSet presAssocID="{940EA756-5803-4F98-9942-A2783451F8A4}" presName="node" presStyleLbl="node1" presStyleIdx="1" presStyleCnt="2" custScaleY="67794">
        <dgm:presLayoutVars>
          <dgm:bulletEnabled val="1"/>
        </dgm:presLayoutVars>
      </dgm:prSet>
      <dgm:spPr/>
      <dgm:t>
        <a:bodyPr/>
        <a:lstStyle/>
        <a:p>
          <a:endParaRPr lang="en-US"/>
        </a:p>
      </dgm:t>
    </dgm:pt>
  </dgm:ptLst>
  <dgm:cxnLst>
    <dgm:cxn modelId="{BFDF96BF-3923-445E-B931-7925F77128E6}" srcId="{FCF0EC6E-A8C0-4B6E-A534-B942760C5BF1}" destId="{940EA756-5803-4F98-9942-A2783451F8A4}" srcOrd="1" destOrd="0" parTransId="{D9172C0A-2D93-4D2F-B9D8-7A62C481D7A8}" sibTransId="{2EF729A7-65A2-467C-9774-B488F38C57E5}"/>
    <dgm:cxn modelId="{EBB101F9-B6F0-4C43-A5BD-C0CD724EE663}" type="presOf" srcId="{14E07315-ED34-42E9-9342-7626AB4F6E5C}" destId="{ED6256C5-6351-48B8-B054-03E01BBBA5B2}" srcOrd="0" destOrd="0" presId="urn:microsoft.com/office/officeart/2005/8/layout/default"/>
    <dgm:cxn modelId="{DB03AD2E-ED80-414D-B545-7DA8363E2186}" type="presOf" srcId="{FCF0EC6E-A8C0-4B6E-A534-B942760C5BF1}" destId="{F6FB29F3-79AA-44E8-90ED-3ACC03B358EC}" srcOrd="0" destOrd="0" presId="urn:microsoft.com/office/officeart/2005/8/layout/default"/>
    <dgm:cxn modelId="{9E4783CB-32BB-445F-9C65-1F6DC62B98B3}" srcId="{FCF0EC6E-A8C0-4B6E-A534-B942760C5BF1}" destId="{14E07315-ED34-42E9-9342-7626AB4F6E5C}" srcOrd="0" destOrd="0" parTransId="{96F6C518-F4E5-40E7-BFB2-3D83F0CA3698}" sibTransId="{5AAFCA5C-CF35-4FBE-B15C-2EB5D338FE9E}"/>
    <dgm:cxn modelId="{76C58A44-881E-432D-BA0F-6694F3E07414}" type="presOf" srcId="{940EA756-5803-4F98-9942-A2783451F8A4}" destId="{7EDA4AA1-D92B-470F-A807-A1290E142FE9}" srcOrd="0" destOrd="0" presId="urn:microsoft.com/office/officeart/2005/8/layout/default"/>
    <dgm:cxn modelId="{5C4CA7E1-3BDF-4977-83C4-DD0E55093491}" type="presParOf" srcId="{F6FB29F3-79AA-44E8-90ED-3ACC03B358EC}" destId="{ED6256C5-6351-48B8-B054-03E01BBBA5B2}" srcOrd="0" destOrd="0" presId="urn:microsoft.com/office/officeart/2005/8/layout/default"/>
    <dgm:cxn modelId="{B25D719D-89A3-4289-93A8-5FD6DAF5CBEC}" type="presParOf" srcId="{F6FB29F3-79AA-44E8-90ED-3ACC03B358EC}" destId="{BB524D5E-93FA-4ACB-A53E-8B87AC23BDF0}" srcOrd="1" destOrd="0" presId="urn:microsoft.com/office/officeart/2005/8/layout/default"/>
    <dgm:cxn modelId="{EEFA2F78-69B1-4CA9-B699-05ADA64E3255}" type="presParOf" srcId="{F6FB29F3-79AA-44E8-90ED-3ACC03B358EC}" destId="{7EDA4AA1-D92B-470F-A807-A1290E142FE9}"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AA5D231-6E86-4416-9F4E-2CD85BC00AA4}"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04735515-EFEF-45E7-907B-92BEFCE5DA03}">
      <dgm:prSet phldrT="[Text]"/>
      <dgm:spPr/>
      <dgm:t>
        <a:bodyPr/>
        <a:lstStyle/>
        <a:p>
          <a:pPr algn="ctr"/>
          <a:r>
            <a:rPr lang="en-US" dirty="0" smtClean="0">
              <a:solidFill>
                <a:schemeClr val="tx1"/>
              </a:solidFill>
            </a:rPr>
            <a:t>Testimony</a:t>
          </a:r>
          <a:endParaRPr lang="en-US" dirty="0">
            <a:solidFill>
              <a:schemeClr val="tx1"/>
            </a:solidFill>
          </a:endParaRPr>
        </a:p>
      </dgm:t>
    </dgm:pt>
    <dgm:pt modelId="{A6C30C4D-69B7-4860-9D5C-33C440A11C0E}" type="parTrans" cxnId="{BCBFBE58-1EE0-47C7-B1AA-E6E7F4934387}">
      <dgm:prSet/>
      <dgm:spPr/>
      <dgm:t>
        <a:bodyPr/>
        <a:lstStyle/>
        <a:p>
          <a:endParaRPr lang="en-US"/>
        </a:p>
      </dgm:t>
    </dgm:pt>
    <dgm:pt modelId="{11F37A07-C874-4935-ABD6-7350E689E1E0}" type="sibTrans" cxnId="{BCBFBE58-1EE0-47C7-B1AA-E6E7F4934387}">
      <dgm:prSet/>
      <dgm:spPr/>
      <dgm:t>
        <a:bodyPr/>
        <a:lstStyle/>
        <a:p>
          <a:endParaRPr lang="en-US"/>
        </a:p>
      </dgm:t>
    </dgm:pt>
    <dgm:pt modelId="{FD705F03-6FB8-4E47-9478-15269CBFE39D}">
      <dgm:prSet phldrT="[Text]"/>
      <dgm:spPr>
        <a:solidFill>
          <a:schemeClr val="accent4"/>
        </a:solidFill>
      </dgm:spPr>
      <dgm:t>
        <a:bodyPr/>
        <a:lstStyle/>
        <a:p>
          <a:pPr algn="ctr"/>
          <a:r>
            <a:rPr lang="en-US" dirty="0" smtClean="0">
              <a:solidFill>
                <a:schemeClr val="tx1"/>
              </a:solidFill>
            </a:rPr>
            <a:t>Bill Reports</a:t>
          </a:r>
          <a:endParaRPr lang="en-US" dirty="0">
            <a:solidFill>
              <a:schemeClr val="tx1"/>
            </a:solidFill>
          </a:endParaRPr>
        </a:p>
      </dgm:t>
    </dgm:pt>
    <dgm:pt modelId="{F5BEFB2E-9472-4D5E-A349-B097370D0E5B}" type="parTrans" cxnId="{989872F1-4EF9-4400-9F80-135FA67E024A}">
      <dgm:prSet/>
      <dgm:spPr/>
      <dgm:t>
        <a:bodyPr/>
        <a:lstStyle/>
        <a:p>
          <a:endParaRPr lang="en-US"/>
        </a:p>
      </dgm:t>
    </dgm:pt>
    <dgm:pt modelId="{9CDEBE72-C68B-45E5-8145-9CD9B030D572}" type="sibTrans" cxnId="{989872F1-4EF9-4400-9F80-135FA67E024A}">
      <dgm:prSet/>
      <dgm:spPr/>
      <dgm:t>
        <a:bodyPr/>
        <a:lstStyle/>
        <a:p>
          <a:endParaRPr lang="en-US"/>
        </a:p>
      </dgm:t>
    </dgm:pt>
    <dgm:pt modelId="{5FFE02A5-AEAA-4C2A-8EFD-1C0D37C1EEC0}">
      <dgm:prSet phldrT="[Text]"/>
      <dgm:spPr>
        <a:solidFill>
          <a:schemeClr val="accent5"/>
        </a:solidFill>
      </dgm:spPr>
      <dgm:t>
        <a:bodyPr/>
        <a:lstStyle/>
        <a:p>
          <a:pPr algn="ctr"/>
          <a:r>
            <a:rPr lang="en-US" dirty="0" smtClean="0">
              <a:solidFill>
                <a:schemeClr val="tx1"/>
              </a:solidFill>
            </a:rPr>
            <a:t>Media Reports</a:t>
          </a:r>
          <a:endParaRPr lang="en-US" dirty="0">
            <a:solidFill>
              <a:schemeClr val="tx1"/>
            </a:solidFill>
          </a:endParaRPr>
        </a:p>
      </dgm:t>
    </dgm:pt>
    <dgm:pt modelId="{8155ADA4-6412-4FB4-BCCF-BF0929236E3E}" type="parTrans" cxnId="{387620F3-E025-4057-A32A-65550F08AF34}">
      <dgm:prSet/>
      <dgm:spPr/>
      <dgm:t>
        <a:bodyPr/>
        <a:lstStyle/>
        <a:p>
          <a:endParaRPr lang="en-US"/>
        </a:p>
      </dgm:t>
    </dgm:pt>
    <dgm:pt modelId="{9CA9CCB2-3871-4529-9B34-66B823775849}" type="sibTrans" cxnId="{387620F3-E025-4057-A32A-65550F08AF34}">
      <dgm:prSet/>
      <dgm:spPr/>
      <dgm:t>
        <a:bodyPr/>
        <a:lstStyle/>
        <a:p>
          <a:endParaRPr lang="en-US"/>
        </a:p>
      </dgm:t>
    </dgm:pt>
    <dgm:pt modelId="{E6F3263E-213E-4849-9C67-40D998CC709F}">
      <dgm:prSet phldrT="[Text]"/>
      <dgm:spPr>
        <a:solidFill>
          <a:schemeClr val="accent1"/>
        </a:solidFill>
      </dgm:spPr>
      <dgm:t>
        <a:bodyPr/>
        <a:lstStyle/>
        <a:p>
          <a:pPr algn="ctr"/>
          <a:r>
            <a:rPr lang="en-US" dirty="0" smtClean="0">
              <a:solidFill>
                <a:schemeClr val="tx1"/>
              </a:solidFill>
            </a:rPr>
            <a:t>Legislators</a:t>
          </a:r>
          <a:endParaRPr lang="en-US" dirty="0">
            <a:solidFill>
              <a:schemeClr val="tx1"/>
            </a:solidFill>
          </a:endParaRPr>
        </a:p>
      </dgm:t>
    </dgm:pt>
    <dgm:pt modelId="{D1B90BB0-5EE5-48DF-9877-E7D9D9353FCB}" type="sibTrans" cxnId="{F95594C4-3D56-49BB-8E3F-C0DE6FBDC545}">
      <dgm:prSet/>
      <dgm:spPr/>
      <dgm:t>
        <a:bodyPr/>
        <a:lstStyle/>
        <a:p>
          <a:endParaRPr lang="en-US"/>
        </a:p>
      </dgm:t>
    </dgm:pt>
    <dgm:pt modelId="{25AA6D31-7B85-4A6C-AD95-534F4EAA4145}" type="parTrans" cxnId="{F95594C4-3D56-49BB-8E3F-C0DE6FBDC545}">
      <dgm:prSet/>
      <dgm:spPr/>
      <dgm:t>
        <a:bodyPr/>
        <a:lstStyle/>
        <a:p>
          <a:endParaRPr lang="en-US"/>
        </a:p>
      </dgm:t>
    </dgm:pt>
    <dgm:pt modelId="{0E7239B7-5F76-484F-853E-2D63CD8ACBCB}" type="pres">
      <dgm:prSet presAssocID="{FAA5D231-6E86-4416-9F4E-2CD85BC00AA4}" presName="linear" presStyleCnt="0">
        <dgm:presLayoutVars>
          <dgm:animLvl val="lvl"/>
          <dgm:resizeHandles val="exact"/>
        </dgm:presLayoutVars>
      </dgm:prSet>
      <dgm:spPr/>
      <dgm:t>
        <a:bodyPr/>
        <a:lstStyle/>
        <a:p>
          <a:endParaRPr lang="en-US"/>
        </a:p>
      </dgm:t>
    </dgm:pt>
    <dgm:pt modelId="{2F618A06-AB48-49A3-8769-1AD9BAABCAAB}" type="pres">
      <dgm:prSet presAssocID="{04735515-EFEF-45E7-907B-92BEFCE5DA03}" presName="parentText" presStyleLbl="node1" presStyleIdx="0" presStyleCnt="4">
        <dgm:presLayoutVars>
          <dgm:chMax val="0"/>
          <dgm:bulletEnabled val="1"/>
        </dgm:presLayoutVars>
      </dgm:prSet>
      <dgm:spPr/>
      <dgm:t>
        <a:bodyPr/>
        <a:lstStyle/>
        <a:p>
          <a:endParaRPr lang="en-US"/>
        </a:p>
      </dgm:t>
    </dgm:pt>
    <dgm:pt modelId="{2B3DAADA-A1CD-4EB0-83AA-FE0CF3E122E5}" type="pres">
      <dgm:prSet presAssocID="{11F37A07-C874-4935-ABD6-7350E689E1E0}" presName="spacer" presStyleCnt="0"/>
      <dgm:spPr/>
    </dgm:pt>
    <dgm:pt modelId="{AC1CFDCB-55F6-4918-B01E-A4DB9D3B4C34}" type="pres">
      <dgm:prSet presAssocID="{FD705F03-6FB8-4E47-9478-15269CBFE39D}" presName="parentText" presStyleLbl="node1" presStyleIdx="1" presStyleCnt="4">
        <dgm:presLayoutVars>
          <dgm:chMax val="0"/>
          <dgm:bulletEnabled val="1"/>
        </dgm:presLayoutVars>
      </dgm:prSet>
      <dgm:spPr/>
      <dgm:t>
        <a:bodyPr/>
        <a:lstStyle/>
        <a:p>
          <a:endParaRPr lang="en-US"/>
        </a:p>
      </dgm:t>
    </dgm:pt>
    <dgm:pt modelId="{FA54959C-B6AA-4161-9157-304ECF2C7436}" type="pres">
      <dgm:prSet presAssocID="{9CDEBE72-C68B-45E5-8145-9CD9B030D572}" presName="spacer" presStyleCnt="0"/>
      <dgm:spPr/>
    </dgm:pt>
    <dgm:pt modelId="{BC1BC819-C841-43AC-8E37-13DF986B9326}" type="pres">
      <dgm:prSet presAssocID="{E6F3263E-213E-4849-9C67-40D998CC709F}" presName="parentText" presStyleLbl="node1" presStyleIdx="2" presStyleCnt="4">
        <dgm:presLayoutVars>
          <dgm:chMax val="0"/>
          <dgm:bulletEnabled val="1"/>
        </dgm:presLayoutVars>
      </dgm:prSet>
      <dgm:spPr/>
      <dgm:t>
        <a:bodyPr/>
        <a:lstStyle/>
        <a:p>
          <a:endParaRPr lang="en-US"/>
        </a:p>
      </dgm:t>
    </dgm:pt>
    <dgm:pt modelId="{318B2D64-DA16-4928-A731-52308A7272BD}" type="pres">
      <dgm:prSet presAssocID="{D1B90BB0-5EE5-48DF-9877-E7D9D9353FCB}" presName="spacer" presStyleCnt="0"/>
      <dgm:spPr/>
    </dgm:pt>
    <dgm:pt modelId="{6E1F735C-8C36-4830-8D6A-7D837F9E9234}" type="pres">
      <dgm:prSet presAssocID="{5FFE02A5-AEAA-4C2A-8EFD-1C0D37C1EEC0}" presName="parentText" presStyleLbl="node1" presStyleIdx="3" presStyleCnt="4">
        <dgm:presLayoutVars>
          <dgm:chMax val="0"/>
          <dgm:bulletEnabled val="1"/>
        </dgm:presLayoutVars>
      </dgm:prSet>
      <dgm:spPr/>
      <dgm:t>
        <a:bodyPr/>
        <a:lstStyle/>
        <a:p>
          <a:endParaRPr lang="en-US"/>
        </a:p>
      </dgm:t>
    </dgm:pt>
  </dgm:ptLst>
  <dgm:cxnLst>
    <dgm:cxn modelId="{BCBFBE58-1EE0-47C7-B1AA-E6E7F4934387}" srcId="{FAA5D231-6E86-4416-9F4E-2CD85BC00AA4}" destId="{04735515-EFEF-45E7-907B-92BEFCE5DA03}" srcOrd="0" destOrd="0" parTransId="{A6C30C4D-69B7-4860-9D5C-33C440A11C0E}" sibTransId="{11F37A07-C874-4935-ABD6-7350E689E1E0}"/>
    <dgm:cxn modelId="{989872F1-4EF9-4400-9F80-135FA67E024A}" srcId="{FAA5D231-6E86-4416-9F4E-2CD85BC00AA4}" destId="{FD705F03-6FB8-4E47-9478-15269CBFE39D}" srcOrd="1" destOrd="0" parTransId="{F5BEFB2E-9472-4D5E-A349-B097370D0E5B}" sibTransId="{9CDEBE72-C68B-45E5-8145-9CD9B030D572}"/>
    <dgm:cxn modelId="{F95594C4-3D56-49BB-8E3F-C0DE6FBDC545}" srcId="{FAA5D231-6E86-4416-9F4E-2CD85BC00AA4}" destId="{E6F3263E-213E-4849-9C67-40D998CC709F}" srcOrd="2" destOrd="0" parTransId="{25AA6D31-7B85-4A6C-AD95-534F4EAA4145}" sibTransId="{D1B90BB0-5EE5-48DF-9877-E7D9D9353FCB}"/>
    <dgm:cxn modelId="{648F3B91-E5DA-4E7E-8ADF-28C2A99ACAEB}" type="presOf" srcId="{5FFE02A5-AEAA-4C2A-8EFD-1C0D37C1EEC0}" destId="{6E1F735C-8C36-4830-8D6A-7D837F9E9234}" srcOrd="0" destOrd="0" presId="urn:microsoft.com/office/officeart/2005/8/layout/vList2"/>
    <dgm:cxn modelId="{E40B8E17-DC84-4001-A75A-9C1B53382F5C}" type="presOf" srcId="{FAA5D231-6E86-4416-9F4E-2CD85BC00AA4}" destId="{0E7239B7-5F76-484F-853E-2D63CD8ACBCB}" srcOrd="0" destOrd="0" presId="urn:microsoft.com/office/officeart/2005/8/layout/vList2"/>
    <dgm:cxn modelId="{2D2D8ADE-5FD7-4931-AD0D-D0E619EE725B}" type="presOf" srcId="{FD705F03-6FB8-4E47-9478-15269CBFE39D}" destId="{AC1CFDCB-55F6-4918-B01E-A4DB9D3B4C34}" srcOrd="0" destOrd="0" presId="urn:microsoft.com/office/officeart/2005/8/layout/vList2"/>
    <dgm:cxn modelId="{387620F3-E025-4057-A32A-65550F08AF34}" srcId="{FAA5D231-6E86-4416-9F4E-2CD85BC00AA4}" destId="{5FFE02A5-AEAA-4C2A-8EFD-1C0D37C1EEC0}" srcOrd="3" destOrd="0" parTransId="{8155ADA4-6412-4FB4-BCCF-BF0929236E3E}" sibTransId="{9CA9CCB2-3871-4529-9B34-66B823775849}"/>
    <dgm:cxn modelId="{326A9D15-AFD2-4BE4-A9FE-1A2A17083CFA}" type="presOf" srcId="{E6F3263E-213E-4849-9C67-40D998CC709F}" destId="{BC1BC819-C841-43AC-8E37-13DF986B9326}" srcOrd="0" destOrd="0" presId="urn:microsoft.com/office/officeart/2005/8/layout/vList2"/>
    <dgm:cxn modelId="{903F69F5-FF32-407C-8701-19E904AA3F68}" type="presOf" srcId="{04735515-EFEF-45E7-907B-92BEFCE5DA03}" destId="{2F618A06-AB48-49A3-8769-1AD9BAABCAAB}" srcOrd="0" destOrd="0" presId="urn:microsoft.com/office/officeart/2005/8/layout/vList2"/>
    <dgm:cxn modelId="{A6D7E7D9-9B06-4F7F-840C-395EC09B9E1B}" type="presParOf" srcId="{0E7239B7-5F76-484F-853E-2D63CD8ACBCB}" destId="{2F618A06-AB48-49A3-8769-1AD9BAABCAAB}" srcOrd="0" destOrd="0" presId="urn:microsoft.com/office/officeart/2005/8/layout/vList2"/>
    <dgm:cxn modelId="{F82C9D05-B4D4-4E9F-B00F-6BB27F7DAD9E}" type="presParOf" srcId="{0E7239B7-5F76-484F-853E-2D63CD8ACBCB}" destId="{2B3DAADA-A1CD-4EB0-83AA-FE0CF3E122E5}" srcOrd="1" destOrd="0" presId="urn:microsoft.com/office/officeart/2005/8/layout/vList2"/>
    <dgm:cxn modelId="{36438FE0-21FC-4348-812D-D6E1A90E52EE}" type="presParOf" srcId="{0E7239B7-5F76-484F-853E-2D63CD8ACBCB}" destId="{AC1CFDCB-55F6-4918-B01E-A4DB9D3B4C34}" srcOrd="2" destOrd="0" presId="urn:microsoft.com/office/officeart/2005/8/layout/vList2"/>
    <dgm:cxn modelId="{5AC5C791-4B03-4F1C-BF1C-37E9E0DE15FA}" type="presParOf" srcId="{0E7239B7-5F76-484F-853E-2D63CD8ACBCB}" destId="{FA54959C-B6AA-4161-9157-304ECF2C7436}" srcOrd="3" destOrd="0" presId="urn:microsoft.com/office/officeart/2005/8/layout/vList2"/>
    <dgm:cxn modelId="{AB235E33-F64F-4409-B199-0363E78EB99F}" type="presParOf" srcId="{0E7239B7-5F76-484F-853E-2D63CD8ACBCB}" destId="{BC1BC819-C841-43AC-8E37-13DF986B9326}" srcOrd="4" destOrd="0" presId="urn:microsoft.com/office/officeart/2005/8/layout/vList2"/>
    <dgm:cxn modelId="{8C0B9E95-BCB3-4D71-98D2-EC97E37ECD6B}" type="presParOf" srcId="{0E7239B7-5F76-484F-853E-2D63CD8ACBCB}" destId="{318B2D64-DA16-4928-A731-52308A7272BD}" srcOrd="5" destOrd="0" presId="urn:microsoft.com/office/officeart/2005/8/layout/vList2"/>
    <dgm:cxn modelId="{A3D6CB18-50AE-492A-8FF8-ED4DB04611D3}" type="presParOf" srcId="{0E7239B7-5F76-484F-853E-2D63CD8ACBCB}" destId="{6E1F735C-8C36-4830-8D6A-7D837F9E9234}"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6E51D3-9E6C-4E42-A551-007D1E76A633}">
      <dsp:nvSpPr>
        <dsp:cNvPr id="0" name=""/>
        <dsp:cNvSpPr/>
      </dsp:nvSpPr>
      <dsp:spPr>
        <a:xfrm rot="2833041">
          <a:off x="683748" y="154348"/>
          <a:ext cx="3367108" cy="1959273"/>
        </a:xfrm>
        <a:prstGeom prst="swooshArrow">
          <a:avLst>
            <a:gd name="adj1" fmla="val 25000"/>
            <a:gd name="adj2" fmla="val 25000"/>
          </a:avLst>
        </a:prstGeom>
        <a:solidFill>
          <a:schemeClr val="accent1">
            <a:tint val="40000"/>
            <a:hueOff val="0"/>
            <a:satOff val="0"/>
            <a:lumOff val="0"/>
            <a:alphaOff val="0"/>
          </a:schemeClr>
        </a:solidFill>
        <a:ln>
          <a:solidFill>
            <a:schemeClr val="tx1"/>
          </a:solidFill>
        </a:ln>
        <a:effectLst/>
      </dsp:spPr>
      <dsp:style>
        <a:lnRef idx="0">
          <a:scrgbClr r="0" g="0" b="0"/>
        </a:lnRef>
        <a:fillRef idx="1">
          <a:scrgbClr r="0" g="0" b="0"/>
        </a:fillRef>
        <a:effectRef idx="0">
          <a:scrgbClr r="0" g="0" b="0"/>
        </a:effectRef>
        <a:fontRef idx="minor"/>
      </dsp:style>
    </dsp:sp>
    <dsp:sp modelId="{AB78F1A8-0090-4C6B-8F98-1ED239B67121}">
      <dsp:nvSpPr>
        <dsp:cNvPr id="0" name=""/>
        <dsp:cNvSpPr/>
      </dsp:nvSpPr>
      <dsp:spPr>
        <a:xfrm>
          <a:off x="904538" y="1487529"/>
          <a:ext cx="107189" cy="107189"/>
        </a:xfrm>
        <a:prstGeom prst="ellipse">
          <a:avLst/>
        </a:prstGeom>
        <a:solidFill>
          <a:schemeClr val="bg1"/>
        </a:solidFill>
        <a:ln w="55000" cap="flat" cmpd="thickThin"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sp>
    <dsp:sp modelId="{C3D54D90-36CC-40AC-BC18-873CD041827C}">
      <dsp:nvSpPr>
        <dsp:cNvPr id="0" name=""/>
        <dsp:cNvSpPr/>
      </dsp:nvSpPr>
      <dsp:spPr>
        <a:xfrm>
          <a:off x="134927" y="239185"/>
          <a:ext cx="2212182" cy="7446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6797" tIns="0" rIns="0" bIns="0" numCol="1" spcCol="1270" anchor="t" anchorCtr="0">
          <a:noAutofit/>
        </a:bodyPr>
        <a:lstStyle/>
        <a:p>
          <a:pPr lvl="0" algn="l" defTabSz="1244600">
            <a:lnSpc>
              <a:spcPct val="90000"/>
            </a:lnSpc>
            <a:spcBef>
              <a:spcPct val="0"/>
            </a:spcBef>
            <a:spcAft>
              <a:spcPct val="35000"/>
            </a:spcAft>
          </a:pPr>
          <a:endParaRPr lang="en-US" sz="2800" kern="1200" dirty="0">
            <a:latin typeface="Cambria" pitchFamily="18" charset="0"/>
          </a:endParaRPr>
        </a:p>
      </dsp:txBody>
      <dsp:txXfrm>
        <a:off x="134927" y="239185"/>
        <a:ext cx="2212182" cy="744657"/>
      </dsp:txXfrm>
    </dsp:sp>
    <dsp:sp modelId="{799569AD-09F4-4521-96CE-8C5530218FC3}">
      <dsp:nvSpPr>
        <dsp:cNvPr id="0" name=""/>
        <dsp:cNvSpPr/>
      </dsp:nvSpPr>
      <dsp:spPr>
        <a:xfrm>
          <a:off x="1318969" y="339634"/>
          <a:ext cx="193765" cy="193765"/>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0B5712-0702-4DE8-8E21-F23FBA7F5D18}">
      <dsp:nvSpPr>
        <dsp:cNvPr id="0" name=""/>
        <dsp:cNvSpPr/>
      </dsp:nvSpPr>
      <dsp:spPr>
        <a:xfrm>
          <a:off x="1417761" y="76435"/>
          <a:ext cx="2278642" cy="1401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672" tIns="0" rIns="0" bIns="0" numCol="1" spcCol="1270" anchor="t" anchorCtr="0">
          <a:noAutofit/>
        </a:bodyPr>
        <a:lstStyle/>
        <a:p>
          <a:pPr lvl="0" algn="l" defTabSz="1244600">
            <a:lnSpc>
              <a:spcPct val="90000"/>
            </a:lnSpc>
            <a:spcBef>
              <a:spcPct val="0"/>
            </a:spcBef>
            <a:spcAft>
              <a:spcPct val="35000"/>
            </a:spcAft>
          </a:pPr>
          <a:r>
            <a:rPr lang="en-US" sz="2800" kern="1200" dirty="0" smtClean="0">
              <a:latin typeface="Cambria" pitchFamily="18" charset="0"/>
            </a:rPr>
            <a:t>Governor</a:t>
          </a:r>
          <a:endParaRPr lang="en-US" sz="2800" kern="1200" dirty="0">
            <a:latin typeface="Cambria" pitchFamily="18" charset="0"/>
          </a:endParaRPr>
        </a:p>
      </dsp:txBody>
      <dsp:txXfrm>
        <a:off x="1417761" y="76435"/>
        <a:ext cx="2278642" cy="1401707"/>
      </dsp:txXfrm>
    </dsp:sp>
    <dsp:sp modelId="{45697D79-EF94-478B-9B26-9D1190D9BDA8}">
      <dsp:nvSpPr>
        <dsp:cNvPr id="0" name=""/>
        <dsp:cNvSpPr/>
      </dsp:nvSpPr>
      <dsp:spPr>
        <a:xfrm>
          <a:off x="2667000" y="752975"/>
          <a:ext cx="267973" cy="267973"/>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987083-1372-4DBB-92B3-68E8D58D4CC1}">
      <dsp:nvSpPr>
        <dsp:cNvPr id="0" name=""/>
        <dsp:cNvSpPr/>
      </dsp:nvSpPr>
      <dsp:spPr>
        <a:xfrm>
          <a:off x="2826757" y="533409"/>
          <a:ext cx="2278642" cy="10956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1994" tIns="0" rIns="0" bIns="0" numCol="1" spcCol="1270" anchor="t" anchorCtr="0">
          <a:noAutofit/>
        </a:bodyPr>
        <a:lstStyle/>
        <a:p>
          <a:pPr lvl="0" algn="l" defTabSz="1244600">
            <a:lnSpc>
              <a:spcPct val="90000"/>
            </a:lnSpc>
            <a:spcBef>
              <a:spcPct val="0"/>
            </a:spcBef>
            <a:spcAft>
              <a:spcPct val="35000"/>
            </a:spcAft>
          </a:pPr>
          <a:r>
            <a:rPr lang="en-US" sz="2800" kern="1200" dirty="0" smtClean="0">
              <a:latin typeface="Cambria" pitchFamily="18" charset="0"/>
            </a:rPr>
            <a:t>Legislators</a:t>
          </a:r>
          <a:endParaRPr lang="en-US" sz="2800" kern="1200" dirty="0">
            <a:latin typeface="Cambria" pitchFamily="18" charset="0"/>
          </a:endParaRPr>
        </a:p>
      </dsp:txBody>
      <dsp:txXfrm>
        <a:off x="2826757" y="533409"/>
        <a:ext cx="2278642" cy="10956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B75238-E596-4E7C-82CE-D5DC518C440E}">
      <dsp:nvSpPr>
        <dsp:cNvPr id="0" name=""/>
        <dsp:cNvSpPr/>
      </dsp:nvSpPr>
      <dsp:spPr>
        <a:xfrm>
          <a:off x="-2790913" y="-430239"/>
          <a:ext cx="3330480" cy="3330480"/>
        </a:xfrm>
        <a:prstGeom prst="blockArc">
          <a:avLst>
            <a:gd name="adj1" fmla="val 18900000"/>
            <a:gd name="adj2" fmla="val 2700000"/>
            <a:gd name="adj3" fmla="val 649"/>
          </a:avLst>
        </a:pr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5E11CB-DEA6-4A74-B577-3DA11FC9E377}">
      <dsp:nvSpPr>
        <dsp:cNvPr id="0" name=""/>
        <dsp:cNvSpPr/>
      </dsp:nvSpPr>
      <dsp:spPr>
        <a:xfrm>
          <a:off x="383402" y="247000"/>
          <a:ext cx="1836093" cy="494000"/>
        </a:xfrm>
        <a:prstGeom prst="rect">
          <a:avLst/>
        </a:prstGeom>
        <a:solidFill>
          <a:schemeClr val="lt1">
            <a:hueOff val="0"/>
            <a:satOff val="0"/>
            <a:lumOff val="0"/>
            <a:alphaOff val="0"/>
          </a:schemeClr>
        </a:solidFill>
        <a:ln w="63500" cap="flat" cmpd="thickThin" algn="ctr">
          <a:solidFill>
            <a:schemeClr val="accent1">
              <a:shade val="80000"/>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92113" tIns="45720" rIns="45720" bIns="45720" numCol="1" spcCol="1270" anchor="ctr" anchorCtr="0">
          <a:noAutofit/>
        </a:bodyPr>
        <a:lstStyle/>
        <a:p>
          <a:pPr lvl="0" algn="l" defTabSz="800100">
            <a:lnSpc>
              <a:spcPct val="90000"/>
            </a:lnSpc>
            <a:spcBef>
              <a:spcPct val="0"/>
            </a:spcBef>
            <a:spcAft>
              <a:spcPct val="35000"/>
            </a:spcAft>
          </a:pPr>
          <a:r>
            <a:rPr lang="en-US" sz="1800" kern="1200" dirty="0" smtClean="0">
              <a:latin typeface="Cambria" pitchFamily="18" charset="0"/>
            </a:rPr>
            <a:t>Communities   of color</a:t>
          </a:r>
          <a:r>
            <a:rPr lang="en-US" sz="1800" b="1" kern="1200" dirty="0" smtClean="0">
              <a:latin typeface="Cambria" pitchFamily="18" charset="0"/>
            </a:rPr>
            <a:t>	</a:t>
          </a:r>
          <a:endParaRPr lang="en-US" sz="1800" b="1" kern="1200" dirty="0">
            <a:latin typeface="Cambria" pitchFamily="18" charset="0"/>
          </a:endParaRPr>
        </a:p>
      </dsp:txBody>
      <dsp:txXfrm>
        <a:off x="383402" y="247000"/>
        <a:ext cx="1836093" cy="494000"/>
      </dsp:txXfrm>
    </dsp:sp>
    <dsp:sp modelId="{051CEFBC-6F0F-4D47-8774-18C1AC66762F}">
      <dsp:nvSpPr>
        <dsp:cNvPr id="0" name=""/>
        <dsp:cNvSpPr/>
      </dsp:nvSpPr>
      <dsp:spPr>
        <a:xfrm>
          <a:off x="38160" y="185250"/>
          <a:ext cx="617500" cy="617500"/>
        </a:xfrm>
        <a:prstGeom prst="ellipse">
          <a:avLst/>
        </a:prstGeom>
        <a:solidFill>
          <a:schemeClr val="l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7A6870-3E5E-4F7B-82AF-30EB5E03F967}">
      <dsp:nvSpPr>
        <dsp:cNvPr id="0" name=""/>
        <dsp:cNvSpPr/>
      </dsp:nvSpPr>
      <dsp:spPr>
        <a:xfrm>
          <a:off x="526479" y="988000"/>
          <a:ext cx="1729509" cy="494000"/>
        </a:xfrm>
        <a:prstGeom prst="rect">
          <a:avLst/>
        </a:prstGeom>
        <a:solidFill>
          <a:schemeClr val="lt1">
            <a:hueOff val="0"/>
            <a:satOff val="0"/>
            <a:lumOff val="0"/>
            <a:alphaOff val="0"/>
          </a:schemeClr>
        </a:solidFill>
        <a:ln w="63500" cap="flat" cmpd="thickThin" algn="ctr">
          <a:solidFill>
            <a:schemeClr val="accent1">
              <a:shade val="80000"/>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92113" tIns="45720" rIns="45720" bIns="45720" numCol="1" spcCol="1270" anchor="ctr" anchorCtr="0">
          <a:noAutofit/>
        </a:bodyPr>
        <a:lstStyle/>
        <a:p>
          <a:pPr lvl="0" algn="l" defTabSz="800100">
            <a:lnSpc>
              <a:spcPct val="90000"/>
            </a:lnSpc>
            <a:spcBef>
              <a:spcPct val="0"/>
            </a:spcBef>
            <a:spcAft>
              <a:spcPct val="35000"/>
            </a:spcAft>
          </a:pPr>
          <a:r>
            <a:rPr lang="en-US" sz="1800" kern="1200" dirty="0" smtClean="0">
              <a:latin typeface="Cambria" pitchFamily="18" charset="0"/>
            </a:rPr>
            <a:t/>
          </a:r>
          <a:br>
            <a:rPr lang="en-US" sz="1800" kern="1200" dirty="0" smtClean="0">
              <a:latin typeface="Cambria" pitchFamily="18" charset="0"/>
            </a:rPr>
          </a:br>
          <a:r>
            <a:rPr lang="en-US" sz="1800" kern="1200" dirty="0" smtClean="0">
              <a:latin typeface="Cambria" pitchFamily="18" charset="0"/>
            </a:rPr>
            <a:t>Rural communities	</a:t>
          </a:r>
          <a:endParaRPr lang="en-US" sz="1800" kern="1200" dirty="0">
            <a:latin typeface="Cambria" pitchFamily="18" charset="0"/>
          </a:endParaRPr>
        </a:p>
      </dsp:txBody>
      <dsp:txXfrm>
        <a:off x="526479" y="988000"/>
        <a:ext cx="1729509" cy="494000"/>
      </dsp:txXfrm>
    </dsp:sp>
    <dsp:sp modelId="{7122E921-DCD9-4EBF-B14F-CF6568949BC4}">
      <dsp:nvSpPr>
        <dsp:cNvPr id="0" name=""/>
        <dsp:cNvSpPr/>
      </dsp:nvSpPr>
      <dsp:spPr>
        <a:xfrm>
          <a:off x="217729" y="926250"/>
          <a:ext cx="617500" cy="617500"/>
        </a:xfrm>
        <a:prstGeom prst="ellipse">
          <a:avLst/>
        </a:prstGeom>
        <a:solidFill>
          <a:schemeClr val="l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A0EC0F-E44A-433C-B49A-B72787B62A59}">
      <dsp:nvSpPr>
        <dsp:cNvPr id="0" name=""/>
        <dsp:cNvSpPr/>
      </dsp:nvSpPr>
      <dsp:spPr>
        <a:xfrm>
          <a:off x="387593" y="1729000"/>
          <a:ext cx="1827713" cy="494000"/>
        </a:xfrm>
        <a:prstGeom prst="rect">
          <a:avLst/>
        </a:prstGeom>
        <a:solidFill>
          <a:schemeClr val="lt1">
            <a:hueOff val="0"/>
            <a:satOff val="0"/>
            <a:lumOff val="0"/>
            <a:alphaOff val="0"/>
          </a:schemeClr>
        </a:solidFill>
        <a:ln w="63500" cap="flat" cmpd="thickThin" algn="ctr">
          <a:solidFill>
            <a:schemeClr val="accent1">
              <a:shade val="80000"/>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92113" tIns="45720" rIns="45720" bIns="45720" numCol="1" spcCol="1270" anchor="ctr" anchorCtr="0">
          <a:noAutofit/>
        </a:bodyPr>
        <a:lstStyle/>
        <a:p>
          <a:pPr lvl="0" algn="l" defTabSz="800100">
            <a:lnSpc>
              <a:spcPct val="90000"/>
            </a:lnSpc>
            <a:spcBef>
              <a:spcPct val="0"/>
            </a:spcBef>
            <a:spcAft>
              <a:spcPct val="35000"/>
            </a:spcAft>
          </a:pPr>
          <a:r>
            <a:rPr lang="en-US" sz="1800" kern="1200" dirty="0" smtClean="0">
              <a:latin typeface="Cambria" pitchFamily="18" charset="0"/>
            </a:rPr>
            <a:t>Low-income communities</a:t>
          </a:r>
          <a:endParaRPr lang="en-US" sz="1800" kern="1200" dirty="0">
            <a:latin typeface="Cambria" pitchFamily="18" charset="0"/>
          </a:endParaRPr>
        </a:p>
      </dsp:txBody>
      <dsp:txXfrm>
        <a:off x="387593" y="1729000"/>
        <a:ext cx="1827713" cy="494000"/>
      </dsp:txXfrm>
    </dsp:sp>
    <dsp:sp modelId="{E3839865-C5E6-41E6-ABFE-A7EB0D1DF304}">
      <dsp:nvSpPr>
        <dsp:cNvPr id="0" name=""/>
        <dsp:cNvSpPr/>
      </dsp:nvSpPr>
      <dsp:spPr>
        <a:xfrm>
          <a:off x="38160" y="1667250"/>
          <a:ext cx="617500" cy="617500"/>
        </a:xfrm>
        <a:prstGeom prst="ellipse">
          <a:avLst/>
        </a:prstGeom>
        <a:solidFill>
          <a:schemeClr val="l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32D924-6DBC-4900-8231-DC956DE11C7B}">
      <dsp:nvSpPr>
        <dsp:cNvPr id="0" name=""/>
        <dsp:cNvSpPr/>
      </dsp:nvSpPr>
      <dsp:spPr>
        <a:xfrm>
          <a:off x="7926" y="1079991"/>
          <a:ext cx="2369026" cy="1421416"/>
        </a:xfrm>
        <a:prstGeom prst="roundRect">
          <a:avLst>
            <a:gd name="adj" fmla="val 10000"/>
          </a:avLst>
        </a:prstGeom>
        <a:solidFill>
          <a:schemeClr val="accent2"/>
        </a:solidFill>
        <a:ln w="63500" cap="flat" cmpd="thickThin" algn="ctr">
          <a:solidFill>
            <a:schemeClr val="lt1"/>
          </a:solidFill>
          <a:prstDash val="solid"/>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dsp:spPr>
      <dsp:style>
        <a:lnRef idx="3">
          <a:schemeClr val="lt1"/>
        </a:lnRef>
        <a:fillRef idx="1">
          <a:schemeClr val="accent2"/>
        </a:fillRef>
        <a:effectRef idx="1">
          <a:schemeClr val="accent2"/>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0" kern="1200" dirty="0" smtClean="0">
              <a:solidFill>
                <a:schemeClr val="tx1"/>
              </a:solidFill>
            </a:rPr>
            <a:t>Proposal</a:t>
          </a:r>
          <a:endParaRPr lang="en-US" sz="2400" b="0" kern="1200" dirty="0">
            <a:solidFill>
              <a:schemeClr val="tx1"/>
            </a:solidFill>
          </a:endParaRPr>
        </a:p>
      </dsp:txBody>
      <dsp:txXfrm>
        <a:off x="49558" y="1121623"/>
        <a:ext cx="2285762" cy="1338152"/>
      </dsp:txXfrm>
    </dsp:sp>
    <dsp:sp modelId="{C999D001-F31D-439B-8172-55C4E212C780}">
      <dsp:nvSpPr>
        <dsp:cNvPr id="0" name=""/>
        <dsp:cNvSpPr/>
      </dsp:nvSpPr>
      <dsp:spPr>
        <a:xfrm>
          <a:off x="2613855" y="1496940"/>
          <a:ext cx="502233" cy="587518"/>
        </a:xfrm>
        <a:prstGeom prst="rightArrow">
          <a:avLst>
            <a:gd name="adj1" fmla="val 60000"/>
            <a:gd name="adj2" fmla="val 50000"/>
          </a:avLst>
        </a:prstGeom>
        <a:solidFill>
          <a:schemeClr val="accent6"/>
        </a:solidFill>
        <a:ln w="55000" cap="flat" cmpd="thickThin" algn="ctr">
          <a:solidFill>
            <a:schemeClr val="accent6">
              <a:shade val="50000"/>
            </a:schemeClr>
          </a:solidFill>
          <a:prstDash val="solid"/>
        </a:ln>
        <a:effectLst/>
        <a:scene3d>
          <a:camera prst="orthographicFront">
            <a:rot lat="0" lon="0" rev="0"/>
          </a:camera>
          <a:lightRig rig="contrasting" dir="t">
            <a:rot lat="0" lon="0" rev="1200000"/>
          </a:lightRig>
        </a:scene3d>
        <a:sp3d z="-182000"/>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2613855" y="1614444"/>
        <a:ext cx="351563" cy="352510"/>
      </dsp:txXfrm>
    </dsp:sp>
    <dsp:sp modelId="{B00F68B9-E339-403F-9420-3558FE49FCB4}">
      <dsp:nvSpPr>
        <dsp:cNvPr id="0" name=""/>
        <dsp:cNvSpPr/>
      </dsp:nvSpPr>
      <dsp:spPr>
        <a:xfrm>
          <a:off x="3324563" y="1079991"/>
          <a:ext cx="2369026" cy="1421416"/>
        </a:xfrm>
        <a:prstGeom prst="roundRect">
          <a:avLst>
            <a:gd name="adj" fmla="val 10000"/>
          </a:avLst>
        </a:prstGeom>
        <a:solidFill>
          <a:schemeClr val="accent1"/>
        </a:solidFill>
        <a:ln w="63500" cap="flat" cmpd="thickThin" algn="ctr">
          <a:solidFill>
            <a:schemeClr val="lt1"/>
          </a:solidFill>
          <a:prstDash val="solid"/>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dsp:spPr>
      <dsp:style>
        <a:lnRef idx="3">
          <a:schemeClr val="lt1"/>
        </a:lnRef>
        <a:fillRef idx="1">
          <a:schemeClr val="accent1"/>
        </a:fillRef>
        <a:effectRef idx="1">
          <a:schemeClr val="accent1"/>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0" kern="1200" dirty="0" smtClean="0">
              <a:solidFill>
                <a:schemeClr val="tx1"/>
              </a:solidFill>
            </a:rPr>
            <a:t>Intermediate Outcomes</a:t>
          </a:r>
          <a:endParaRPr lang="en-US" sz="2400" b="0" kern="1200" dirty="0">
            <a:solidFill>
              <a:schemeClr val="tx1"/>
            </a:solidFill>
          </a:endParaRPr>
        </a:p>
      </dsp:txBody>
      <dsp:txXfrm>
        <a:off x="3366195" y="1121623"/>
        <a:ext cx="2285762" cy="1338152"/>
      </dsp:txXfrm>
    </dsp:sp>
    <dsp:sp modelId="{F7B89F08-199A-4EB2-B7C6-E23BBEEF2559}">
      <dsp:nvSpPr>
        <dsp:cNvPr id="0" name=""/>
        <dsp:cNvSpPr/>
      </dsp:nvSpPr>
      <dsp:spPr>
        <a:xfrm>
          <a:off x="5930493" y="1496940"/>
          <a:ext cx="502233" cy="587518"/>
        </a:xfrm>
        <a:prstGeom prst="rightArrow">
          <a:avLst>
            <a:gd name="adj1" fmla="val 60000"/>
            <a:gd name="adj2" fmla="val 50000"/>
          </a:avLst>
        </a:prstGeom>
        <a:solidFill>
          <a:schemeClr val="accent6"/>
        </a:solidFill>
        <a:ln w="55000" cap="flat" cmpd="thickThin" algn="ctr">
          <a:solidFill>
            <a:schemeClr val="accent6">
              <a:shade val="50000"/>
            </a:schemeClr>
          </a:solidFill>
          <a:prstDash val="solid"/>
        </a:ln>
        <a:effectLst/>
        <a:scene3d>
          <a:camera prst="orthographicFront">
            <a:rot lat="0" lon="0" rev="0"/>
          </a:camera>
          <a:lightRig rig="contrasting" dir="t">
            <a:rot lat="0" lon="0" rev="1200000"/>
          </a:lightRig>
        </a:scene3d>
        <a:sp3d z="-182000"/>
      </dsp:spPr>
      <dsp:style>
        <a:lnRef idx="2">
          <a:schemeClr val="accent6">
            <a:shade val="50000"/>
          </a:schemeClr>
        </a:lnRef>
        <a:fillRef idx="1">
          <a:schemeClr val="accent6"/>
        </a:fillRef>
        <a:effectRef idx="0">
          <a:schemeClr val="accent6"/>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a:off x="5930493" y="1614444"/>
        <a:ext cx="351563" cy="352510"/>
      </dsp:txXfrm>
    </dsp:sp>
    <dsp:sp modelId="{F5E15AD9-31E1-4CB1-A536-6AD8F8874C02}">
      <dsp:nvSpPr>
        <dsp:cNvPr id="0" name=""/>
        <dsp:cNvSpPr/>
      </dsp:nvSpPr>
      <dsp:spPr>
        <a:xfrm>
          <a:off x="6641201" y="1079991"/>
          <a:ext cx="2369026" cy="1421416"/>
        </a:xfrm>
        <a:prstGeom prst="roundRect">
          <a:avLst>
            <a:gd name="adj" fmla="val 10000"/>
          </a:avLst>
        </a:prstGeom>
        <a:solidFill>
          <a:schemeClr val="accent3"/>
        </a:solidFill>
        <a:ln w="63500" cap="flat" cmpd="thickThin" algn="ctr">
          <a:solidFill>
            <a:schemeClr val="lt1"/>
          </a:solidFill>
          <a:prstDash val="solid"/>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dsp:spPr>
      <dsp:style>
        <a:lnRef idx="3">
          <a:schemeClr val="lt1"/>
        </a:lnRef>
        <a:fillRef idx="1">
          <a:schemeClr val="accent3"/>
        </a:fillRef>
        <a:effectRef idx="1">
          <a:schemeClr val="accent3"/>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b="0" kern="1200" dirty="0" smtClean="0">
              <a:solidFill>
                <a:schemeClr val="tx1"/>
              </a:solidFill>
            </a:rPr>
            <a:t>Health Impacts</a:t>
          </a:r>
          <a:endParaRPr lang="en-US" sz="2400" b="0" kern="1200" dirty="0">
            <a:solidFill>
              <a:schemeClr val="tx1"/>
            </a:solidFill>
          </a:endParaRPr>
        </a:p>
      </dsp:txBody>
      <dsp:txXfrm>
        <a:off x="6682833" y="1121623"/>
        <a:ext cx="2285762" cy="13381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1DE4E3-A009-42CB-AE40-DEF81A891634}">
      <dsp:nvSpPr>
        <dsp:cNvPr id="0" name=""/>
        <dsp:cNvSpPr/>
      </dsp:nvSpPr>
      <dsp:spPr>
        <a:xfrm>
          <a:off x="0" y="152397"/>
          <a:ext cx="8077200" cy="1175918"/>
        </a:xfrm>
        <a:prstGeom prst="rightArrow">
          <a:avLst>
            <a:gd name="adj1" fmla="val 50000"/>
            <a:gd name="adj2" fmla="val 50000"/>
          </a:avLst>
        </a:prstGeom>
        <a:solidFill>
          <a:schemeClr val="accent5"/>
        </a:solidFill>
        <a:ln>
          <a:solidFill>
            <a:schemeClr val="tx1"/>
          </a:solid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254000" bIns="186677" numCol="1" spcCol="1270" anchor="ctr" anchorCtr="0">
          <a:noAutofit/>
        </a:bodyPr>
        <a:lstStyle/>
        <a:p>
          <a:pPr lvl="0" algn="l" defTabSz="800100">
            <a:lnSpc>
              <a:spcPct val="90000"/>
            </a:lnSpc>
            <a:spcBef>
              <a:spcPct val="0"/>
            </a:spcBef>
            <a:spcAft>
              <a:spcPct val="35000"/>
            </a:spcAft>
          </a:pPr>
          <a:r>
            <a:rPr lang="en-US" sz="1800" b="1" kern="1200" dirty="0" smtClean="0">
              <a:solidFill>
                <a:schemeClr val="bg1"/>
              </a:solidFill>
            </a:rPr>
            <a:t>2006</a:t>
          </a:r>
          <a:endParaRPr lang="en-US" sz="1800" b="1" kern="1200" dirty="0">
            <a:solidFill>
              <a:schemeClr val="bg1"/>
            </a:solidFill>
          </a:endParaRPr>
        </a:p>
      </dsp:txBody>
      <dsp:txXfrm>
        <a:off x="0" y="446377"/>
        <a:ext cx="7783221" cy="587959"/>
      </dsp:txXfrm>
    </dsp:sp>
    <dsp:sp modelId="{DE2AB14E-35CC-48DF-9BF8-0E68FF923028}">
      <dsp:nvSpPr>
        <dsp:cNvPr id="0" name=""/>
        <dsp:cNvSpPr/>
      </dsp:nvSpPr>
      <dsp:spPr>
        <a:xfrm>
          <a:off x="0" y="1050171"/>
          <a:ext cx="1861794" cy="2175095"/>
        </a:xfrm>
        <a:prstGeom prst="rect">
          <a:avLst/>
        </a:prstGeom>
        <a:solidFill>
          <a:schemeClr val="lt1">
            <a:hueOff val="0"/>
            <a:satOff val="0"/>
            <a:lumOff val="0"/>
            <a:alphaOff val="0"/>
          </a:schemeClr>
        </a:solidFill>
        <a:ln w="9525" cap="flat" cmpd="sng" algn="ctr">
          <a:solidFill>
            <a:schemeClr val="accent5">
              <a:hueOff val="0"/>
              <a:satOff val="0"/>
              <a:lumOff val="0"/>
              <a:alphaOff val="0"/>
            </a:schemeClr>
          </a:solidFill>
          <a:prstDash val="solid"/>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1">
          <a:scrgbClr r="0" g="0" b="0"/>
        </a:lnRef>
        <a:fillRef idx="1">
          <a:scrgbClr r="0" g="0" b="0"/>
        </a:fillRef>
        <a:effectRef idx="3">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smtClean="0"/>
            <a:t>Council and HIR legislation passed</a:t>
          </a:r>
          <a:endParaRPr lang="en-US" sz="1800" kern="1200" dirty="0"/>
        </a:p>
      </dsp:txBody>
      <dsp:txXfrm>
        <a:off x="0" y="1050171"/>
        <a:ext cx="1861794" cy="2175095"/>
      </dsp:txXfrm>
    </dsp:sp>
    <dsp:sp modelId="{C1E52FF4-9B7F-4C01-9EA8-45E45FE0D672}">
      <dsp:nvSpPr>
        <dsp:cNvPr id="0" name=""/>
        <dsp:cNvSpPr/>
      </dsp:nvSpPr>
      <dsp:spPr>
        <a:xfrm>
          <a:off x="1861794" y="533283"/>
          <a:ext cx="6215405" cy="1175918"/>
        </a:xfrm>
        <a:prstGeom prst="rightArrow">
          <a:avLst>
            <a:gd name="adj1" fmla="val 50000"/>
            <a:gd name="adj2" fmla="val 50000"/>
          </a:avLst>
        </a:prstGeom>
        <a:solidFill>
          <a:schemeClr val="accent4"/>
        </a:solidFill>
        <a:ln>
          <a:solidFill>
            <a:schemeClr val="tx1"/>
          </a:solid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254000" bIns="186677" numCol="1" spcCol="1270" anchor="ctr" anchorCtr="0">
          <a:noAutofit/>
        </a:bodyPr>
        <a:lstStyle/>
        <a:p>
          <a:pPr lvl="0" algn="l" defTabSz="800100">
            <a:lnSpc>
              <a:spcPct val="90000"/>
            </a:lnSpc>
            <a:spcBef>
              <a:spcPct val="0"/>
            </a:spcBef>
            <a:spcAft>
              <a:spcPct val="35000"/>
            </a:spcAft>
          </a:pPr>
          <a:r>
            <a:rPr lang="en-US" sz="1800" b="1" kern="1200" dirty="0" smtClean="0">
              <a:solidFill>
                <a:srgbClr val="FFFFFF"/>
              </a:solidFill>
            </a:rPr>
            <a:t>2007-2009</a:t>
          </a:r>
          <a:endParaRPr lang="en-US" sz="1800" b="1" kern="1200" dirty="0">
            <a:solidFill>
              <a:srgbClr val="FFFFFF"/>
            </a:solidFill>
          </a:endParaRPr>
        </a:p>
      </dsp:txBody>
      <dsp:txXfrm>
        <a:off x="1861794" y="827263"/>
        <a:ext cx="5921426" cy="587959"/>
      </dsp:txXfrm>
    </dsp:sp>
    <dsp:sp modelId="{229E13D6-6B90-4ACC-B0A9-7800C128E579}">
      <dsp:nvSpPr>
        <dsp:cNvPr id="0" name=""/>
        <dsp:cNvSpPr/>
      </dsp:nvSpPr>
      <dsp:spPr>
        <a:xfrm>
          <a:off x="1861794" y="1442005"/>
          <a:ext cx="1861794" cy="2119655"/>
        </a:xfrm>
        <a:prstGeom prst="rect">
          <a:avLst/>
        </a:prstGeom>
        <a:solidFill>
          <a:schemeClr val="lt1">
            <a:hueOff val="0"/>
            <a:satOff val="0"/>
            <a:lumOff val="0"/>
            <a:alphaOff val="0"/>
          </a:schemeClr>
        </a:solidFill>
        <a:ln w="9525" cap="flat" cmpd="sng" algn="ctr">
          <a:solidFill>
            <a:schemeClr val="accent5">
              <a:hueOff val="0"/>
              <a:satOff val="0"/>
              <a:lumOff val="0"/>
              <a:alphaOff val="0"/>
            </a:schemeClr>
          </a:solidFill>
          <a:prstDash val="solid"/>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1">
          <a:scrgbClr r="0" g="0" b="0"/>
        </a:lnRef>
        <a:fillRef idx="1">
          <a:scrgbClr r="0" g="0" b="0"/>
        </a:fillRef>
        <a:effectRef idx="3">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smtClean="0"/>
            <a:t>Seven HIRs requested</a:t>
          </a:r>
          <a:endParaRPr lang="en-US" sz="1800" kern="1200" dirty="0"/>
        </a:p>
      </dsp:txBody>
      <dsp:txXfrm>
        <a:off x="1861794" y="1442005"/>
        <a:ext cx="1861794" cy="2119655"/>
      </dsp:txXfrm>
    </dsp:sp>
    <dsp:sp modelId="{80627CC2-2226-495E-B96B-074FBA68D5CA}">
      <dsp:nvSpPr>
        <dsp:cNvPr id="0" name=""/>
        <dsp:cNvSpPr/>
      </dsp:nvSpPr>
      <dsp:spPr>
        <a:xfrm>
          <a:off x="3723589" y="925117"/>
          <a:ext cx="4353610" cy="1175918"/>
        </a:xfrm>
        <a:prstGeom prst="rightArrow">
          <a:avLst>
            <a:gd name="adj1" fmla="val 50000"/>
            <a:gd name="adj2" fmla="val 50000"/>
          </a:avLst>
        </a:prstGeom>
        <a:solidFill>
          <a:schemeClr val="accent2"/>
        </a:solidFill>
        <a:ln>
          <a:solidFill>
            <a:schemeClr val="tx1"/>
          </a:solid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254000" bIns="186677" numCol="1" spcCol="1270" anchor="ctr" anchorCtr="0">
          <a:noAutofit/>
        </a:bodyPr>
        <a:lstStyle/>
        <a:p>
          <a:pPr lvl="0" algn="l" defTabSz="800100">
            <a:lnSpc>
              <a:spcPct val="90000"/>
            </a:lnSpc>
            <a:spcBef>
              <a:spcPct val="0"/>
            </a:spcBef>
            <a:spcAft>
              <a:spcPct val="35000"/>
            </a:spcAft>
          </a:pPr>
          <a:r>
            <a:rPr lang="en-US" sz="1800" b="1" kern="1200" dirty="0" smtClean="0">
              <a:solidFill>
                <a:srgbClr val="FFFFFF"/>
              </a:solidFill>
            </a:rPr>
            <a:t>2009-2013</a:t>
          </a:r>
          <a:endParaRPr lang="en-US" sz="1800" b="1" kern="1200" dirty="0">
            <a:solidFill>
              <a:srgbClr val="FFFFFF"/>
            </a:solidFill>
          </a:endParaRPr>
        </a:p>
      </dsp:txBody>
      <dsp:txXfrm>
        <a:off x="3723589" y="1219097"/>
        <a:ext cx="4059631" cy="587959"/>
      </dsp:txXfrm>
    </dsp:sp>
    <dsp:sp modelId="{C3788A31-7CA3-477B-98D9-8AD34C6A379F}">
      <dsp:nvSpPr>
        <dsp:cNvPr id="0" name=""/>
        <dsp:cNvSpPr/>
      </dsp:nvSpPr>
      <dsp:spPr>
        <a:xfrm>
          <a:off x="3723589" y="1833839"/>
          <a:ext cx="1861794" cy="2133828"/>
        </a:xfrm>
        <a:prstGeom prst="rect">
          <a:avLst/>
        </a:prstGeom>
        <a:solidFill>
          <a:schemeClr val="lt1">
            <a:hueOff val="0"/>
            <a:satOff val="0"/>
            <a:lumOff val="0"/>
            <a:alphaOff val="0"/>
          </a:schemeClr>
        </a:solidFill>
        <a:ln w="9525" cap="flat" cmpd="sng" algn="ctr">
          <a:solidFill>
            <a:schemeClr val="accent5">
              <a:hueOff val="0"/>
              <a:satOff val="0"/>
              <a:lumOff val="0"/>
              <a:alphaOff val="0"/>
            </a:schemeClr>
          </a:solidFill>
          <a:prstDash val="solid"/>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1">
          <a:scrgbClr r="0" g="0" b="0"/>
        </a:lnRef>
        <a:fillRef idx="1">
          <a:scrgbClr r="0" g="0" b="0"/>
        </a:fillRef>
        <a:effectRef idx="3">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smtClean="0"/>
            <a:t>HIR funding suspended</a:t>
          </a:r>
          <a:endParaRPr lang="en-US" sz="1800" kern="1200" dirty="0"/>
        </a:p>
      </dsp:txBody>
      <dsp:txXfrm>
        <a:off x="3723589" y="1833839"/>
        <a:ext cx="1861794" cy="2133828"/>
      </dsp:txXfrm>
    </dsp:sp>
    <dsp:sp modelId="{D3B9E52A-BE26-4C55-A4A9-6E299C103BEA}">
      <dsp:nvSpPr>
        <dsp:cNvPr id="0" name=""/>
        <dsp:cNvSpPr/>
      </dsp:nvSpPr>
      <dsp:spPr>
        <a:xfrm>
          <a:off x="5585383" y="1316951"/>
          <a:ext cx="2491816" cy="1175918"/>
        </a:xfrm>
        <a:prstGeom prst="rightArrow">
          <a:avLst>
            <a:gd name="adj1" fmla="val 50000"/>
            <a:gd name="adj2" fmla="val 50000"/>
          </a:avLst>
        </a:prstGeom>
        <a:solidFill>
          <a:schemeClr val="accent1"/>
        </a:solidFill>
        <a:ln>
          <a:solidFill>
            <a:schemeClr val="tx1"/>
          </a:solid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254000" bIns="186677" numCol="1" spcCol="1270" anchor="ctr" anchorCtr="0">
          <a:noAutofit/>
        </a:bodyPr>
        <a:lstStyle/>
        <a:p>
          <a:pPr lvl="0" algn="l" defTabSz="800100">
            <a:lnSpc>
              <a:spcPct val="90000"/>
            </a:lnSpc>
            <a:spcBef>
              <a:spcPct val="0"/>
            </a:spcBef>
            <a:spcAft>
              <a:spcPct val="35000"/>
            </a:spcAft>
          </a:pPr>
          <a:r>
            <a:rPr lang="en-US" sz="1800" b="1" kern="1200" dirty="0" smtClean="0">
              <a:solidFill>
                <a:srgbClr val="FFFFFF"/>
              </a:solidFill>
            </a:rPr>
            <a:t>2013-Present</a:t>
          </a:r>
          <a:endParaRPr lang="en-US" sz="1800" b="1" kern="1200" dirty="0">
            <a:solidFill>
              <a:srgbClr val="FFFFFF"/>
            </a:solidFill>
          </a:endParaRPr>
        </a:p>
      </dsp:txBody>
      <dsp:txXfrm>
        <a:off x="5585383" y="1610931"/>
        <a:ext cx="2197837" cy="587959"/>
      </dsp:txXfrm>
    </dsp:sp>
    <dsp:sp modelId="{2EC9CDBC-D15F-4851-A862-77990B63FC2E}">
      <dsp:nvSpPr>
        <dsp:cNvPr id="0" name=""/>
        <dsp:cNvSpPr/>
      </dsp:nvSpPr>
      <dsp:spPr>
        <a:xfrm>
          <a:off x="5585383" y="2225673"/>
          <a:ext cx="1878756" cy="2158838"/>
        </a:xfrm>
        <a:prstGeom prst="rect">
          <a:avLst/>
        </a:prstGeom>
        <a:solidFill>
          <a:schemeClr val="lt1">
            <a:hueOff val="0"/>
            <a:satOff val="0"/>
            <a:lumOff val="0"/>
            <a:alphaOff val="0"/>
          </a:schemeClr>
        </a:solidFill>
        <a:ln w="9525" cap="flat" cmpd="sng" algn="ctr">
          <a:solidFill>
            <a:schemeClr val="accent5">
              <a:hueOff val="0"/>
              <a:satOff val="0"/>
              <a:lumOff val="0"/>
              <a:alphaOff val="0"/>
            </a:schemeClr>
          </a:solidFill>
          <a:prstDash val="solid"/>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lt1">
              <a:hueOff val="0"/>
              <a:satOff val="0"/>
              <a:lumOff val="0"/>
              <a:alphaOff val="0"/>
              <a:satMod val="300000"/>
            </a:schemeClr>
          </a:contourClr>
        </a:sp3d>
      </dsp:spPr>
      <dsp:style>
        <a:lnRef idx="1">
          <a:scrgbClr r="0" g="0" b="0"/>
        </a:lnRef>
        <a:fillRef idx="1">
          <a:scrgbClr r="0" g="0" b="0"/>
        </a:fillRef>
        <a:effectRef idx="3">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smtClean="0"/>
            <a:t>HIR funding reinstated and 20 HIRs requested</a:t>
          </a:r>
          <a:endParaRPr lang="en-US" sz="1800" kern="1200" dirty="0"/>
        </a:p>
      </dsp:txBody>
      <dsp:txXfrm>
        <a:off x="5585383" y="2225673"/>
        <a:ext cx="1878756" cy="215883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6256C5-6351-48B8-B054-03E01BBBA5B2}">
      <dsp:nvSpPr>
        <dsp:cNvPr id="0" name=""/>
        <dsp:cNvSpPr/>
      </dsp:nvSpPr>
      <dsp:spPr>
        <a:xfrm>
          <a:off x="976" y="457203"/>
          <a:ext cx="3809069" cy="1549392"/>
        </a:xfrm>
        <a:prstGeom prst="rect">
          <a:avLst/>
        </a:prstGeom>
        <a:solidFill>
          <a:schemeClr val="accent5"/>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solidFill>
                <a:schemeClr val="tx1"/>
              </a:solidFill>
            </a:rPr>
            <a:t>Increase in number of legislators requesting</a:t>
          </a:r>
          <a:endParaRPr lang="en-US" sz="2600" kern="1200" dirty="0">
            <a:solidFill>
              <a:schemeClr val="tx1"/>
            </a:solidFill>
          </a:endParaRPr>
        </a:p>
      </dsp:txBody>
      <dsp:txXfrm>
        <a:off x="976" y="457203"/>
        <a:ext cx="3809069" cy="1549392"/>
      </dsp:txXfrm>
    </dsp:sp>
    <dsp:sp modelId="{7EDA4AA1-D92B-470F-A807-A1290E142FE9}">
      <dsp:nvSpPr>
        <dsp:cNvPr id="0" name=""/>
        <dsp:cNvSpPr/>
      </dsp:nvSpPr>
      <dsp:spPr>
        <a:xfrm>
          <a:off x="4190953" y="457203"/>
          <a:ext cx="3809069" cy="1549392"/>
        </a:xfrm>
        <a:prstGeom prst="rect">
          <a:avLst/>
        </a:prstGeom>
        <a:solidFill>
          <a:schemeClr val="accent2"/>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solidFill>
                <a:schemeClr val="tx1"/>
              </a:solidFill>
            </a:rPr>
            <a:t>Wider variety of requests </a:t>
          </a:r>
          <a:endParaRPr lang="en-US" sz="2600" kern="1200" dirty="0">
            <a:solidFill>
              <a:schemeClr val="tx1"/>
            </a:solidFill>
          </a:endParaRPr>
        </a:p>
      </dsp:txBody>
      <dsp:txXfrm>
        <a:off x="4190953" y="457203"/>
        <a:ext cx="3809069" cy="154939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618A06-AB48-49A3-8769-1AD9BAABCAAB}">
      <dsp:nvSpPr>
        <dsp:cNvPr id="0" name=""/>
        <dsp:cNvSpPr/>
      </dsp:nvSpPr>
      <dsp:spPr>
        <a:xfrm>
          <a:off x="0" y="50699"/>
          <a:ext cx="6400800" cy="579149"/>
        </a:xfrm>
        <a:prstGeom prst="roundRect">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Testimony</a:t>
          </a:r>
          <a:endParaRPr lang="en-US" sz="2000" kern="1200" dirty="0">
            <a:solidFill>
              <a:schemeClr val="tx1"/>
            </a:solidFill>
          </a:endParaRPr>
        </a:p>
      </dsp:txBody>
      <dsp:txXfrm>
        <a:off x="28272" y="78971"/>
        <a:ext cx="6344256" cy="522605"/>
      </dsp:txXfrm>
    </dsp:sp>
    <dsp:sp modelId="{AC1CFDCB-55F6-4918-B01E-A4DB9D3B4C34}">
      <dsp:nvSpPr>
        <dsp:cNvPr id="0" name=""/>
        <dsp:cNvSpPr/>
      </dsp:nvSpPr>
      <dsp:spPr>
        <a:xfrm>
          <a:off x="0" y="687449"/>
          <a:ext cx="6400800" cy="579149"/>
        </a:xfrm>
        <a:prstGeom prst="roundRect">
          <a:avLst/>
        </a:prstGeom>
        <a:solidFill>
          <a:schemeClr val="accent4"/>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Bill Reports</a:t>
          </a:r>
          <a:endParaRPr lang="en-US" sz="2000" kern="1200" dirty="0">
            <a:solidFill>
              <a:schemeClr val="tx1"/>
            </a:solidFill>
          </a:endParaRPr>
        </a:p>
      </dsp:txBody>
      <dsp:txXfrm>
        <a:off x="28272" y="715721"/>
        <a:ext cx="6344256" cy="522605"/>
      </dsp:txXfrm>
    </dsp:sp>
    <dsp:sp modelId="{BC1BC819-C841-43AC-8E37-13DF986B9326}">
      <dsp:nvSpPr>
        <dsp:cNvPr id="0" name=""/>
        <dsp:cNvSpPr/>
      </dsp:nvSpPr>
      <dsp:spPr>
        <a:xfrm>
          <a:off x="0" y="1324200"/>
          <a:ext cx="6400800" cy="579149"/>
        </a:xfrm>
        <a:prstGeom prst="roundRect">
          <a:avLst/>
        </a:prstGeom>
        <a:solidFill>
          <a:schemeClr val="accent1"/>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Legislators</a:t>
          </a:r>
          <a:endParaRPr lang="en-US" sz="2000" kern="1200" dirty="0">
            <a:solidFill>
              <a:schemeClr val="tx1"/>
            </a:solidFill>
          </a:endParaRPr>
        </a:p>
      </dsp:txBody>
      <dsp:txXfrm>
        <a:off x="28272" y="1352472"/>
        <a:ext cx="6344256" cy="522605"/>
      </dsp:txXfrm>
    </dsp:sp>
    <dsp:sp modelId="{6E1F735C-8C36-4830-8D6A-7D837F9E9234}">
      <dsp:nvSpPr>
        <dsp:cNvPr id="0" name=""/>
        <dsp:cNvSpPr/>
      </dsp:nvSpPr>
      <dsp:spPr>
        <a:xfrm>
          <a:off x="0" y="1960950"/>
          <a:ext cx="6400800" cy="579149"/>
        </a:xfrm>
        <a:prstGeom prst="roundRect">
          <a:avLst/>
        </a:prstGeom>
        <a:solidFill>
          <a:schemeClr val="accent5"/>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chemeClr val="tx1"/>
              </a:solidFill>
            </a:rPr>
            <a:t>Media Reports</a:t>
          </a:r>
          <a:endParaRPr lang="en-US" sz="2000" kern="1200" dirty="0">
            <a:solidFill>
              <a:schemeClr val="tx1"/>
            </a:solidFill>
          </a:endParaRPr>
        </a:p>
      </dsp:txBody>
      <dsp:txXfrm>
        <a:off x="28272" y="1989222"/>
        <a:ext cx="6344256" cy="522605"/>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F2DFBEC-8429-4AF3-A8FF-6686089A1994}" type="datetimeFigureOut">
              <a:rPr lang="en-US"/>
              <a:pPr>
                <a:defRPr/>
              </a:pPr>
              <a:t>6/11/2015</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6032E0E5-25AF-487C-B6EA-6543C943A2B8}" type="slidenum">
              <a:rPr lang="en-US"/>
              <a:pPr>
                <a:defRPr/>
              </a:pPr>
              <a:t>‹#›</a:t>
            </a:fld>
            <a:endParaRPr lang="en-US" dirty="0"/>
          </a:p>
        </p:txBody>
      </p:sp>
    </p:spTree>
    <p:extLst>
      <p:ext uri="{BB962C8B-B14F-4D97-AF65-F5344CB8AC3E}">
        <p14:creationId xmlns:p14="http://schemas.microsoft.com/office/powerpoint/2010/main" val="36903724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2830" tIns="46415" rIns="92830" bIns="46415"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2830" tIns="46415" rIns="92830" bIns="46415" rtlCol="0"/>
          <a:lstStyle>
            <a:lvl1pPr algn="r" fontAlgn="auto">
              <a:spcBef>
                <a:spcPts val="0"/>
              </a:spcBef>
              <a:spcAft>
                <a:spcPts val="0"/>
              </a:spcAft>
              <a:defRPr sz="1200">
                <a:latin typeface="+mn-lt"/>
              </a:defRPr>
            </a:lvl1pPr>
          </a:lstStyle>
          <a:p>
            <a:pPr>
              <a:defRPr/>
            </a:pPr>
            <a:fld id="{C1B23F2F-D483-4DDC-B483-35FCE95EDCFE}" type="datetimeFigureOut">
              <a:rPr lang="en-US"/>
              <a:pPr>
                <a:defRPr/>
              </a:pPr>
              <a:t>6/11/2015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2830" tIns="46415" rIns="92830" bIns="4641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2830" tIns="46415" rIns="92830" bIns="46415"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2830" tIns="46415" rIns="92830" bIns="46415" rtlCol="0" anchor="b"/>
          <a:lstStyle>
            <a:lvl1pPr algn="r" fontAlgn="auto">
              <a:spcBef>
                <a:spcPts val="0"/>
              </a:spcBef>
              <a:spcAft>
                <a:spcPts val="0"/>
              </a:spcAft>
              <a:defRPr sz="1200">
                <a:latin typeface="+mn-lt"/>
              </a:defRPr>
            </a:lvl1pPr>
          </a:lstStyle>
          <a:p>
            <a:pPr>
              <a:defRPr/>
            </a:pPr>
            <a:fld id="{32CAAE39-A595-47F6-B626-4265282AC32E}" type="slidenum">
              <a:rPr lang="en-US"/>
              <a:pPr>
                <a:defRPr/>
              </a:pPr>
              <a:t>‹#›</a:t>
            </a:fld>
            <a:endParaRPr lang="en-US" dirty="0"/>
          </a:p>
        </p:txBody>
      </p:sp>
    </p:spTree>
    <p:extLst>
      <p:ext uri="{BB962C8B-B14F-4D97-AF65-F5344CB8AC3E}">
        <p14:creationId xmlns:p14="http://schemas.microsoft.com/office/powerpoint/2010/main" val="35423493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Good afternoon</a:t>
            </a:r>
            <a:r>
              <a:rPr lang="en-US" baseline="0" dirty="0" smtClean="0"/>
              <a:t>. I am really excited about this opportunity to share information on the Health Impact Review work we’re doing at the Washington State Board of Health. My name is Sierra Rotakhina, and I’m a Health Policy Analyst for the Board of Health – my primary role is conducting Health Impact Reviews. I also provide general research and policy analysis support for both the Board and the Governor’s Interagency Council on Health Disparities.</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32CAAE39-A595-47F6-B626-4265282AC32E}" type="slidenum">
              <a:rPr lang="en-US" smtClean="0">
                <a:solidFill>
                  <a:prstClr val="black"/>
                </a:solidFill>
              </a:rPr>
              <a:pPr>
                <a:defRPr/>
              </a:pPr>
              <a:t>0</a:t>
            </a:fld>
            <a:endParaRPr lang="en-US" dirty="0">
              <a:solidFill>
                <a:prstClr val="black"/>
              </a:solidFill>
            </a:endParaRPr>
          </a:p>
        </p:txBody>
      </p:sp>
    </p:spTree>
    <p:extLst>
      <p:ext uri="{BB962C8B-B14F-4D97-AF65-F5344CB8AC3E}">
        <p14:creationId xmlns:p14="http://schemas.microsoft.com/office/powerpoint/2010/main" val="2286059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health impact review work was created in 2006 through state legislation giving the Board of Health authority and responsibility to conduct these reviews. The work was funded from 2006 to 2009, and seven HIRs were completed during this time. Funding for HIRs was suspended from 2009-2013 due to the recession and its impact on the state budget. This work was refunded in 2013 and since November of 2013 we have had 20 HIR requests, </a:t>
            </a:r>
            <a:r>
              <a:rPr lang="en-US" baseline="0" dirty="0" smtClean="0"/>
              <a:t>17 </a:t>
            </a:r>
            <a:r>
              <a:rPr lang="en-US" baseline="0" dirty="0" smtClean="0"/>
              <a:t>of which we have completed and </a:t>
            </a:r>
            <a:r>
              <a:rPr lang="en-US" baseline="0" dirty="0" smtClean="0"/>
              <a:t>3 </a:t>
            </a:r>
            <a:r>
              <a:rPr lang="en-US" baseline="0" dirty="0" smtClean="0"/>
              <a:t>which we are working on over the interim. There were 2 requests in 2007, the first full year that the HIR work was funded, and we have had 11 requests so far in 2015. This is a 450% increase in requests from 2007 to 2015, and we are not even half way through 2015 yet. </a:t>
            </a:r>
          </a:p>
          <a:p>
            <a:endParaRPr lang="en-US" baseline="0" dirty="0" smtClean="0"/>
          </a:p>
          <a:p>
            <a:r>
              <a:rPr lang="en-US" baseline="0" dirty="0" smtClean="0"/>
              <a:t>In addition we have had a number of legislators indicate that they were planning to make a request who decided against it when we told them that we had a queue of requests to complete and we wouldn’t have time to get to their bill for several weeks. So the demand is actually beginning to surpass our capacity. We only have 1 FTE, myself, working on these reviews. This session we were able to bring on a part time analyst to help with the work as well, but still did not have the capacity to meet the demand. </a:t>
            </a:r>
          </a:p>
          <a:p>
            <a:endParaRPr lang="en-US" baseline="0" dirty="0" smtClean="0"/>
          </a:p>
        </p:txBody>
      </p:sp>
      <p:sp>
        <p:nvSpPr>
          <p:cNvPr id="4" name="Slide Number Placeholder 3"/>
          <p:cNvSpPr>
            <a:spLocks noGrp="1"/>
          </p:cNvSpPr>
          <p:nvPr>
            <p:ph type="sldNum" sz="quarter" idx="10"/>
          </p:nvPr>
        </p:nvSpPr>
        <p:spPr/>
        <p:txBody>
          <a:bodyPr/>
          <a:lstStyle/>
          <a:p>
            <a:pPr>
              <a:defRPr/>
            </a:pPr>
            <a:fld id="{32CAAE39-A595-47F6-B626-4265282AC32E}" type="slidenum">
              <a:rPr lang="en-US" smtClean="0"/>
              <a:pPr>
                <a:defRPr/>
              </a:pPr>
              <a:t>9</a:t>
            </a:fld>
            <a:endParaRPr lang="en-US" dirty="0"/>
          </a:p>
        </p:txBody>
      </p:sp>
    </p:spTree>
    <p:extLst>
      <p:ext uri="{BB962C8B-B14F-4D97-AF65-F5344CB8AC3E}">
        <p14:creationId xmlns:p14="http://schemas.microsoft.com/office/powerpoint/2010/main" val="1066248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This</a:t>
            </a:r>
            <a:r>
              <a:rPr lang="en-US" baseline="0" dirty="0" smtClean="0"/>
              <a:t> chart shows the growth in requests that we have seen since 2007. Since funding for this work was suspended for 2 biennia, we excluded 2010-2012 from this graph and 2009 and 2013 are also outliers as this work was only funded for 6 months in each of these years. However you can see from this chart how much traction this work has gained and how the demand for these reviews has increased since funding was reinstated. </a:t>
            </a:r>
          </a:p>
          <a:p>
            <a:endParaRPr lang="en-US" dirty="0" smtClean="0"/>
          </a:p>
          <a:p>
            <a:endParaRPr lang="en-US" dirty="0" smtClean="0"/>
          </a:p>
          <a:p>
            <a:r>
              <a:rPr lang="en-US" dirty="0" smtClean="0"/>
              <a:t>IMAGE:</a:t>
            </a:r>
            <a:r>
              <a:rPr lang="en-US" baseline="0" dirty="0" smtClean="0"/>
              <a:t> chart showing the number of HIRs completed each year:</a:t>
            </a:r>
          </a:p>
          <a:p>
            <a:r>
              <a:rPr lang="en-US" dirty="0" smtClean="0"/>
              <a:t>2007: completed: 2 (2 requested)</a:t>
            </a:r>
          </a:p>
          <a:p>
            <a:r>
              <a:rPr lang="en-US" dirty="0" smtClean="0"/>
              <a:t>2008: 3 (3 requested)</a:t>
            </a:r>
          </a:p>
          <a:p>
            <a:r>
              <a:rPr lang="en-US" dirty="0" smtClean="0"/>
              <a:t>2009: 2 (2 requested)</a:t>
            </a:r>
          </a:p>
          <a:p>
            <a:r>
              <a:rPr lang="en-US" dirty="0" smtClean="0"/>
              <a:t>2010:0</a:t>
            </a:r>
          </a:p>
          <a:p>
            <a:r>
              <a:rPr lang="en-US" dirty="0" smtClean="0"/>
              <a:t>2011:0</a:t>
            </a:r>
          </a:p>
          <a:p>
            <a:r>
              <a:rPr lang="en-US" dirty="0" smtClean="0"/>
              <a:t>2012:0</a:t>
            </a:r>
          </a:p>
          <a:p>
            <a:r>
              <a:rPr lang="en-US" dirty="0" smtClean="0"/>
              <a:t>2013:0</a:t>
            </a:r>
            <a:r>
              <a:rPr lang="en-US" baseline="0" dirty="0" smtClean="0"/>
              <a:t> (1 requested)</a:t>
            </a:r>
            <a:endParaRPr lang="en-US" dirty="0" smtClean="0"/>
          </a:p>
          <a:p>
            <a:r>
              <a:rPr lang="en-US" dirty="0" smtClean="0"/>
              <a:t>2014:</a:t>
            </a:r>
            <a:r>
              <a:rPr lang="en-US" baseline="0" dirty="0" smtClean="0"/>
              <a:t> 8 (8 requested) </a:t>
            </a:r>
          </a:p>
          <a:p>
            <a:r>
              <a:rPr lang="en-US" baseline="0" dirty="0" smtClean="0"/>
              <a:t>2015: </a:t>
            </a:r>
            <a:r>
              <a:rPr lang="en-US" baseline="0" dirty="0" smtClean="0"/>
              <a:t>9 </a:t>
            </a:r>
            <a:r>
              <a:rPr lang="en-US" baseline="0" dirty="0" smtClean="0"/>
              <a:t>(11 requested) </a:t>
            </a:r>
            <a:endParaRPr lang="en-US" dirty="0" smtClean="0"/>
          </a:p>
          <a:p>
            <a:endParaRPr lang="en-US" dirty="0" smtClean="0"/>
          </a:p>
          <a:p>
            <a:r>
              <a:rPr lang="en-US" dirty="0" smtClean="0"/>
              <a:t>3 </a:t>
            </a:r>
            <a:r>
              <a:rPr lang="en-US" dirty="0" smtClean="0"/>
              <a:t>pending completion</a:t>
            </a:r>
          </a:p>
          <a:p>
            <a:endParaRPr lang="en-US" dirty="0" smtClean="0"/>
          </a:p>
        </p:txBody>
      </p:sp>
      <p:sp>
        <p:nvSpPr>
          <p:cNvPr id="4" name="Slide Number Placeholder 3"/>
          <p:cNvSpPr>
            <a:spLocks noGrp="1"/>
          </p:cNvSpPr>
          <p:nvPr>
            <p:ph type="sldNum" sz="quarter" idx="10"/>
          </p:nvPr>
        </p:nvSpPr>
        <p:spPr/>
        <p:txBody>
          <a:bodyPr/>
          <a:lstStyle/>
          <a:p>
            <a:pPr>
              <a:defRPr/>
            </a:pPr>
            <a:fld id="{32CAAE39-A595-47F6-B626-4265282AC32E}" type="slidenum">
              <a:rPr lang="en-US" smtClean="0"/>
              <a:pPr>
                <a:defRPr/>
              </a:pPr>
              <a:t>10</a:t>
            </a:fld>
            <a:endParaRPr lang="en-US" dirty="0"/>
          </a:p>
        </p:txBody>
      </p:sp>
    </p:spTree>
    <p:extLst>
      <p:ext uri="{BB962C8B-B14F-4D97-AF65-F5344CB8AC3E}">
        <p14:creationId xmlns:p14="http://schemas.microsoft.com/office/powerpoint/2010/main" val="11391665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have also seen how HIRs are gaining traction</a:t>
            </a:r>
            <a:r>
              <a:rPr lang="en-US" baseline="0" dirty="0" smtClean="0"/>
              <a:t> in Washington in a few other ways:</a:t>
            </a:r>
          </a:p>
          <a:p>
            <a:endParaRPr lang="en-US" baseline="0" dirty="0" smtClean="0"/>
          </a:p>
          <a:p>
            <a:r>
              <a:rPr lang="en-US" baseline="0" dirty="0" smtClean="0"/>
              <a:t>We have seen a huge increase in the NUMBER of legislators that are requesting these reviews. Between 2007 and 2009 two legislators requested HIRs. Between 2013 and 2105,15 different legislators requested reviews. So we are seeing that more decision-makers see this as a useful tool. We have also seen a broadening of the topic areas. In the first few years, and even last session, we received requests of mostly education and very health focused proposals. This session we reviewed bills on a wide variety of topics, for example: wages, the justice system, and  oil transportation. I will talk more about the requests we received shortly.</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pPr>
              <a:defRPr/>
            </a:pPr>
            <a:fld id="{32CAAE39-A595-47F6-B626-4265282AC32E}" type="slidenum">
              <a:rPr lang="en-US" smtClean="0"/>
              <a:pPr>
                <a:defRPr/>
              </a:pPr>
              <a:t>11</a:t>
            </a:fld>
            <a:endParaRPr lang="en-US" dirty="0"/>
          </a:p>
        </p:txBody>
      </p:sp>
    </p:spTree>
    <p:extLst>
      <p:ext uri="{BB962C8B-B14F-4D97-AF65-F5344CB8AC3E}">
        <p14:creationId xmlns:p14="http://schemas.microsoft.com/office/powerpoint/2010/main" val="315346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This session we also started to see health impact reviews normalized and integrated into the decision making process. Aside from receiving so many requests from a larger number of legislators, we were also asked to distribute the HIRs to Committee members and  testify on the findings of our health impact reviews at public hearings. The HIRs have been referenced on bill reports and mentioned in bill briefings by committee staff, cited by legislators during public hearings, and mentioned in media reports. Legislators have also asked committee staff during hearings if a health impact review has been completed on a bill being heard and expressed after our testimonies that Health impact reviews are useful tools. </a:t>
            </a:r>
          </a:p>
          <a:p>
            <a:endParaRPr lang="en-US" dirty="0" smtClean="0"/>
          </a:p>
        </p:txBody>
      </p:sp>
      <p:sp>
        <p:nvSpPr>
          <p:cNvPr id="4" name="Slide Number Placeholder 3"/>
          <p:cNvSpPr>
            <a:spLocks noGrp="1"/>
          </p:cNvSpPr>
          <p:nvPr>
            <p:ph type="sldNum" sz="quarter" idx="10"/>
          </p:nvPr>
        </p:nvSpPr>
        <p:spPr/>
        <p:txBody>
          <a:bodyPr/>
          <a:lstStyle/>
          <a:p>
            <a:pPr>
              <a:defRPr/>
            </a:pPr>
            <a:fld id="{32CAAE39-A595-47F6-B626-4265282AC32E}" type="slidenum">
              <a:rPr lang="en-US" smtClean="0"/>
              <a:pPr>
                <a:defRPr/>
              </a:pPr>
              <a:t>12</a:t>
            </a:fld>
            <a:endParaRPr lang="en-US" dirty="0"/>
          </a:p>
        </p:txBody>
      </p:sp>
    </p:spTree>
    <p:extLst>
      <p:ext uri="{BB962C8B-B14F-4D97-AF65-F5344CB8AC3E}">
        <p14:creationId xmlns:p14="http://schemas.microsoft.com/office/powerpoint/2010/main" val="6389675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kern="1200" baseline="0" dirty="0" smtClean="0">
                <a:solidFill>
                  <a:schemeClr val="tx1"/>
                </a:solidFill>
                <a:effectLst/>
                <a:latin typeface="+mn-lt"/>
                <a:ea typeface="+mn-ea"/>
                <a:cs typeface="+mn-cs"/>
              </a:rPr>
              <a:t>This slide is not comprehensive but gives an idea of the variety of topics that we have been asked to review. &lt;&lt;Read slide&gt;&gt;</a:t>
            </a:r>
          </a:p>
          <a:p>
            <a:endParaRPr lang="en-US" sz="1200" kern="1200" baseline="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pPr marL="0" lvl="0" indent="0">
              <a:buFont typeface="Arial" pitchFamily="34" charset="0"/>
              <a:buNone/>
            </a:pPr>
            <a:r>
              <a:rPr lang="en-US" sz="1200" kern="1200" dirty="0" smtClean="0">
                <a:solidFill>
                  <a:schemeClr val="tx1"/>
                </a:solidFill>
                <a:effectLst/>
                <a:latin typeface="+mn-lt"/>
                <a:ea typeface="+mn-ea"/>
                <a:cs typeface="+mn-cs"/>
              </a:rPr>
              <a:t>All of the completed health impact</a:t>
            </a:r>
            <a:r>
              <a:rPr lang="en-US" sz="1200" kern="1200" baseline="0" dirty="0" smtClean="0">
                <a:solidFill>
                  <a:schemeClr val="tx1"/>
                </a:solidFill>
                <a:effectLst/>
                <a:latin typeface="+mn-lt"/>
                <a:ea typeface="+mn-ea"/>
                <a:cs typeface="+mn-cs"/>
              </a:rPr>
              <a:t> reviews are available on the State Board of Health’s website. </a:t>
            </a:r>
            <a:endParaRPr lang="en-US" dirty="0" smtClean="0"/>
          </a:p>
          <a:p>
            <a:endParaRPr lang="en-US" b="1" u="sng" dirty="0" smtClean="0"/>
          </a:p>
          <a:p>
            <a:r>
              <a:rPr lang="en-US" dirty="0" smtClean="0"/>
              <a:t>----</a:t>
            </a:r>
          </a:p>
          <a:p>
            <a:endParaRPr lang="en-US" dirty="0" smtClean="0"/>
          </a:p>
          <a:p>
            <a:r>
              <a:rPr lang="en-US" sz="1200" b="1" u="sng" kern="1200" dirty="0" smtClean="0">
                <a:solidFill>
                  <a:schemeClr val="tx1"/>
                </a:solidFill>
                <a:effectLst/>
                <a:latin typeface="+mn-lt"/>
                <a:ea typeface="+mn-ea"/>
                <a:cs typeface="+mn-cs"/>
              </a:rPr>
              <a:t>Outlines </a:t>
            </a:r>
            <a:r>
              <a:rPr lang="en-US" sz="1200" b="1" u="sng" kern="1200" baseline="0" dirty="0" smtClean="0">
                <a:solidFill>
                  <a:schemeClr val="tx1"/>
                </a:solidFill>
                <a:effectLst/>
                <a:latin typeface="+mn-lt"/>
                <a:ea typeface="+mn-ea"/>
                <a:cs typeface="+mn-cs"/>
              </a:rPr>
              <a:t>of 2007-2010 reviews, for reference only (if questions are asked on previous HIRs):</a:t>
            </a:r>
            <a:endParaRPr lang="en-US" sz="1200" b="1" u="sng"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Between February 2007 and January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2010, Board of Health staff completed seven health impact reviews.  These included reviews of both policy and budget proposals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and covered the following topics:  </a:t>
            </a:r>
          </a:p>
          <a:p>
            <a:pPr marL="171450" lvl="0" indent="-171450">
              <a:buFont typeface="Arial" pitchFamily="34" charset="0"/>
              <a:buChar char="•"/>
            </a:pPr>
            <a:r>
              <a:rPr lang="en-US" sz="1200" kern="1200" dirty="0" smtClean="0">
                <a:solidFill>
                  <a:schemeClr val="tx1"/>
                </a:solidFill>
                <a:effectLst/>
                <a:latin typeface="+mn-lt"/>
                <a:ea typeface="+mn-ea"/>
                <a:cs typeface="+mn-cs"/>
              </a:rPr>
              <a:t>Education (4)</a:t>
            </a:r>
          </a:p>
          <a:p>
            <a:pPr marL="628650" lvl="1" indent="-171450">
              <a:buFont typeface="Arial" pitchFamily="34" charset="0"/>
              <a:buChar char="•"/>
            </a:pPr>
            <a:r>
              <a:rPr lang="en-US" sz="1200" kern="1200" dirty="0" smtClean="0">
                <a:solidFill>
                  <a:schemeClr val="tx1"/>
                </a:solidFill>
                <a:effectLst/>
                <a:latin typeface="+mn-lt"/>
                <a:ea typeface="+mn-ea"/>
                <a:cs typeface="+mn-cs"/>
              </a:rPr>
              <a:t>Eliminating</a:t>
            </a:r>
            <a:r>
              <a:rPr lang="en-US" sz="1200" kern="1200" baseline="0" dirty="0" smtClean="0">
                <a:solidFill>
                  <a:schemeClr val="tx1"/>
                </a:solidFill>
                <a:effectLst/>
                <a:latin typeface="+mn-lt"/>
                <a:ea typeface="+mn-ea"/>
                <a:cs typeface="+mn-cs"/>
              </a:rPr>
              <a:t> state assessments as a requirement for graduation</a:t>
            </a:r>
          </a:p>
          <a:p>
            <a:pPr marL="628650" lvl="1" indent="-171450">
              <a:buFont typeface="Arial" pitchFamily="34" charset="0"/>
              <a:buChar char="•"/>
            </a:pPr>
            <a:r>
              <a:rPr lang="en-US" sz="1200" kern="1200" baseline="0" dirty="0" smtClean="0">
                <a:solidFill>
                  <a:schemeClr val="tx1"/>
                </a:solidFill>
                <a:effectLst/>
                <a:latin typeface="+mn-lt"/>
                <a:ea typeface="+mn-ea"/>
                <a:cs typeface="+mn-cs"/>
              </a:rPr>
              <a:t>Providing incentives to teachers who work in hard to staff schools or teach hard-to-staff subjects</a:t>
            </a:r>
          </a:p>
          <a:p>
            <a:pPr marL="628650" lvl="1" indent="-171450">
              <a:buFont typeface="Arial" pitchFamily="34" charset="0"/>
              <a:buChar char="•"/>
            </a:pPr>
            <a:r>
              <a:rPr lang="en-US" sz="1200" kern="1200" baseline="0" dirty="0" smtClean="0">
                <a:solidFill>
                  <a:schemeClr val="tx1"/>
                </a:solidFill>
                <a:effectLst/>
                <a:latin typeface="+mn-lt"/>
                <a:ea typeface="+mn-ea"/>
                <a:cs typeface="+mn-cs"/>
              </a:rPr>
              <a:t>Building Bridges drop-out prevention program</a:t>
            </a:r>
          </a:p>
          <a:p>
            <a:pPr marL="628650" lvl="1" indent="-171450">
              <a:buFont typeface="Arial" pitchFamily="34" charset="0"/>
              <a:buChar char="•"/>
            </a:pPr>
            <a:r>
              <a:rPr lang="en-US" sz="1200" kern="1200" baseline="0" dirty="0" smtClean="0">
                <a:solidFill>
                  <a:schemeClr val="tx1"/>
                </a:solidFill>
                <a:effectLst/>
                <a:latin typeface="+mn-lt"/>
                <a:ea typeface="+mn-ea"/>
                <a:cs typeface="+mn-cs"/>
              </a:rPr>
              <a:t>Limiting the use of restraint in schools</a:t>
            </a:r>
            <a:endParaRPr lang="en-US" sz="1200" kern="1200" dirty="0" smtClean="0">
              <a:solidFill>
                <a:schemeClr val="tx1"/>
              </a:solidFill>
              <a:effectLst/>
              <a:latin typeface="+mn-lt"/>
              <a:ea typeface="+mn-ea"/>
              <a:cs typeface="+mn-cs"/>
            </a:endParaRPr>
          </a:p>
          <a:p>
            <a:pPr marL="171450" lvl="0" indent="-171450">
              <a:buFont typeface="Arial" pitchFamily="34" charset="0"/>
              <a:buChar char="•"/>
            </a:pPr>
            <a:r>
              <a:rPr lang="en-US" sz="1200" kern="1200" dirty="0" smtClean="0">
                <a:solidFill>
                  <a:schemeClr val="tx1"/>
                </a:solidFill>
                <a:effectLst/>
                <a:latin typeface="+mn-lt"/>
                <a:ea typeface="+mn-ea"/>
                <a:cs typeface="+mn-cs"/>
              </a:rPr>
              <a:t>Requiring</a:t>
            </a:r>
            <a:r>
              <a:rPr lang="en-US" sz="1200" kern="1200" baseline="0" dirty="0" smtClean="0">
                <a:solidFill>
                  <a:schemeClr val="tx1"/>
                </a:solidFill>
                <a:effectLst/>
                <a:latin typeface="+mn-lt"/>
                <a:ea typeface="+mn-ea"/>
                <a:cs typeface="+mn-cs"/>
              </a:rPr>
              <a:t> the provision of l</a:t>
            </a:r>
            <a:r>
              <a:rPr lang="en-US" sz="1200" kern="1200" dirty="0" smtClean="0">
                <a:solidFill>
                  <a:schemeClr val="tx1"/>
                </a:solidFill>
                <a:effectLst/>
                <a:latin typeface="+mn-lt"/>
                <a:ea typeface="+mn-ea"/>
                <a:cs typeface="+mn-cs"/>
              </a:rPr>
              <a:t>anguage assistance</a:t>
            </a:r>
            <a:r>
              <a:rPr lang="en-US" sz="1200" kern="1200" baseline="0" dirty="0" smtClean="0">
                <a:solidFill>
                  <a:schemeClr val="tx1"/>
                </a:solidFill>
                <a:effectLst/>
                <a:latin typeface="+mn-lt"/>
                <a:ea typeface="+mn-ea"/>
                <a:cs typeface="+mn-cs"/>
              </a:rPr>
              <a:t> services in emergencies</a:t>
            </a:r>
            <a:endParaRPr lang="en-US" sz="1200" kern="1200" dirty="0" smtClean="0">
              <a:solidFill>
                <a:schemeClr val="tx1"/>
              </a:solidFill>
              <a:effectLst/>
              <a:latin typeface="+mn-lt"/>
              <a:ea typeface="+mn-ea"/>
              <a:cs typeface="+mn-cs"/>
            </a:endParaRPr>
          </a:p>
          <a:p>
            <a:pPr marL="171450" lvl="0" indent="-171450">
              <a:buFont typeface="Arial" pitchFamily="34" charset="0"/>
              <a:buChar char="•"/>
            </a:pPr>
            <a:r>
              <a:rPr lang="en-US" sz="1200" kern="1200" dirty="0" smtClean="0">
                <a:solidFill>
                  <a:schemeClr val="tx1"/>
                </a:solidFill>
                <a:effectLst/>
                <a:latin typeface="+mn-lt"/>
                <a:ea typeface="+mn-ea"/>
                <a:cs typeface="+mn-cs"/>
              </a:rPr>
              <a:t>Developing a financial services</a:t>
            </a:r>
            <a:r>
              <a:rPr lang="en-US" sz="1200" kern="1200" baseline="0" dirty="0" smtClean="0">
                <a:solidFill>
                  <a:schemeClr val="tx1"/>
                </a:solidFill>
                <a:effectLst/>
                <a:latin typeface="+mn-lt"/>
                <a:ea typeface="+mn-ea"/>
                <a:cs typeface="+mn-cs"/>
              </a:rPr>
              <a:t> intermediary to improve access to services such as bank accounts, individual development accounts', and financial education.</a:t>
            </a:r>
            <a:endParaRPr lang="en-US" sz="1200" kern="1200" dirty="0" smtClean="0">
              <a:solidFill>
                <a:schemeClr val="tx1"/>
              </a:solidFill>
              <a:effectLst/>
              <a:latin typeface="+mn-lt"/>
              <a:ea typeface="+mn-ea"/>
              <a:cs typeface="+mn-cs"/>
            </a:endParaRPr>
          </a:p>
          <a:p>
            <a:pPr marL="171450" lvl="0" indent="-171450">
              <a:buFont typeface="Arial" pitchFamily="34" charset="0"/>
              <a:buChar char="•"/>
            </a:pPr>
            <a:r>
              <a:rPr lang="en-US" sz="1200" kern="1200" dirty="0" smtClean="0">
                <a:solidFill>
                  <a:schemeClr val="tx1"/>
                </a:solidFill>
                <a:effectLst/>
                <a:latin typeface="+mn-lt"/>
                <a:ea typeface="+mn-ea"/>
                <a:cs typeface="+mn-cs"/>
              </a:rPr>
              <a:t>Proposed</a:t>
            </a:r>
            <a:r>
              <a:rPr lang="en-US" sz="1200" kern="1200" baseline="0" dirty="0" smtClean="0">
                <a:solidFill>
                  <a:schemeClr val="tx1"/>
                </a:solidFill>
                <a:effectLst/>
                <a:latin typeface="+mn-lt"/>
                <a:ea typeface="+mn-ea"/>
                <a:cs typeface="+mn-cs"/>
              </a:rPr>
              <a:t> b</a:t>
            </a:r>
            <a:r>
              <a:rPr lang="en-US" sz="1200" kern="1200" dirty="0" smtClean="0">
                <a:solidFill>
                  <a:schemeClr val="tx1"/>
                </a:solidFill>
                <a:effectLst/>
                <a:latin typeface="+mn-lt"/>
                <a:ea typeface="+mn-ea"/>
                <a:cs typeface="+mn-cs"/>
              </a:rPr>
              <a:t>udget cuts to health and social services</a:t>
            </a: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32CAAE39-A595-47F6-B626-4265282AC32E}" type="slidenum">
              <a:rPr lang="en-US" smtClean="0"/>
              <a:pPr>
                <a:defRPr/>
              </a:pPr>
              <a:t>13</a:t>
            </a:fld>
            <a:endParaRPr lang="en-US" dirty="0"/>
          </a:p>
        </p:txBody>
      </p:sp>
    </p:spTree>
    <p:extLst>
      <p:ext uri="{BB962C8B-B14F-4D97-AF65-F5344CB8AC3E}">
        <p14:creationId xmlns:p14="http://schemas.microsoft.com/office/powerpoint/2010/main" val="24787290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en-US" baseline="0" dirty="0" smtClean="0"/>
              <a:t> are some examples of positive feedback we have heard from legislators. One legislator who has requested reviews expressed: (first quote).</a:t>
            </a:r>
          </a:p>
          <a:p>
            <a:endParaRPr lang="en-US" baseline="0" dirty="0" smtClean="0"/>
          </a:p>
          <a:p>
            <a:r>
              <a:rPr lang="en-US" baseline="0" dirty="0" smtClean="0"/>
              <a:t>Another legislator who had not requested an HIR before, expressed after we testified on an HIR in front of her committee: (second quote).</a:t>
            </a:r>
            <a:endParaRPr lang="en-US" dirty="0"/>
          </a:p>
        </p:txBody>
      </p:sp>
      <p:sp>
        <p:nvSpPr>
          <p:cNvPr id="4" name="Slide Number Placeholder 3"/>
          <p:cNvSpPr>
            <a:spLocks noGrp="1"/>
          </p:cNvSpPr>
          <p:nvPr>
            <p:ph type="sldNum" sz="quarter" idx="10"/>
          </p:nvPr>
        </p:nvSpPr>
        <p:spPr/>
        <p:txBody>
          <a:bodyPr/>
          <a:lstStyle/>
          <a:p>
            <a:pPr>
              <a:defRPr/>
            </a:pPr>
            <a:fld id="{32CAAE39-A595-47F6-B626-4265282AC32E}" type="slidenum">
              <a:rPr lang="en-US" smtClean="0"/>
              <a:pPr>
                <a:defRPr/>
              </a:pPr>
              <a:t>14</a:t>
            </a:fld>
            <a:endParaRPr lang="en-US" dirty="0"/>
          </a:p>
        </p:txBody>
      </p:sp>
    </p:spTree>
    <p:extLst>
      <p:ext uri="{BB962C8B-B14F-4D97-AF65-F5344CB8AC3E}">
        <p14:creationId xmlns:p14="http://schemas.microsoft.com/office/powerpoint/2010/main" val="33297287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2CAAE39-A595-47F6-B626-4265282AC32E}" type="slidenum">
              <a:rPr lang="en-US" smtClean="0"/>
              <a:pPr>
                <a:defRPr/>
              </a:pPr>
              <a:t>15</a:t>
            </a:fld>
            <a:endParaRPr lang="en-US" dirty="0"/>
          </a:p>
        </p:txBody>
      </p:sp>
    </p:spTree>
    <p:extLst>
      <p:ext uri="{BB962C8B-B14F-4D97-AF65-F5344CB8AC3E}">
        <p14:creationId xmlns:p14="http://schemas.microsoft.com/office/powerpoint/2010/main" val="42545992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en-US" sz="1000" dirty="0" smtClean="0"/>
              <a:t>I</a:t>
            </a:r>
            <a:r>
              <a:rPr lang="en-US" sz="1000" baseline="0" dirty="0" smtClean="0"/>
              <a:t> want to provide one concrete HIR example using a review we conducted this legislative session.  We were asked to review HB 1674 which would ensure that youth offenders who are convicted as adults are placed in the custody of the Juvenile Justice and Rehabilitation Administration (rather than the Department of Corrections). This is important because the Juvenile Justice arm of the justice system has adolescent specific resources, while the Department of Corrections serves an adult population. </a:t>
            </a:r>
          </a:p>
          <a:p>
            <a:endParaRPr lang="en-US" sz="1000" baseline="0" dirty="0" smtClean="0"/>
          </a:p>
          <a:p>
            <a:r>
              <a:rPr lang="en-US" sz="1000" baseline="0" dirty="0" smtClean="0"/>
              <a:t>As you can see from the key at the bottom of this slide, in the logic models the thickness of the arrows reflects the strength of the evidence. Using our criteria to rank the strength of evidence we found that the evidence for this particular HIR was either strong (the two thinner arrows) or very strong (the two thicker arrows). </a:t>
            </a:r>
          </a:p>
          <a:p>
            <a:endParaRPr lang="en-US" sz="1000" baseline="0" dirty="0" smtClean="0"/>
          </a:p>
          <a:p>
            <a:r>
              <a:rPr lang="en-US" sz="1000" baseline="0" dirty="0" smtClean="0"/>
              <a:t>We found that the scientific evidence shows a direct link to improved health outcomes when youth are housed in juvenile facilities rather than adult facilities through lower rates of, for example, depression, sexual assault and other victimization, and suicidality.  We also found that this would likely lead to reduced recidivism, or rates of reoffending. The evidence shows that recidivism, and involvement in the justice system in general, is associated with poor health outcomes both for the individual and their families. Because youth of color are more likely to be transferred to the adult justice system in Washington and experience health disparities, improving health outcomes for youth sentenced as adults also has potential to decrease racial/ethnic health disparities.     </a:t>
            </a:r>
            <a:endParaRPr lang="en-US" sz="1000" dirty="0" smtClean="0"/>
          </a:p>
          <a:p>
            <a:endParaRPr lang="en-US" sz="1000" dirty="0" smtClean="0"/>
          </a:p>
          <a:p>
            <a:r>
              <a:rPr lang="en-US" sz="1000" dirty="0" smtClean="0"/>
              <a:t>I think this is a good example of where we really had to scope the review. The link between</a:t>
            </a:r>
            <a:r>
              <a:rPr lang="en-US" sz="1000" baseline="0" dirty="0" smtClean="0"/>
              <a:t> recidivism and, for example, lower educational attainment and income, and in turn the link between these factors and worse health outcomes are also strongly supported in the literature. However, due to our short timeline and our desire to keep this logic model more concise and clear for a legislative audience, we did not include those pathways. </a:t>
            </a:r>
            <a:endParaRPr lang="en-US" sz="1000" dirty="0"/>
          </a:p>
        </p:txBody>
      </p:sp>
      <p:sp>
        <p:nvSpPr>
          <p:cNvPr id="4" name="Slide Number Placeholder 3"/>
          <p:cNvSpPr>
            <a:spLocks noGrp="1"/>
          </p:cNvSpPr>
          <p:nvPr>
            <p:ph type="sldNum" sz="quarter" idx="10"/>
          </p:nvPr>
        </p:nvSpPr>
        <p:spPr/>
        <p:txBody>
          <a:bodyPr/>
          <a:lstStyle/>
          <a:p>
            <a:pPr>
              <a:defRPr/>
            </a:pPr>
            <a:fld id="{32CAAE39-A595-47F6-B626-4265282AC32E}" type="slidenum">
              <a:rPr lang="en-US" smtClean="0"/>
              <a:pPr>
                <a:defRPr/>
              </a:pPr>
              <a:t>16</a:t>
            </a:fld>
            <a:endParaRPr lang="en-US" dirty="0"/>
          </a:p>
        </p:txBody>
      </p:sp>
    </p:spTree>
    <p:extLst>
      <p:ext uri="{BB962C8B-B14F-4D97-AF65-F5344CB8AC3E}">
        <p14:creationId xmlns:p14="http://schemas.microsoft.com/office/powerpoint/2010/main" val="34952148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2CAAE39-A595-47F6-B626-4265282AC32E}" type="slidenum">
              <a:rPr lang="en-US" smtClean="0"/>
              <a:pPr>
                <a:defRPr/>
              </a:pPr>
              <a:t>17</a:t>
            </a:fld>
            <a:endParaRPr lang="en-US" dirty="0"/>
          </a:p>
        </p:txBody>
      </p:sp>
    </p:spTree>
    <p:extLst>
      <p:ext uri="{BB962C8B-B14F-4D97-AF65-F5344CB8AC3E}">
        <p14:creationId xmlns:p14="http://schemas.microsoft.com/office/powerpoint/2010/main" val="279014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this presentation</a:t>
            </a:r>
            <a:r>
              <a:rPr lang="en-US" baseline="0" dirty="0" smtClean="0"/>
              <a:t> I will cover:</a:t>
            </a:r>
          </a:p>
          <a:p>
            <a:r>
              <a:rPr lang="en-US" b="0" u="none" baseline="0" dirty="0" smtClean="0"/>
              <a:t>1.) Our health impact review, or HIR, framework</a:t>
            </a:r>
          </a:p>
          <a:p>
            <a:r>
              <a:rPr lang="en-US" b="0" u="none" baseline="0" dirty="0" smtClean="0"/>
              <a:t>2.) HIR history and growth</a:t>
            </a:r>
          </a:p>
          <a:p>
            <a:r>
              <a:rPr lang="en-US" b="0" u="none" baseline="0" dirty="0" smtClean="0"/>
              <a:t>3.) Outreach strategies</a:t>
            </a:r>
          </a:p>
          <a:p>
            <a:r>
              <a:rPr lang="en-US" b="0" u="none" baseline="0" dirty="0" smtClean="0"/>
              <a:t>4.) And  I will provide one high level HIR example </a:t>
            </a:r>
          </a:p>
          <a:p>
            <a:endParaRPr lang="en-US" b="1" u="sng" baseline="0" dirty="0" smtClean="0"/>
          </a:p>
          <a:p>
            <a:r>
              <a:rPr lang="en-US" b="1" u="sng" baseline="0" dirty="0" smtClean="0"/>
              <a:t>Also, I will save time at the end of the presentation to address questions. </a:t>
            </a:r>
          </a:p>
        </p:txBody>
      </p:sp>
      <p:sp>
        <p:nvSpPr>
          <p:cNvPr id="4" name="Slide Number Placeholder 3"/>
          <p:cNvSpPr>
            <a:spLocks noGrp="1"/>
          </p:cNvSpPr>
          <p:nvPr>
            <p:ph type="sldNum" sz="quarter" idx="10"/>
          </p:nvPr>
        </p:nvSpPr>
        <p:spPr/>
        <p:txBody>
          <a:bodyPr/>
          <a:lstStyle/>
          <a:p>
            <a:pPr>
              <a:defRPr/>
            </a:pPr>
            <a:fld id="{32CAAE39-A595-47F6-B626-4265282AC32E}" type="slidenum">
              <a:rPr lang="en-US" smtClean="0">
                <a:solidFill>
                  <a:prstClr val="black"/>
                </a:solidFill>
              </a:rPr>
              <a:pPr>
                <a:defRPr/>
              </a:pPr>
              <a:t>1</a:t>
            </a:fld>
            <a:endParaRPr lang="en-US" dirty="0">
              <a:solidFill>
                <a:prstClr val="black"/>
              </a:solidFill>
            </a:endParaRPr>
          </a:p>
        </p:txBody>
      </p:sp>
    </p:spTree>
    <p:extLst>
      <p:ext uri="{BB962C8B-B14F-4D97-AF65-F5344CB8AC3E}">
        <p14:creationId xmlns:p14="http://schemas.microsoft.com/office/powerpoint/2010/main" val="3839654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2CAAE39-A595-47F6-B626-4265282AC32E}" type="slidenum">
              <a:rPr lang="en-US" smtClean="0"/>
              <a:pPr>
                <a:defRPr/>
              </a:pPr>
              <a:t>2</a:t>
            </a:fld>
            <a:endParaRPr lang="en-US" dirty="0"/>
          </a:p>
        </p:txBody>
      </p:sp>
    </p:spTree>
    <p:extLst>
      <p:ext uri="{BB962C8B-B14F-4D97-AF65-F5344CB8AC3E}">
        <p14:creationId xmlns:p14="http://schemas.microsoft.com/office/powerpoint/2010/main" val="12271297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A HIR is an analysis of a proposed legislative or budgetary change to determine its likely impacts on health and health disparities. In</a:t>
            </a:r>
            <a:r>
              <a:rPr lang="en-US" baseline="0" dirty="0" smtClean="0"/>
              <a:t> practice, we assess whether the proposal would have an impact on health in general and if so, we assess whether there might be disproportionate impacts on different communities.</a:t>
            </a:r>
            <a:endParaRPr lang="en-US" dirty="0" smtClean="0"/>
          </a:p>
          <a:p>
            <a:pPr marL="171450" indent="-171450">
              <a:buFont typeface="Arial" pitchFamily="34" charset="0"/>
              <a:buChar char="•"/>
            </a:pPr>
            <a:r>
              <a:rPr lang="en-US" dirty="0" smtClean="0"/>
              <a:t>Only</a:t>
            </a:r>
            <a:r>
              <a:rPr lang="en-US" baseline="0" dirty="0" smtClean="0"/>
              <a:t> t</a:t>
            </a:r>
            <a:r>
              <a:rPr lang="en-US" dirty="0" smtClean="0"/>
              <a:t>he Governor</a:t>
            </a:r>
            <a:r>
              <a:rPr lang="en-US" baseline="0" dirty="0" smtClean="0"/>
              <a:t> or </a:t>
            </a:r>
            <a:r>
              <a:rPr lang="en-US" sz="1200" kern="1200" dirty="0" smtClean="0">
                <a:solidFill>
                  <a:schemeClr val="tx1"/>
                </a:solidFill>
                <a:effectLst/>
                <a:latin typeface="+mn-lt"/>
                <a:ea typeface="+mn-ea"/>
                <a:cs typeface="+mn-cs"/>
              </a:rPr>
              <a:t>a member of the Legislature may request an HIR.</a:t>
            </a:r>
            <a:r>
              <a:rPr lang="en-US" baseline="0" dirty="0" smtClean="0"/>
              <a:t> </a:t>
            </a:r>
          </a:p>
          <a:p>
            <a:pPr marL="171450" indent="-171450">
              <a:buFont typeface="Arial" pitchFamily="34" charset="0"/>
              <a:buChar char="•"/>
            </a:pPr>
            <a:r>
              <a:rPr lang="en-US" baseline="0" dirty="0" smtClean="0"/>
              <a:t>During session, by statute we must deliver HIRs within 10 days—although requesters often ask for them sooner.</a:t>
            </a:r>
            <a:endParaRPr lang="en-US" dirty="0" smtClean="0"/>
          </a:p>
          <a:p>
            <a:pPr marL="171450" marR="0" indent="-17145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US" sz="1200" kern="1200" dirty="0" smtClean="0">
                <a:solidFill>
                  <a:schemeClr val="tx1"/>
                </a:solidFill>
                <a:effectLst/>
                <a:latin typeface="+mn-lt"/>
                <a:ea typeface="+mn-ea"/>
                <a:cs typeface="+mn-cs"/>
              </a:rPr>
              <a:t>I know that many of you are familiar with the concept</a:t>
            </a:r>
            <a:r>
              <a:rPr lang="en-US" sz="1200" kern="1200" baseline="0" dirty="0" smtClean="0">
                <a:solidFill>
                  <a:schemeClr val="tx1"/>
                </a:solidFill>
                <a:effectLst/>
                <a:latin typeface="+mn-lt"/>
                <a:ea typeface="+mn-ea"/>
                <a:cs typeface="+mn-cs"/>
              </a:rPr>
              <a:t> of “health in all policies”– That’s really our goal with HIRs, but more than that, we have a “health equity in all policies” goal.</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32CAAE39-A595-47F6-B626-4265282AC32E}" type="slidenum">
              <a:rPr lang="en-US" smtClean="0"/>
              <a:pPr>
                <a:defRPr/>
              </a:pPr>
              <a:t>3</a:t>
            </a:fld>
            <a:endParaRPr lang="en-US" dirty="0"/>
          </a:p>
        </p:txBody>
      </p:sp>
    </p:spTree>
    <p:extLst>
      <p:ext uri="{BB962C8B-B14F-4D97-AF65-F5344CB8AC3E}">
        <p14:creationId xmlns:p14="http://schemas.microsoft.com/office/powerpoint/2010/main" val="2540636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smtClean="0">
                <a:solidFill>
                  <a:schemeClr val="tx1"/>
                </a:solidFill>
                <a:effectLst/>
                <a:latin typeface="+mn-lt"/>
                <a:ea typeface="+mn-ea"/>
                <a:cs typeface="+mn-cs"/>
              </a:rPr>
              <a:t>Health Impact Reviews are similar from comprehensive Health Impact Assessments but they also have some important differences. I’m sure you are all familiar with the six steps of HIAs listed on this slide, so I am going to focus on where HIRs differ from HIAs.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smtClean="0">
                <a:solidFill>
                  <a:schemeClr val="tx1"/>
                </a:solidFill>
                <a:effectLst/>
                <a:latin typeface="+mn-lt"/>
                <a:ea typeface="+mn-ea"/>
                <a:cs typeface="+mn-cs"/>
              </a:rPr>
              <a:t>HIRs are similar to HIAs in that the goals of both are to identify potential health impacts of </a:t>
            </a:r>
            <a:r>
              <a:rPr lang="en-US" sz="1200" b="1" kern="1200" baseline="0" dirty="0" smtClean="0">
                <a:solidFill>
                  <a:schemeClr val="tx1"/>
                </a:solidFill>
                <a:effectLst/>
                <a:latin typeface="+mn-lt"/>
                <a:ea typeface="+mn-ea"/>
                <a:cs typeface="+mn-cs"/>
              </a:rPr>
              <a:t>policies</a:t>
            </a:r>
            <a:r>
              <a:rPr lang="en-US" sz="1200" kern="1200" baseline="0" dirty="0" smtClean="0">
                <a:solidFill>
                  <a:schemeClr val="tx1"/>
                </a:solidFill>
                <a:effectLst/>
                <a:latin typeface="+mn-lt"/>
                <a:ea typeface="+mn-ea"/>
                <a:cs typeface="+mn-cs"/>
              </a:rPr>
              <a:t>. But while HIAs can also be used to evaluate the impacts of programs, projects, or plans--HIRs, by statute, must focus on proposed legislative or budgetary changes.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smtClean="0">
                <a:solidFill>
                  <a:schemeClr val="tx1"/>
                </a:solidFill>
                <a:effectLst/>
                <a:latin typeface="+mn-lt"/>
                <a:ea typeface="+mn-ea"/>
                <a:cs typeface="+mn-cs"/>
              </a:rPr>
              <a:t>The last two steps, reporting and monitoring and evaluation, are very similar for HIRs and HIAs, so I am going to quickly touch on the differences between HIAs and HIRs in the first four steps. </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32CAAE39-A595-47F6-B626-4265282AC32E}" type="slidenum">
              <a:rPr lang="en-US" smtClean="0"/>
              <a:pPr>
                <a:defRPr/>
              </a:pPr>
              <a:t>4</a:t>
            </a:fld>
            <a:endParaRPr lang="en-US" dirty="0"/>
          </a:p>
        </p:txBody>
      </p:sp>
    </p:spTree>
    <p:extLst>
      <p:ext uri="{BB962C8B-B14F-4D97-AF65-F5344CB8AC3E}">
        <p14:creationId xmlns:p14="http://schemas.microsoft.com/office/powerpoint/2010/main" val="33676904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smtClean="0">
                <a:solidFill>
                  <a:schemeClr val="tx1"/>
                </a:solidFill>
                <a:effectLst/>
              </a:rPr>
              <a:t>First, for HIAs the screening is usually completed by the HIA practitioner, the funder, or the community. Because HIRs can only be requested by a state legislator or the governor, the screening for HIRs is controlled by those decision-makers. However a community member or advocacy organization could certainly work with a legislator or the Governor to request a health impact review, and we have seen this happen in Washington.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baseline="0" dirty="0" smtClean="0">
              <a:solidFill>
                <a:schemeClr val="tx1"/>
              </a:solidFill>
              <a:effectLst/>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smtClean="0">
                <a:solidFill>
                  <a:schemeClr val="tx1"/>
                </a:solidFill>
                <a:effectLst/>
              </a:rPr>
              <a:t>When it comes to scoping the process is different because HIAs can take many months to complete and can include the collection and analysis of new data. For HIRs, with only 10 days, we rarely have time to collect new data and we have to scope down the review and focus on only the primary pathways to health. So an HIR is similar to a rapid desktop HIA. I will say, though, that we have collected interview data for reviews completed during the interim when we have the flexibility to work with requesters on a due date and often have much more time.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baseline="0" dirty="0" smtClean="0">
              <a:solidFill>
                <a:schemeClr val="tx1"/>
              </a:solidFill>
              <a:effectLst/>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smtClean="0">
                <a:solidFill>
                  <a:schemeClr val="tx1"/>
                </a:solidFill>
                <a:effectLst/>
              </a:rPr>
              <a:t>The assessment phases are similar, however unfortunately we usually do not have time for a high level of community involvement for our HIRs. We do try to include community members wherever we can by connecting with folks early in the process to get input on the direction that we are heading, by interviewing experts in the field, or sharing drafts of the review. Also, while HIAs almost always focus on health equity and impacts to subpopulations, our statute </a:t>
            </a:r>
            <a:r>
              <a:rPr lang="en-US" sz="1200" b="1" kern="1200" baseline="0" dirty="0" smtClean="0">
                <a:solidFill>
                  <a:schemeClr val="tx1"/>
                </a:solidFill>
                <a:effectLst/>
              </a:rPr>
              <a:t>requires </a:t>
            </a:r>
            <a:r>
              <a:rPr lang="en-US" sz="1200" kern="1200" baseline="0" dirty="0" smtClean="0">
                <a:solidFill>
                  <a:schemeClr val="tx1"/>
                </a:solidFill>
                <a:effectLst/>
              </a:rPr>
              <a:t>that we look at impacts on health disparities, so it is an intentional and mandatory focus of our work.</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baseline="0" dirty="0" smtClean="0">
              <a:solidFill>
                <a:schemeClr val="tx1"/>
              </a:solidFill>
              <a:effectLst/>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smtClean="0">
                <a:solidFill>
                  <a:schemeClr val="tx1"/>
                </a:solidFill>
                <a:effectLst/>
              </a:rPr>
              <a:t>One of the main differences between an HIA and an HIR is that recommendations are an essential component of an HIA, and we do not provide recommendations in an HIR. By statute we are given authority to analyze the impact of the proposal as it is written, and we are not given authority to provide recommendations.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32CAAE39-A595-47F6-B626-4265282AC32E}" type="slidenum">
              <a:rPr lang="en-US" smtClean="0"/>
              <a:pPr>
                <a:defRPr/>
              </a:pPr>
              <a:t>5</a:t>
            </a:fld>
            <a:endParaRPr lang="en-US" dirty="0"/>
          </a:p>
        </p:txBody>
      </p:sp>
    </p:spTree>
    <p:extLst>
      <p:ext uri="{BB962C8B-B14F-4D97-AF65-F5344CB8AC3E}">
        <p14:creationId xmlns:p14="http://schemas.microsoft.com/office/powerpoint/2010/main" val="3579069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Once a health impact review</a:t>
            </a:r>
            <a:r>
              <a:rPr lang="en-US" sz="1400" baseline="0" dirty="0" smtClean="0"/>
              <a:t> has been requested, we begin an objective review of the scientific literature and use the evidence to develop logic models. In some cases these pathways are pretty direct, and in other cases there are a number of intermediate outcomes between the proposal and health impacts. </a:t>
            </a:r>
          </a:p>
          <a:p>
            <a:endParaRPr lang="en-US" sz="1400" baseline="0" dirty="0" smtClean="0"/>
          </a:p>
          <a:p>
            <a:r>
              <a:rPr lang="en-US" sz="1400" dirty="0" smtClean="0"/>
              <a:t>Each arrow in these</a:t>
            </a:r>
            <a:r>
              <a:rPr lang="en-US" sz="1400" baseline="0" dirty="0" smtClean="0"/>
              <a:t> pathways represents a relationship that needs to be researched. </a:t>
            </a:r>
            <a:r>
              <a:rPr lang="en-US" sz="1400" dirty="0" smtClean="0"/>
              <a:t>We </a:t>
            </a:r>
            <a:r>
              <a:rPr lang="en-US" sz="1400" baseline="0" dirty="0" smtClean="0"/>
              <a:t>review the literature on each research topic in order to determine if there is evidence that this relationship exists, and if so, how strong the evidence is.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32CAAE39-A595-47F6-B626-4265282AC32E}" type="slidenum">
              <a:rPr lang="en-US" smtClean="0"/>
              <a:pPr>
                <a:defRPr/>
              </a:pPr>
              <a:t>6</a:t>
            </a:fld>
            <a:endParaRPr lang="en-US" dirty="0"/>
          </a:p>
        </p:txBody>
      </p:sp>
    </p:spTree>
    <p:extLst>
      <p:ext uri="{BB962C8B-B14F-4D97-AF65-F5344CB8AC3E}">
        <p14:creationId xmlns:p14="http://schemas.microsoft.com/office/powerpoint/2010/main" val="41437779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We </a:t>
            </a:r>
            <a:r>
              <a:rPr lang="en-US" baseline="0" dirty="0" smtClean="0"/>
              <a:t>developed criteria to rank the strength of the evidence and then piloted them with the Master of Public Health students at the University of Washington. The goal of these criteria are to create objective guidelines that multiple analysts could apply to the same body of evidence and come to the same conclusion concerning how strong the evidence is.  What we learned from this pilot and from applying these criteria in the 2015 session will help us to continue to strengthen these criteria moving forward. Some groups in Washington as well as agencies in other states have already expressed interest in using these criteria when they do their own Health Impact Assessments or HIA-like projects.  </a:t>
            </a:r>
            <a:endParaRPr lang="en-US" dirty="0"/>
          </a:p>
        </p:txBody>
      </p:sp>
      <p:sp>
        <p:nvSpPr>
          <p:cNvPr id="4" name="Slide Number Placeholder 3"/>
          <p:cNvSpPr>
            <a:spLocks noGrp="1"/>
          </p:cNvSpPr>
          <p:nvPr>
            <p:ph type="sldNum" sz="quarter" idx="10"/>
          </p:nvPr>
        </p:nvSpPr>
        <p:spPr/>
        <p:txBody>
          <a:bodyPr/>
          <a:lstStyle/>
          <a:p>
            <a:pPr>
              <a:defRPr/>
            </a:pPr>
            <a:fld id="{32CAAE39-A595-47F6-B626-4265282AC32E}" type="slidenum">
              <a:rPr lang="en-US" smtClean="0"/>
              <a:pPr>
                <a:defRPr/>
              </a:pPr>
              <a:t>7</a:t>
            </a:fld>
            <a:endParaRPr lang="en-US" dirty="0"/>
          </a:p>
        </p:txBody>
      </p:sp>
    </p:spTree>
    <p:extLst>
      <p:ext uri="{BB962C8B-B14F-4D97-AF65-F5344CB8AC3E}">
        <p14:creationId xmlns:p14="http://schemas.microsoft.com/office/powerpoint/2010/main" val="26997441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2CAAE39-A595-47F6-B626-4265282AC32E}" type="slidenum">
              <a:rPr lang="en-US" smtClean="0"/>
              <a:pPr>
                <a:defRPr/>
              </a:pPr>
              <a:t>8</a:t>
            </a:fld>
            <a:endParaRPr lang="en-US" dirty="0"/>
          </a:p>
        </p:txBody>
      </p:sp>
    </p:spTree>
    <p:extLst>
      <p:ext uri="{BB962C8B-B14F-4D97-AF65-F5344CB8AC3E}">
        <p14:creationId xmlns:p14="http://schemas.microsoft.com/office/powerpoint/2010/main" val="27183916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grpSp>
        <p:nvGrpSpPr>
          <p:cNvPr id="5" name="Group 15"/>
          <p:cNvGrpSpPr>
            <a:grpSpLocks/>
          </p:cNvGrpSpPr>
          <p:nvPr/>
        </p:nvGrpSpPr>
        <p:grpSpPr bwMode="auto">
          <a:xfrm>
            <a:off x="-3175" y="4953000"/>
            <a:ext cx="9147175" cy="1911349"/>
            <a:chOff x="-3765" y="4832896"/>
            <a:chExt cx="9147765" cy="2032191"/>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7" name="Freeform 18"/>
            <p:cNvSpPr>
              <a:spLocks/>
            </p:cNvSpPr>
            <p:nvPr/>
          </p:nvSpPr>
          <p:spPr bwMode="auto">
            <a:xfrm>
              <a:off x="35926" y="5135025"/>
              <a:ext cx="9108074" cy="838869"/>
            </a:xfrm>
            <a:custGeom>
              <a:avLst/>
              <a:gdLst>
                <a:gd name="T0" fmla="*/ 0 w 5760"/>
                <a:gd name="T1" fmla="*/ 0 h 528"/>
                <a:gd name="T2" fmla="*/ 2147483647 w 5760"/>
                <a:gd name="T3" fmla="*/ 0 h 528"/>
                <a:gd name="T4" fmla="*/ 2147483647 w 5760"/>
                <a:gd name="T5" fmla="*/ 2147483647 h 528"/>
                <a:gd name="T6" fmla="*/ 2147483647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3366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endParaRPr lang="en-US"/>
            </a:p>
          </p:txBody>
        </p:sp>
        <p:sp>
          <p:nvSpPr>
            <p:cNvPr id="8" name="Freeform 7"/>
            <p:cNvSpPr>
              <a:spLocks/>
            </p:cNvSpPr>
            <p:nvPr/>
          </p:nvSpPr>
          <p:spPr bwMode="auto">
            <a:xfrm>
              <a:off x="0" y="4883887"/>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gradFill>
              <a:gsLst>
                <a:gs pos="0">
                  <a:srgbClr val="043D92"/>
                </a:gs>
                <a:gs pos="50000">
                  <a:schemeClr val="accent1">
                    <a:tint val="44500"/>
                    <a:satMod val="160000"/>
                  </a:schemeClr>
                </a:gs>
                <a:gs pos="100000">
                  <a:schemeClr val="accent1">
                    <a:tint val="23500"/>
                    <a:satMod val="160000"/>
                  </a:schemeClr>
                </a:gs>
              </a:gsLst>
              <a:lin ang="5400000" scaled="0"/>
            </a:grad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0" name="Straight Connector 9"/>
            <p:cNvCxnSpPr/>
            <p:nvPr userDrawn="1"/>
          </p:nvCxnSpPr>
          <p:spPr>
            <a:xfrm>
              <a:off x="-3765" y="4880373"/>
              <a:ext cx="9147765" cy="839943"/>
            </a:xfrm>
            <a:prstGeom prst="line">
              <a:avLst/>
            </a:prstGeom>
            <a:noFill/>
            <a:ln w="12065" cap="flat" cmpd="sng" algn="ctr">
              <a:gradFill>
                <a:gsLst>
                  <a:gs pos="0">
                    <a:schemeClr val="accent1">
                      <a:tint val="66000"/>
                      <a:satMod val="160000"/>
                      <a:lumMod val="59000"/>
                    </a:schemeClr>
                  </a:gs>
                  <a:gs pos="100000">
                    <a:srgbClr val="043D92"/>
                  </a:gs>
                  <a:gs pos="100000">
                    <a:schemeClr val="accent1">
                      <a:tint val="23500"/>
                      <a:satMod val="160000"/>
                    </a:schemeClr>
                  </a:gs>
                </a:gsLst>
                <a:lin ang="5400000" scaled="0"/>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2" name="Date Placeholder 29"/>
          <p:cNvSpPr>
            <a:spLocks noGrp="1"/>
          </p:cNvSpPr>
          <p:nvPr>
            <p:ph type="dt" sz="half" idx="10"/>
          </p:nvPr>
        </p:nvSpPr>
        <p:spPr/>
        <p:txBody>
          <a:bodyPr/>
          <a:lstStyle>
            <a:lvl1pPr>
              <a:defRPr>
                <a:solidFill>
                  <a:srgbClr val="FFFFFF"/>
                </a:solidFill>
              </a:defRPr>
            </a:lvl1pPr>
            <a:extLst/>
          </a:lstStyle>
          <a:p>
            <a:pPr>
              <a:defRPr/>
            </a:pPr>
            <a:fld id="{9CEE348D-5B32-4F9F-8F1B-A3B1BA7F6FF9}" type="datetime1">
              <a:rPr lang="en-US" smtClean="0"/>
              <a:t>6/11/2015</a:t>
            </a:fld>
            <a:endParaRPr lang="en-US" dirty="0"/>
          </a:p>
        </p:txBody>
      </p:sp>
      <p:sp>
        <p:nvSpPr>
          <p:cNvPr id="13"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4" name="Slide Number Placeholder 26"/>
          <p:cNvSpPr>
            <a:spLocks noGrp="1"/>
          </p:cNvSpPr>
          <p:nvPr>
            <p:ph type="sldNum" sz="quarter" idx="12"/>
          </p:nvPr>
        </p:nvSpPr>
        <p:spPr/>
        <p:txBody>
          <a:bodyPr/>
          <a:lstStyle>
            <a:lvl1pPr>
              <a:defRPr>
                <a:solidFill>
                  <a:srgbClr val="FFFFFF"/>
                </a:solidFill>
              </a:defRPr>
            </a:lvl1pPr>
            <a:extLst/>
          </a:lstStyle>
          <a:p>
            <a:pPr>
              <a:defRPr/>
            </a:pPr>
            <a:fld id="{E788794A-847B-4265-9DCF-1B5C11A1A2AE}" type="slidenum">
              <a:rPr lang="en-US"/>
              <a:pPr>
                <a:defRPr/>
              </a:pPr>
              <a:t>‹#›</a:t>
            </a:fld>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1264" y="304800"/>
            <a:ext cx="3995936" cy="1261875"/>
          </a:xfrm>
          <a:prstGeom prst="rect">
            <a:avLst/>
          </a:prstGeom>
        </p:spPr>
      </p:pic>
      <p:pic>
        <p:nvPicPr>
          <p:cNvPr id="15" name="Picture 14" descr="S:\BOH\Photographs &amp; Images\Logos, Letterhead, Banners\HDC Logo\HDC-Logo-2013.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267200" y="533400"/>
            <a:ext cx="2286000" cy="9512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2139465"/>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47EBAEEB-DFE1-478E-89E8-6E1327ED31E5}" type="datetime1">
              <a:rPr lang="en-US" smtClean="0"/>
              <a:t>6/11/2015</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946BC9B1-7E2C-4286-867F-37AE2C5FC892}" type="slidenum">
              <a:rPr lang="en-US"/>
              <a:pPr>
                <a:defRPr/>
              </a:pPr>
              <a:t>‹#›</a:t>
            </a:fld>
            <a:endParaRPr lang="en-US" dirty="0"/>
          </a:p>
        </p:txBody>
      </p:sp>
    </p:spTree>
    <p:extLst>
      <p:ext uri="{BB962C8B-B14F-4D97-AF65-F5344CB8AC3E}">
        <p14:creationId xmlns:p14="http://schemas.microsoft.com/office/powerpoint/2010/main" val="2816268035"/>
      </p:ext>
    </p:extLst>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76441A9-FAD2-444F-91A6-9AD2E11C0033}" type="datetime1">
              <a:rPr lang="en-US" smtClean="0"/>
              <a:t>6/11/2015</a:t>
            </a:fld>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332CF456-A351-4AA5-A87B-AFD7E86CCC8E}" type="slidenum">
              <a:rPr lang="en-US"/>
              <a:pPr>
                <a:defRPr/>
              </a:pPr>
              <a:t>‹#›</a:t>
            </a:fld>
            <a:endParaRPr lang="en-US" dirty="0"/>
          </a:p>
        </p:txBody>
      </p:sp>
    </p:spTree>
    <p:extLst>
      <p:ext uri="{BB962C8B-B14F-4D97-AF65-F5344CB8AC3E}">
        <p14:creationId xmlns:p14="http://schemas.microsoft.com/office/powerpoint/2010/main" val="3540948223"/>
      </p:ext>
    </p:extLst>
  </p:cSld>
  <p:clrMapOvr>
    <a:masterClrMapping/>
  </p:clrMapOv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_Blank">
    <p:spTree>
      <p:nvGrpSpPr>
        <p:cNvPr id="1" name=""/>
        <p:cNvGrpSpPr/>
        <p:nvPr/>
      </p:nvGrpSpPr>
      <p:grpSpPr>
        <a:xfrm>
          <a:off x="0" y="0"/>
          <a:ext cx="0" cy="0"/>
          <a:chOff x="0" y="0"/>
          <a:chExt cx="0" cy="0"/>
        </a:xfrm>
      </p:grpSpPr>
      <p:sp>
        <p:nvSpPr>
          <p:cNvPr id="3" name="Title 1"/>
          <p:cNvSpPr>
            <a:spLocks noGrp="1"/>
          </p:cNvSpPr>
          <p:nvPr>
            <p:ph type="ctrTitle"/>
          </p:nvPr>
        </p:nvSpPr>
        <p:spPr>
          <a:xfrm>
            <a:off x="460501" y="126170"/>
            <a:ext cx="8182429" cy="729695"/>
          </a:xfrm>
          <a:noFill/>
        </p:spPr>
        <p:txBody>
          <a:bodyPr anchor="t">
            <a:noAutofit/>
          </a:bodyPr>
          <a:lstStyle>
            <a:lvl1pPr algn="l">
              <a:defRPr sz="3600">
                <a:solidFill>
                  <a:schemeClr val="tx2"/>
                </a:solidFill>
              </a:defRPr>
            </a:lvl1pPr>
          </a:lstStyle>
          <a:p>
            <a:r>
              <a:rPr lang="en-US" smtClean="0"/>
              <a:t>Click to edit Master title style</a:t>
            </a:r>
            <a:endParaRPr lang="en-US" dirty="0"/>
          </a:p>
        </p:txBody>
      </p:sp>
    </p:spTree>
    <p:custDataLst>
      <p:tags r:id="rId1"/>
    </p:custDataLst>
    <p:extLst>
      <p:ext uri="{BB962C8B-B14F-4D97-AF65-F5344CB8AC3E}">
        <p14:creationId xmlns:p14="http://schemas.microsoft.com/office/powerpoint/2010/main" val="265051443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5562600" y="6063205"/>
            <a:ext cx="1878827" cy="489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609600" y="1481328"/>
            <a:ext cx="8077200" cy="4525963"/>
          </a:xfrm>
        </p:spPr>
        <p:txBody>
          <a:bodyPr/>
          <a:lstStyle>
            <a:extLs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a:xfrm>
            <a:off x="609600" y="274638"/>
            <a:ext cx="8077200" cy="1143000"/>
          </a:xfrm>
        </p:spPr>
        <p:txBody>
          <a:bodyPr rtlCol="0"/>
          <a:lstStyle>
            <a:extLst/>
          </a:lstStyle>
          <a:p>
            <a:r>
              <a:rPr lang="en-US" dirty="0" smtClean="0"/>
              <a:t>Click to edit Master title style</a:t>
            </a:r>
            <a:endParaRPr lang="en-US" dirty="0"/>
          </a:p>
        </p:txBody>
      </p:sp>
      <p:sp>
        <p:nvSpPr>
          <p:cNvPr id="5" name="Date Placeholder 3"/>
          <p:cNvSpPr>
            <a:spLocks noGrp="1"/>
          </p:cNvSpPr>
          <p:nvPr>
            <p:ph type="dt" sz="half" idx="10"/>
          </p:nvPr>
        </p:nvSpPr>
        <p:spPr/>
        <p:txBody>
          <a:bodyPr/>
          <a:lstStyle>
            <a:lvl1pPr>
              <a:defRPr/>
            </a:lvl1pPr>
            <a:extLst/>
          </a:lstStyle>
          <a:p>
            <a:pPr>
              <a:defRPr/>
            </a:pPr>
            <a:fld id="{3C8BB67F-A1D5-414C-B6D3-EA9C2A089AA5}" type="datetime1">
              <a:rPr lang="en-US" smtClean="0"/>
              <a:t>6/11/2015</a:t>
            </a:fld>
            <a:endParaRPr lang="en-US" dirty="0"/>
          </a:p>
        </p:txBody>
      </p:sp>
      <p:sp>
        <p:nvSpPr>
          <p:cNvPr id="6"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9649B99E-7CD1-49DB-88AB-7D37F2CF62D7}" type="slidenum">
              <a:rPr lang="en-US"/>
              <a:pPr>
                <a:defRPr/>
              </a:pPr>
              <a:t>‹#›</a:t>
            </a:fld>
            <a:endParaRPr lang="en-US" dirty="0"/>
          </a:p>
        </p:txBody>
      </p:sp>
      <p:pic>
        <p:nvPicPr>
          <p:cNvPr id="9" name="Picture 8" descr="S:\BOH\Photographs &amp; Images\Logos, Letterhead, Banners\HDC Logo\HDC-Logo-2013.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624552" y="6050002"/>
            <a:ext cx="1264675" cy="526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6911430"/>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15A75B3F-BE59-4F26-96B3-751581CD0180}" type="datetime1">
              <a:rPr lang="en-US" smtClean="0"/>
              <a:t>6/11/2015</a:t>
            </a:fld>
            <a:endParaRPr lang="en-US" dirty="0"/>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585DA2D0-FECC-4F05-8354-D9CE5F3D56E1}" type="slidenum">
              <a:rPr lang="en-US"/>
              <a:pPr>
                <a:defRPr/>
              </a:pPr>
              <a:t>‹#›</a:t>
            </a:fld>
            <a:endParaRPr lang="en-US" dirty="0"/>
          </a:p>
        </p:txBody>
      </p:sp>
    </p:spTree>
    <p:extLst>
      <p:ext uri="{BB962C8B-B14F-4D97-AF65-F5344CB8AC3E}">
        <p14:creationId xmlns:p14="http://schemas.microsoft.com/office/powerpoint/2010/main" val="2238320268"/>
      </p:ext>
    </p:extLst>
  </p:cSld>
  <p:clrMapOvr>
    <a:overrideClrMapping bg1="dk1" tx1="lt1" bg2="dk2" tx2="lt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5A06AEAA-D7A6-4787-8CAE-911A6BBB13D7}" type="datetime1">
              <a:rPr lang="en-US" smtClean="0"/>
              <a:t>6/11/2015</a:t>
            </a:fld>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B7056FBF-4FD4-4F3B-93A0-F641DAA67552}" type="slidenum">
              <a:rPr lang="en-US"/>
              <a:pPr>
                <a:defRPr/>
              </a:pPr>
              <a:t>‹#›</a:t>
            </a:fld>
            <a:endParaRPr lang="en-US" dirty="0"/>
          </a:p>
        </p:txBody>
      </p:sp>
    </p:spTree>
    <p:extLst>
      <p:ext uri="{BB962C8B-B14F-4D97-AF65-F5344CB8AC3E}">
        <p14:creationId xmlns:p14="http://schemas.microsoft.com/office/powerpoint/2010/main" val="1876409157"/>
      </p:ext>
    </p:extLst>
  </p:cSld>
  <p:clrMapOvr>
    <a:overrideClrMapping bg1="dk1" tx1="lt1" bg2="dk2" tx2="lt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A48AE417-9599-4994-BA55-602004FA049F}" type="datetime1">
              <a:rPr lang="en-US" smtClean="0"/>
              <a:t>6/11/2015</a:t>
            </a:fld>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27B09392-D696-4140-9341-CAA895D97B89}" type="slidenum">
              <a:rPr lang="en-US"/>
              <a:pPr>
                <a:defRPr/>
              </a:pPr>
              <a:t>‹#›</a:t>
            </a:fld>
            <a:endParaRPr lang="en-US" dirty="0"/>
          </a:p>
        </p:txBody>
      </p:sp>
    </p:spTree>
    <p:extLst>
      <p:ext uri="{BB962C8B-B14F-4D97-AF65-F5344CB8AC3E}">
        <p14:creationId xmlns:p14="http://schemas.microsoft.com/office/powerpoint/2010/main" val="2540487861"/>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6D8030FE-2281-43FB-A6FD-A4E6F86080FA}" type="datetime1">
              <a:rPr lang="en-US" smtClean="0"/>
              <a:t>6/11/2015</a:t>
            </a:fld>
            <a:endParaRPr lang="en-US" dirty="0"/>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6C6643A7-7677-4EE6-881C-42F1389E5728}" type="slidenum">
              <a:rPr lang="en-US"/>
              <a:pPr>
                <a:defRPr/>
              </a:pPr>
              <a:t>‹#›</a:t>
            </a:fld>
            <a:endParaRPr lang="en-US" dirty="0"/>
          </a:p>
        </p:txBody>
      </p:sp>
    </p:spTree>
    <p:extLst>
      <p:ext uri="{BB962C8B-B14F-4D97-AF65-F5344CB8AC3E}">
        <p14:creationId xmlns:p14="http://schemas.microsoft.com/office/powerpoint/2010/main" val="2901682273"/>
      </p:ext>
    </p:extLst>
  </p:cSld>
  <p:clrMapOvr>
    <a:overrideClrMapping bg1="dk1" tx1="lt1" bg2="dk2" tx2="lt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6858000" y="6130790"/>
            <a:ext cx="2096105" cy="54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8"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00884819"/>
      </p:ext>
    </p:extLst>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E78AF400-4B6F-408D-95E1-EE753EC6F31D}" type="datetime1">
              <a:rPr lang="en-US" smtClean="0"/>
              <a:t>6/11/2015</a:t>
            </a:fld>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D710AE02-5434-469B-8C8D-709907F37964}" type="slidenum">
              <a:rPr lang="en-US"/>
              <a:pPr>
                <a:defRPr/>
              </a:pPr>
              <a:t>‹#›</a:t>
            </a:fld>
            <a:endParaRPr lang="en-US" dirty="0"/>
          </a:p>
        </p:txBody>
      </p:sp>
    </p:spTree>
    <p:extLst>
      <p:ext uri="{BB962C8B-B14F-4D97-AF65-F5344CB8AC3E}">
        <p14:creationId xmlns:p14="http://schemas.microsoft.com/office/powerpoint/2010/main" val="1671938027"/>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6" name="Freeform 15"/>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336600"/>
          </a:solidFill>
          <a:ln>
            <a:noFill/>
          </a:ln>
          <a:extLst/>
        </p:spPr>
        <p:txBody>
          <a:bodyPr/>
          <a:lstStyle/>
          <a:p>
            <a:endParaRPr lang="en-US"/>
          </a:p>
        </p:txBody>
      </p:sp>
      <p:sp>
        <p:nvSpPr>
          <p:cNvPr id="7" name="Right Triangle 6"/>
          <p:cNvSpPr>
            <a:spLocks/>
          </p:cNvSpPr>
          <p:nvPr/>
        </p:nvSpPr>
        <p:spPr bwMode="auto">
          <a:xfrm>
            <a:off x="-6042" y="5791253"/>
            <a:ext cx="3402314" cy="1080868"/>
          </a:xfrm>
          <a:prstGeom prst="rtTriangle">
            <a:avLst/>
          </a:prstGeom>
          <a:gradFill>
            <a:gsLst>
              <a:gs pos="98000">
                <a:srgbClr val="043D92"/>
              </a:gs>
              <a:gs pos="0">
                <a:schemeClr val="accent1">
                  <a:shade val="40000"/>
                  <a:satMod val="110000"/>
                </a:schemeClr>
              </a:gs>
            </a:gsLst>
            <a:lin ang="5400000" scaled="1"/>
          </a:grad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8" name="Straight Connector 7"/>
          <p:cNvCxnSpPr/>
          <p:nvPr/>
        </p:nvCxnSpPr>
        <p:spPr>
          <a:xfrm>
            <a:off x="-9237" y="5787738"/>
            <a:ext cx="3405509" cy="1084383"/>
          </a:xfrm>
          <a:prstGeom prst="line">
            <a:avLst/>
          </a:prstGeom>
          <a:noFill/>
          <a:ln w="12065" cap="flat" cmpd="sng" algn="ctr">
            <a:gradFill>
              <a:gsLst>
                <a:gs pos="45000">
                  <a:srgbClr val="043D92"/>
                </a:gs>
                <a:gs pos="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dirty="0"/>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dirty="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455AC682-D8A0-4FE4-9BF1-B9142029128B}" type="datetime1">
              <a:rPr lang="en-US" smtClean="0"/>
              <a:t>6/11/2015</a:t>
            </a:fld>
            <a:endParaRPr lang="en-US" dirty="0"/>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AE761FB6-C0F6-4594-B6D3-01F0AF573F7C}" type="slidenum">
              <a:rPr lang="en-US"/>
              <a:pPr>
                <a:defRPr/>
              </a:pPr>
              <a:t>‹#›</a:t>
            </a:fld>
            <a:endParaRPr lang="en-US" dirty="0"/>
          </a:p>
        </p:txBody>
      </p:sp>
    </p:spTree>
    <p:extLst>
      <p:ext uri="{BB962C8B-B14F-4D97-AF65-F5344CB8AC3E}">
        <p14:creationId xmlns:p14="http://schemas.microsoft.com/office/powerpoint/2010/main" val="2424550615"/>
      </p:ext>
    </p:extLst>
  </p:cSld>
  <p:clrMapOvr>
    <a:overrideClrMapping bg1="dk1" tx1="lt1" bg2="dk2" tx2="lt2" accent1="accent1" accent2="accent2" accent3="accent3" accent4="accent4" accent5="accent5" accent6="accent6" hlink="hlink" folHlink="folHlink"/>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dirty="0">
              <a:latin typeface="+mn-lt"/>
            </a:endParaRPr>
          </a:p>
        </p:txBody>
      </p:sp>
      <p:sp>
        <p:nvSpPr>
          <p:cNvPr id="1027" name="Freeform 11"/>
          <p:cNvSpPr>
            <a:spLocks/>
          </p:cNvSpPr>
          <p:nvPr/>
        </p:nvSpPr>
        <p:spPr bwMode="auto">
          <a:xfrm>
            <a:off x="485775" y="5938838"/>
            <a:ext cx="3690938" cy="933450"/>
          </a:xfrm>
          <a:custGeom>
            <a:avLst/>
            <a:gdLst>
              <a:gd name="T0" fmla="*/ 0 w 5591"/>
              <a:gd name="T1" fmla="*/ 0 h 588"/>
              <a:gd name="T2" fmla="*/ 2147483647 w 5591"/>
              <a:gd name="T3" fmla="*/ 0 h 588"/>
              <a:gd name="T4" fmla="*/ 2147483647 w 5591"/>
              <a:gd name="T5" fmla="*/ 2147483647 h 588"/>
              <a:gd name="T6" fmla="*/ 2147483647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336600"/>
          </a:solidFill>
          <a:ln>
            <a:noFill/>
          </a:ln>
          <a:extLst/>
        </p:spPr>
        <p:txBody>
          <a:bodyPr/>
          <a:lstStyle/>
          <a:p>
            <a:endParaRPr lang="en-US"/>
          </a:p>
        </p:txBody>
      </p:sp>
      <p:sp>
        <p:nvSpPr>
          <p:cNvPr id="14" name="Right Triangle 13"/>
          <p:cNvSpPr>
            <a:spLocks/>
          </p:cNvSpPr>
          <p:nvPr/>
        </p:nvSpPr>
        <p:spPr bwMode="auto">
          <a:xfrm>
            <a:off x="-6042" y="5791253"/>
            <a:ext cx="3402314" cy="1080868"/>
          </a:xfrm>
          <a:prstGeom prst="rtTriangle">
            <a:avLst/>
          </a:prstGeom>
          <a:gradFill flip="none" rotWithShape="1">
            <a:gsLst>
              <a:gs pos="0">
                <a:srgbClr val="043D92"/>
              </a:gs>
              <a:gs pos="100000">
                <a:srgbClr val="043D92"/>
              </a:gs>
              <a:gs pos="81000">
                <a:srgbClr val="043D92"/>
              </a:gs>
              <a:gs pos="92000">
                <a:srgbClr val="043D92"/>
              </a:gs>
              <a:gs pos="0">
                <a:schemeClr val="accent1">
                  <a:tint val="23500"/>
                  <a:satMod val="160000"/>
                </a:schemeClr>
              </a:gs>
            </a:gsLst>
            <a:lin ang="2700000" scaled="1"/>
            <a:tileRect/>
          </a:grad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98000">
                  <a:srgbClr val="043D92"/>
                </a:gs>
                <a:gs pos="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defRPr>
            </a:lvl1pPr>
            <a:extLst/>
          </a:lstStyle>
          <a:p>
            <a:pPr>
              <a:defRPr/>
            </a:pPr>
            <a:fld id="{47FCE6A2-F729-46B6-ADE3-5A55C2F9EF84}" type="datetime1">
              <a:rPr lang="en-US" smtClean="0"/>
              <a:t>6/11/2015</a:t>
            </a:fld>
            <a:endParaRPr lang="en-US" dirty="0"/>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defRPr>
            </a:lvl1pPr>
            <a:extLst/>
          </a:lstStyle>
          <a:p>
            <a:pPr>
              <a:defRPr/>
            </a:pPr>
            <a:fld id="{29BFA767-865D-439C-AA1F-33732A01CF0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85" r:id="rId1"/>
    <p:sldLayoutId id="2147484086" r:id="rId2"/>
    <p:sldLayoutId id="2147484087" r:id="rId3"/>
    <p:sldLayoutId id="2147484088" r:id="rId4"/>
    <p:sldLayoutId id="2147484089" r:id="rId5"/>
    <p:sldLayoutId id="2147484090" r:id="rId6"/>
    <p:sldLayoutId id="2147484091" r:id="rId7"/>
    <p:sldLayoutId id="2147484092" r:id="rId8"/>
    <p:sldLayoutId id="2147484093" r:id="rId9"/>
    <p:sldLayoutId id="2147484083" r:id="rId10"/>
    <p:sldLayoutId id="2147484084" r:id="rId11"/>
    <p:sldLayoutId id="2147484094" r:id="rId12"/>
  </p:sldLayoutIdLst>
  <p:transition/>
  <p:timing>
    <p:tnLst>
      <p:par>
        <p:cTn id="1" dur="indefinite" restart="never" nodeType="tmRoot"/>
      </p:par>
    </p:tnLst>
  </p:timing>
  <p:hf hdr="0" ft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10.png"/><Relationship Id="rId7" Type="http://schemas.openxmlformats.org/officeDocument/2006/relationships/diagramColors" Target="../diagrams/colors6.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7" Type="http://schemas.openxmlformats.org/officeDocument/2006/relationships/image" Target="../media/image15.e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package" Target="../embeddings/Microsoft_Visio_Drawing2.vsdx"/><Relationship Id="rId5" Type="http://schemas.openxmlformats.org/officeDocument/2006/relationships/image" Target="../media/image14.emf"/><Relationship Id="rId4" Type="http://schemas.openxmlformats.org/officeDocument/2006/relationships/package" Target="../embeddings/Microsoft_Visio_Drawing1.vsdx"/></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1752601"/>
            <a:ext cx="7772400" cy="1829761"/>
          </a:xfrm>
        </p:spPr>
        <p:txBody>
          <a:bodyPr/>
          <a:lstStyle/>
          <a:p>
            <a:r>
              <a:rPr lang="en-US" dirty="0" smtClean="0"/>
              <a:t>Health Impact Reviews</a:t>
            </a:r>
            <a:endParaRPr lang="en-US" dirty="0"/>
          </a:p>
        </p:txBody>
      </p:sp>
      <p:sp>
        <p:nvSpPr>
          <p:cNvPr id="3" name="Subtitle 2"/>
          <p:cNvSpPr>
            <a:spLocks noGrp="1"/>
          </p:cNvSpPr>
          <p:nvPr>
            <p:ph type="subTitle" idx="1"/>
          </p:nvPr>
        </p:nvSpPr>
        <p:spPr>
          <a:xfrm>
            <a:off x="-1752600" y="3611607"/>
            <a:ext cx="10820400" cy="1199704"/>
          </a:xfrm>
        </p:spPr>
        <p:txBody>
          <a:bodyPr/>
          <a:lstStyle/>
          <a:p>
            <a:r>
              <a:rPr lang="en-US" dirty="0" smtClean="0"/>
              <a:t>Washington State Board of Health</a:t>
            </a:r>
          </a:p>
          <a:p>
            <a:r>
              <a:rPr lang="en-US" dirty="0" smtClean="0"/>
              <a:t>Governor’s Interagency Council on Health Disparities</a:t>
            </a:r>
          </a:p>
          <a:p>
            <a:r>
              <a:rPr lang="en-US" sz="2500" dirty="0" smtClean="0"/>
              <a:t>June 17, 2015</a:t>
            </a:r>
            <a:endParaRPr lang="en-US" sz="2500" dirty="0"/>
          </a:p>
        </p:txBody>
      </p:sp>
    </p:spTree>
    <p:extLst>
      <p:ext uri="{BB962C8B-B14F-4D97-AF65-F5344CB8AC3E}">
        <p14:creationId xmlns:p14="http://schemas.microsoft.com/office/powerpoint/2010/main" val="122186885"/>
      </p:ext>
    </p:extLst>
  </p:cSld>
  <p:clrMapOvr>
    <a:masterClrMapping/>
  </p:clrMapOvr>
  <p:transition advTm="2557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9633"/>
            <a:ext cx="8077200" cy="1143000"/>
          </a:xfrm>
        </p:spPr>
        <p:txBody>
          <a:bodyPr>
            <a:normAutofit/>
          </a:bodyPr>
          <a:lstStyle/>
          <a:p>
            <a:pPr algn="ctr"/>
            <a:r>
              <a:rPr lang="en-US" sz="4000" dirty="0" smtClean="0">
                <a:cs typeface="Helvetica"/>
              </a:rPr>
              <a:t>History</a:t>
            </a:r>
            <a:endParaRPr lang="en-US" sz="4000" dirty="0">
              <a:cs typeface="Helvetica"/>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5423675"/>
              </p:ext>
            </p:extLst>
          </p:nvPr>
        </p:nvGraphicFramePr>
        <p:xfrm>
          <a:off x="533400" y="685800"/>
          <a:ext cx="80772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3657600" y="5558135"/>
            <a:ext cx="5334000" cy="461665"/>
          </a:xfrm>
          <a:prstGeom prst="rect">
            <a:avLst/>
          </a:prstGeom>
          <a:noFill/>
        </p:spPr>
        <p:txBody>
          <a:bodyPr wrap="square" rtlCol="0">
            <a:spAutoFit/>
          </a:bodyPr>
          <a:lstStyle/>
          <a:p>
            <a:r>
              <a:rPr lang="en-US" sz="2400" dirty="0" smtClean="0">
                <a:solidFill>
                  <a:schemeClr val="accent5"/>
                </a:solidFill>
                <a:latin typeface="Helvetica"/>
                <a:cs typeface="Helvetica"/>
              </a:rPr>
              <a:t>HEALTH IMPACT REVIEW GROWTH</a:t>
            </a:r>
            <a:endParaRPr lang="en-US" sz="2400" dirty="0">
              <a:solidFill>
                <a:schemeClr val="accent5"/>
              </a:solidFill>
              <a:latin typeface="Helvetica"/>
              <a:cs typeface="Helvetica"/>
            </a:endParaRPr>
          </a:p>
        </p:txBody>
      </p:sp>
      <p:sp>
        <p:nvSpPr>
          <p:cNvPr id="2" name="Oval 1"/>
          <p:cNvSpPr/>
          <p:nvPr/>
        </p:nvSpPr>
        <p:spPr>
          <a:xfrm>
            <a:off x="1676400" y="3352800"/>
            <a:ext cx="2514600" cy="2286000"/>
          </a:xfrm>
          <a:prstGeom prst="ellipse">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lang="en-US" sz="4000" b="1" dirty="0" smtClean="0">
                <a:latin typeface="Helvetica"/>
                <a:cs typeface="Helvetica"/>
              </a:rPr>
              <a:t>450% </a:t>
            </a:r>
          </a:p>
          <a:p>
            <a:pPr algn="ctr"/>
            <a:r>
              <a:rPr lang="en-US" sz="2800" b="1" dirty="0" smtClean="0">
                <a:latin typeface="Helvetica"/>
                <a:cs typeface="Helvetica"/>
              </a:rPr>
              <a:t>increase</a:t>
            </a:r>
            <a:endParaRPr lang="en-US" sz="2800" b="1" dirty="0">
              <a:latin typeface="Helvetica"/>
              <a:cs typeface="Helvetica"/>
            </a:endParaRPr>
          </a:p>
        </p:txBody>
      </p:sp>
      <p:sp>
        <p:nvSpPr>
          <p:cNvPr id="4" name="Slide Number Placeholder 3"/>
          <p:cNvSpPr>
            <a:spLocks noGrp="1"/>
          </p:cNvSpPr>
          <p:nvPr>
            <p:ph type="sldNum" sz="quarter" idx="12"/>
          </p:nvPr>
        </p:nvSpPr>
        <p:spPr/>
        <p:txBody>
          <a:bodyPr/>
          <a:lstStyle/>
          <a:p>
            <a:pPr>
              <a:defRPr/>
            </a:pPr>
            <a:fld id="{9649B99E-7CD1-49DB-88AB-7D37F2CF62D7}" type="slidenum">
              <a:rPr lang="en-US" smtClean="0"/>
              <a:pPr>
                <a:defRPr/>
              </a:pPr>
              <a:t>9</a:t>
            </a:fld>
            <a:endParaRPr lang="en-US" dirty="0"/>
          </a:p>
        </p:txBody>
      </p:sp>
    </p:spTree>
    <p:extLst>
      <p:ext uri="{BB962C8B-B14F-4D97-AF65-F5344CB8AC3E}">
        <p14:creationId xmlns:p14="http://schemas.microsoft.com/office/powerpoint/2010/main" val="275990263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81000"/>
            <a:ext cx="8763000" cy="1143000"/>
          </a:xfrm>
        </p:spPr>
        <p:txBody>
          <a:bodyPr>
            <a:noAutofit/>
          </a:bodyPr>
          <a:lstStyle/>
          <a:p>
            <a:pPr algn="ctr"/>
            <a:r>
              <a:rPr lang="en-US" sz="4000" dirty="0" smtClean="0">
                <a:cs typeface="Helvetica"/>
              </a:rPr>
              <a:t>Health Impact Review Requested</a:t>
            </a:r>
            <a:endParaRPr lang="en-US" sz="4000" dirty="0">
              <a:cs typeface="Helvetica"/>
            </a:endParaRPr>
          </a:p>
        </p:txBody>
      </p:sp>
      <p:pic>
        <p:nvPicPr>
          <p:cNvPr id="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688" y="1752600"/>
            <a:ext cx="8048625" cy="381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3657600" y="5558135"/>
            <a:ext cx="5334000" cy="461665"/>
          </a:xfrm>
          <a:prstGeom prst="rect">
            <a:avLst/>
          </a:prstGeom>
          <a:noFill/>
        </p:spPr>
        <p:txBody>
          <a:bodyPr wrap="square" rtlCol="0">
            <a:spAutoFit/>
          </a:bodyPr>
          <a:lstStyle/>
          <a:p>
            <a:r>
              <a:rPr lang="en-US" sz="2400" dirty="0" smtClean="0">
                <a:solidFill>
                  <a:schemeClr val="accent5"/>
                </a:solidFill>
                <a:latin typeface="Helvetica"/>
                <a:cs typeface="Helvetica"/>
              </a:rPr>
              <a:t>HEALTH IMPACT REVIEW GROWTH</a:t>
            </a:r>
            <a:endParaRPr lang="en-US" sz="2400" dirty="0">
              <a:solidFill>
                <a:schemeClr val="accent5"/>
              </a:solidFill>
              <a:latin typeface="Helvetica"/>
              <a:cs typeface="Helvetica"/>
            </a:endParaRPr>
          </a:p>
        </p:txBody>
      </p:sp>
      <p:sp>
        <p:nvSpPr>
          <p:cNvPr id="2" name="Slide Number Placeholder 1"/>
          <p:cNvSpPr>
            <a:spLocks noGrp="1"/>
          </p:cNvSpPr>
          <p:nvPr>
            <p:ph type="sldNum" sz="quarter" idx="12"/>
          </p:nvPr>
        </p:nvSpPr>
        <p:spPr/>
        <p:txBody>
          <a:bodyPr/>
          <a:lstStyle/>
          <a:p>
            <a:pPr>
              <a:defRPr/>
            </a:pPr>
            <a:fld id="{9649B99E-7CD1-49DB-88AB-7D37F2CF62D7}" type="slidenum">
              <a:rPr lang="en-US" smtClean="0"/>
              <a:pPr>
                <a:defRPr/>
              </a:pPr>
              <a:t>10</a:t>
            </a:fld>
            <a:endParaRPr lang="en-US" dirty="0"/>
          </a:p>
        </p:txBody>
      </p:sp>
    </p:spTree>
    <p:extLst>
      <p:ext uri="{BB962C8B-B14F-4D97-AF65-F5344CB8AC3E}">
        <p14:creationId xmlns:p14="http://schemas.microsoft.com/office/powerpoint/2010/main" val="267470105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dirty="0" smtClean="0">
                <a:cs typeface="Helvetica"/>
              </a:rPr>
              <a:t>Gaining Traction</a:t>
            </a:r>
            <a:endParaRPr lang="en-US" sz="4000" dirty="0">
              <a:cs typeface="Helvetica"/>
            </a:endParaRPr>
          </a:p>
        </p:txBody>
      </p:sp>
      <p:sp>
        <p:nvSpPr>
          <p:cNvPr id="9" name="Right Arrow 8"/>
          <p:cNvSpPr/>
          <p:nvPr/>
        </p:nvSpPr>
        <p:spPr>
          <a:xfrm rot="19818286">
            <a:off x="3457379" y="1751858"/>
            <a:ext cx="1596193" cy="230085"/>
          </a:xfrm>
          <a:prstGeom prst="rightArrow">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1" name="Rectangle 10"/>
          <p:cNvSpPr/>
          <p:nvPr/>
        </p:nvSpPr>
        <p:spPr>
          <a:xfrm>
            <a:off x="3810001" y="2362200"/>
            <a:ext cx="381000" cy="838200"/>
          </a:xfrm>
          <a:prstGeom prst="rect">
            <a:avLst/>
          </a:prstGeom>
          <a:solidFill>
            <a:srgbClr val="94B6D2"/>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3" name="Rectangle 12"/>
          <p:cNvSpPr/>
          <p:nvPr/>
        </p:nvSpPr>
        <p:spPr>
          <a:xfrm>
            <a:off x="4419600" y="1981200"/>
            <a:ext cx="381000" cy="1219200"/>
          </a:xfrm>
          <a:prstGeom prst="rect">
            <a:avLst/>
          </a:prstGeom>
          <a:solidFill>
            <a:srgbClr val="94B6D2"/>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13"/>
          <p:cNvSpPr/>
          <p:nvPr/>
        </p:nvSpPr>
        <p:spPr>
          <a:xfrm>
            <a:off x="5105400" y="1447800"/>
            <a:ext cx="381000" cy="1752600"/>
          </a:xfrm>
          <a:prstGeom prst="rect">
            <a:avLst/>
          </a:prstGeom>
          <a:solidFill>
            <a:schemeClr val="accent1"/>
          </a:solidFill>
          <a:ln/>
        </p:spPr>
        <p:style>
          <a:lnRef idx="1">
            <a:schemeClr val="accent1"/>
          </a:lnRef>
          <a:fillRef idx="3">
            <a:schemeClr val="accent1"/>
          </a:fillRef>
          <a:effectRef idx="2">
            <a:schemeClr val="accent1"/>
          </a:effectRef>
          <a:fontRef idx="minor">
            <a:schemeClr val="lt1"/>
          </a:fontRef>
        </p:style>
        <p:txBody>
          <a:bodyPr/>
          <a:lstStyle/>
          <a:p>
            <a:endParaRPr lang="en-US"/>
          </a:p>
        </p:txBody>
      </p:sp>
      <p:graphicFrame>
        <p:nvGraphicFramePr>
          <p:cNvPr id="12" name="Diagram 11"/>
          <p:cNvGraphicFramePr/>
          <p:nvPr>
            <p:extLst>
              <p:ext uri="{D42A27DB-BD31-4B8C-83A1-F6EECF244321}">
                <p14:modId xmlns:p14="http://schemas.microsoft.com/office/powerpoint/2010/main" val="1679450122"/>
              </p:ext>
            </p:extLst>
          </p:nvPr>
        </p:nvGraphicFramePr>
        <p:xfrm>
          <a:off x="609600" y="3200400"/>
          <a:ext cx="8001000" cy="246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Box 9"/>
          <p:cNvSpPr txBox="1"/>
          <p:nvPr/>
        </p:nvSpPr>
        <p:spPr>
          <a:xfrm>
            <a:off x="3657600" y="5558135"/>
            <a:ext cx="5334000" cy="461665"/>
          </a:xfrm>
          <a:prstGeom prst="rect">
            <a:avLst/>
          </a:prstGeom>
          <a:noFill/>
        </p:spPr>
        <p:txBody>
          <a:bodyPr wrap="square" rtlCol="0">
            <a:spAutoFit/>
          </a:bodyPr>
          <a:lstStyle/>
          <a:p>
            <a:r>
              <a:rPr lang="en-US" sz="2400" dirty="0" smtClean="0">
                <a:solidFill>
                  <a:schemeClr val="accent5"/>
                </a:solidFill>
                <a:latin typeface="Helvetica"/>
                <a:cs typeface="Helvetica"/>
              </a:rPr>
              <a:t>HEALTH IMPACT REVIEW GROWTH</a:t>
            </a:r>
            <a:endParaRPr lang="en-US" sz="2400" dirty="0">
              <a:solidFill>
                <a:schemeClr val="accent5"/>
              </a:solidFill>
              <a:latin typeface="Helvetica"/>
              <a:cs typeface="Helvetica"/>
            </a:endParaRPr>
          </a:p>
        </p:txBody>
      </p:sp>
      <p:sp>
        <p:nvSpPr>
          <p:cNvPr id="2" name="Slide Number Placeholder 1"/>
          <p:cNvSpPr>
            <a:spLocks noGrp="1"/>
          </p:cNvSpPr>
          <p:nvPr>
            <p:ph type="sldNum" sz="quarter" idx="12"/>
          </p:nvPr>
        </p:nvSpPr>
        <p:spPr/>
        <p:txBody>
          <a:bodyPr/>
          <a:lstStyle/>
          <a:p>
            <a:pPr>
              <a:defRPr/>
            </a:pPr>
            <a:fld id="{9649B99E-7CD1-49DB-88AB-7D37F2CF62D7}" type="slidenum">
              <a:rPr lang="en-US" smtClean="0"/>
              <a:pPr>
                <a:defRPr/>
              </a:pPr>
              <a:t>11</a:t>
            </a:fld>
            <a:endParaRPr lang="en-US" dirty="0"/>
          </a:p>
        </p:txBody>
      </p:sp>
    </p:spTree>
    <p:extLst>
      <p:ext uri="{BB962C8B-B14F-4D97-AF65-F5344CB8AC3E}">
        <p14:creationId xmlns:p14="http://schemas.microsoft.com/office/powerpoint/2010/main" val="351593807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lasses.png"/>
          <p:cNvPicPr>
            <a:picLocks noChangeAspect="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393868" y="838200"/>
            <a:ext cx="2362200" cy="2362200"/>
          </a:xfrm>
          <a:prstGeom prst="rect">
            <a:avLst/>
          </a:prstGeom>
        </p:spPr>
      </p:pic>
      <p:sp>
        <p:nvSpPr>
          <p:cNvPr id="3" name="Title 2"/>
          <p:cNvSpPr>
            <a:spLocks noGrp="1"/>
          </p:cNvSpPr>
          <p:nvPr>
            <p:ph type="title"/>
          </p:nvPr>
        </p:nvSpPr>
        <p:spPr/>
        <p:txBody>
          <a:bodyPr>
            <a:noAutofit/>
          </a:bodyPr>
          <a:lstStyle/>
          <a:p>
            <a:pPr algn="ctr"/>
            <a:r>
              <a:rPr lang="en-US" sz="4000" dirty="0" smtClean="0">
                <a:cs typeface="Helvetica"/>
              </a:rPr>
              <a:t>HIRs and Decision-Making</a:t>
            </a:r>
            <a:endParaRPr lang="en-US" sz="4000" dirty="0">
              <a:cs typeface="Helvetica"/>
            </a:endParaRPr>
          </a:p>
        </p:txBody>
      </p:sp>
      <p:graphicFrame>
        <p:nvGraphicFramePr>
          <p:cNvPr id="7" name="Diagram 6"/>
          <p:cNvGraphicFramePr/>
          <p:nvPr>
            <p:extLst>
              <p:ext uri="{D42A27DB-BD31-4B8C-83A1-F6EECF244321}">
                <p14:modId xmlns:p14="http://schemas.microsoft.com/office/powerpoint/2010/main" val="4208012728"/>
              </p:ext>
            </p:extLst>
          </p:nvPr>
        </p:nvGraphicFramePr>
        <p:xfrm>
          <a:off x="1374568" y="2590800"/>
          <a:ext cx="6400800" cy="2590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TextBox 7"/>
          <p:cNvSpPr txBox="1"/>
          <p:nvPr/>
        </p:nvSpPr>
        <p:spPr>
          <a:xfrm>
            <a:off x="3657600" y="5562600"/>
            <a:ext cx="5334000" cy="457200"/>
          </a:xfrm>
          <a:prstGeom prst="rect">
            <a:avLst/>
          </a:prstGeom>
          <a:noFill/>
        </p:spPr>
        <p:txBody>
          <a:bodyPr wrap="square" rtlCol="0">
            <a:spAutoFit/>
          </a:bodyPr>
          <a:lstStyle/>
          <a:p>
            <a:r>
              <a:rPr lang="en-US" sz="2400" dirty="0" smtClean="0">
                <a:solidFill>
                  <a:schemeClr val="accent5"/>
                </a:solidFill>
                <a:latin typeface="Helvetica"/>
                <a:cs typeface="Helvetica"/>
              </a:rPr>
              <a:t>HEALTH IMPACT REVIEW GROWTH</a:t>
            </a:r>
            <a:endParaRPr lang="en-US" sz="2400" dirty="0">
              <a:solidFill>
                <a:schemeClr val="accent5"/>
              </a:solidFill>
              <a:latin typeface="Helvetica"/>
              <a:cs typeface="Helvetica"/>
            </a:endParaRPr>
          </a:p>
        </p:txBody>
      </p:sp>
      <p:sp>
        <p:nvSpPr>
          <p:cNvPr id="2" name="Slide Number Placeholder 1"/>
          <p:cNvSpPr>
            <a:spLocks noGrp="1"/>
          </p:cNvSpPr>
          <p:nvPr>
            <p:ph type="sldNum" sz="quarter" idx="12"/>
          </p:nvPr>
        </p:nvSpPr>
        <p:spPr/>
        <p:txBody>
          <a:bodyPr/>
          <a:lstStyle/>
          <a:p>
            <a:pPr>
              <a:defRPr/>
            </a:pPr>
            <a:fld id="{9649B99E-7CD1-49DB-88AB-7D37F2CF62D7}" type="slidenum">
              <a:rPr lang="en-US" smtClean="0"/>
              <a:pPr>
                <a:defRPr/>
              </a:pPr>
              <a:t>12</a:t>
            </a:fld>
            <a:endParaRPr lang="en-US" dirty="0"/>
          </a:p>
        </p:txBody>
      </p:sp>
    </p:spTree>
    <p:extLst>
      <p:ext uri="{BB962C8B-B14F-4D97-AF65-F5344CB8AC3E}">
        <p14:creationId xmlns:p14="http://schemas.microsoft.com/office/powerpoint/2010/main" val="384904894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80785" y="92352"/>
            <a:ext cx="8182429" cy="729695"/>
          </a:xfrm>
          <a:prstGeom prst="rect">
            <a:avLst/>
          </a:prstGeom>
        </p:spPr>
        <p:txBody>
          <a:bodyPr vert="horz" rtlCol="0" anchor="ctr">
            <a:normAutofit/>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ctr"/>
            <a:r>
              <a:rPr lang="en-US" sz="4000" dirty="0" smtClean="0">
                <a:cs typeface="Helvetica"/>
              </a:rPr>
              <a:t>Past Health Impact Reviews</a:t>
            </a:r>
            <a:endParaRPr lang="en-US" sz="4000" dirty="0">
              <a:cs typeface="Helvetica"/>
            </a:endParaRPr>
          </a:p>
        </p:txBody>
      </p:sp>
      <p:sp>
        <p:nvSpPr>
          <p:cNvPr id="6" name="Rectangle 5"/>
          <p:cNvSpPr/>
          <p:nvPr/>
        </p:nvSpPr>
        <p:spPr>
          <a:xfrm>
            <a:off x="3592328" y="1143001"/>
            <a:ext cx="1965960" cy="1252728"/>
          </a:xfrm>
          <a:prstGeom prst="rect">
            <a:avLst/>
          </a:prstGeom>
          <a:solidFill>
            <a:schemeClr val="accent4">
              <a:lumMod val="40000"/>
              <a:lumOff val="60000"/>
            </a:schemeClr>
          </a:solidFill>
          <a:ln>
            <a:solidFill>
              <a:schemeClr val="bg1"/>
            </a:solidFill>
          </a:ln>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1900" kern="1200" dirty="0" smtClean="0">
                <a:solidFill>
                  <a:schemeClr val="tx1"/>
                </a:solidFill>
              </a:rPr>
              <a:t>Education</a:t>
            </a:r>
            <a:endParaRPr lang="en-US" sz="1900" kern="1200" dirty="0">
              <a:solidFill>
                <a:schemeClr val="tx1"/>
              </a:solidFill>
            </a:endParaRPr>
          </a:p>
        </p:txBody>
      </p:sp>
      <p:sp>
        <p:nvSpPr>
          <p:cNvPr id="7" name="Rectangle 6"/>
          <p:cNvSpPr/>
          <p:nvPr/>
        </p:nvSpPr>
        <p:spPr>
          <a:xfrm>
            <a:off x="6346457" y="2682759"/>
            <a:ext cx="1965960" cy="1252728"/>
          </a:xfrm>
          <a:prstGeom prst="rect">
            <a:avLst/>
          </a:prstGeom>
          <a:solidFill>
            <a:schemeClr val="tx2">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1900" dirty="0" smtClean="0">
                <a:solidFill>
                  <a:schemeClr val="tx1"/>
                </a:solidFill>
              </a:rPr>
              <a:t>Minimum Wage</a:t>
            </a:r>
            <a:endParaRPr lang="en-US" sz="1900" kern="1200" dirty="0">
              <a:solidFill>
                <a:schemeClr val="tx1"/>
              </a:solidFill>
            </a:endParaRPr>
          </a:p>
        </p:txBody>
      </p:sp>
      <p:sp>
        <p:nvSpPr>
          <p:cNvPr id="8" name="Rectangle 7"/>
          <p:cNvSpPr/>
          <p:nvPr/>
        </p:nvSpPr>
        <p:spPr>
          <a:xfrm>
            <a:off x="838200" y="2672999"/>
            <a:ext cx="1966025" cy="1256414"/>
          </a:xfrm>
          <a:prstGeom prst="rect">
            <a:avLst/>
          </a:prstGeom>
          <a:solidFill>
            <a:schemeClr val="bg2">
              <a:lumMod val="50000"/>
            </a:schemeClr>
          </a:solidFill>
          <a:ln>
            <a:solidFill>
              <a:schemeClr val="bg1"/>
            </a:solidFill>
          </a:ln>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1900" kern="1200" dirty="0" smtClean="0">
                <a:solidFill>
                  <a:schemeClr val="tx1"/>
                </a:solidFill>
              </a:rPr>
              <a:t>Juvenile Justice</a:t>
            </a:r>
            <a:endParaRPr lang="en-US" sz="1900" kern="1200" dirty="0">
              <a:solidFill>
                <a:schemeClr val="tx1"/>
              </a:solidFill>
            </a:endParaRPr>
          </a:p>
        </p:txBody>
      </p:sp>
      <p:sp>
        <p:nvSpPr>
          <p:cNvPr id="9" name="Rectangle 8"/>
          <p:cNvSpPr/>
          <p:nvPr/>
        </p:nvSpPr>
        <p:spPr>
          <a:xfrm>
            <a:off x="3592361" y="2652941"/>
            <a:ext cx="1965960" cy="1252728"/>
          </a:xfrm>
          <a:prstGeom prst="rect">
            <a:avLst/>
          </a:prstGeom>
          <a:solidFill>
            <a:schemeClr val="accent3"/>
          </a:solidFill>
          <a:ln>
            <a:solidFill>
              <a:schemeClr val="bg1"/>
            </a:solidFill>
          </a:ln>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1900" kern="1200" dirty="0" smtClean="0">
                <a:solidFill>
                  <a:schemeClr val="tx1"/>
                </a:solidFill>
              </a:rPr>
              <a:t>Health Care</a:t>
            </a:r>
            <a:endParaRPr lang="en-US" sz="1900" kern="1200" dirty="0">
              <a:solidFill>
                <a:schemeClr val="tx1"/>
              </a:solidFill>
            </a:endParaRPr>
          </a:p>
        </p:txBody>
      </p:sp>
      <p:sp>
        <p:nvSpPr>
          <p:cNvPr id="10" name="Rectangle 9"/>
          <p:cNvSpPr/>
          <p:nvPr/>
        </p:nvSpPr>
        <p:spPr>
          <a:xfrm>
            <a:off x="3592361" y="4162882"/>
            <a:ext cx="1965960" cy="1252728"/>
          </a:xfrm>
          <a:prstGeom prst="rect">
            <a:avLst/>
          </a:prstGeom>
          <a:solidFill>
            <a:schemeClr val="accent5"/>
          </a:solidFill>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1900" kern="1200" dirty="0" smtClean="0">
                <a:solidFill>
                  <a:schemeClr val="tx1"/>
                </a:solidFill>
              </a:rPr>
              <a:t>Mental Health</a:t>
            </a:r>
            <a:endParaRPr lang="en-US" sz="1900" kern="1200" dirty="0">
              <a:solidFill>
                <a:schemeClr val="tx1"/>
              </a:solidFill>
            </a:endParaRPr>
          </a:p>
        </p:txBody>
      </p:sp>
      <p:sp>
        <p:nvSpPr>
          <p:cNvPr id="11" name="Rectangle 10"/>
          <p:cNvSpPr/>
          <p:nvPr/>
        </p:nvSpPr>
        <p:spPr>
          <a:xfrm>
            <a:off x="838200" y="4152306"/>
            <a:ext cx="1966026" cy="1252728"/>
          </a:xfrm>
          <a:prstGeom prst="rect">
            <a:avLst/>
          </a:prstGeom>
          <a:solidFill>
            <a:schemeClr val="accent4">
              <a:lumMod val="60000"/>
              <a:lumOff val="40000"/>
            </a:schemeClr>
          </a:solidFill>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1900" kern="1200" dirty="0" smtClean="0">
                <a:solidFill>
                  <a:schemeClr val="tx1"/>
                </a:solidFill>
              </a:rPr>
              <a:t>Emergency Response</a:t>
            </a:r>
            <a:endParaRPr lang="en-US" sz="1900" kern="1200" dirty="0">
              <a:solidFill>
                <a:schemeClr val="tx1"/>
              </a:solidFill>
            </a:endParaRPr>
          </a:p>
        </p:txBody>
      </p:sp>
      <p:pic>
        <p:nvPicPr>
          <p:cNvPr id="12" name="Picture 11"/>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346456" y="4222517"/>
            <a:ext cx="1965961" cy="1252728"/>
          </a:xfrm>
          <a:prstGeom prst="rect">
            <a:avLst/>
          </a:prstGeom>
          <a:ln w="3175">
            <a:solidFill>
              <a:schemeClr val="tx1"/>
            </a:solidFill>
          </a:ln>
        </p:spPr>
      </p:pic>
      <p:sp>
        <p:nvSpPr>
          <p:cNvPr id="13" name="Rectangle 12"/>
          <p:cNvSpPr/>
          <p:nvPr/>
        </p:nvSpPr>
        <p:spPr>
          <a:xfrm>
            <a:off x="6346457" y="1143000"/>
            <a:ext cx="1965960" cy="1252728"/>
          </a:xfrm>
          <a:prstGeom prst="rect">
            <a:avLst/>
          </a:prstGeom>
          <a:solidFill>
            <a:schemeClr val="accent1"/>
          </a:solidFill>
          <a:ln>
            <a:solidFill>
              <a:schemeClr val="bg1"/>
            </a:solidFill>
          </a:ln>
        </p:spPr>
        <p:style>
          <a:lnRef idx="0">
            <a:scrgbClr r="0" g="0" b="0"/>
          </a:lnRef>
          <a:fillRef idx="0">
            <a:scrgbClr r="0" g="0" b="0"/>
          </a:fillRef>
          <a:effectRef idx="0">
            <a:scrgbClr r="0" g="0" b="0"/>
          </a:effectRef>
          <a:fontRef idx="minor">
            <a:schemeClr val="lt1"/>
          </a:fontRef>
        </p:style>
        <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1900" kern="1200" dirty="0" smtClean="0">
                <a:solidFill>
                  <a:schemeClr val="tx1"/>
                </a:solidFill>
              </a:rPr>
              <a:t>Oil Transportation</a:t>
            </a:r>
            <a:endParaRPr lang="en-US" sz="1900" kern="1200" dirty="0">
              <a:solidFill>
                <a:schemeClr val="tx1"/>
              </a:solidFill>
            </a:endParaRPr>
          </a:p>
        </p:txBody>
      </p:sp>
      <p:pic>
        <p:nvPicPr>
          <p:cNvPr id="14" name="Picture 2" descr="W:\Graphics\01_Purchased_Images\iStock_000020818212_ExtraSmall.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838200" y="1208970"/>
            <a:ext cx="1965960" cy="1241136"/>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3657600" y="5558135"/>
            <a:ext cx="5334000" cy="461665"/>
          </a:xfrm>
          <a:prstGeom prst="rect">
            <a:avLst/>
          </a:prstGeom>
          <a:noFill/>
        </p:spPr>
        <p:txBody>
          <a:bodyPr wrap="square" rtlCol="0">
            <a:spAutoFit/>
          </a:bodyPr>
          <a:lstStyle/>
          <a:p>
            <a:r>
              <a:rPr lang="en-US" sz="2400" dirty="0" smtClean="0">
                <a:solidFill>
                  <a:schemeClr val="accent5"/>
                </a:solidFill>
                <a:latin typeface="Helvetica"/>
                <a:cs typeface="Helvetica"/>
              </a:rPr>
              <a:t>HEALTH IMPACT REVIEW GROWTH</a:t>
            </a:r>
            <a:endParaRPr lang="en-US" sz="2400" dirty="0">
              <a:solidFill>
                <a:schemeClr val="accent5"/>
              </a:solidFill>
              <a:latin typeface="Helvetica"/>
              <a:cs typeface="Helvetica"/>
            </a:endParaRPr>
          </a:p>
        </p:txBody>
      </p:sp>
      <p:sp>
        <p:nvSpPr>
          <p:cNvPr id="2" name="Slide Number Placeholder 1"/>
          <p:cNvSpPr>
            <a:spLocks noGrp="1"/>
          </p:cNvSpPr>
          <p:nvPr>
            <p:ph type="sldNum" sz="quarter" idx="12"/>
          </p:nvPr>
        </p:nvSpPr>
        <p:spPr/>
        <p:txBody>
          <a:bodyPr/>
          <a:lstStyle/>
          <a:p>
            <a:pPr>
              <a:defRPr/>
            </a:pPr>
            <a:fld id="{9649B99E-7CD1-49DB-88AB-7D37F2CF62D7}" type="slidenum">
              <a:rPr lang="en-US" smtClean="0"/>
              <a:pPr>
                <a:defRPr/>
              </a:pPr>
              <a:t>13</a:t>
            </a:fld>
            <a:endParaRPr lang="en-US" dirty="0"/>
          </a:p>
        </p:txBody>
      </p:sp>
    </p:spTree>
    <p:extLst>
      <p:ext uri="{BB962C8B-B14F-4D97-AF65-F5344CB8AC3E}">
        <p14:creationId xmlns:p14="http://schemas.microsoft.com/office/powerpoint/2010/main" val="142299040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Callout 4"/>
          <p:cNvSpPr/>
          <p:nvPr/>
        </p:nvSpPr>
        <p:spPr>
          <a:xfrm>
            <a:off x="76200" y="2133600"/>
            <a:ext cx="4800600" cy="3429000"/>
          </a:xfrm>
          <a:prstGeom prst="wedgeEllipseCallout">
            <a:avLst>
              <a:gd name="adj1" fmla="val -17333"/>
              <a:gd name="adj2" fmla="val 6516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r>
              <a:rPr lang="en-US" dirty="0">
                <a:solidFill>
                  <a:schemeClr val="tx1"/>
                </a:solidFill>
              </a:rPr>
              <a:t>“Health impact reviews are a useful tool because they provide evidence to support bills that would positively impact health</a:t>
            </a:r>
            <a:r>
              <a:rPr lang="en-US" dirty="0" smtClean="0">
                <a:solidFill>
                  <a:schemeClr val="tx1"/>
                </a:solidFill>
              </a:rPr>
              <a:t>.”</a:t>
            </a:r>
          </a:p>
          <a:p>
            <a:pPr>
              <a:buNone/>
            </a:pPr>
            <a:endParaRPr lang="en-US" dirty="0">
              <a:solidFill>
                <a:schemeClr val="tx1"/>
              </a:solidFill>
            </a:endParaRPr>
          </a:p>
          <a:p>
            <a:pPr>
              <a:buNone/>
            </a:pPr>
            <a:r>
              <a:rPr lang="en-US" dirty="0" smtClean="0">
                <a:solidFill>
                  <a:schemeClr val="tx1"/>
                </a:solidFill>
              </a:rPr>
              <a:t>-Washington State Legislator</a:t>
            </a:r>
            <a:endParaRPr lang="en-US" dirty="0">
              <a:solidFill>
                <a:schemeClr val="tx1"/>
              </a:solidFill>
            </a:endParaRPr>
          </a:p>
        </p:txBody>
      </p:sp>
      <p:sp>
        <p:nvSpPr>
          <p:cNvPr id="6" name="Title 2"/>
          <p:cNvSpPr txBox="1">
            <a:spLocks/>
          </p:cNvSpPr>
          <p:nvPr/>
        </p:nvSpPr>
        <p:spPr>
          <a:xfrm>
            <a:off x="460501" y="126170"/>
            <a:ext cx="8182429" cy="729695"/>
          </a:xfrm>
          <a:prstGeom prst="rect">
            <a:avLst/>
          </a:prstGeom>
        </p:spPr>
        <p:txBody>
          <a:bodyPr vert="horz" rtlCol="0" anchor="ctr">
            <a:normAutofit/>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ctr"/>
            <a:r>
              <a:rPr lang="en-US" sz="4000" dirty="0" smtClean="0"/>
              <a:t>Feedback from Legislators</a:t>
            </a:r>
            <a:endParaRPr lang="en-US" sz="4000" dirty="0"/>
          </a:p>
        </p:txBody>
      </p:sp>
      <p:sp>
        <p:nvSpPr>
          <p:cNvPr id="7" name="Oval Callout 6"/>
          <p:cNvSpPr/>
          <p:nvPr/>
        </p:nvSpPr>
        <p:spPr>
          <a:xfrm>
            <a:off x="4061346" y="742170"/>
            <a:ext cx="5105400" cy="4363230"/>
          </a:xfrm>
          <a:prstGeom prst="wedgeEllipseCallout">
            <a:avLst>
              <a:gd name="adj1" fmla="val 32898"/>
              <a:gd name="adj2" fmla="val 60531"/>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“Thank you for this [HIR]. I don't know why we don't utilize you guys more often. This is really good analysis and we appreciate it. I wish that I had it for my bill and thought of [requesting an HIR].” </a:t>
            </a:r>
          </a:p>
          <a:p>
            <a:pPr algn="ctr"/>
            <a:endParaRPr lang="en-US" dirty="0">
              <a:solidFill>
                <a:schemeClr val="tx1"/>
              </a:solidFill>
            </a:endParaRPr>
          </a:p>
          <a:p>
            <a:pPr algn="ctr"/>
            <a:r>
              <a:rPr lang="en-US" dirty="0">
                <a:solidFill>
                  <a:schemeClr val="tx1"/>
                </a:solidFill>
              </a:rPr>
              <a:t>-Washington State Legislator</a:t>
            </a:r>
          </a:p>
        </p:txBody>
      </p:sp>
      <p:sp>
        <p:nvSpPr>
          <p:cNvPr id="8" name="TextBox 7"/>
          <p:cNvSpPr txBox="1"/>
          <p:nvPr/>
        </p:nvSpPr>
        <p:spPr>
          <a:xfrm>
            <a:off x="3657600" y="5558135"/>
            <a:ext cx="5334000" cy="461665"/>
          </a:xfrm>
          <a:prstGeom prst="rect">
            <a:avLst/>
          </a:prstGeom>
          <a:noFill/>
        </p:spPr>
        <p:txBody>
          <a:bodyPr wrap="square" rtlCol="0">
            <a:spAutoFit/>
          </a:bodyPr>
          <a:lstStyle/>
          <a:p>
            <a:r>
              <a:rPr lang="en-US" sz="2400" dirty="0" smtClean="0">
                <a:solidFill>
                  <a:schemeClr val="accent5"/>
                </a:solidFill>
                <a:latin typeface="Helvetica"/>
                <a:cs typeface="Helvetica"/>
              </a:rPr>
              <a:t>HEALTH IMPACT REVIEW GROWTH</a:t>
            </a:r>
            <a:endParaRPr lang="en-US" sz="2400" dirty="0">
              <a:solidFill>
                <a:schemeClr val="accent5"/>
              </a:solidFill>
              <a:latin typeface="Helvetica"/>
              <a:cs typeface="Helvetica"/>
            </a:endParaRPr>
          </a:p>
        </p:txBody>
      </p:sp>
      <p:sp>
        <p:nvSpPr>
          <p:cNvPr id="2" name="Slide Number Placeholder 1"/>
          <p:cNvSpPr>
            <a:spLocks noGrp="1"/>
          </p:cNvSpPr>
          <p:nvPr>
            <p:ph type="sldNum" sz="quarter" idx="12"/>
          </p:nvPr>
        </p:nvSpPr>
        <p:spPr/>
        <p:txBody>
          <a:bodyPr/>
          <a:lstStyle/>
          <a:p>
            <a:pPr>
              <a:defRPr/>
            </a:pPr>
            <a:fld id="{9649B99E-7CD1-49DB-88AB-7D37F2CF62D7}" type="slidenum">
              <a:rPr lang="en-US" smtClean="0"/>
              <a:pPr>
                <a:defRPr/>
              </a:pPr>
              <a:t>14</a:t>
            </a:fld>
            <a:endParaRPr lang="en-US" dirty="0"/>
          </a:p>
        </p:txBody>
      </p:sp>
    </p:spTree>
    <p:extLst>
      <p:ext uri="{BB962C8B-B14F-4D97-AF65-F5344CB8AC3E}">
        <p14:creationId xmlns:p14="http://schemas.microsoft.com/office/powerpoint/2010/main" val="136314995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1752600"/>
            <a:ext cx="8077200" cy="1143000"/>
          </a:xfrm>
        </p:spPr>
        <p:txBody>
          <a:bodyPr>
            <a:noAutofit/>
          </a:bodyPr>
          <a:lstStyle/>
          <a:p>
            <a:pPr algn="ctr"/>
            <a:r>
              <a:rPr lang="en-US" sz="5000" dirty="0" smtClean="0">
                <a:cs typeface="Helvetica"/>
              </a:rPr>
              <a:t>HEALTH IMPACT </a:t>
            </a:r>
            <a:r>
              <a:rPr lang="en-US" sz="5000" dirty="0">
                <a:cs typeface="Helvetica"/>
              </a:rPr>
              <a:t>REVIEW EXAMPLE </a:t>
            </a:r>
          </a:p>
        </p:txBody>
      </p:sp>
      <p:pic>
        <p:nvPicPr>
          <p:cNvPr id="5" name="Picture 4" descr="LEARN.png"/>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581400" y="3505200"/>
            <a:ext cx="1981200" cy="1981200"/>
          </a:xfrm>
          <a:prstGeom prst="rect">
            <a:avLst/>
          </a:prstGeom>
        </p:spPr>
      </p:pic>
      <p:sp>
        <p:nvSpPr>
          <p:cNvPr id="2" name="Slide Number Placeholder 1"/>
          <p:cNvSpPr>
            <a:spLocks noGrp="1"/>
          </p:cNvSpPr>
          <p:nvPr>
            <p:ph type="sldNum" sz="quarter" idx="12"/>
          </p:nvPr>
        </p:nvSpPr>
        <p:spPr/>
        <p:txBody>
          <a:bodyPr/>
          <a:lstStyle/>
          <a:p>
            <a:pPr>
              <a:defRPr/>
            </a:pPr>
            <a:fld id="{9649B99E-7CD1-49DB-88AB-7D37F2CF62D7}" type="slidenum">
              <a:rPr lang="en-US" smtClean="0"/>
              <a:pPr>
                <a:defRPr/>
              </a:pPr>
              <a:t>15</a:t>
            </a:fld>
            <a:endParaRPr lang="en-US" dirty="0"/>
          </a:p>
        </p:txBody>
      </p:sp>
    </p:spTree>
    <p:extLst>
      <p:ext uri="{BB962C8B-B14F-4D97-AF65-F5344CB8AC3E}">
        <p14:creationId xmlns:p14="http://schemas.microsoft.com/office/powerpoint/2010/main" val="178858017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609600" y="76200"/>
            <a:ext cx="8077200" cy="1143000"/>
          </a:xfrm>
        </p:spPr>
        <p:txBody>
          <a:bodyPr>
            <a:noAutofit/>
          </a:bodyPr>
          <a:lstStyle/>
          <a:p>
            <a:pPr algn="ctr"/>
            <a:r>
              <a:rPr lang="en-US" sz="4000" b="1" dirty="0">
                <a:solidFill>
                  <a:schemeClr val="tx2"/>
                </a:solidFill>
                <a:effectLst>
                  <a:outerShdw blurRad="31750" dist="25400" dir="5400000" algn="tl" rotWithShape="0">
                    <a:srgbClr val="000000">
                      <a:alpha val="25000"/>
                    </a:srgbClr>
                  </a:outerShdw>
                </a:effectLst>
              </a:rPr>
              <a:t>HB 1674 </a:t>
            </a:r>
            <a:br>
              <a:rPr lang="en-US" sz="4000" b="1" dirty="0">
                <a:solidFill>
                  <a:schemeClr val="tx2"/>
                </a:solidFill>
                <a:effectLst>
                  <a:outerShdw blurRad="31750" dist="25400" dir="5400000" algn="tl" rotWithShape="0">
                    <a:srgbClr val="000000">
                      <a:alpha val="25000"/>
                    </a:srgbClr>
                  </a:outerShdw>
                </a:effectLst>
              </a:rPr>
            </a:br>
            <a:r>
              <a:rPr lang="en-US" sz="3200" b="1" dirty="0">
                <a:solidFill>
                  <a:schemeClr val="tx2"/>
                </a:solidFill>
                <a:effectLst>
                  <a:outerShdw blurRad="31750" dist="25400" dir="5400000" algn="tl" rotWithShape="0">
                    <a:srgbClr val="000000">
                      <a:alpha val="25000"/>
                    </a:srgbClr>
                  </a:outerShdw>
                </a:effectLst>
              </a:rPr>
              <a:t>(2015-2016)</a:t>
            </a:r>
          </a:p>
        </p:txBody>
      </p:sp>
      <p:sp>
        <p:nvSpPr>
          <p:cNvPr id="5"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7" name="Title 1"/>
          <p:cNvSpPr txBox="1">
            <a:spLocks/>
          </p:cNvSpPr>
          <p:nvPr/>
        </p:nvSpPr>
        <p:spPr>
          <a:xfrm>
            <a:off x="6767624" y="5644487"/>
            <a:ext cx="2300176" cy="457200"/>
          </a:xfrm>
          <a:prstGeom prst="rect">
            <a:avLst/>
          </a:prstGeom>
        </p:spPr>
        <p:txBody>
          <a:bodyPr vert="horz" anchor="t">
            <a:noAutofit/>
            <a:scene3d>
              <a:camera prst="orthographicFront"/>
              <a:lightRig rig="soft" dir="t"/>
            </a:scene3d>
            <a:sp3d prstMaterial="softEdge">
              <a:bevelT w="0" h="0"/>
            </a:sp3d>
          </a:bodyPr>
          <a:lstStyle>
            <a:lvl1pPr algn="r" rtl="0" eaLnBrk="0" fontAlgn="base" hangingPunct="0">
              <a:spcBef>
                <a:spcPct val="0"/>
              </a:spcBef>
              <a:spcAft>
                <a:spcPct val="0"/>
              </a:spcAft>
              <a:buNone/>
              <a:defRPr sz="2500" b="0" kern="1200">
                <a:solidFill>
                  <a:schemeClr val="accent1"/>
                </a:solidFill>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r>
              <a:rPr lang="en-US" sz="2400" dirty="0" smtClean="0">
                <a:solidFill>
                  <a:schemeClr val="accent5"/>
                </a:solidFill>
                <a:latin typeface="Helvetica"/>
                <a:ea typeface="+mn-ea"/>
                <a:cs typeface="Helvetica"/>
              </a:rPr>
              <a:t>HIR EXAMPLE </a:t>
            </a:r>
            <a:endParaRPr lang="en-US" sz="2400" dirty="0">
              <a:solidFill>
                <a:schemeClr val="accent5"/>
              </a:solidFill>
              <a:latin typeface="Helvetica"/>
              <a:ea typeface="+mn-ea"/>
              <a:cs typeface="Helvetica"/>
            </a:endParaRPr>
          </a:p>
        </p:txBody>
      </p:sp>
      <p:sp>
        <p:nvSpPr>
          <p:cNvPr id="8"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1859264608"/>
              </p:ext>
            </p:extLst>
          </p:nvPr>
        </p:nvGraphicFramePr>
        <p:xfrm>
          <a:off x="304800" y="1158631"/>
          <a:ext cx="8534400" cy="3337169"/>
        </p:xfrm>
        <a:graphic>
          <a:graphicData uri="http://schemas.openxmlformats.org/presentationml/2006/ole">
            <mc:AlternateContent xmlns:mc="http://schemas.openxmlformats.org/markup-compatibility/2006">
              <mc:Choice xmlns:v="urn:schemas-microsoft-com:vml" Requires="v">
                <p:oleObj spid="_x0000_s137251" name="Visio" r:id="rId4" imgW="6838952" imgH="2676391" progId="Visio.Drawing.15">
                  <p:embed/>
                </p:oleObj>
              </mc:Choice>
              <mc:Fallback>
                <p:oleObj name="Visio" r:id="rId4" imgW="6838952" imgH="2676391" progId="Visio.Drawing.15">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1158631"/>
                        <a:ext cx="8534400" cy="3337169"/>
                      </a:xfrm>
                      <a:prstGeom prst="rect">
                        <a:avLst/>
                      </a:prstGeom>
                      <a:noFill/>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2021504351"/>
              </p:ext>
            </p:extLst>
          </p:nvPr>
        </p:nvGraphicFramePr>
        <p:xfrm>
          <a:off x="2895600" y="4465638"/>
          <a:ext cx="3571875" cy="2316162"/>
        </p:xfrm>
        <a:graphic>
          <a:graphicData uri="http://schemas.openxmlformats.org/presentationml/2006/ole">
            <mc:AlternateContent xmlns:mc="http://schemas.openxmlformats.org/markup-compatibility/2006">
              <mc:Choice xmlns:v="urn:schemas-microsoft-com:vml" Requires="v">
                <p:oleObj spid="_x0000_s137252" name="Visio" r:id="rId6" imgW="2962343" imgH="1924185" progId="Visio.Drawing.15">
                  <p:embed/>
                </p:oleObj>
              </mc:Choice>
              <mc:Fallback>
                <p:oleObj name="Visio" r:id="rId6" imgW="2962343" imgH="1924185" progId="Visio.Drawing.15">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95600" y="4465638"/>
                        <a:ext cx="3571875" cy="2316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7301332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400" dirty="0" smtClean="0"/>
              <a:t>Questions?</a:t>
            </a:r>
            <a:endParaRPr lang="en-US" sz="4400" dirty="0"/>
          </a:p>
        </p:txBody>
      </p:sp>
      <p:sp>
        <p:nvSpPr>
          <p:cNvPr id="6" name="TextBox 5"/>
          <p:cNvSpPr txBox="1"/>
          <p:nvPr/>
        </p:nvSpPr>
        <p:spPr>
          <a:xfrm>
            <a:off x="228600" y="1295400"/>
            <a:ext cx="8610600" cy="1856919"/>
          </a:xfrm>
          <a:prstGeom prst="rect">
            <a:avLst/>
          </a:prstGeom>
          <a:noFill/>
        </p:spPr>
        <p:txBody>
          <a:bodyPr wrap="square" rtlCol="0">
            <a:spAutoFit/>
          </a:bodyPr>
          <a:lstStyle/>
          <a:p>
            <a:pPr marL="109537" algn="ctr" eaLnBrk="0" hangingPunct="0">
              <a:spcBef>
                <a:spcPts val="400"/>
              </a:spcBef>
              <a:buClr>
                <a:schemeClr val="accent1"/>
              </a:buClr>
              <a:buSzPct val="68000"/>
            </a:pPr>
            <a:r>
              <a:rPr lang="en-US" sz="3600" b="1" dirty="0">
                <a:latin typeface="+mn-lt"/>
              </a:rPr>
              <a:t>Sierra Rotakhina, MPH</a:t>
            </a:r>
          </a:p>
          <a:p>
            <a:pPr marL="109537" algn="ctr" eaLnBrk="0" hangingPunct="0">
              <a:spcBef>
                <a:spcPts val="400"/>
              </a:spcBef>
              <a:buClr>
                <a:schemeClr val="accent1"/>
              </a:buClr>
              <a:buSzPct val="68000"/>
            </a:pPr>
            <a:r>
              <a:rPr lang="en-US" sz="3400" dirty="0">
                <a:latin typeface="+mn-lt"/>
              </a:rPr>
              <a:t>sierra.rotakhina@sboh.wa.gov</a:t>
            </a:r>
          </a:p>
          <a:p>
            <a:pPr marL="109537" algn="ctr" eaLnBrk="0" hangingPunct="0">
              <a:spcBef>
                <a:spcPts val="400"/>
              </a:spcBef>
              <a:buClr>
                <a:schemeClr val="accent1"/>
              </a:buClr>
              <a:buSzPct val="68000"/>
            </a:pPr>
            <a:r>
              <a:rPr lang="en-US" sz="3400" dirty="0" smtClean="0">
                <a:latin typeface="+mn-lt"/>
              </a:rPr>
              <a:t>360-236-4106</a:t>
            </a:r>
            <a:endParaRPr lang="en-US" sz="3400" dirty="0">
              <a:latin typeface="+mn-lt"/>
            </a:endParaRPr>
          </a:p>
        </p:txBody>
      </p:sp>
      <p:sp>
        <p:nvSpPr>
          <p:cNvPr id="7" name="TextBox 6"/>
          <p:cNvSpPr txBox="1"/>
          <p:nvPr/>
        </p:nvSpPr>
        <p:spPr>
          <a:xfrm>
            <a:off x="76200" y="3276600"/>
            <a:ext cx="8991600" cy="2446824"/>
          </a:xfrm>
          <a:prstGeom prst="rect">
            <a:avLst/>
          </a:prstGeom>
          <a:noFill/>
        </p:spPr>
        <p:txBody>
          <a:bodyPr wrap="square" rtlCol="0">
            <a:spAutoFit/>
          </a:bodyPr>
          <a:lstStyle/>
          <a:p>
            <a:pPr algn="ctr"/>
            <a:r>
              <a:rPr lang="en-US" sz="3600" dirty="0">
                <a:latin typeface="+mn-lt"/>
              </a:rPr>
              <a:t>Completed </a:t>
            </a:r>
            <a:r>
              <a:rPr lang="en-US" sz="3600" dirty="0" smtClean="0">
                <a:latin typeface="+mn-lt"/>
              </a:rPr>
              <a:t>Health </a:t>
            </a:r>
            <a:r>
              <a:rPr lang="en-US" sz="3600" dirty="0">
                <a:latin typeface="+mn-lt"/>
              </a:rPr>
              <a:t>I</a:t>
            </a:r>
            <a:r>
              <a:rPr lang="en-US" sz="3600" dirty="0" smtClean="0">
                <a:latin typeface="+mn-lt"/>
              </a:rPr>
              <a:t>mpact Reviews </a:t>
            </a:r>
            <a:r>
              <a:rPr lang="en-US" sz="3600" dirty="0">
                <a:latin typeface="+mn-lt"/>
              </a:rPr>
              <a:t>can be found on the </a:t>
            </a:r>
            <a:r>
              <a:rPr lang="en-US" sz="3600" dirty="0" smtClean="0">
                <a:latin typeface="+mn-lt"/>
              </a:rPr>
              <a:t>Washington State </a:t>
            </a:r>
            <a:r>
              <a:rPr lang="en-US" sz="3600" dirty="0">
                <a:latin typeface="+mn-lt"/>
              </a:rPr>
              <a:t>Board of Health </a:t>
            </a:r>
            <a:r>
              <a:rPr lang="en-US" sz="3600" dirty="0" smtClean="0">
                <a:latin typeface="+mn-lt"/>
              </a:rPr>
              <a:t>website</a:t>
            </a:r>
            <a:r>
              <a:rPr lang="en-US" sz="3600" dirty="0">
                <a:latin typeface="+mn-lt"/>
              </a:rPr>
              <a:t>: </a:t>
            </a:r>
            <a:endParaRPr lang="en-US" sz="3600" dirty="0" smtClean="0">
              <a:latin typeface="+mn-lt"/>
            </a:endParaRPr>
          </a:p>
          <a:p>
            <a:pPr algn="ctr"/>
            <a:endParaRPr lang="en-US" sz="1500" u="sng" dirty="0">
              <a:solidFill>
                <a:srgbClr val="19196F"/>
              </a:solidFill>
              <a:latin typeface="+mn-lt"/>
            </a:endParaRPr>
          </a:p>
          <a:p>
            <a:pPr algn="ctr"/>
            <a:r>
              <a:rPr lang="en-US" sz="2500" u="sng" dirty="0" smtClean="0">
                <a:solidFill>
                  <a:srgbClr val="19196F"/>
                </a:solidFill>
                <a:latin typeface="+mn-lt"/>
              </a:rPr>
              <a:t>http</a:t>
            </a:r>
            <a:r>
              <a:rPr lang="en-US" sz="2500" u="sng" dirty="0">
                <a:solidFill>
                  <a:srgbClr val="19196F"/>
                </a:solidFill>
                <a:latin typeface="+mn-lt"/>
              </a:rPr>
              <a:t>://sboh.wa.gov/OurWork/HealthImpactReviews.aspx</a:t>
            </a:r>
            <a:endParaRPr lang="en-US" sz="2500" u="sng" dirty="0" smtClean="0">
              <a:solidFill>
                <a:srgbClr val="19196F"/>
              </a:solidFill>
              <a:latin typeface="+mn-lt"/>
            </a:endParaRPr>
          </a:p>
        </p:txBody>
      </p:sp>
      <p:sp>
        <p:nvSpPr>
          <p:cNvPr id="2" name="Slide Number Placeholder 1"/>
          <p:cNvSpPr>
            <a:spLocks noGrp="1"/>
          </p:cNvSpPr>
          <p:nvPr>
            <p:ph type="sldNum" sz="quarter" idx="12"/>
          </p:nvPr>
        </p:nvSpPr>
        <p:spPr/>
        <p:txBody>
          <a:bodyPr/>
          <a:lstStyle/>
          <a:p>
            <a:pPr>
              <a:defRPr/>
            </a:pPr>
            <a:fld id="{9649B99E-7CD1-49DB-88AB-7D37F2CF62D7}" type="slidenum">
              <a:rPr lang="en-US" smtClean="0"/>
              <a:pPr>
                <a:defRPr/>
              </a:pPr>
              <a:t>17</a:t>
            </a:fld>
            <a:endParaRPr lang="en-US" dirty="0"/>
          </a:p>
        </p:txBody>
      </p:sp>
    </p:spTree>
    <p:extLst>
      <p:ext uri="{BB962C8B-B14F-4D97-AF65-F5344CB8AC3E}">
        <p14:creationId xmlns:p14="http://schemas.microsoft.com/office/powerpoint/2010/main" val="139730306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dirty="0" smtClean="0"/>
              <a:t>Overview</a:t>
            </a:r>
            <a:endParaRPr lang="en-US" sz="4000" dirty="0"/>
          </a:p>
        </p:txBody>
      </p:sp>
      <p:sp>
        <p:nvSpPr>
          <p:cNvPr id="5" name="Content Placeholder 1"/>
          <p:cNvSpPr>
            <a:spLocks noGrp="1"/>
          </p:cNvSpPr>
          <p:nvPr>
            <p:ph idx="1"/>
          </p:nvPr>
        </p:nvSpPr>
        <p:spPr>
          <a:xfrm>
            <a:off x="457200" y="1752600"/>
            <a:ext cx="9296400" cy="4191000"/>
          </a:xfrm>
        </p:spPr>
        <p:txBody>
          <a:bodyPr/>
          <a:lstStyle/>
          <a:p>
            <a:pPr marL="109537" indent="0">
              <a:buNone/>
            </a:pPr>
            <a:r>
              <a:rPr lang="en-US" dirty="0" smtClean="0">
                <a:latin typeface="Wingdings"/>
                <a:ea typeface="Wingdings"/>
                <a:cs typeface="Wingdings"/>
                <a:sym typeface="Wingdings"/>
              </a:rPr>
              <a:t></a:t>
            </a:r>
            <a:r>
              <a:rPr lang="en-US" dirty="0" smtClean="0"/>
              <a:t>Health Impact Review (HIR) framework</a:t>
            </a:r>
          </a:p>
          <a:p>
            <a:pPr marL="109537" indent="0">
              <a:buNone/>
            </a:pPr>
            <a:endParaRPr lang="en-US" dirty="0" smtClean="0"/>
          </a:p>
          <a:p>
            <a:pPr marL="109537" indent="0">
              <a:buNone/>
            </a:pPr>
            <a:r>
              <a:rPr lang="en-US" dirty="0" smtClean="0">
                <a:latin typeface="Wingdings"/>
                <a:ea typeface="Wingdings"/>
                <a:cs typeface="Wingdings"/>
                <a:sym typeface="Wingdings"/>
              </a:rPr>
              <a:t></a:t>
            </a:r>
            <a:r>
              <a:rPr lang="en-US" dirty="0" smtClean="0"/>
              <a:t>Health Impact Review history and growth</a:t>
            </a:r>
          </a:p>
          <a:p>
            <a:pPr marL="109537" indent="0">
              <a:buNone/>
            </a:pPr>
            <a:endParaRPr lang="en-US" dirty="0" smtClean="0"/>
          </a:p>
          <a:p>
            <a:pPr marL="109537" indent="0">
              <a:buNone/>
            </a:pPr>
            <a:r>
              <a:rPr lang="en-US" dirty="0" smtClean="0">
                <a:latin typeface="Wingdings"/>
                <a:ea typeface="Wingdings"/>
                <a:cs typeface="Wingdings"/>
                <a:sym typeface="Wingdings"/>
              </a:rPr>
              <a:t></a:t>
            </a:r>
            <a:r>
              <a:rPr lang="en-US" dirty="0" smtClean="0">
                <a:sym typeface="Wingdings"/>
              </a:rPr>
              <a:t>Outreach strategies</a:t>
            </a:r>
            <a:endParaRPr lang="en-US" dirty="0" smtClean="0"/>
          </a:p>
          <a:p>
            <a:pPr marL="109537" indent="0">
              <a:buNone/>
            </a:pPr>
            <a:endParaRPr lang="en-US" dirty="0" smtClean="0"/>
          </a:p>
          <a:p>
            <a:pPr marL="109537" indent="0">
              <a:buNone/>
            </a:pPr>
            <a:r>
              <a:rPr lang="en-US" dirty="0" smtClean="0">
                <a:latin typeface="Wingdings"/>
                <a:ea typeface="Wingdings"/>
                <a:cs typeface="Wingdings"/>
                <a:sym typeface="Wingdings"/>
              </a:rPr>
              <a:t></a:t>
            </a:r>
            <a:r>
              <a:rPr lang="en-US" dirty="0" smtClean="0">
                <a:sym typeface="Wingdings"/>
              </a:rPr>
              <a:t>Health Impact Review example</a:t>
            </a:r>
            <a:endParaRPr lang="en-US" dirty="0"/>
          </a:p>
        </p:txBody>
      </p:sp>
      <p:sp>
        <p:nvSpPr>
          <p:cNvPr id="2" name="Slide Number Placeholder 1"/>
          <p:cNvSpPr>
            <a:spLocks noGrp="1"/>
          </p:cNvSpPr>
          <p:nvPr>
            <p:ph type="sldNum" sz="quarter" idx="12"/>
          </p:nvPr>
        </p:nvSpPr>
        <p:spPr/>
        <p:txBody>
          <a:bodyPr/>
          <a:lstStyle/>
          <a:p>
            <a:pPr>
              <a:defRPr/>
            </a:pPr>
            <a:fld id="{9649B99E-7CD1-49DB-88AB-7D37F2CF62D7}" type="slidenum">
              <a:rPr lang="en-US" smtClean="0"/>
              <a:pPr>
                <a:defRPr/>
              </a:pPr>
              <a:t>1</a:t>
            </a:fld>
            <a:endParaRPr lang="en-US" dirty="0"/>
          </a:p>
        </p:txBody>
      </p:sp>
    </p:spTree>
    <p:extLst>
      <p:ext uri="{BB962C8B-B14F-4D97-AF65-F5344CB8AC3E}">
        <p14:creationId xmlns:p14="http://schemas.microsoft.com/office/powerpoint/2010/main" val="1792000525"/>
      </p:ext>
    </p:extLst>
  </p:cSld>
  <p:clrMapOvr>
    <a:masterClrMapping/>
  </p:clrMapOvr>
  <p:transition advTm="4191"/>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1447800"/>
            <a:ext cx="8077200" cy="1143000"/>
          </a:xfrm>
        </p:spPr>
        <p:txBody>
          <a:bodyPr>
            <a:noAutofit/>
          </a:bodyPr>
          <a:lstStyle/>
          <a:p>
            <a:pPr algn="ctr"/>
            <a:r>
              <a:rPr lang="en-US" sz="5000" dirty="0" smtClean="0">
                <a:cs typeface="Helvetica"/>
              </a:rPr>
              <a:t>HEALTH IMPACT REVIEW FRAMEWORK</a:t>
            </a:r>
            <a:endParaRPr lang="en-US" sz="5000" dirty="0">
              <a:cs typeface="Helvetica"/>
            </a:endParaRPr>
          </a:p>
        </p:txBody>
      </p:sp>
      <p:pic>
        <p:nvPicPr>
          <p:cNvPr id="137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3352800"/>
            <a:ext cx="1824037" cy="1734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12"/>
          </p:nvPr>
        </p:nvSpPr>
        <p:spPr/>
        <p:txBody>
          <a:bodyPr/>
          <a:lstStyle/>
          <a:p>
            <a:pPr>
              <a:defRPr/>
            </a:pPr>
            <a:fld id="{9649B99E-7CD1-49DB-88AB-7D37F2CF62D7}" type="slidenum">
              <a:rPr lang="en-US" smtClean="0"/>
              <a:pPr>
                <a:defRPr/>
              </a:pPr>
              <a:t>2</a:t>
            </a:fld>
            <a:endParaRPr lang="en-US" dirty="0"/>
          </a:p>
        </p:txBody>
      </p:sp>
    </p:spTree>
    <p:extLst>
      <p:ext uri="{BB962C8B-B14F-4D97-AF65-F5344CB8AC3E}">
        <p14:creationId xmlns:p14="http://schemas.microsoft.com/office/powerpoint/2010/main" val="210460602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Vertical Scroll 10"/>
          <p:cNvSpPr/>
          <p:nvPr/>
        </p:nvSpPr>
        <p:spPr>
          <a:xfrm>
            <a:off x="152401" y="914400"/>
            <a:ext cx="2362199" cy="1981200"/>
          </a:xfrm>
          <a:prstGeom prst="verticalScroll">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p:cNvSpPr>
            <a:spLocks noGrp="1"/>
          </p:cNvSpPr>
          <p:nvPr>
            <p:ph type="title"/>
          </p:nvPr>
        </p:nvSpPr>
        <p:spPr/>
        <p:txBody>
          <a:bodyPr>
            <a:normAutofit fontScale="90000"/>
          </a:bodyPr>
          <a:lstStyle/>
          <a:p>
            <a:pPr algn="ctr"/>
            <a:r>
              <a:rPr lang="en-US" sz="4400" dirty="0" smtClean="0"/>
              <a:t>Health Impact Reviews</a:t>
            </a:r>
            <a:br>
              <a:rPr lang="en-US" sz="4400" dirty="0" smtClean="0"/>
            </a:br>
            <a:r>
              <a:rPr lang="en-US" sz="3600" dirty="0" smtClean="0"/>
              <a:t>RCW 43.20.285</a:t>
            </a:r>
            <a:endParaRPr lang="en-US" sz="3600" dirty="0"/>
          </a:p>
        </p:txBody>
      </p:sp>
      <p:graphicFrame>
        <p:nvGraphicFramePr>
          <p:cNvPr id="7" name="Content Placeholder 3"/>
          <p:cNvGraphicFramePr>
            <a:graphicFrameLocks noGrp="1"/>
          </p:cNvGraphicFramePr>
          <p:nvPr>
            <p:ph idx="1"/>
            <p:extLst>
              <p:ext uri="{D42A27DB-BD31-4B8C-83A1-F6EECF244321}">
                <p14:modId xmlns:p14="http://schemas.microsoft.com/office/powerpoint/2010/main" val="1722536048"/>
              </p:ext>
            </p:extLst>
          </p:nvPr>
        </p:nvGraphicFramePr>
        <p:xfrm>
          <a:off x="1447800" y="1828800"/>
          <a:ext cx="5105400" cy="25766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Oval 8"/>
          <p:cNvSpPr/>
          <p:nvPr/>
        </p:nvSpPr>
        <p:spPr>
          <a:xfrm>
            <a:off x="5334000" y="3451860"/>
            <a:ext cx="1501140" cy="1501140"/>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5280660" y="3886200"/>
            <a:ext cx="1653540" cy="646331"/>
          </a:xfrm>
          <a:prstGeom prst="rect">
            <a:avLst/>
          </a:prstGeom>
          <a:noFill/>
          <a:ln>
            <a:noFill/>
          </a:ln>
        </p:spPr>
        <p:txBody>
          <a:bodyPr wrap="square" rtlCol="0">
            <a:spAutoFit/>
          </a:bodyPr>
          <a:lstStyle/>
          <a:p>
            <a:pPr algn="ctr"/>
            <a:r>
              <a:rPr lang="en-US" sz="3600" dirty="0" smtClean="0">
                <a:latin typeface="Cambria" pitchFamily="18" charset="0"/>
              </a:rPr>
              <a:t>Health</a:t>
            </a:r>
            <a:endParaRPr lang="en-US" sz="3600" dirty="0">
              <a:latin typeface="Cambria" pitchFamily="18" charset="0"/>
            </a:endParaRPr>
          </a:p>
        </p:txBody>
      </p:sp>
      <p:sp>
        <p:nvSpPr>
          <p:cNvPr id="12" name="TextBox 11"/>
          <p:cNvSpPr txBox="1"/>
          <p:nvPr/>
        </p:nvSpPr>
        <p:spPr>
          <a:xfrm>
            <a:off x="391723" y="1563469"/>
            <a:ext cx="2046677" cy="646331"/>
          </a:xfrm>
          <a:prstGeom prst="rect">
            <a:avLst/>
          </a:prstGeom>
          <a:noFill/>
        </p:spPr>
        <p:txBody>
          <a:bodyPr wrap="square" rtlCol="0">
            <a:spAutoFit/>
          </a:bodyPr>
          <a:lstStyle/>
          <a:p>
            <a:r>
              <a:rPr lang="en-US" sz="3600" dirty="0" smtClean="0">
                <a:latin typeface="Cambria" pitchFamily="18" charset="0"/>
                <a:cs typeface="Calibri" pitchFamily="34" charset="0"/>
              </a:rPr>
              <a:t>Proposal</a:t>
            </a:r>
            <a:endParaRPr lang="en-US" sz="3600" dirty="0">
              <a:latin typeface="Cambria" pitchFamily="18" charset="0"/>
              <a:cs typeface="Calibri" pitchFamily="34" charset="0"/>
            </a:endParaRPr>
          </a:p>
        </p:txBody>
      </p:sp>
      <p:graphicFrame>
        <p:nvGraphicFramePr>
          <p:cNvPr id="13" name="Diagram 12"/>
          <p:cNvGraphicFramePr/>
          <p:nvPr>
            <p:extLst>
              <p:ext uri="{D42A27DB-BD31-4B8C-83A1-F6EECF244321}">
                <p14:modId xmlns:p14="http://schemas.microsoft.com/office/powerpoint/2010/main" val="2936402359"/>
              </p:ext>
            </p:extLst>
          </p:nvPr>
        </p:nvGraphicFramePr>
        <p:xfrm>
          <a:off x="6705600" y="3016400"/>
          <a:ext cx="2286000" cy="2470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4" name="TextBox 13"/>
          <p:cNvSpPr txBox="1"/>
          <p:nvPr/>
        </p:nvSpPr>
        <p:spPr>
          <a:xfrm>
            <a:off x="6172200" y="5513696"/>
            <a:ext cx="2895600" cy="457200"/>
          </a:xfrm>
          <a:prstGeom prst="rect">
            <a:avLst/>
          </a:prstGeom>
          <a:noFill/>
        </p:spPr>
        <p:txBody>
          <a:bodyPr wrap="square" rtlCol="0">
            <a:spAutoFit/>
          </a:bodyPr>
          <a:lstStyle/>
          <a:p>
            <a:r>
              <a:rPr lang="en-US" sz="2400" dirty="0" smtClean="0">
                <a:solidFill>
                  <a:schemeClr val="accent5"/>
                </a:solidFill>
                <a:latin typeface="Helvetica"/>
                <a:cs typeface="Helvetica"/>
              </a:rPr>
              <a:t>HIR FRAMEWORK</a:t>
            </a:r>
            <a:endParaRPr lang="en-US" sz="2400" dirty="0">
              <a:solidFill>
                <a:schemeClr val="accent5"/>
              </a:solidFill>
              <a:latin typeface="Helvetica"/>
              <a:cs typeface="Helvetica"/>
            </a:endParaRPr>
          </a:p>
        </p:txBody>
      </p:sp>
      <p:sp>
        <p:nvSpPr>
          <p:cNvPr id="2" name="Slide Number Placeholder 1"/>
          <p:cNvSpPr>
            <a:spLocks noGrp="1"/>
          </p:cNvSpPr>
          <p:nvPr>
            <p:ph type="sldNum" sz="quarter" idx="12"/>
          </p:nvPr>
        </p:nvSpPr>
        <p:spPr/>
        <p:txBody>
          <a:bodyPr/>
          <a:lstStyle/>
          <a:p>
            <a:pPr>
              <a:defRPr/>
            </a:pPr>
            <a:fld id="{9649B99E-7CD1-49DB-88AB-7D37F2CF62D7}" type="slidenum">
              <a:rPr lang="en-US" smtClean="0"/>
              <a:pPr>
                <a:defRPr/>
              </a:pPr>
              <a:t>3</a:t>
            </a:fld>
            <a:endParaRPr lang="en-US" dirty="0"/>
          </a:p>
        </p:txBody>
      </p:sp>
    </p:spTree>
    <p:extLst>
      <p:ext uri="{BB962C8B-B14F-4D97-AF65-F5344CB8AC3E}">
        <p14:creationId xmlns:p14="http://schemas.microsoft.com/office/powerpoint/2010/main" val="214872367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113214"/>
            <a:ext cx="9144000" cy="729695"/>
          </a:xfrm>
          <a:prstGeom prst="rect">
            <a:avLst/>
          </a:prstGeom>
          <a:noFill/>
        </p:spPr>
        <p:txBody>
          <a:bodyPr vert="horz" rtlCol="0" anchor="ctr">
            <a:normAutofit/>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ctr"/>
            <a:r>
              <a:rPr lang="en-US" sz="4000" dirty="0" smtClean="0"/>
              <a:t>Health Impact Assessments (HIA)</a:t>
            </a:r>
            <a:endParaRPr lang="en-US" sz="4000" dirty="0"/>
          </a:p>
        </p:txBody>
      </p:sp>
      <p:sp>
        <p:nvSpPr>
          <p:cNvPr id="4" name="TextBox 3"/>
          <p:cNvSpPr txBox="1"/>
          <p:nvPr/>
        </p:nvSpPr>
        <p:spPr>
          <a:xfrm>
            <a:off x="1828800" y="838199"/>
            <a:ext cx="5486400" cy="822960"/>
          </a:xfrm>
          <a:prstGeom prst="rect">
            <a:avLst/>
          </a:prstGeom>
          <a:solidFill>
            <a:schemeClr val="accent5"/>
          </a:solidFill>
        </p:spPr>
        <p:txBody>
          <a:bodyPr wrap="square" tIns="137160" rtlCol="0">
            <a:noAutofit/>
          </a:bodyPr>
          <a:lstStyle/>
          <a:p>
            <a:pPr algn="ctr"/>
            <a:r>
              <a:rPr lang="en-US" sz="3200" dirty="0" smtClean="0"/>
              <a:t>Screening</a:t>
            </a:r>
            <a:endParaRPr lang="en-US" sz="3200" dirty="0"/>
          </a:p>
        </p:txBody>
      </p:sp>
      <p:sp>
        <p:nvSpPr>
          <p:cNvPr id="5" name="TextBox 4"/>
          <p:cNvSpPr txBox="1"/>
          <p:nvPr/>
        </p:nvSpPr>
        <p:spPr>
          <a:xfrm>
            <a:off x="1831015" y="1741260"/>
            <a:ext cx="5481971" cy="822960"/>
          </a:xfrm>
          <a:prstGeom prst="rect">
            <a:avLst/>
          </a:prstGeom>
          <a:solidFill>
            <a:schemeClr val="accent5"/>
          </a:solidFill>
        </p:spPr>
        <p:txBody>
          <a:bodyPr wrap="square" tIns="137160" rtlCol="0">
            <a:noAutofit/>
          </a:bodyPr>
          <a:lstStyle/>
          <a:p>
            <a:pPr algn="ctr"/>
            <a:r>
              <a:rPr lang="en-US" sz="3200" dirty="0" smtClean="0"/>
              <a:t>Scoping</a:t>
            </a:r>
            <a:endParaRPr lang="en-US" sz="3200" dirty="0"/>
          </a:p>
        </p:txBody>
      </p:sp>
      <p:sp>
        <p:nvSpPr>
          <p:cNvPr id="6" name="TextBox 5"/>
          <p:cNvSpPr txBox="1"/>
          <p:nvPr/>
        </p:nvSpPr>
        <p:spPr>
          <a:xfrm>
            <a:off x="1831015" y="2644321"/>
            <a:ext cx="5481971" cy="822960"/>
          </a:xfrm>
          <a:prstGeom prst="rect">
            <a:avLst/>
          </a:prstGeom>
          <a:solidFill>
            <a:schemeClr val="accent5"/>
          </a:solidFill>
        </p:spPr>
        <p:txBody>
          <a:bodyPr wrap="square" tIns="137160" rtlCol="0">
            <a:noAutofit/>
          </a:bodyPr>
          <a:lstStyle/>
          <a:p>
            <a:pPr algn="ctr"/>
            <a:r>
              <a:rPr lang="en-US" sz="3200" dirty="0" smtClean="0"/>
              <a:t>Assessment</a:t>
            </a:r>
            <a:endParaRPr lang="en-US" sz="3200" dirty="0"/>
          </a:p>
        </p:txBody>
      </p:sp>
      <p:sp>
        <p:nvSpPr>
          <p:cNvPr id="7" name="TextBox 6"/>
          <p:cNvSpPr txBox="1"/>
          <p:nvPr/>
        </p:nvSpPr>
        <p:spPr>
          <a:xfrm>
            <a:off x="1830572" y="3547382"/>
            <a:ext cx="5482856" cy="822960"/>
          </a:xfrm>
          <a:prstGeom prst="rect">
            <a:avLst/>
          </a:prstGeom>
          <a:solidFill>
            <a:schemeClr val="accent5"/>
          </a:solidFill>
        </p:spPr>
        <p:txBody>
          <a:bodyPr wrap="square" tIns="137160" rtlCol="0">
            <a:noAutofit/>
          </a:bodyPr>
          <a:lstStyle/>
          <a:p>
            <a:pPr algn="ctr"/>
            <a:r>
              <a:rPr lang="en-US" sz="3200" dirty="0" smtClean="0"/>
              <a:t>Recommendation</a:t>
            </a:r>
            <a:endParaRPr lang="en-US" sz="3200" dirty="0"/>
          </a:p>
        </p:txBody>
      </p:sp>
      <p:sp>
        <p:nvSpPr>
          <p:cNvPr id="8" name="TextBox 7"/>
          <p:cNvSpPr txBox="1"/>
          <p:nvPr/>
        </p:nvSpPr>
        <p:spPr>
          <a:xfrm>
            <a:off x="1834116" y="4450443"/>
            <a:ext cx="5475768" cy="822960"/>
          </a:xfrm>
          <a:prstGeom prst="rect">
            <a:avLst/>
          </a:prstGeom>
          <a:solidFill>
            <a:schemeClr val="accent5"/>
          </a:solidFill>
        </p:spPr>
        <p:txBody>
          <a:bodyPr wrap="square" tIns="137160" rtlCol="0">
            <a:noAutofit/>
          </a:bodyPr>
          <a:lstStyle/>
          <a:p>
            <a:pPr algn="ctr"/>
            <a:r>
              <a:rPr lang="en-US" sz="3200" dirty="0"/>
              <a:t>R</a:t>
            </a:r>
            <a:r>
              <a:rPr lang="en-US" sz="3200" dirty="0" smtClean="0"/>
              <a:t>eporting</a:t>
            </a:r>
            <a:endParaRPr lang="en-US" sz="3200" dirty="0"/>
          </a:p>
        </p:txBody>
      </p:sp>
      <p:sp>
        <p:nvSpPr>
          <p:cNvPr id="9" name="TextBox 8"/>
          <p:cNvSpPr txBox="1"/>
          <p:nvPr/>
        </p:nvSpPr>
        <p:spPr>
          <a:xfrm>
            <a:off x="1834116" y="5353503"/>
            <a:ext cx="5475768" cy="818697"/>
          </a:xfrm>
          <a:prstGeom prst="rect">
            <a:avLst/>
          </a:prstGeom>
          <a:solidFill>
            <a:schemeClr val="accent5"/>
          </a:solidFill>
        </p:spPr>
        <p:txBody>
          <a:bodyPr wrap="square" tIns="137160" rtlCol="0">
            <a:noAutofit/>
          </a:bodyPr>
          <a:lstStyle/>
          <a:p>
            <a:pPr algn="ctr"/>
            <a:r>
              <a:rPr lang="en-US" sz="3200" dirty="0" smtClean="0"/>
              <a:t>Monitoring &amp; Evaluation</a:t>
            </a:r>
            <a:endParaRPr lang="en-US" sz="3200" dirty="0"/>
          </a:p>
        </p:txBody>
      </p:sp>
      <p:sp>
        <p:nvSpPr>
          <p:cNvPr id="10" name="TextBox 9"/>
          <p:cNvSpPr txBox="1"/>
          <p:nvPr/>
        </p:nvSpPr>
        <p:spPr>
          <a:xfrm>
            <a:off x="6172200" y="6248400"/>
            <a:ext cx="2895600" cy="457200"/>
          </a:xfrm>
          <a:prstGeom prst="rect">
            <a:avLst/>
          </a:prstGeom>
          <a:noFill/>
        </p:spPr>
        <p:txBody>
          <a:bodyPr wrap="square" rtlCol="0">
            <a:spAutoFit/>
          </a:bodyPr>
          <a:lstStyle/>
          <a:p>
            <a:r>
              <a:rPr lang="en-US" sz="2400" dirty="0" smtClean="0">
                <a:solidFill>
                  <a:schemeClr val="accent5"/>
                </a:solidFill>
                <a:latin typeface="Helvetica"/>
                <a:cs typeface="Helvetica"/>
              </a:rPr>
              <a:t>HIR FRAMEWORK</a:t>
            </a:r>
            <a:endParaRPr lang="en-US" sz="2400" dirty="0">
              <a:solidFill>
                <a:schemeClr val="accent5"/>
              </a:solidFill>
              <a:latin typeface="Helvetica"/>
              <a:cs typeface="Helvetica"/>
            </a:endParaRPr>
          </a:p>
        </p:txBody>
      </p:sp>
    </p:spTree>
    <p:extLst>
      <p:ext uri="{BB962C8B-B14F-4D97-AF65-F5344CB8AC3E}">
        <p14:creationId xmlns:p14="http://schemas.microsoft.com/office/powerpoint/2010/main" val="38959093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639373"/>
            <a:ext cx="2362200" cy="677108"/>
          </a:xfrm>
          <a:prstGeom prst="rect">
            <a:avLst/>
          </a:prstGeom>
          <a:solidFill>
            <a:schemeClr val="bg1"/>
          </a:solidFill>
        </p:spPr>
        <p:txBody>
          <a:bodyPr wrap="square" rtlCol="0">
            <a:spAutoFit/>
          </a:bodyPr>
          <a:lstStyle/>
          <a:p>
            <a:pPr algn="ctr"/>
            <a:r>
              <a:rPr lang="en-US" sz="3800" dirty="0">
                <a:latin typeface="+mj-lt"/>
                <a:ea typeface="+mj-ea"/>
                <a:cs typeface="+mj-cs"/>
              </a:rPr>
              <a:t>HIA</a:t>
            </a:r>
          </a:p>
        </p:txBody>
      </p:sp>
      <p:sp>
        <p:nvSpPr>
          <p:cNvPr id="6" name="Title 1"/>
          <p:cNvSpPr txBox="1">
            <a:spLocks/>
          </p:cNvSpPr>
          <p:nvPr/>
        </p:nvSpPr>
        <p:spPr>
          <a:xfrm>
            <a:off x="460501" y="126170"/>
            <a:ext cx="8182429" cy="729695"/>
          </a:xfrm>
          <a:prstGeom prst="rect">
            <a:avLst/>
          </a:prstGeom>
        </p:spPr>
        <p:txBody>
          <a:bodyPr vert="horz" rtlCol="0" anchor="ctr">
            <a:normAutofit/>
            <a:scene3d>
              <a:camera prst="orthographicFront"/>
              <a:lightRig rig="soft" dir="t"/>
            </a:scene3d>
            <a:sp3d prstMaterial="softEdge">
              <a:bevelT w="25400" h="25400"/>
            </a:sp3d>
          </a:bodyPr>
          <a:lst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a:lstStyle>
          <a:p>
            <a:pPr algn="ctr"/>
            <a:r>
              <a:rPr lang="en-US" sz="4000" smtClean="0"/>
              <a:t>Differences</a:t>
            </a:r>
            <a:endParaRPr lang="en-US" sz="4000" dirty="0"/>
          </a:p>
        </p:txBody>
      </p:sp>
      <p:sp>
        <p:nvSpPr>
          <p:cNvPr id="7" name="TextBox 6"/>
          <p:cNvSpPr txBox="1"/>
          <p:nvPr/>
        </p:nvSpPr>
        <p:spPr>
          <a:xfrm>
            <a:off x="304800" y="1170951"/>
            <a:ext cx="2377440" cy="914400"/>
          </a:xfrm>
          <a:prstGeom prst="rect">
            <a:avLst/>
          </a:prstGeom>
          <a:solidFill>
            <a:schemeClr val="accent4"/>
          </a:solidFill>
        </p:spPr>
        <p:txBody>
          <a:bodyPr wrap="square" rtlCol="0">
            <a:spAutoFit/>
          </a:bodyPr>
          <a:lstStyle/>
          <a:p>
            <a:pPr lvl="0" algn="ctr"/>
            <a:r>
              <a:rPr lang="en-US" dirty="0" smtClean="0"/>
              <a:t>Practitioners</a:t>
            </a:r>
            <a:r>
              <a:rPr lang="en-US" dirty="0"/>
              <a:t>/ funders/ community</a:t>
            </a:r>
          </a:p>
          <a:p>
            <a:pPr algn="ctr"/>
            <a:endParaRPr lang="en-US" dirty="0"/>
          </a:p>
        </p:txBody>
      </p:sp>
      <p:sp>
        <p:nvSpPr>
          <p:cNvPr id="8" name="TextBox 7"/>
          <p:cNvSpPr txBox="1"/>
          <p:nvPr/>
        </p:nvSpPr>
        <p:spPr>
          <a:xfrm>
            <a:off x="304800" y="2210061"/>
            <a:ext cx="2377440" cy="914400"/>
          </a:xfrm>
          <a:prstGeom prst="rect">
            <a:avLst/>
          </a:prstGeom>
          <a:solidFill>
            <a:schemeClr val="accent4"/>
          </a:solidFill>
        </p:spPr>
        <p:txBody>
          <a:bodyPr wrap="square" rtlCol="0" anchor="ctr">
            <a:spAutoFit/>
          </a:bodyPr>
          <a:lstStyle/>
          <a:p>
            <a:pPr lvl="0" algn="ctr"/>
            <a:r>
              <a:rPr lang="en-US" dirty="0"/>
              <a:t>Generally longer timeline</a:t>
            </a:r>
          </a:p>
          <a:p>
            <a:pPr algn="ctr"/>
            <a:endParaRPr lang="en-US" dirty="0"/>
          </a:p>
        </p:txBody>
      </p:sp>
      <p:sp>
        <p:nvSpPr>
          <p:cNvPr id="9" name="TextBox 8"/>
          <p:cNvSpPr txBox="1"/>
          <p:nvPr/>
        </p:nvSpPr>
        <p:spPr>
          <a:xfrm>
            <a:off x="304800" y="3249171"/>
            <a:ext cx="2377440" cy="914400"/>
          </a:xfrm>
          <a:prstGeom prst="rect">
            <a:avLst/>
          </a:prstGeom>
          <a:solidFill>
            <a:schemeClr val="accent4"/>
          </a:solidFill>
        </p:spPr>
        <p:txBody>
          <a:bodyPr wrap="square" rtlCol="0">
            <a:spAutoFit/>
          </a:bodyPr>
          <a:lstStyle/>
          <a:p>
            <a:pPr lvl="0" algn="ctr"/>
            <a:r>
              <a:rPr lang="en-US" dirty="0" smtClean="0"/>
              <a:t>Community </a:t>
            </a:r>
            <a:r>
              <a:rPr lang="en-US" dirty="0"/>
              <a:t>involvement </a:t>
            </a:r>
            <a:r>
              <a:rPr lang="en-US" dirty="0" smtClean="0"/>
              <a:t>central</a:t>
            </a:r>
          </a:p>
          <a:p>
            <a:pPr algn="ctr"/>
            <a:endParaRPr lang="en-US" dirty="0"/>
          </a:p>
        </p:txBody>
      </p:sp>
      <p:sp>
        <p:nvSpPr>
          <p:cNvPr id="10" name="TextBox 9"/>
          <p:cNvSpPr txBox="1"/>
          <p:nvPr/>
        </p:nvSpPr>
        <p:spPr>
          <a:xfrm>
            <a:off x="304800" y="4288281"/>
            <a:ext cx="2377440" cy="923330"/>
          </a:xfrm>
          <a:prstGeom prst="rect">
            <a:avLst/>
          </a:prstGeom>
          <a:solidFill>
            <a:schemeClr val="accent4"/>
          </a:solidFill>
        </p:spPr>
        <p:txBody>
          <a:bodyPr wrap="square" rtlCol="0">
            <a:spAutoFit/>
          </a:bodyPr>
          <a:lstStyle/>
          <a:p>
            <a:pPr lvl="0" algn="ctr"/>
            <a:r>
              <a:rPr lang="en-US" dirty="0" smtClean="0"/>
              <a:t>Essential </a:t>
            </a:r>
            <a:r>
              <a:rPr lang="en-US" dirty="0"/>
              <a:t>step</a:t>
            </a:r>
          </a:p>
          <a:p>
            <a:pPr algn="ctr"/>
            <a:endParaRPr lang="en-US" dirty="0" smtClean="0">
              <a:solidFill>
                <a:schemeClr val="bg1"/>
              </a:solidFill>
            </a:endParaRPr>
          </a:p>
          <a:p>
            <a:pPr algn="ctr"/>
            <a:endParaRPr lang="en-US" dirty="0">
              <a:solidFill>
                <a:schemeClr val="bg1"/>
              </a:solidFill>
            </a:endParaRPr>
          </a:p>
        </p:txBody>
      </p:sp>
      <p:sp>
        <p:nvSpPr>
          <p:cNvPr id="11" name="TextBox 10"/>
          <p:cNvSpPr txBox="1"/>
          <p:nvPr/>
        </p:nvSpPr>
        <p:spPr>
          <a:xfrm>
            <a:off x="6548108" y="609600"/>
            <a:ext cx="2268102" cy="677108"/>
          </a:xfrm>
          <a:prstGeom prst="rect">
            <a:avLst/>
          </a:prstGeom>
          <a:solidFill>
            <a:schemeClr val="bg1"/>
          </a:solidFill>
        </p:spPr>
        <p:txBody>
          <a:bodyPr wrap="square" rtlCol="0">
            <a:spAutoFit/>
          </a:bodyPr>
          <a:lstStyle/>
          <a:p>
            <a:pPr algn="ctr"/>
            <a:r>
              <a:rPr lang="en-US" sz="3800" dirty="0" smtClean="0">
                <a:latin typeface="+mj-lt"/>
                <a:ea typeface="+mj-ea"/>
                <a:cs typeface="+mj-cs"/>
              </a:rPr>
              <a:t>HIR</a:t>
            </a:r>
            <a:endParaRPr lang="en-US" sz="3800" dirty="0">
              <a:latin typeface="+mj-lt"/>
              <a:ea typeface="+mj-ea"/>
              <a:cs typeface="+mj-cs"/>
            </a:endParaRPr>
          </a:p>
        </p:txBody>
      </p:sp>
      <p:sp>
        <p:nvSpPr>
          <p:cNvPr id="12" name="TextBox 11"/>
          <p:cNvSpPr txBox="1"/>
          <p:nvPr/>
        </p:nvSpPr>
        <p:spPr>
          <a:xfrm>
            <a:off x="6518271" y="1164081"/>
            <a:ext cx="2306339" cy="914400"/>
          </a:xfrm>
          <a:prstGeom prst="rect">
            <a:avLst/>
          </a:prstGeom>
          <a:solidFill>
            <a:schemeClr val="accent1"/>
          </a:solidFill>
        </p:spPr>
        <p:txBody>
          <a:bodyPr wrap="square" rtlCol="0">
            <a:spAutoFit/>
          </a:bodyPr>
          <a:lstStyle>
            <a:defPPr>
              <a:defRPr lang="en-US"/>
            </a:defPPr>
            <a:lvl1pPr lvl="0"/>
          </a:lstStyle>
          <a:p>
            <a:pPr algn="ctr"/>
            <a:r>
              <a:rPr lang="en-US" dirty="0"/>
              <a:t>Legislators/ </a:t>
            </a:r>
            <a:r>
              <a:rPr lang="en-US" dirty="0" smtClean="0"/>
              <a:t>Governor</a:t>
            </a:r>
            <a:endParaRPr lang="en-US" dirty="0"/>
          </a:p>
          <a:p>
            <a:pPr algn="ctr"/>
            <a:endParaRPr lang="en-US" dirty="0"/>
          </a:p>
        </p:txBody>
      </p:sp>
      <p:sp>
        <p:nvSpPr>
          <p:cNvPr id="13" name="TextBox 12"/>
          <p:cNvSpPr txBox="1"/>
          <p:nvPr/>
        </p:nvSpPr>
        <p:spPr>
          <a:xfrm>
            <a:off x="6521160" y="2205481"/>
            <a:ext cx="2315816" cy="914400"/>
          </a:xfrm>
          <a:prstGeom prst="rect">
            <a:avLst/>
          </a:prstGeom>
          <a:solidFill>
            <a:schemeClr val="accent1"/>
          </a:solidFill>
        </p:spPr>
        <p:txBody>
          <a:bodyPr wrap="square" rtlCol="0">
            <a:spAutoFit/>
          </a:bodyPr>
          <a:lstStyle/>
          <a:p>
            <a:pPr lvl="0" algn="ctr"/>
            <a:r>
              <a:rPr lang="en-US" dirty="0"/>
              <a:t>Rapid turn </a:t>
            </a:r>
            <a:r>
              <a:rPr lang="en-US" dirty="0" smtClean="0"/>
              <a:t>around</a:t>
            </a:r>
          </a:p>
          <a:p>
            <a:pPr lvl="0" algn="ctr"/>
            <a:endParaRPr lang="en-US" dirty="0"/>
          </a:p>
          <a:p>
            <a:pPr algn="ctr"/>
            <a:endParaRPr lang="en-US" dirty="0"/>
          </a:p>
        </p:txBody>
      </p:sp>
      <p:sp>
        <p:nvSpPr>
          <p:cNvPr id="14" name="TextBox 13"/>
          <p:cNvSpPr txBox="1"/>
          <p:nvPr/>
        </p:nvSpPr>
        <p:spPr>
          <a:xfrm>
            <a:off x="6512956" y="3246881"/>
            <a:ext cx="2320928" cy="914400"/>
          </a:xfrm>
          <a:prstGeom prst="rect">
            <a:avLst/>
          </a:prstGeom>
          <a:solidFill>
            <a:schemeClr val="accent1"/>
          </a:solidFill>
        </p:spPr>
        <p:txBody>
          <a:bodyPr wrap="square" rtlCol="0">
            <a:spAutoFit/>
          </a:bodyPr>
          <a:lstStyle/>
          <a:p>
            <a:pPr lvl="0" algn="ctr"/>
            <a:r>
              <a:rPr lang="en-US" dirty="0"/>
              <a:t>Limited community </a:t>
            </a:r>
            <a:r>
              <a:rPr lang="en-US" dirty="0" smtClean="0"/>
              <a:t>involvement </a:t>
            </a:r>
            <a:endParaRPr lang="en-US" dirty="0"/>
          </a:p>
          <a:p>
            <a:pPr algn="ctr"/>
            <a:endParaRPr lang="en-US" dirty="0"/>
          </a:p>
        </p:txBody>
      </p:sp>
      <p:sp>
        <p:nvSpPr>
          <p:cNvPr id="15" name="TextBox 14"/>
          <p:cNvSpPr txBox="1"/>
          <p:nvPr/>
        </p:nvSpPr>
        <p:spPr>
          <a:xfrm>
            <a:off x="6518271" y="4288281"/>
            <a:ext cx="2320929" cy="923330"/>
          </a:xfrm>
          <a:prstGeom prst="rect">
            <a:avLst/>
          </a:prstGeom>
          <a:solidFill>
            <a:schemeClr val="accent1"/>
          </a:solidFill>
        </p:spPr>
        <p:txBody>
          <a:bodyPr wrap="square" rtlCol="0">
            <a:spAutoFit/>
          </a:bodyPr>
          <a:lstStyle/>
          <a:p>
            <a:pPr lvl="0" algn="ctr"/>
            <a:r>
              <a:rPr lang="en-US" dirty="0"/>
              <a:t>Do not include </a:t>
            </a:r>
            <a:r>
              <a:rPr lang="en-US" dirty="0" smtClean="0"/>
              <a:t>recommendations</a:t>
            </a:r>
          </a:p>
          <a:p>
            <a:pPr lvl="0" algn="ctr"/>
            <a:endParaRPr lang="en-US" dirty="0">
              <a:solidFill>
                <a:schemeClr val="bg1"/>
              </a:solidFill>
            </a:endParaRPr>
          </a:p>
        </p:txBody>
      </p:sp>
      <p:sp>
        <p:nvSpPr>
          <p:cNvPr id="17" name="TextBox 16"/>
          <p:cNvSpPr txBox="1"/>
          <p:nvPr/>
        </p:nvSpPr>
        <p:spPr>
          <a:xfrm>
            <a:off x="2819400" y="1164081"/>
            <a:ext cx="3581942" cy="914400"/>
          </a:xfrm>
          <a:prstGeom prst="rect">
            <a:avLst/>
          </a:prstGeom>
          <a:solidFill>
            <a:schemeClr val="accent5"/>
          </a:solidFill>
        </p:spPr>
        <p:txBody>
          <a:bodyPr wrap="square" tIns="137160" rtlCol="0">
            <a:noAutofit/>
          </a:bodyPr>
          <a:lstStyle/>
          <a:p>
            <a:pPr algn="ctr"/>
            <a:r>
              <a:rPr lang="en-US" sz="3200" dirty="0" smtClean="0"/>
              <a:t>Screening</a:t>
            </a:r>
            <a:endParaRPr lang="en-US" sz="3200" dirty="0"/>
          </a:p>
        </p:txBody>
      </p:sp>
      <p:sp>
        <p:nvSpPr>
          <p:cNvPr id="18" name="TextBox 17"/>
          <p:cNvSpPr txBox="1"/>
          <p:nvPr/>
        </p:nvSpPr>
        <p:spPr>
          <a:xfrm>
            <a:off x="2820077" y="2210561"/>
            <a:ext cx="3579051" cy="914400"/>
          </a:xfrm>
          <a:prstGeom prst="rect">
            <a:avLst/>
          </a:prstGeom>
          <a:solidFill>
            <a:schemeClr val="accent5"/>
          </a:solidFill>
        </p:spPr>
        <p:txBody>
          <a:bodyPr wrap="square" tIns="137160" rtlCol="0">
            <a:noAutofit/>
          </a:bodyPr>
          <a:lstStyle/>
          <a:p>
            <a:pPr algn="ctr"/>
            <a:r>
              <a:rPr lang="en-US" sz="3200" dirty="0" smtClean="0"/>
              <a:t>Scoping</a:t>
            </a:r>
            <a:endParaRPr lang="en-US" sz="3200" dirty="0"/>
          </a:p>
        </p:txBody>
      </p:sp>
      <p:sp>
        <p:nvSpPr>
          <p:cNvPr id="19" name="TextBox 18"/>
          <p:cNvSpPr txBox="1"/>
          <p:nvPr/>
        </p:nvSpPr>
        <p:spPr>
          <a:xfrm>
            <a:off x="2820077" y="3257041"/>
            <a:ext cx="3579051" cy="914400"/>
          </a:xfrm>
          <a:prstGeom prst="rect">
            <a:avLst/>
          </a:prstGeom>
          <a:solidFill>
            <a:schemeClr val="accent5"/>
          </a:solidFill>
        </p:spPr>
        <p:txBody>
          <a:bodyPr wrap="square" tIns="137160" rtlCol="0">
            <a:noAutofit/>
          </a:bodyPr>
          <a:lstStyle/>
          <a:p>
            <a:pPr algn="ctr"/>
            <a:r>
              <a:rPr lang="en-US" sz="3200" dirty="0" smtClean="0"/>
              <a:t>Assessment</a:t>
            </a:r>
            <a:endParaRPr lang="en-US" sz="3200" dirty="0"/>
          </a:p>
        </p:txBody>
      </p:sp>
      <p:sp>
        <p:nvSpPr>
          <p:cNvPr id="20" name="TextBox 19"/>
          <p:cNvSpPr txBox="1"/>
          <p:nvPr/>
        </p:nvSpPr>
        <p:spPr>
          <a:xfrm>
            <a:off x="2819941" y="4303521"/>
            <a:ext cx="3579629" cy="914400"/>
          </a:xfrm>
          <a:prstGeom prst="rect">
            <a:avLst/>
          </a:prstGeom>
          <a:solidFill>
            <a:schemeClr val="accent5"/>
          </a:solidFill>
        </p:spPr>
        <p:txBody>
          <a:bodyPr wrap="square" tIns="137160" rtlCol="0">
            <a:noAutofit/>
          </a:bodyPr>
          <a:lstStyle/>
          <a:p>
            <a:pPr algn="ctr"/>
            <a:r>
              <a:rPr lang="en-US" sz="3200" dirty="0" smtClean="0"/>
              <a:t>Recommendation</a:t>
            </a:r>
            <a:endParaRPr lang="en-US" sz="3200" dirty="0"/>
          </a:p>
        </p:txBody>
      </p:sp>
      <p:sp>
        <p:nvSpPr>
          <p:cNvPr id="21" name="TextBox 20"/>
          <p:cNvSpPr txBox="1"/>
          <p:nvPr/>
        </p:nvSpPr>
        <p:spPr>
          <a:xfrm>
            <a:off x="6172200" y="5562600"/>
            <a:ext cx="2895600" cy="457200"/>
          </a:xfrm>
          <a:prstGeom prst="rect">
            <a:avLst/>
          </a:prstGeom>
          <a:noFill/>
        </p:spPr>
        <p:txBody>
          <a:bodyPr wrap="square" rtlCol="0">
            <a:spAutoFit/>
          </a:bodyPr>
          <a:lstStyle/>
          <a:p>
            <a:r>
              <a:rPr lang="en-US" sz="2400" dirty="0" smtClean="0">
                <a:solidFill>
                  <a:schemeClr val="accent5"/>
                </a:solidFill>
                <a:latin typeface="Helvetica"/>
                <a:cs typeface="Helvetica"/>
              </a:rPr>
              <a:t>HIR FRAMEWORK</a:t>
            </a:r>
            <a:endParaRPr lang="en-US" sz="2400" dirty="0">
              <a:solidFill>
                <a:schemeClr val="accent5"/>
              </a:solidFill>
              <a:latin typeface="Helvetica"/>
              <a:cs typeface="Helvetica"/>
            </a:endParaRPr>
          </a:p>
        </p:txBody>
      </p:sp>
      <p:sp>
        <p:nvSpPr>
          <p:cNvPr id="2" name="Slide Number Placeholder 1"/>
          <p:cNvSpPr>
            <a:spLocks noGrp="1"/>
          </p:cNvSpPr>
          <p:nvPr>
            <p:ph type="sldNum" sz="quarter" idx="12"/>
          </p:nvPr>
        </p:nvSpPr>
        <p:spPr/>
        <p:txBody>
          <a:bodyPr/>
          <a:lstStyle/>
          <a:p>
            <a:pPr>
              <a:defRPr/>
            </a:pPr>
            <a:fld id="{9649B99E-7CD1-49DB-88AB-7D37F2CF62D7}" type="slidenum">
              <a:rPr lang="en-US" smtClean="0"/>
              <a:pPr>
                <a:defRPr/>
              </a:pPr>
              <a:t>5</a:t>
            </a:fld>
            <a:endParaRPr lang="en-US" dirty="0"/>
          </a:p>
        </p:txBody>
      </p:sp>
    </p:spTree>
    <p:extLst>
      <p:ext uri="{BB962C8B-B14F-4D97-AF65-F5344CB8AC3E}">
        <p14:creationId xmlns:p14="http://schemas.microsoft.com/office/powerpoint/2010/main" val="389091655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274638"/>
            <a:ext cx="8077200" cy="1143000"/>
          </a:xfrm>
        </p:spPr>
        <p:txBody>
          <a:bodyPr>
            <a:normAutofit/>
          </a:bodyPr>
          <a:lstStyle/>
          <a:p>
            <a:pPr algn="ctr"/>
            <a:r>
              <a:rPr lang="en-US" sz="4000" dirty="0" smtClean="0"/>
              <a:t>Review Process</a:t>
            </a:r>
            <a:endParaRPr lang="en-US" sz="4000" dirty="0"/>
          </a:p>
        </p:txBody>
      </p:sp>
      <p:sp>
        <p:nvSpPr>
          <p:cNvPr id="7" name="Rectangle 7"/>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6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6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65"/>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2" name="Diagram 11"/>
          <p:cNvGraphicFramePr/>
          <p:nvPr>
            <p:extLst>
              <p:ext uri="{D42A27DB-BD31-4B8C-83A1-F6EECF244321}">
                <p14:modId xmlns:p14="http://schemas.microsoft.com/office/powerpoint/2010/main" val="2997055800"/>
              </p:ext>
            </p:extLst>
          </p:nvPr>
        </p:nvGraphicFramePr>
        <p:xfrm>
          <a:off x="49646" y="1295400"/>
          <a:ext cx="9018154" cy="358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 name="TextBox 13"/>
          <p:cNvSpPr txBox="1"/>
          <p:nvPr/>
        </p:nvSpPr>
        <p:spPr>
          <a:xfrm>
            <a:off x="6172200" y="5513696"/>
            <a:ext cx="2895600" cy="457200"/>
          </a:xfrm>
          <a:prstGeom prst="rect">
            <a:avLst/>
          </a:prstGeom>
          <a:noFill/>
        </p:spPr>
        <p:txBody>
          <a:bodyPr wrap="square" rtlCol="0">
            <a:spAutoFit/>
          </a:bodyPr>
          <a:lstStyle/>
          <a:p>
            <a:r>
              <a:rPr lang="en-US" sz="2400" dirty="0" smtClean="0">
                <a:solidFill>
                  <a:schemeClr val="accent5"/>
                </a:solidFill>
                <a:latin typeface="Helvetica"/>
                <a:cs typeface="Helvetica"/>
              </a:rPr>
              <a:t>HIR FRAMEWORK</a:t>
            </a:r>
            <a:endParaRPr lang="en-US" sz="2400" dirty="0">
              <a:solidFill>
                <a:schemeClr val="accent5"/>
              </a:solidFill>
              <a:latin typeface="Helvetica"/>
              <a:cs typeface="Helvetica"/>
            </a:endParaRPr>
          </a:p>
        </p:txBody>
      </p:sp>
      <p:sp>
        <p:nvSpPr>
          <p:cNvPr id="4" name="Slide Number Placeholder 3"/>
          <p:cNvSpPr>
            <a:spLocks noGrp="1"/>
          </p:cNvSpPr>
          <p:nvPr>
            <p:ph type="sldNum" sz="quarter" idx="12"/>
          </p:nvPr>
        </p:nvSpPr>
        <p:spPr/>
        <p:txBody>
          <a:bodyPr/>
          <a:lstStyle/>
          <a:p>
            <a:pPr>
              <a:defRPr/>
            </a:pPr>
            <a:fld id="{9649B99E-7CD1-49DB-88AB-7D37F2CF62D7}" type="slidenum">
              <a:rPr lang="en-US" smtClean="0"/>
              <a:pPr>
                <a:defRPr/>
              </a:pPr>
              <a:t>6</a:t>
            </a:fld>
            <a:endParaRPr lang="en-US" dirty="0"/>
          </a:p>
        </p:txBody>
      </p:sp>
    </p:spTree>
    <p:extLst>
      <p:ext uri="{BB962C8B-B14F-4D97-AF65-F5344CB8AC3E}">
        <p14:creationId xmlns:p14="http://schemas.microsoft.com/office/powerpoint/2010/main" val="237928436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62200" y="2209800"/>
            <a:ext cx="6400800" cy="2971800"/>
          </a:xfrm>
        </p:spPr>
        <p:txBody>
          <a:bodyPr/>
          <a:lstStyle/>
          <a:p>
            <a:pPr marL="109537" indent="0">
              <a:buNone/>
            </a:pPr>
            <a:r>
              <a:rPr lang="en-US" sz="3200" b="1" dirty="0" smtClean="0">
                <a:solidFill>
                  <a:schemeClr val="tx1"/>
                </a:solidFill>
              </a:rPr>
              <a:t>VERY STRONG EVIDENCE </a:t>
            </a:r>
          </a:p>
          <a:p>
            <a:pPr marL="109537" indent="0">
              <a:buNone/>
            </a:pPr>
            <a:r>
              <a:rPr lang="en-US" sz="3200" b="1" dirty="0" smtClean="0">
                <a:solidFill>
                  <a:schemeClr val="tx1">
                    <a:lumMod val="75000"/>
                    <a:lumOff val="25000"/>
                  </a:schemeClr>
                </a:solidFill>
              </a:rPr>
              <a:t>STRONG EVIDENCE</a:t>
            </a:r>
          </a:p>
          <a:p>
            <a:pPr marL="109537" indent="0">
              <a:buNone/>
            </a:pPr>
            <a:r>
              <a:rPr lang="en-US" sz="3200" b="1" dirty="0" smtClean="0">
                <a:solidFill>
                  <a:schemeClr val="tx1">
                    <a:lumMod val="65000"/>
                    <a:lumOff val="35000"/>
                  </a:schemeClr>
                </a:solidFill>
              </a:rPr>
              <a:t>A FAIR AMOUNT OF EVIDENCE</a:t>
            </a:r>
          </a:p>
          <a:p>
            <a:pPr marL="109537" indent="0">
              <a:buNone/>
            </a:pPr>
            <a:r>
              <a:rPr lang="en-US" sz="3200" b="1" dirty="0" smtClean="0">
                <a:solidFill>
                  <a:schemeClr val="bg1">
                    <a:lumMod val="50000"/>
                  </a:schemeClr>
                </a:solidFill>
              </a:rPr>
              <a:t>EXPERT OPINION</a:t>
            </a:r>
          </a:p>
          <a:p>
            <a:pPr marL="109537" indent="0">
              <a:buNone/>
            </a:pPr>
            <a:r>
              <a:rPr lang="en-US" sz="3200" b="1" dirty="0" smtClean="0">
                <a:solidFill>
                  <a:srgbClr val="B2B2B2"/>
                </a:solidFill>
              </a:rPr>
              <a:t>NOT WELL RESEARCHED</a:t>
            </a:r>
            <a:endParaRPr lang="en-US" sz="3200" b="1" dirty="0">
              <a:solidFill>
                <a:srgbClr val="B2B2B2"/>
              </a:solidFill>
            </a:endParaRPr>
          </a:p>
        </p:txBody>
      </p:sp>
      <p:sp>
        <p:nvSpPr>
          <p:cNvPr id="3" name="Title 2"/>
          <p:cNvSpPr>
            <a:spLocks noGrp="1"/>
          </p:cNvSpPr>
          <p:nvPr>
            <p:ph type="title"/>
          </p:nvPr>
        </p:nvSpPr>
        <p:spPr>
          <a:xfrm>
            <a:off x="457200" y="228600"/>
            <a:ext cx="8534400" cy="1143000"/>
          </a:xfrm>
        </p:spPr>
        <p:txBody>
          <a:bodyPr>
            <a:noAutofit/>
          </a:bodyPr>
          <a:lstStyle/>
          <a:p>
            <a:pPr algn="ctr"/>
            <a:r>
              <a:rPr lang="en-US" sz="4000" dirty="0" smtClean="0">
                <a:cs typeface="Helvetica"/>
              </a:rPr>
              <a:t>Strength-of-Evidence Criteria</a:t>
            </a:r>
            <a:endParaRPr lang="en-US" sz="4000" dirty="0">
              <a:cs typeface="Helvetica"/>
            </a:endParaRPr>
          </a:p>
        </p:txBody>
      </p:sp>
      <p:sp>
        <p:nvSpPr>
          <p:cNvPr id="7" name="Up Arrow 6"/>
          <p:cNvSpPr/>
          <p:nvPr/>
        </p:nvSpPr>
        <p:spPr>
          <a:xfrm>
            <a:off x="762000" y="1828800"/>
            <a:ext cx="1447800" cy="3352800"/>
          </a:xfrm>
          <a:prstGeom prst="upArrow">
            <a:avLst/>
          </a:prstGeom>
          <a:solidFill>
            <a:schemeClr val="accent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TextBox 7"/>
          <p:cNvSpPr txBox="1"/>
          <p:nvPr/>
        </p:nvSpPr>
        <p:spPr>
          <a:xfrm>
            <a:off x="6172200" y="5513696"/>
            <a:ext cx="2895600" cy="457200"/>
          </a:xfrm>
          <a:prstGeom prst="rect">
            <a:avLst/>
          </a:prstGeom>
          <a:noFill/>
        </p:spPr>
        <p:txBody>
          <a:bodyPr wrap="square" rtlCol="0">
            <a:spAutoFit/>
          </a:bodyPr>
          <a:lstStyle/>
          <a:p>
            <a:r>
              <a:rPr lang="en-US" sz="2400" dirty="0" smtClean="0">
                <a:solidFill>
                  <a:schemeClr val="accent5"/>
                </a:solidFill>
                <a:latin typeface="Helvetica"/>
                <a:cs typeface="Helvetica"/>
              </a:rPr>
              <a:t>HIR FRAMEWORK</a:t>
            </a:r>
            <a:endParaRPr lang="en-US" sz="2400" dirty="0">
              <a:solidFill>
                <a:schemeClr val="accent5"/>
              </a:solidFill>
              <a:latin typeface="Helvetica"/>
              <a:cs typeface="Helvetica"/>
            </a:endParaRPr>
          </a:p>
        </p:txBody>
      </p:sp>
      <p:sp>
        <p:nvSpPr>
          <p:cNvPr id="4" name="Slide Number Placeholder 3"/>
          <p:cNvSpPr>
            <a:spLocks noGrp="1"/>
          </p:cNvSpPr>
          <p:nvPr>
            <p:ph type="sldNum" sz="quarter" idx="12"/>
          </p:nvPr>
        </p:nvSpPr>
        <p:spPr/>
        <p:txBody>
          <a:bodyPr/>
          <a:lstStyle/>
          <a:p>
            <a:pPr>
              <a:defRPr/>
            </a:pPr>
            <a:fld id="{9649B99E-7CD1-49DB-88AB-7D37F2CF62D7}" type="slidenum">
              <a:rPr lang="en-US" smtClean="0"/>
              <a:pPr>
                <a:defRPr/>
              </a:pPr>
              <a:t>7</a:t>
            </a:fld>
            <a:endParaRPr lang="en-US" dirty="0"/>
          </a:p>
        </p:txBody>
      </p:sp>
    </p:spTree>
    <p:extLst>
      <p:ext uri="{BB962C8B-B14F-4D97-AF65-F5344CB8AC3E}">
        <p14:creationId xmlns:p14="http://schemas.microsoft.com/office/powerpoint/2010/main" val="164875788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129 %.png"/>
          <p:cNvPicPr>
            <a:picLocks noChangeAspect="1"/>
          </p:cNvPicPr>
          <p:nvPr/>
        </p:nvPicPr>
        <p:blipFill>
          <a:blip r:embed="rId3">
            <a:alphaModFix/>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3429000" y="3124200"/>
            <a:ext cx="2286000" cy="2286000"/>
          </a:xfrm>
          <a:prstGeom prst="rect">
            <a:avLst/>
          </a:prstGeom>
        </p:spPr>
      </p:pic>
      <p:sp>
        <p:nvSpPr>
          <p:cNvPr id="3" name="Title 2"/>
          <p:cNvSpPr>
            <a:spLocks noGrp="1"/>
          </p:cNvSpPr>
          <p:nvPr>
            <p:ph type="title"/>
          </p:nvPr>
        </p:nvSpPr>
        <p:spPr>
          <a:xfrm>
            <a:off x="533400" y="1447800"/>
            <a:ext cx="8077200" cy="1143000"/>
          </a:xfrm>
        </p:spPr>
        <p:txBody>
          <a:bodyPr>
            <a:noAutofit/>
          </a:bodyPr>
          <a:lstStyle/>
          <a:p>
            <a:pPr algn="ctr"/>
            <a:r>
              <a:rPr lang="en-US" sz="5000" dirty="0" smtClean="0">
                <a:cs typeface="Helvetica"/>
              </a:rPr>
              <a:t>HEALTH IMPACT REVIEW HISTORY AND GROWTH</a:t>
            </a:r>
            <a:endParaRPr lang="en-US" sz="5000" dirty="0">
              <a:cs typeface="Helvetica"/>
            </a:endParaRPr>
          </a:p>
        </p:txBody>
      </p:sp>
      <p:sp>
        <p:nvSpPr>
          <p:cNvPr id="4" name="Slide Number Placeholder 3"/>
          <p:cNvSpPr>
            <a:spLocks noGrp="1"/>
          </p:cNvSpPr>
          <p:nvPr>
            <p:ph type="sldNum" sz="quarter" idx="12"/>
          </p:nvPr>
        </p:nvSpPr>
        <p:spPr/>
        <p:txBody>
          <a:bodyPr/>
          <a:lstStyle/>
          <a:p>
            <a:pPr>
              <a:defRPr/>
            </a:pPr>
            <a:fld id="{9649B99E-7CD1-49DB-88AB-7D37F2CF62D7}" type="slidenum">
              <a:rPr lang="en-US" smtClean="0"/>
              <a:pPr>
                <a:defRPr/>
              </a:pPr>
              <a:t>8</a:t>
            </a:fld>
            <a:endParaRPr lang="en-US" dirty="0"/>
          </a:p>
        </p:txBody>
      </p:sp>
    </p:spTree>
    <p:extLst>
      <p:ext uri="{BB962C8B-B14F-4D97-AF65-F5344CB8AC3E}">
        <p14:creationId xmlns:p14="http://schemas.microsoft.com/office/powerpoint/2010/main" val="1235744440"/>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Austin</Template>
  <TotalTime>3693</TotalTime>
  <Words>2597</Words>
  <Application>Microsoft Office PowerPoint</Application>
  <PresentationFormat>On-screen Show (4:3)</PresentationFormat>
  <Paragraphs>221</Paragraphs>
  <Slides>18</Slides>
  <Notes>18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Concourse</vt:lpstr>
      <vt:lpstr>Visio</vt:lpstr>
      <vt:lpstr>Health Impact Reviews</vt:lpstr>
      <vt:lpstr>Overview</vt:lpstr>
      <vt:lpstr>HEALTH IMPACT REVIEW FRAMEWORK</vt:lpstr>
      <vt:lpstr>Health Impact Reviews RCW 43.20.285</vt:lpstr>
      <vt:lpstr>PowerPoint Presentation</vt:lpstr>
      <vt:lpstr>PowerPoint Presentation</vt:lpstr>
      <vt:lpstr>Review Process</vt:lpstr>
      <vt:lpstr>Strength-of-Evidence Criteria</vt:lpstr>
      <vt:lpstr>HEALTH IMPACT REVIEW HISTORY AND GROWTH</vt:lpstr>
      <vt:lpstr>History</vt:lpstr>
      <vt:lpstr>Health Impact Review Requested</vt:lpstr>
      <vt:lpstr>Gaining Traction</vt:lpstr>
      <vt:lpstr>HIRs and Decision-Making</vt:lpstr>
      <vt:lpstr>PowerPoint Presentation</vt:lpstr>
      <vt:lpstr>PowerPoint Presentation</vt:lpstr>
      <vt:lpstr>HEALTH IMPACT REVIEW EXAMPLE </vt:lpstr>
      <vt:lpstr>HB 1674  (2015-2016)</vt:lpstr>
      <vt:lpstr>Questions?</vt:lpstr>
    </vt:vector>
  </TitlesOfParts>
  <Company>Washington State Board of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Washington State Board of Health</dc:title>
  <dc:creator>Washington State Board of Health</dc:creator>
  <cp:lastModifiedBy>hdadmin</cp:lastModifiedBy>
  <cp:revision>319</cp:revision>
  <cp:lastPrinted>2012-08-29T21:40:38Z</cp:lastPrinted>
  <dcterms:created xsi:type="dcterms:W3CDTF">2009-01-09T17:36:57Z</dcterms:created>
  <dcterms:modified xsi:type="dcterms:W3CDTF">2015-06-11T14:17:05Z</dcterms:modified>
</cp:coreProperties>
</file>