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9" r:id="rId2"/>
    <p:sldId id="257" r:id="rId3"/>
    <p:sldId id="320" r:id="rId4"/>
    <p:sldId id="267" r:id="rId5"/>
    <p:sldId id="334" r:id="rId6"/>
    <p:sldId id="314" r:id="rId7"/>
    <p:sldId id="322" r:id="rId8"/>
    <p:sldId id="330" r:id="rId9"/>
    <p:sldId id="342" r:id="rId10"/>
    <p:sldId id="329" r:id="rId11"/>
    <p:sldId id="323" r:id="rId12"/>
    <p:sldId id="328" r:id="rId13"/>
    <p:sldId id="325" r:id="rId14"/>
    <p:sldId id="332" r:id="rId15"/>
    <p:sldId id="339" r:id="rId16"/>
    <p:sldId id="331" r:id="rId17"/>
    <p:sldId id="336" r:id="rId18"/>
    <p:sldId id="343" r:id="rId19"/>
    <p:sldId id="344" r:id="rId20"/>
    <p:sldId id="338" r:id="rId21"/>
    <p:sldId id="337" r:id="rId22"/>
    <p:sldId id="341" r:id="rId23"/>
    <p:sldId id="340" r:id="rId24"/>
    <p:sldId id="345" r:id="rId25"/>
    <p:sldId id="326" r:id="rId26"/>
    <p:sldId id="335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193" autoAdjust="0"/>
  </p:normalViewPr>
  <p:slideViewPr>
    <p:cSldViewPr>
      <p:cViewPr varScale="1">
        <p:scale>
          <a:sx n="58" d="100"/>
          <a:sy n="58" d="100"/>
        </p:scale>
        <p:origin x="-17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FED0C3-3501-40E3-8DD8-BDEAE1FFEA4E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55209F-CBF4-4D2F-B91B-CD73A4A08A0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1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from Scoping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from RWJF</a:t>
            </a:r>
            <a:r>
              <a:rPr lang="en-US" baseline="0" dirty="0" smtClean="0"/>
              <a:t> Time to 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Pull from Executive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Pull from Executive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Rockwell" pitchFamily="18" charset="0"/>
              </a:rPr>
              <a:t>Weak’ outcomes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Rockwell" pitchFamily="18" charset="0"/>
              </a:rPr>
              <a:t>Small range of solutions presented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Rockwell" pitchFamily="18" charset="0"/>
              </a:rPr>
              <a:t>Process and content was specific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Rockwell" pitchFamily="18" charset="0"/>
              </a:rPr>
              <a:t>Who as in room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latin typeface="Rockwell" pitchFamily="18" charset="0"/>
              </a:rPr>
              <a:t>Who was empowered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Pull from Executive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Pull from Executive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Pull from Executive 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Healthy communit</a:t>
            </a:r>
            <a:r>
              <a:rPr lang="en-US" baseline="0" dirty="0" smtClean="0"/>
              <a:t>y http://www.rwjf.org/content/rwjf/en/about-rwjf/newsroom/newsroom-content/2013/07/mississippi--signs-of-progress/_jcr_content/left_75_par/imagelarge.no.size.img.jpg/1373115583170.jpg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5209F-CBF4-4D2F-B91B-CD73A4A08A00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Tw Cen MT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Tw Cen M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Tw Cen MT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w Cen MT" pitchFamily="34" charset="0"/>
              </a:defRPr>
            </a:lvl1pPr>
          </a:lstStyle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A3EF-C31A-4003-8A64-1EDCABB33705}" type="datetimeFigureOut">
              <a:rPr lang="en-US" smtClean="0"/>
              <a:pPr/>
              <a:t>6/18/2015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66926-4EFD-4408-8002-EBB5D7DDEFA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K:\SG Public Health\Health Impact Assessment\CITC HIA\Drafts\Scoping\Sessions\CITC_ScSession_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114800"/>
            <a:ext cx="9144000" cy="1224238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648200"/>
            <a:ext cx="9144000" cy="12192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HIA + </a:t>
            </a:r>
            <a:r>
              <a:rPr lang="en-US" sz="3200" cap="all" dirty="0" smtClean="0">
                <a:solidFill>
                  <a:schemeClr val="bg1"/>
                </a:solidFill>
                <a:latin typeface="Rockwell" pitchFamily="18" charset="0"/>
              </a:rPr>
              <a:t>Community Engagement</a:t>
            </a:r>
            <a:br>
              <a:rPr lang="en-US" sz="3200" cap="all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600" cap="all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600" cap="all" dirty="0" smtClean="0">
                <a:solidFill>
                  <a:schemeClr val="bg1"/>
                </a:solidFill>
                <a:latin typeface="Rockwell" pitchFamily="18" charset="0"/>
              </a:rPr>
            </a:br>
            <a:r>
              <a:rPr lang="en-US" sz="1400" cap="all" dirty="0" smtClean="0">
                <a:solidFill>
                  <a:schemeClr val="bg1"/>
                </a:solidFill>
                <a:latin typeface="Rockwell" pitchFamily="18" charset="0"/>
              </a:rPr>
              <a:t>A Journey towards Deeper Engagement and integration of empathy</a:t>
            </a:r>
            <a:r>
              <a:rPr lang="en-US" sz="600" cap="all" dirty="0" smtClean="0">
                <a:solidFill>
                  <a:schemeClr val="bg1"/>
                </a:solidFill>
                <a:latin typeface="Rockwell" pitchFamily="18" charset="0"/>
              </a:rPr>
              <a:t/>
            </a:r>
            <a:br>
              <a:rPr lang="en-US" sz="600" cap="all" dirty="0" smtClean="0">
                <a:solidFill>
                  <a:schemeClr val="bg1"/>
                </a:solidFill>
                <a:latin typeface="Rockwell" pitchFamily="18" charset="0"/>
              </a:rPr>
            </a:br>
            <a:endParaRPr lang="en-US" sz="6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867400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cap="all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Rockwell" pitchFamily="18" charset="0"/>
              </a:rPr>
              <a:t>2015 National Health impact assessment meeting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bkeppard\Downloads\14610275771_de27385d55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Confluence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  <a:latin typeface="Tw Cen MT" pitchFamily="34" charset="0"/>
              </a:rPr>
              <a:t>https://farm3.staticflickr.com/2927/14610275771_de27385d55_o_d.jpg</a:t>
            </a:r>
            <a:endParaRPr lang="en-US" sz="800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urplewallpaper.net/wp-content/uploads/2014/09/images-of-monarch-butterfly-life-cycle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Planning model &gt;&gt;&gt; Public health model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healthimpactnc.com/wp-content/uploads/2012/11/HIA-Process-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1" y="0"/>
            <a:ext cx="7162800" cy="6633112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HIA process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http://www.healthimpactnc.com/wp-content/uploads/2012/11/HIA-Process-Diagram.jpg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upload.wikimedia.org/wikipedia/commons/thumb/7/7a/PDCA_Cycle.svg/1280px-PDCA_Cycl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5"/>
            <a:ext cx="9144000" cy="622935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Quality Improvement 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6642556"/>
            <a:ext cx="5562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http://upload.wikimedia.org/wikipedia/commons/thumb/7/7a/PDCA_Cycle.svg/1280px-PDCA_Cycle.svg.png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104902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Process Evaluation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communityview.ca/images/2014_health_equity_SHR_health_equit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-990600"/>
            <a:ext cx="8572500" cy="60579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Thriving and fair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2400" y="4495800"/>
            <a:ext cx="152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http://www.communityview.ca/images/2014_health_equity_SHR_health_equity.png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foodtrail.files.wordpress.com/2014/02/p116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704" y="533400"/>
            <a:ext cx="8382592" cy="47244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How are we doing it differently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http://www.healthimpactnc.com/wp-content/uploads/2012/11/HIA-Process-Diagram.jpg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ensandomagro.net/wp-content/uploads/2012/01/mouserc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Warming folks up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http://pensandomagro.net/wp-content/uploads/2012/01/mousercise.jpg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digitalonq.com/wp-content/uploads/2014/05/kool-aid-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" y="533400"/>
            <a:ext cx="8229600" cy="54864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Recognizing that walls aren’t necessary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596537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http://digitalonq.com/2014/05/02/pass-the-kool-aid-oh-yeah/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2" y="5715000"/>
            <a:ext cx="11503152" cy="84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futureboston-wp.s3.amazonaws.com/2014/05/boston-cal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-685800"/>
            <a:ext cx="11506200" cy="6477992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Meeting where people are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2.wikia.nocookie.net/__cb20091211232717/muppet/images/d/d3/VMX-Beaker%26Buns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86200" y="6324600"/>
            <a:ext cx="5257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  <a:latin typeface="Tw Cen MT" pitchFamily="34" charset="0"/>
                <a:ea typeface="Tahoma" pitchFamily="34" charset="0"/>
                <a:cs typeface="Tahoma" pitchFamily="34" charset="0"/>
              </a:rPr>
              <a:t>http://img2.wikia.nocookie.net/__cb20091211232717/muppet/images/d/d3/VMX-Beaker%26Bunsen.jpg</a:t>
            </a:r>
            <a:endParaRPr lang="en-US" sz="800" dirty="0">
              <a:solidFill>
                <a:schemeClr val="bg1"/>
              </a:solidFill>
              <a:latin typeface="Tw Cen MT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crippsblogs.ucsd.edu/onboard/files/2012/01/sounding-diagram1-1024x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3562"/>
            <a:ext cx="9753600" cy="31908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http://scrippsblogs.ucsd.edu/onboard/files/2012/01/sounding-diagram1-1024x335.jpg</a:t>
            </a:r>
            <a:endParaRPr lang="en-US" sz="800" dirty="0">
              <a:latin typeface="Tw Cen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21114"/>
            <a:ext cx="1600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Rockwell" pitchFamily="18" charset="0"/>
              </a:rPr>
              <a:t>There they are</a:t>
            </a:r>
            <a:endParaRPr lang="en-US" sz="2000" b="1" dirty="0">
              <a:latin typeface="Rockwell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092714"/>
            <a:ext cx="32766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Rockwell" pitchFamily="18" charset="0"/>
              </a:rPr>
              <a:t>We know when we will hear back</a:t>
            </a:r>
            <a:endParaRPr lang="en-US" sz="2000" b="1" dirty="0">
              <a:latin typeface="Rockwell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3581400"/>
            <a:ext cx="18288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Rockwell" pitchFamily="18" charset="0"/>
              </a:rPr>
              <a:t>0.5-1 month</a:t>
            </a:r>
            <a:endParaRPr lang="en-US" sz="2000" b="1" dirty="0">
              <a:latin typeface="Rockwell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3581400"/>
            <a:ext cx="20574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Rockwell" pitchFamily="18" charset="0"/>
              </a:rPr>
              <a:t>Let’s have on ongoing discussion</a:t>
            </a:r>
            <a:endParaRPr lang="en-US" sz="2000" b="1" dirty="0">
              <a:latin typeface="Rockwell" pitchFamily="18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0" y="4800600"/>
            <a:ext cx="9144000" cy="1066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Constant, continuous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K:\SG Public Health\Health Impact Assessment\HIP_Program_Grant\SBTA HIA\Scoping\MGCC_Mid-Year_Meeting\Photos\38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1143000"/>
            <a:ext cx="11074400" cy="83058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Small Business TA HIA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http://www.healthimpactnc.com/wp-content/uploads/2012/11/HIA-Process-Diagram.jpg</a:t>
            </a:r>
            <a:endParaRPr lang="en-US" sz="800" dirty="0">
              <a:latin typeface="Tw Cen M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http://pensandomagro.net/wp-content/uploads/2012/01/mousercise.jpg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-129540"/>
            <a:ext cx="5334000" cy="711708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Building Health Neighborhoods work with Community Health Workers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http://www.healthimpactnc.com/wp-content/uploads/2012/11/HIA-Process-Diagram.jpg</a:t>
            </a:r>
            <a:endParaRPr lang="en-US" sz="800" dirty="0">
              <a:latin typeface="Tw Cen M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http://pensandomagro.net/wp-content/uploads/2012/01/mousercise.jpg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K:\SG Land Use\Planning Projects &amp; Information\DLTA 2015\Chelsea TOD\AdvisoryGroupMeetings\IMG_0137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Chelsea TOD HIA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http://www.healthimpactnc.com/wp-content/uploads/2012/11/HIA-Process-Diagram.jpg</a:t>
            </a:r>
            <a:endParaRPr lang="en-US" sz="800" dirty="0">
              <a:latin typeface="Tw Cen MT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http://pensandomagro.net/wp-content/uploads/2012/01/mousercise.jpg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6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Start with empathy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bootcamp bootleg, stanford d.school</a:t>
            </a:r>
            <a:endParaRPr lang="en-US" sz="800" dirty="0">
              <a:latin typeface="Tw Cen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5" name="Picture 1" descr="C:\Users\bkeppard\AppData\Local\Microsoft\Windows\Temporary Internet Files\Content.Outlook\UEISOD3Y\IMG_355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-1066800"/>
            <a:ext cx="10668000" cy="8001000"/>
          </a:xfrm>
          <a:prstGeom prst="rect">
            <a:avLst/>
          </a:prstGeom>
          <a:noFill/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0" y="4800600"/>
            <a:ext cx="9144000" cy="10668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Rockwell" pitchFamily="18" charset="0"/>
                <a:ea typeface="+mj-ea"/>
                <a:cs typeface="+mj-cs"/>
              </a:rPr>
              <a:t>“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hero’s” journey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ckwell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rwjf.org/content/rwjf/en/about-rwjf/newsroom/newsroom-content/2013/07/mississippi--signs-of-progress/_jcr_content/left_75_par/imagelarge.no.size.img.jpg/1373115583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245" y="0"/>
            <a:ext cx="9508491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Health begins where we live, learn, work and play – our Community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858000"/>
          </a:xfrm>
          <a:solidFill>
            <a:schemeClr val="tx2">
              <a:lumMod val="50000"/>
            </a:schemeClr>
          </a:solidFill>
        </p:spPr>
        <p:txBody>
          <a:bodyPr anchor="ctr" anchorCtr="0">
            <a:no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Rockwell" pitchFamily="18" charset="0"/>
              </a:rPr>
              <a:t>people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0" y="0"/>
            <a:ext cx="4572000" cy="6858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Rockwell" pitchFamily="18" charset="0"/>
              </a:rPr>
              <a:t>This is what it looked like </a:t>
            </a:r>
          </a:p>
        </p:txBody>
      </p:sp>
      <p:pic>
        <p:nvPicPr>
          <p:cNvPr id="1027" name="Picture 3" descr="K:\_General MAPC\PHOTOS\495Compact_WestboroughMTG_0611\DSC_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0"/>
            <a:ext cx="2743200" cy="1821914"/>
          </a:xfrm>
          <a:prstGeom prst="rect">
            <a:avLst/>
          </a:prstGeom>
          <a:noFill/>
        </p:spPr>
      </p:pic>
      <p:pic>
        <p:nvPicPr>
          <p:cNvPr id="1028" name="Picture 4" descr="K:\_General MAPC\PHOTOS\495Compact_WestboroughMTG_0611\DSC_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43200" cy="1821914"/>
          </a:xfrm>
          <a:prstGeom prst="rect">
            <a:avLst/>
          </a:prstGeom>
          <a:noFill/>
        </p:spPr>
      </p:pic>
      <p:pic>
        <p:nvPicPr>
          <p:cNvPr id="1029" name="Picture 5" descr="K:\_General MAPC\PHOTOS\495Compact_WestboroughMTG_0611\DSC_0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0"/>
            <a:ext cx="2743200" cy="1821914"/>
          </a:xfrm>
          <a:prstGeom prst="rect">
            <a:avLst/>
          </a:prstGeom>
          <a:noFill/>
        </p:spPr>
      </p:pic>
      <p:pic>
        <p:nvPicPr>
          <p:cNvPr id="1030" name="Picture 6" descr="K:\_General MAPC\PHOTOS\495Compact_WestboroughMTG_0611\DSC_0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05000"/>
            <a:ext cx="2743200" cy="1821914"/>
          </a:xfrm>
          <a:prstGeom prst="rect">
            <a:avLst/>
          </a:prstGeom>
          <a:noFill/>
        </p:spPr>
      </p:pic>
      <p:pic>
        <p:nvPicPr>
          <p:cNvPr id="1031" name="Picture 7" descr="K:\_General MAPC\PHOTOS\495Compact_WestboroughMTG_0611\DSC_00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1905000"/>
            <a:ext cx="2743200" cy="1821914"/>
          </a:xfrm>
          <a:prstGeom prst="rect">
            <a:avLst/>
          </a:prstGeom>
          <a:noFill/>
        </p:spPr>
      </p:pic>
      <p:pic>
        <p:nvPicPr>
          <p:cNvPr id="1032" name="Picture 8" descr="K:\_General MAPC\PHOTOS\495Compact_WestboroughMTG_0611\DSC_0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1905000"/>
            <a:ext cx="2743200" cy="1821914"/>
          </a:xfrm>
          <a:prstGeom prst="rect">
            <a:avLst/>
          </a:prstGeom>
          <a:noFill/>
        </p:spPr>
      </p:pic>
      <p:pic>
        <p:nvPicPr>
          <p:cNvPr id="1033" name="Picture 9" descr="K:\_General MAPC\PHOTOS\495Compact_WestboroughMTG_0611\DSC_00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816886"/>
            <a:ext cx="2743200" cy="1821914"/>
          </a:xfrm>
          <a:prstGeom prst="rect">
            <a:avLst/>
          </a:prstGeom>
          <a:noFill/>
        </p:spPr>
      </p:pic>
      <p:pic>
        <p:nvPicPr>
          <p:cNvPr id="1034" name="Picture 10" descr="K:\_General MAPC\PHOTOS\495Compact_WestboroughMTG_0611\DSC_01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0400" y="3810000"/>
            <a:ext cx="2743200" cy="18219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5344180"/>
            <a:ext cx="47693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Rockwell" pitchFamily="18" charset="0"/>
              </a:rPr>
              <a:t>This is what it looked like </a:t>
            </a:r>
            <a:endParaRPr lang="en-US" sz="2800" b="1" dirty="0"/>
          </a:p>
        </p:txBody>
      </p:sp>
      <p:pic>
        <p:nvPicPr>
          <p:cNvPr id="1035" name="Picture 11" descr="K:\_General MAPC\PHOTOS\495Compact_WestboroughMTG_0611\DSC_0134.jpg"/>
          <p:cNvPicPr>
            <a:picLocks noChangeAspect="1" noChangeArrowheads="1"/>
          </p:cNvPicPr>
          <p:nvPr/>
        </p:nvPicPr>
        <p:blipFill>
          <a:blip r:embed="rId11" cstate="print"/>
          <a:srcRect t="3690" r="3685" b="53876"/>
          <a:stretch>
            <a:fillRect/>
          </a:stretch>
        </p:blipFill>
        <p:spPr bwMode="auto">
          <a:xfrm>
            <a:off x="6400800" y="3819144"/>
            <a:ext cx="2743200" cy="1819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crippsblogs.ucsd.edu/onboard/files/2012/01/sounding-diagram1-1024x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33562"/>
            <a:ext cx="9753600" cy="3190876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This is probably what it really looked like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Tw Cen MT" pitchFamily="34" charset="0"/>
              </a:rPr>
              <a:t>http://scrippsblogs.ucsd.edu/onboard/files/2012/01/sounding-diagram1-1024x335.jpg</a:t>
            </a:r>
            <a:endParaRPr lang="en-US" sz="800" dirty="0">
              <a:latin typeface="Tw Cen M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21114"/>
            <a:ext cx="1600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Rockwell" pitchFamily="18" charset="0"/>
              </a:rPr>
              <a:t>There they are</a:t>
            </a:r>
            <a:endParaRPr lang="en-US" sz="2000" b="1" dirty="0">
              <a:latin typeface="Rockwell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092714"/>
            <a:ext cx="1600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Rockwell" pitchFamily="18" charset="0"/>
              </a:rPr>
              <a:t>Where’d they go</a:t>
            </a:r>
            <a:endParaRPr lang="en-US" sz="2000" b="1" dirty="0">
              <a:latin typeface="Rockwell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43400" y="3581400"/>
            <a:ext cx="18288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Rockwell" pitchFamily="18" charset="0"/>
              </a:rPr>
              <a:t>2-6 months</a:t>
            </a:r>
            <a:endParaRPr lang="en-US" sz="2000" b="1" dirty="0">
              <a:latin typeface="Rockwell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3581400"/>
            <a:ext cx="20574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Rockwell" pitchFamily="18" charset="0"/>
              </a:rPr>
              <a:t>Hurry Up and tell us what you think</a:t>
            </a:r>
            <a:endParaRPr lang="en-US" sz="2000" b="1" dirty="0">
              <a:latin typeface="Rockwell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800600"/>
            <a:ext cx="9144000" cy="1066800"/>
          </a:xfrm>
          <a:solidFill>
            <a:schemeClr val="tx2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Rockwell" pitchFamily="18" charset="0"/>
              </a:rPr>
              <a:t>What were the results</a:t>
            </a:r>
            <a:endParaRPr lang="en-US" sz="3200" dirty="0">
              <a:solidFill>
                <a:schemeClr val="bg1"/>
              </a:solidFill>
              <a:latin typeface="Rockwell" pitchFamily="18" charset="0"/>
            </a:endParaRPr>
          </a:p>
        </p:txBody>
      </p:sp>
      <p:pic>
        <p:nvPicPr>
          <p:cNvPr id="19458" name="Picture 2" descr="http://images.sodahead.com/polls/002505109/338454844_bl12_312_this_or_that_01_xlar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50912"/>
            <a:ext cx="2971800" cy="23526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943600" y="0"/>
            <a:ext cx="2362200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" dirty="0" smtClean="0">
                <a:latin typeface="Tw Cen MT" pitchFamily="34" charset="0"/>
                <a:ea typeface="Tahoma" pitchFamily="34" charset="0"/>
                <a:cs typeface="Tahoma" pitchFamily="34" charset="0"/>
              </a:rPr>
              <a:t>http://images.sodahead.com/polls/002505109/338454844_bl12_312_this_or_that_01_xlarge.jpeg</a:t>
            </a:r>
            <a:endParaRPr lang="en-US" sz="400" dirty="0">
              <a:latin typeface="Tw Cen MT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1000" y="150912"/>
            <a:ext cx="4572000" cy="1169888"/>
            <a:chOff x="381000" y="455712"/>
            <a:chExt cx="4572000" cy="1169888"/>
          </a:xfrm>
        </p:grpSpPr>
        <p:pic>
          <p:nvPicPr>
            <p:cNvPr id="19460" name="Picture 4" descr="http://techpubs.sgi.com/library/dynaweb_docs/0650/SGI_EndUser/books/Octane2_OG/sgi_html/figures/sysshutdown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455712"/>
              <a:ext cx="4533900" cy="1028701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381000" y="1471712"/>
              <a:ext cx="4572000" cy="1538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400" dirty="0" smtClean="0">
                  <a:latin typeface="Tw Cen MT" pitchFamily="34" charset="0"/>
                </a:rPr>
                <a:t>http://techpubs.sgi.com/library/dynaweb_docs/0650/SGI_EndUser/books/Octane2_OG/sgi_html/figures/sysshutdown.gif</a:t>
              </a:r>
              <a:endParaRPr lang="en-US" sz="400" dirty="0">
                <a:latin typeface="Tw Cen MT" pitchFamily="34" charset="0"/>
              </a:endParaRPr>
            </a:p>
          </p:txBody>
        </p:sp>
      </p:grpSp>
      <p:sp>
        <p:nvSpPr>
          <p:cNvPr id="19462" name="AutoShape 6" descr="data:image/jpeg;base64,/9j/4AAQSkZJRgABAQAAAQABAAD/2wCEAAkGBxQQDxUPDw8PEA8QEA4ODw8QEA8PEBAPFBQWFhQRFBQYHCggGBomHBQUITEhMSkrLi4uFx8zODMsNygtLisBCgoKDg0OGxAQGy0mICQtLCw3Ly4sLDQwLCwsLCwsLCwsNCwsLCw1LCwsLCwsLCwtLCwsLCwsLCwsLCwsLCwsLP/AABEIAKAA8AMBIgACEQEDEQH/xAAcAAABBAMBAAAAAAAAAAAAAAABAAIDBwQFBgj/xAA+EAABBAADBQUFBQcDBQAAAAABAAIDEQQSIQUGMVFhEyJBcYEHMpGhwRQjQlKxQ2JygtHh8DOiwhY0U3OS/8QAGQEBAAMBAQAAAAAAAAAAAAAAAAECAwQF/8QAJREAAgIBBAEEAwEAAAAAAAAAAAECEQMEEiExQRMUIlFhkaEy/9oADAMBAAIRAxEAPwC6mhOpIJwUAFJUikpAKSpFJQBtJUnFBACkqRStACkqRtJACkqRSUgFJUikoAKSpFJACkqRRQDaRpFJSAUlSKSAFJUikgBSVIooBtJpCegoAAU5Rgo2gHWlabaRKAdaVploWgH2laZaVoB9pWm2laAckm2laAckhaVoBySbaKAKSCSAKVoJIA2jaagpA9K020rQDrQtNtK0A+0ky0bQDkELQJUAjBRzKMFK1AH5kMyaSmkoB+ZLMo7+XitbPvDhmaHExEjQhju0P+21Dkl2yVFvo21o2uPx2/0EYJayR1eLgYx6XqVqpN+pZQOy7Fgd7uW5nHyq/wBFk9RBeTRYZvwWMlaqvEY+d5uSeUebxEP1+inwW3p4/cxD3jxBaZh5Zn00LP3cfov7eRZqK4zBb8i6miHnCTI6+rBdfFZ8m8uYfdhrQfGQ0RfO9Fp7iFXZT0ZHSqN8zW+85o8yFpW4XEyi3Oyg9RXyU0WwvzyE+Q+pT1JvqP7I2pds2Ax0d12jfisgOvUGxzGq1kmxGZe654d4EkEfClrsLiX4d5Y8HLfeH/JqPLKL+aGxPo6VJAGxY1B1BRW5mJK0kkArStBJAG0LQQtAOtC00lAlAOtLMo8yVoCXMkXKLMhmUAISRSQDSsfH4xkETppTlYwFzj+gHUrKpcB7V9qiNkOHs98vmeALsNoNHxJPoqZJ7Itl4R3SSOd27vbJiieLY/wxNNNA/eP4itJ9oc78QA5N1+a1T8aXGmM9Xa/2UUr3ftJMvQGz8AvLlFydyPRjSVIydqztDazNtxDdTmOvloF3+4L2QjtHtumBzQK946D5KptoStGUDMTnbqaHjyV3ezfBsexznta49nAW3qBYNmlpDG7VFckltdm2nnfidGYaMj8zo2ur+Yigo2boB9GXsxXgATXpwXVgVp4IrsWnT5k7OL1WuEaD/pKDIWgyh1aPDhbTzDSKXA7d2G/CS1KTKHWYpX09pA5A6B3RW8AtLvlCHYJ5IssLHt6HMB9VXLgjtbXBbHllup8lZbPnxUJzx4yVrXU05wHZB+YDh8l1mE3sxJADWRyj/wAsjHRA9QAbd8AFzgd4KKKR7XhrS4BxHItvyK445JLpnVKEX2jt373Oa3M6OKhxJe5rR6n+60u0N8ftBAhwrpHNsOe0lrK83BZWM3EfXaNk+0yUCGTnKAa4NoZfkuexkM7Hdm9hiy3YdUTQOYOpI6ih1Ws3lSqRnGON/wCTsdn73wxxtbOHsIFXo8eQrUrb4HeTCzHKzER5yL7N57OSurXUVULsTHmyh8mIfw7PDNdl/meNT/8ASlijlcKAjwzPyxASS/zO91qmOolFch4Ivou7qNfJJVJsfEyYW3QSygHV7pJC9jq5l3dryC6zdvf/AA2KnGEMjftDgcpaCIpHDi1pPj0XRi1EZujDJglDk65JGkiF0GI1Ap1IUgGlNKgxeOZGO84XyC5/G7ee45Y+7fCtSsp5oxLxg2dI9wHEgeZpMZID7rmnyIK5iLZ+Im1dmaOchr5KDGYJ+HcDdXq17SdT46/RZPPJK9vBf011Z2FoWtbsbaXbDK7/AFGjyzDmtiVvGSkrRm1TonSSRVioFUntadWNYCG/9uzKXH9510Fbiqv2zwObLh5mkNa+OWJztNHNcHAX5OPwWOoVwNsDqZW2JJ4kmuvcCwJMQ0HjZ5MH/Ip85aTqXvJ5Aj5lRuw7ye61sY5u4rlikuzqbb6MbHZzHma3IPEmv1Kub2RbVDo4wT7zXQn+Id5v+dVwOA2M18WWQF+YHVxI9QFPuNiDhMU7CPOV2ZkkROgsXlI8xp6KFlT68EyxuufJ6LARWJg8cJWB7PEaj8rvEKWieJ9F6KaatHntUPMnLVaXe+QjByWassaBzJcFvGsAXE+1TbDYII4uL5Hl4YLLiGCtAOrvks8z+DL41c0c9utHHiscMO82Ax8jmtJByjSyRw1LVlbRwTMPjTA0ktbTm5uNFt8U72RbPcDiMY+LK6TJAxxIc9wBLn3WgGrBXmn7z4+M7UMQdcjI4RLyBcDQ+FfFcUsajiT82de+8jXiiw2SlzRlHFrT8lh7X2FFjIjFiWB7TqObXeBBU2wps+HYfEDI7zbothS9BVKKZxO0yo9obM+xudHKYoo2aA6Rsc3wc1o4+pXOY7eaKOmYeN2Jk8C4FsY8mhWj7R92WY7Ch5sSYYmVrm8TH+0Z10F+YVURtZEKw0eUOr7x4zPf5A6rz8mKOOXPJ3YpyyL6MHERYjEjPjZuxjHCMUPg0f3U2EDYK+ztLH6ESnWUkcC0HhqpMW9kRzzyGzwF5pHdBXuhao4yXEHJh29mwHUt005vf9FVbpL6X8NPjF/bPQ+7e1hi8MyaxnrJKAQcso94afH1WzKqT2SYpuDfPh3SF4lDZiRpGJW6HL1IIv8AhC7PH7bdIckQOugAFk+niuxaiKj9s4ZYnuN3jNpRxDV1nkFz+L23JKcsQIB8ALcfRT4Pd97znncW/u3b/wCgW/wuCZEKjYG8zxcfMlVrLk74RFxj+TncLsGSTvTOLByu3/2W7wmzY4vcYAfzHVx9VnUhS1hijEq5tkZCx8ZhGysLH8DwI4tPg4dVNNO1vErFMsknuDI38x4+gV5V0VRzOyIntxfZnR0ZIf1bXHyIIXVkLGZs1rHGQWZXANc8nUgeCexxBWWKGxUXnLc7M0IoBFbmYlzHtG2P9q2e8AEvgIxDAND3QcwHm0ldOSopJgBrR6cbHJVkrVExdOzzYIwPdHnl1Pq8pgnY01dmx7upvq4/RdDvvu0cNiCWuP2SQkwgC8vOKunh0Whw0TWGw2q/G4gkevALy2q77PTjLcvidJslj5GCgI28zYJ+pWPtzd7O3tYiftMdljj3bHEsrw4cSsjZGOBOVoL3dLr1K3ghzD7x2n5W6NH+eqw3OLvoP9g3E35afu5nZJBTZGu0BcOf5XfIqz8PimvGZjgQdeKpTb+7zJSHwHspxdPjFXyD74rBwW0sfg9HsJaNC+J7Sz1a5deLPtXHX0YzxKTvyXrj9qMgjdLI7KxgLnHkPqVTO2dty7SxWaKMve6ooWggNY2+6wv8TZs1aZHjnbTnbh58ZGGtId2Tn5I75kN993TgrT3b3fw+EFsOeWqzkAZRyaPBbNvLx0iirFz5Nxu/s4YTDRwWCY2DtHDg5/F7vK7VEbcxsjse7FEUyd73BwvgT3QT5AK8dvYvs8JNIOLYZK8yKH6qpdpYESwUTTgLZzseAHAKmrnt2xRbTK7kyx9xdpB7KvSRucDlINHD/OS65UjuFtqn9kSWODgWZhlIkHTr9FcmCxglYHjS+I5O8QtdLkuO19oy1ENsrMktvQ8OBHReeN5cYcLiZcJCwmWOR8edwzGrtuUeOhC9D5lUG/8AhmxbSke0Na6Zsby4NzSO7uXTl7qtqEqTaGnbukcHBsUuOfFOcXHXs2m5HeZ8Ft2xgAMDA0D9k06ebyocVj2Qi3uyX+EHNK7zPgtS7FzYkVGPs8HEv8XDz/zzXHUp8vo7PjDhdnUbnSxy7TiwvaEvcJLyDuxtDbrlau3BbPjhFRtAPi46uPmVRPsrhYNrQtgYX5e1dLMbOmQ6D1XoKl2YIRSujjzybY1BOKx5sQB5roOce9wHFYkk5doz4pCMvNu4clksjAUdkmPFhQNTqeZU9KSkxxSiCN5pY+WypXap4YhIc1KJ8/JS0mmMIyDEfISoXFZ7oFG7DKjTJNJtTAsmYWSNDmni0i7/AKFVVtndl8UriGTyRX3LbYA5HL/RXY7CqJ2BtYzwuRrDJtKMhmLO6G0B0ygedrPbtoMH3j26fvBo9Srdn2Kx4p8bHDk5rXfqFqMRuDg3mzg8NfPsY/6Ln9p9m/ufwVNjt/Io9GXK4cGs0Z6uPH5rkdp7exONdTnEMHuxxggD4akq/nezzCj3cPCPKNv9E07pMj9xjB5AD6LWEFj6jyZvJu7ZS27m7U8jhkjcB+Y2FfmwMA+OFrJH5nNAF3Z+K10OznMPd/VZg7UDiUU23bIk01SM/b8Bdgp2NNEwSUeoF/RV9sjLlBdbiaAc7U+jeC7JxlIILnUQQR0OhXD7Mb2LnRvJzMcWG+JrTRYal3TNcC4aGbV3fc6Tt4e7K3i2/wDU8z+Erqt1d5C4Vf3ooSRu0zkcT/EosudtnutOnX1Wt2lslrvvIiIpG6h4sB1cLHE+fFc8Jyi7Rq2pKpFn4TGtkHdNEcWnQhVP7ZMRM3Gxsw7QDJhgXSHi0B7hVnQLKwm8csIrFxPB/DKDlJ/m4H5Fc/vvtB+NnjMUhDGQ5JJHCnAlxOUHx0/Vdy1CmqZjHC4ytHJGCOJ2aZxnmP4PeF9VlDDSzEGYmOPwibxrry8yszB7PZHq0aj3pXVY9Tw/VdRu3u9LjDmiHZYce9iZBx/9TT7x6lV3OT+PZrSiuTd+yTZGWaSbLljjZ2ber3mz1JoceqtB7wFpdm4aPCQtghBpupJ1e9x4vcfElZcbXP48OS68a2xrycWSW6Vkkkxdo34p0WHrU6lTRxgKSlpRmMDUUU1zlIGucojqncU8NQDGsRIT00oBgRTQnBAFKkUkA2kqTqSpANpGk6kqQDHNWNiI1m0o3tUNEmmljTFnTRrEc1YtUWTIy1cdvTguymGIa3uy0137sg4HpY/RdpSx8bgmTRmORuZjhRH1B8D1Wc4KUaLwltdnF4PaJJLSA4jjejAOdnitrHlBzPNuPAV+g5dStVtPZcmEru54r7soGg5Zx+brwTMLmB7+ruJHh5vPj5LzpxcXydXEuUbhzDICDlyHxIzD5+8Vwu2ZIo5ntjbdEhsbKHDRznHg3Vbzb+8DcLEXPkyvcCGULffNjVUuO2k6XuMBjivVt25/WR34vLgt9Pic+fBDltOhh28wTNL2Mnaw2Y9Wwfwive81cGwd6hi4wIW5MoALNAGdBXgqV3Y3ZlxLwGtIbpZ4K8N1t3GYVgAFu0srqqnUTKbTXJv8G3xdxW1iIWFG1TArojwczM0FJYgen9or2QSucowLQapQEAAEUUEACgUUCgIgnhMCcEA5FAJyASVJIoBJJIoBUmuanI0gMWaO1hSRrakKCSG1VqybNUQhSzJIVA6JZuJayJzbFEAg6EHUELldubqlwJwc5wz9TkLRJCTzyn3fT4LrS1Ds7VJRT7LKTXRQO2NysaJC6Zpmcf2mcvvyvgOi3W7Hs6ke4OnblHIq7oMAPxC+hWV9lA4aK+yTXZPqnP7J2MyBoaxoFdFtmMpTuhITaVlGjNuwAJyQCNK5Ak4BIBSNagC1qeEgEVYgSCKCACBRQKgELU8JgKcCgHhOTQiFICigigCigkgCkkkgEhSKSAaWKMwBTpJQMf7ME9kAClQSgCkkUkAECwFOSQERiTeyU6SUCIMTwE5BKAkkkkAkEkEAimlEpp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464" name="AutoShape 8" descr="data:image/jpeg;base64,/9j/4AAQSkZJRgABAQAAAQABAAD/2wCEAAkGBxQQDxUPDw8PEA8QEA4ODw8QEA8PEBAPFBQWFhQRFBQYHCggGBomHBQUITEhMSkrLi4uFx8zODMsNygtLisBCgoKDg0OGxAQGy0mICQtLCw3Ly4sLDQwLCwsLCwsLCwsNCwsLCw1LCwsLCwsLCwtLCwsLCwsLCwsLCwsLCwsLP/AABEIAKAA8AMBIgACEQEDEQH/xAAcAAABBAMBAAAAAAAAAAAAAAABAAIDBwQFBgj/xAA+EAABBAADBQUFBQcDBQAAAAABAAIDEQQSIQUGMVFhEyJBcYEHMpGhwRQjQlKxQ2JygtHh8DOiwhY0U3OS/8QAGQEBAAMBAQAAAAAAAAAAAAAAAAECAwQF/8QAJREAAgIBBAEEAwEAAAAAAAAAAAECEQMEEiExQRMUIlFhkaEy/9oADAMBAAIRAxEAPwC6mhOpIJwUAFJUikpAKSpFJQBtJUnFBACkqRStACkqRtJACkqRSUgFJUikoAKSpFJACkqRRQDaRpFJSAUlSKSAFJUikgBSVIooBtJpCegoAAU5Rgo2gHWlabaRKAdaVploWgH2laZaVoB9pWm2laAckm2laAckhaVoBySbaKAKSCSAKVoJIA2jaagpA9K020rQDrQtNtK0A+0ky0bQDkELQJUAjBRzKMFK1AH5kMyaSmkoB+ZLMo7+XitbPvDhmaHExEjQhju0P+21Dkl2yVFvo21o2uPx2/0EYJayR1eLgYx6XqVqpN+pZQOy7Fgd7uW5nHyq/wBFk9RBeTRYZvwWMlaqvEY+d5uSeUebxEP1+inwW3p4/cxD3jxBaZh5Zn00LP3cfov7eRZqK4zBb8i6miHnCTI6+rBdfFZ8m8uYfdhrQfGQ0RfO9Fp7iFXZT0ZHSqN8zW+85o8yFpW4XEyi3Oyg9RXyU0WwvzyE+Q+pT1JvqP7I2pds2Ax0d12jfisgOvUGxzGq1kmxGZe654d4EkEfClrsLiX4d5Y8HLfeH/JqPLKL+aGxPo6VJAGxY1B1BRW5mJK0kkArStBJAG0LQQtAOtC00lAlAOtLMo8yVoCXMkXKLMhmUAISRSQDSsfH4xkETppTlYwFzj+gHUrKpcB7V9qiNkOHs98vmeALsNoNHxJPoqZJ7Itl4R3SSOd27vbJiieLY/wxNNNA/eP4itJ9oc78QA5N1+a1T8aXGmM9Xa/2UUr3ftJMvQGz8AvLlFydyPRjSVIydqztDazNtxDdTmOvloF3+4L2QjtHtumBzQK946D5KptoStGUDMTnbqaHjyV3ezfBsexznta49nAW3qBYNmlpDG7VFckltdm2nnfidGYaMj8zo2ur+Yigo2boB9GXsxXgATXpwXVgVp4IrsWnT5k7OL1WuEaD/pKDIWgyh1aPDhbTzDSKXA7d2G/CS1KTKHWYpX09pA5A6B3RW8AtLvlCHYJ5IssLHt6HMB9VXLgjtbXBbHllup8lZbPnxUJzx4yVrXU05wHZB+YDh8l1mE3sxJADWRyj/wAsjHRA9QAbd8AFzgd4KKKR7XhrS4BxHItvyK445JLpnVKEX2jt373Oa3M6OKhxJe5rR6n+60u0N8ftBAhwrpHNsOe0lrK83BZWM3EfXaNk+0yUCGTnKAa4NoZfkuexkM7Hdm9hiy3YdUTQOYOpI6ih1Ws3lSqRnGON/wCTsdn73wxxtbOHsIFXo8eQrUrb4HeTCzHKzER5yL7N57OSurXUVULsTHmyh8mIfw7PDNdl/meNT/8ASlijlcKAjwzPyxASS/zO91qmOolFch4Ivou7qNfJJVJsfEyYW3QSygHV7pJC9jq5l3dryC6zdvf/AA2KnGEMjftDgcpaCIpHDi1pPj0XRi1EZujDJglDk65JGkiF0GI1Ap1IUgGlNKgxeOZGO84XyC5/G7ee45Y+7fCtSsp5oxLxg2dI9wHEgeZpMZID7rmnyIK5iLZ+Im1dmaOchr5KDGYJ+HcDdXq17SdT46/RZPPJK9vBf011Z2FoWtbsbaXbDK7/AFGjyzDmtiVvGSkrRm1TonSSRVioFUntadWNYCG/9uzKXH9510Fbiqv2zwObLh5mkNa+OWJztNHNcHAX5OPwWOoVwNsDqZW2JJ4kmuvcCwJMQ0HjZ5MH/Ip85aTqXvJ5Aj5lRuw7ye61sY5u4rlikuzqbb6MbHZzHma3IPEmv1Kub2RbVDo4wT7zXQn+Id5v+dVwOA2M18WWQF+YHVxI9QFPuNiDhMU7CPOV2ZkkROgsXlI8xp6KFlT68EyxuufJ6LARWJg8cJWB7PEaj8rvEKWieJ9F6KaatHntUPMnLVaXe+QjByWassaBzJcFvGsAXE+1TbDYII4uL5Hl4YLLiGCtAOrvks8z+DL41c0c9utHHiscMO82Ax8jmtJByjSyRw1LVlbRwTMPjTA0ktbTm5uNFt8U72RbPcDiMY+LK6TJAxxIc9wBLn3WgGrBXmn7z4+M7UMQdcjI4RLyBcDQ+FfFcUsajiT82de+8jXiiw2SlzRlHFrT8lh7X2FFjIjFiWB7TqObXeBBU2wps+HYfEDI7zbothS9BVKKZxO0yo9obM+xudHKYoo2aA6Rsc3wc1o4+pXOY7eaKOmYeN2Jk8C4FsY8mhWj7R92WY7Ch5sSYYmVrm8TH+0Z10F+YVURtZEKw0eUOr7x4zPf5A6rz8mKOOXPJ3YpyyL6MHERYjEjPjZuxjHCMUPg0f3U2EDYK+ztLH6ESnWUkcC0HhqpMW9kRzzyGzwF5pHdBXuhao4yXEHJh29mwHUt005vf9FVbpL6X8NPjF/bPQ+7e1hi8MyaxnrJKAQcso94afH1WzKqT2SYpuDfPh3SF4lDZiRpGJW6HL1IIv8AhC7PH7bdIckQOugAFk+niuxaiKj9s4ZYnuN3jNpRxDV1nkFz+L23JKcsQIB8ALcfRT4Pd97znncW/u3b/wCgW/wuCZEKjYG8zxcfMlVrLk74RFxj+TncLsGSTvTOLByu3/2W7wmzY4vcYAfzHVx9VnUhS1hijEq5tkZCx8ZhGysLH8DwI4tPg4dVNNO1vErFMsknuDI38x4+gV5V0VRzOyIntxfZnR0ZIf1bXHyIIXVkLGZs1rHGQWZXANc8nUgeCexxBWWKGxUXnLc7M0IoBFbmYlzHtG2P9q2e8AEvgIxDAND3QcwHm0ldOSopJgBrR6cbHJVkrVExdOzzYIwPdHnl1Pq8pgnY01dmx7upvq4/RdDvvu0cNiCWuP2SQkwgC8vOKunh0Whw0TWGw2q/G4gkevALy2q77PTjLcvidJslj5GCgI28zYJ+pWPtzd7O3tYiftMdljj3bHEsrw4cSsjZGOBOVoL3dLr1K3ghzD7x2n5W6NH+eqw3OLvoP9g3E35afu5nZJBTZGu0BcOf5XfIqz8PimvGZjgQdeKpTb+7zJSHwHspxdPjFXyD74rBwW0sfg9HsJaNC+J7Sz1a5deLPtXHX0YzxKTvyXrj9qMgjdLI7KxgLnHkPqVTO2dty7SxWaKMve6ooWggNY2+6wv8TZs1aZHjnbTnbh58ZGGtId2Tn5I75kN993TgrT3b3fw+EFsOeWqzkAZRyaPBbNvLx0iirFz5Nxu/s4YTDRwWCY2DtHDg5/F7vK7VEbcxsjse7FEUyd73BwvgT3QT5AK8dvYvs8JNIOLYZK8yKH6qpdpYESwUTTgLZzseAHAKmrnt2xRbTK7kyx9xdpB7KvSRucDlINHD/OS65UjuFtqn9kSWODgWZhlIkHTr9FcmCxglYHjS+I5O8QtdLkuO19oy1ENsrMktvQ8OBHReeN5cYcLiZcJCwmWOR8edwzGrtuUeOhC9D5lUG/8AhmxbSke0Na6Zsby4NzSO7uXTl7qtqEqTaGnbukcHBsUuOfFOcXHXs2m5HeZ8Ft2xgAMDA0D9k06ebyocVj2Qi3uyX+EHNK7zPgtS7FzYkVGPs8HEv8XDz/zzXHUp8vo7PjDhdnUbnSxy7TiwvaEvcJLyDuxtDbrlau3BbPjhFRtAPi46uPmVRPsrhYNrQtgYX5e1dLMbOmQ6D1XoKl2YIRSujjzybY1BOKx5sQB5roOce9wHFYkk5doz4pCMvNu4clksjAUdkmPFhQNTqeZU9KSkxxSiCN5pY+WypXap4YhIc1KJ8/JS0mmMIyDEfISoXFZ7oFG7DKjTJNJtTAsmYWSNDmni0i7/AKFVVtndl8UriGTyRX3LbYA5HL/RXY7CqJ2BtYzwuRrDJtKMhmLO6G0B0ygedrPbtoMH3j26fvBo9Srdn2Kx4p8bHDk5rXfqFqMRuDg3mzg8NfPsY/6Ln9p9m/ufwVNjt/Io9GXK4cGs0Z6uPH5rkdp7exONdTnEMHuxxggD4akq/nezzCj3cPCPKNv9E07pMj9xjB5AD6LWEFj6jyZvJu7ZS27m7U8jhkjcB+Y2FfmwMA+OFrJH5nNAF3Z+K10OznMPd/VZg7UDiUU23bIk01SM/b8Bdgp2NNEwSUeoF/RV9sjLlBdbiaAc7U+jeC7JxlIILnUQQR0OhXD7Mb2LnRvJzMcWG+JrTRYal3TNcC4aGbV3fc6Tt4e7K3i2/wDU8z+Erqt1d5C4Vf3ooSRu0zkcT/EosudtnutOnX1Wt2lslrvvIiIpG6h4sB1cLHE+fFc8Jyi7Rq2pKpFn4TGtkHdNEcWnQhVP7ZMRM3Gxsw7QDJhgXSHi0B7hVnQLKwm8csIrFxPB/DKDlJ/m4H5Fc/vvtB+NnjMUhDGQ5JJHCnAlxOUHx0/Vdy1CmqZjHC4ytHJGCOJ2aZxnmP4PeF9VlDDSzEGYmOPwibxrry8yszB7PZHq0aj3pXVY9Tw/VdRu3u9LjDmiHZYce9iZBx/9TT7x6lV3OT+PZrSiuTd+yTZGWaSbLljjZ2ber3mz1JoceqtB7wFpdm4aPCQtghBpupJ1e9x4vcfElZcbXP48OS68a2xrycWSW6Vkkkxdo34p0WHrU6lTRxgKSlpRmMDUUU1zlIGucojqncU8NQDGsRIT00oBgRTQnBAFKkUkA2kqTqSpANpGk6kqQDHNWNiI1m0o3tUNEmmljTFnTRrEc1YtUWTIy1cdvTguymGIa3uy0137sg4HpY/RdpSx8bgmTRmORuZjhRH1B8D1Wc4KUaLwltdnF4PaJJLSA4jjejAOdnitrHlBzPNuPAV+g5dStVtPZcmEru54r7soGg5Zx+brwTMLmB7+ruJHh5vPj5LzpxcXydXEuUbhzDICDlyHxIzD5+8Vwu2ZIo5ntjbdEhsbKHDRznHg3Vbzb+8DcLEXPkyvcCGULffNjVUuO2k6XuMBjivVt25/WR34vLgt9Pic+fBDltOhh28wTNL2Mnaw2Y9Wwfwive81cGwd6hi4wIW5MoALNAGdBXgqV3Y3ZlxLwGtIbpZ4K8N1t3GYVgAFu0srqqnUTKbTXJv8G3xdxW1iIWFG1TArojwczM0FJYgen9or2QSucowLQapQEAAEUUEACgUUCgIgnhMCcEA5FAJyASVJIoBJJIoBUmuanI0gMWaO1hSRrakKCSG1VqybNUQhSzJIVA6JZuJayJzbFEAg6EHUELldubqlwJwc5wz9TkLRJCTzyn3fT4LrS1Ds7VJRT7LKTXRQO2NysaJC6Zpmcf2mcvvyvgOi3W7Hs6ke4OnblHIq7oMAPxC+hWV9lA4aK+yTXZPqnP7J2MyBoaxoFdFtmMpTuhITaVlGjNuwAJyQCNK5Ak4BIBSNagC1qeEgEVYgSCKCACBRQKgELU8JgKcCgHhOTQiFICigigCigkgCkkkgEhSKSAaWKMwBTpJQMf7ME9kAClQSgCkkUkAECwFOSQERiTeyU6SUCIMTwE5BKAkkkkAkEkEAimlEpp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9466" name="Picture 10" descr="http://www.sellbetter.ca/wp-content/uploads/2015/05/blind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360712"/>
            <a:ext cx="2209800" cy="22098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85800" y="4570512"/>
            <a:ext cx="1752600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" dirty="0" smtClean="0">
                <a:latin typeface="Tw Cen MT" pitchFamily="34" charset="0"/>
              </a:rPr>
              <a:t>http://www.sellbetter.ca/wp-content/uploads/2015/05/blinder.jpg</a:t>
            </a:r>
            <a:endParaRPr lang="en-US" sz="400" dirty="0">
              <a:latin typeface="Tw Cen MT" pitchFamily="34" charset="0"/>
            </a:endParaRPr>
          </a:p>
        </p:txBody>
      </p:sp>
      <p:pic>
        <p:nvPicPr>
          <p:cNvPr id="19468" name="Picture 12" descr="http://i.ytimg.com/vi/OHNtSne2Uxk/hq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2895600"/>
            <a:ext cx="2260601" cy="169545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324600" y="4572000"/>
            <a:ext cx="625492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" dirty="0" smtClean="0">
                <a:latin typeface="Tw Cen MT" pitchFamily="34" charset="0"/>
              </a:rPr>
              <a:t>Marieke van Lankvelt</a:t>
            </a:r>
            <a:endParaRPr lang="en-US" sz="400" dirty="0">
              <a:latin typeface="Tw Cen MT" pitchFamily="34" charset="0"/>
            </a:endParaRPr>
          </a:p>
        </p:txBody>
      </p:sp>
      <p:pic>
        <p:nvPicPr>
          <p:cNvPr id="19469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600200"/>
            <a:ext cx="2895600" cy="216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858000"/>
          </a:xfrm>
          <a:solidFill>
            <a:schemeClr val="tx2">
              <a:lumMod val="50000"/>
            </a:schemeClr>
          </a:solidFill>
        </p:spPr>
        <p:txBody>
          <a:bodyPr anchor="ctr" anchorCtr="0">
            <a:no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Rockwell" pitchFamily="18" charset="0"/>
              </a:rPr>
              <a:t>push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0" y="0"/>
            <a:ext cx="4572000" cy="6858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pull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858000"/>
          </a:xfrm>
          <a:solidFill>
            <a:schemeClr val="tx2">
              <a:lumMod val="50000"/>
            </a:schemeClr>
          </a:solidFill>
        </p:spPr>
        <p:txBody>
          <a:bodyPr anchor="ctr" anchorCtr="0">
            <a:no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Rockwell" pitchFamily="18" charset="0"/>
              </a:rPr>
              <a:t>affected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0" y="0"/>
            <a:ext cx="4572000" cy="6858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efficacy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6858000"/>
          </a:xfrm>
          <a:solidFill>
            <a:schemeClr val="tx2">
              <a:lumMod val="50000"/>
            </a:schemeClr>
          </a:solidFill>
        </p:spPr>
        <p:txBody>
          <a:bodyPr anchor="ctr" anchorCtr="0">
            <a:noAutofit/>
          </a:bodyPr>
          <a:lstStyle/>
          <a:p>
            <a:pPr algn="r"/>
            <a:r>
              <a:rPr lang="en-US" sz="4400" dirty="0" smtClean="0">
                <a:solidFill>
                  <a:schemeClr val="bg1"/>
                </a:solidFill>
                <a:latin typeface="Rockwell" pitchFamily="18" charset="0"/>
              </a:rPr>
              <a:t>sympathy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0" y="0"/>
            <a:ext cx="4572000" cy="6858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ckwell" pitchFamily="18" charset="0"/>
                <a:ea typeface="+mj-ea"/>
                <a:cs typeface="+mj-cs"/>
              </a:rPr>
              <a:t>empathy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280</Words>
  <Application>Microsoft Office PowerPoint</Application>
  <PresentationFormat>On-screen Show (4:3)</PresentationFormat>
  <Paragraphs>82</Paragraphs>
  <Slides>26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  HIA + Community Engagement  A Journey towards Deeper Engagement and integration of empathy </vt:lpstr>
      <vt:lpstr>PowerPoint Presentation</vt:lpstr>
      <vt:lpstr>people</vt:lpstr>
      <vt:lpstr>This is what it looked like </vt:lpstr>
      <vt:lpstr>This is probably what it really looked like</vt:lpstr>
      <vt:lpstr>What were the results</vt:lpstr>
      <vt:lpstr>push</vt:lpstr>
      <vt:lpstr>affected</vt:lpstr>
      <vt:lpstr>sympathy</vt:lpstr>
      <vt:lpstr>Confluence</vt:lpstr>
      <vt:lpstr>Planning model &gt;&gt;&gt; Public health model</vt:lpstr>
      <vt:lpstr>HIA process</vt:lpstr>
      <vt:lpstr>Quality Improvement </vt:lpstr>
      <vt:lpstr>Process Evaluation</vt:lpstr>
      <vt:lpstr>Thriving and fair</vt:lpstr>
      <vt:lpstr>How are we doing it differently</vt:lpstr>
      <vt:lpstr>Warming folks up</vt:lpstr>
      <vt:lpstr>Recognizing that walls aren’t necessary</vt:lpstr>
      <vt:lpstr>Meeting where people are</vt:lpstr>
      <vt:lpstr>PowerPoint Presentation</vt:lpstr>
      <vt:lpstr>Small Business TA HIA</vt:lpstr>
      <vt:lpstr>Building Health Neighborhoods work with Community Health Workers</vt:lpstr>
      <vt:lpstr>Chelsea TOD HIA</vt:lpstr>
      <vt:lpstr>Start with empathy</vt:lpstr>
      <vt:lpstr>PowerPoint Presentation</vt:lpstr>
      <vt:lpstr>Health begins where we live, learn, work and play – our Community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HIA + Community Engagment  TEXT</dc:title>
  <dc:creator>Keppard, Barry</dc:creator>
  <cp:lastModifiedBy>Whitney Magendie</cp:lastModifiedBy>
  <cp:revision>19</cp:revision>
  <dcterms:modified xsi:type="dcterms:W3CDTF">2015-06-18T13:36:11Z</dcterms:modified>
</cp:coreProperties>
</file>