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482" r:id="rId2"/>
    <p:sldId id="496" r:id="rId3"/>
    <p:sldId id="497" r:id="rId4"/>
    <p:sldId id="489" r:id="rId5"/>
    <p:sldId id="495" r:id="rId6"/>
    <p:sldId id="515" r:id="rId7"/>
    <p:sldId id="520" r:id="rId8"/>
    <p:sldId id="521" r:id="rId9"/>
    <p:sldId id="511" r:id="rId10"/>
    <p:sldId id="516" r:id="rId11"/>
    <p:sldId id="517" r:id="rId12"/>
    <p:sldId id="518" r:id="rId13"/>
    <p:sldId id="519" r:id="rId14"/>
    <p:sldId id="514" r:id="rId15"/>
    <p:sldId id="52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5002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3" autoAdjust="0"/>
    <p:restoredTop sz="86410" autoAdjust="0"/>
  </p:normalViewPr>
  <p:slideViewPr>
    <p:cSldViewPr showGuides="1">
      <p:cViewPr varScale="1">
        <p:scale>
          <a:sx n="97" d="100"/>
          <a:sy n="97" d="100"/>
        </p:scale>
        <p:origin x="11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37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07EFC-EC9F-47C4-A644-1E8752709954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CBE17520-3C1F-436B-A577-136CC0AE8E72}">
      <dgm:prSet phldrT="[Text]"/>
      <dgm:spPr/>
      <dgm:t>
        <a:bodyPr/>
        <a:lstStyle/>
        <a:p>
          <a:r>
            <a:rPr lang="en-US"/>
            <a:t>Minnesota Department of Health</a:t>
          </a:r>
        </a:p>
      </dgm:t>
    </dgm:pt>
    <dgm:pt modelId="{1C66A2B0-E059-439C-92C3-BE102141F9E6}" type="parTrans" cxnId="{B9788202-647F-48A7-A346-630926BA59C2}">
      <dgm:prSet/>
      <dgm:spPr/>
      <dgm:t>
        <a:bodyPr/>
        <a:lstStyle/>
        <a:p>
          <a:endParaRPr lang="en-US"/>
        </a:p>
      </dgm:t>
    </dgm:pt>
    <dgm:pt modelId="{72147DAA-409E-4C77-A9F0-6B32506DB0C1}" type="sibTrans" cxnId="{B9788202-647F-48A7-A346-630926BA59C2}">
      <dgm:prSet/>
      <dgm:spPr/>
      <dgm:t>
        <a:bodyPr/>
        <a:lstStyle/>
        <a:p>
          <a:endParaRPr lang="en-US"/>
        </a:p>
      </dgm:t>
    </dgm:pt>
    <dgm:pt modelId="{F1705868-4ED2-45EC-8616-2B552C072FAF}">
      <dgm:prSet phldrT="[Text]"/>
      <dgm:spPr/>
      <dgm:t>
        <a:bodyPr/>
        <a:lstStyle/>
        <a:p>
          <a:r>
            <a:rPr lang="en-US" dirty="0"/>
            <a:t>RFP Winner</a:t>
          </a:r>
        </a:p>
      </dgm:t>
    </dgm:pt>
    <dgm:pt modelId="{E9C93879-0154-4143-AE68-6D5B54B27EF6}" type="parTrans" cxnId="{09EA95A0-1FB0-4DD1-917E-213A1293B1EC}">
      <dgm:prSet/>
      <dgm:spPr/>
      <dgm:t>
        <a:bodyPr/>
        <a:lstStyle/>
        <a:p>
          <a:endParaRPr lang="en-US"/>
        </a:p>
      </dgm:t>
    </dgm:pt>
    <dgm:pt modelId="{F5EB91E6-1C91-4250-8228-0EE6DEFF26C1}" type="sibTrans" cxnId="{09EA95A0-1FB0-4DD1-917E-213A1293B1EC}">
      <dgm:prSet/>
      <dgm:spPr/>
      <dgm:t>
        <a:bodyPr/>
        <a:lstStyle/>
        <a:p>
          <a:endParaRPr lang="en-US"/>
        </a:p>
      </dgm:t>
    </dgm:pt>
    <dgm:pt modelId="{47E85798-9434-4C1F-8633-010F64A9458D}">
      <dgm:prSet phldrT="[Text]"/>
      <dgm:spPr/>
      <dgm:t>
        <a:bodyPr/>
        <a:lstStyle/>
        <a:p>
          <a:r>
            <a:rPr lang="en-US"/>
            <a:t>Carries out HIA Project</a:t>
          </a:r>
        </a:p>
      </dgm:t>
    </dgm:pt>
    <dgm:pt modelId="{5F42E606-88EF-4EF9-B943-6476205DC9DB}" type="parTrans" cxnId="{C131E419-4F0B-4D90-B819-013462A735D2}">
      <dgm:prSet/>
      <dgm:spPr/>
      <dgm:t>
        <a:bodyPr/>
        <a:lstStyle/>
        <a:p>
          <a:endParaRPr lang="en-US"/>
        </a:p>
      </dgm:t>
    </dgm:pt>
    <dgm:pt modelId="{2F1CB4E5-8A39-47EC-9419-D63585876210}" type="sibTrans" cxnId="{C131E419-4F0B-4D90-B819-013462A735D2}">
      <dgm:prSet/>
      <dgm:spPr/>
      <dgm:t>
        <a:bodyPr/>
        <a:lstStyle/>
        <a:p>
          <a:endParaRPr lang="en-US"/>
        </a:p>
      </dgm:t>
    </dgm:pt>
    <dgm:pt modelId="{31E11083-8F0C-47B0-8648-41DC911AB908}">
      <dgm:prSet phldrT="[Text]"/>
      <dgm:spPr/>
      <dgm:t>
        <a:bodyPr/>
        <a:lstStyle/>
        <a:p>
          <a:r>
            <a:rPr lang="en-US"/>
            <a:t>Issues RFP</a:t>
          </a:r>
        </a:p>
      </dgm:t>
    </dgm:pt>
    <dgm:pt modelId="{56C36E09-CE16-447F-93F5-65718C73D21A}" type="parTrans" cxnId="{747E2EA8-C727-4BCE-AE2D-41DCA7197ABC}">
      <dgm:prSet/>
      <dgm:spPr/>
      <dgm:t>
        <a:bodyPr/>
        <a:lstStyle/>
        <a:p>
          <a:endParaRPr lang="en-US"/>
        </a:p>
      </dgm:t>
    </dgm:pt>
    <dgm:pt modelId="{5A52BCAE-7891-4FBA-AD05-35EA9E44752D}" type="sibTrans" cxnId="{747E2EA8-C727-4BCE-AE2D-41DCA7197ABC}">
      <dgm:prSet/>
      <dgm:spPr/>
      <dgm:t>
        <a:bodyPr/>
        <a:lstStyle/>
        <a:p>
          <a:endParaRPr lang="en-US"/>
        </a:p>
      </dgm:t>
    </dgm:pt>
    <dgm:pt modelId="{9A369D83-0D7B-4C3F-B20D-C75CED7959DD}" type="pres">
      <dgm:prSet presAssocID="{51407EFC-EC9F-47C4-A644-1E8752709954}" presName="CompostProcess" presStyleCnt="0">
        <dgm:presLayoutVars>
          <dgm:dir/>
          <dgm:resizeHandles val="exact"/>
        </dgm:presLayoutVars>
      </dgm:prSet>
      <dgm:spPr/>
    </dgm:pt>
    <dgm:pt modelId="{83CEBB72-919C-42F8-9577-AD243E185A2B}" type="pres">
      <dgm:prSet presAssocID="{51407EFC-EC9F-47C4-A644-1E8752709954}" presName="arrow" presStyleLbl="bgShp" presStyleIdx="0" presStyleCnt="1"/>
      <dgm:spPr/>
    </dgm:pt>
    <dgm:pt modelId="{5BAE4449-0C77-47FA-8646-F385CF7C9165}" type="pres">
      <dgm:prSet presAssocID="{51407EFC-EC9F-47C4-A644-1E8752709954}" presName="linearProcess" presStyleCnt="0"/>
      <dgm:spPr/>
    </dgm:pt>
    <dgm:pt modelId="{C4BF9A68-90FC-47AA-BFB3-ABD66B640554}" type="pres">
      <dgm:prSet presAssocID="{CBE17520-3C1F-436B-A577-136CC0AE8E72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550D8-602A-4549-92C0-5F32FA5BAE86}" type="pres">
      <dgm:prSet presAssocID="{72147DAA-409E-4C77-A9F0-6B32506DB0C1}" presName="sibTrans" presStyleCnt="0"/>
      <dgm:spPr/>
    </dgm:pt>
    <dgm:pt modelId="{DAAC940B-272B-4E84-A7B9-4445FCD6AF2E}" type="pres">
      <dgm:prSet presAssocID="{F1705868-4ED2-45EC-8616-2B552C072FAF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4BF0DC-43A9-4B68-A328-DE93C200C155}" type="presOf" srcId="{51407EFC-EC9F-47C4-A644-1E8752709954}" destId="{9A369D83-0D7B-4C3F-B20D-C75CED7959DD}" srcOrd="0" destOrd="0" presId="urn:microsoft.com/office/officeart/2005/8/layout/hProcess9"/>
    <dgm:cxn modelId="{2052785E-04F3-4206-86B4-E20EC66EB434}" type="presOf" srcId="{F1705868-4ED2-45EC-8616-2B552C072FAF}" destId="{DAAC940B-272B-4E84-A7B9-4445FCD6AF2E}" srcOrd="0" destOrd="0" presId="urn:microsoft.com/office/officeart/2005/8/layout/hProcess9"/>
    <dgm:cxn modelId="{747E2EA8-C727-4BCE-AE2D-41DCA7197ABC}" srcId="{CBE17520-3C1F-436B-A577-136CC0AE8E72}" destId="{31E11083-8F0C-47B0-8648-41DC911AB908}" srcOrd="0" destOrd="0" parTransId="{56C36E09-CE16-447F-93F5-65718C73D21A}" sibTransId="{5A52BCAE-7891-4FBA-AD05-35EA9E44752D}"/>
    <dgm:cxn modelId="{D2E757DB-A6B1-4700-8FAF-3CBCAD9DC03C}" type="presOf" srcId="{47E85798-9434-4C1F-8633-010F64A9458D}" destId="{DAAC940B-272B-4E84-A7B9-4445FCD6AF2E}" srcOrd="0" destOrd="1" presId="urn:microsoft.com/office/officeart/2005/8/layout/hProcess9"/>
    <dgm:cxn modelId="{B9788202-647F-48A7-A346-630926BA59C2}" srcId="{51407EFC-EC9F-47C4-A644-1E8752709954}" destId="{CBE17520-3C1F-436B-A577-136CC0AE8E72}" srcOrd="0" destOrd="0" parTransId="{1C66A2B0-E059-439C-92C3-BE102141F9E6}" sibTransId="{72147DAA-409E-4C77-A9F0-6B32506DB0C1}"/>
    <dgm:cxn modelId="{09EA95A0-1FB0-4DD1-917E-213A1293B1EC}" srcId="{51407EFC-EC9F-47C4-A644-1E8752709954}" destId="{F1705868-4ED2-45EC-8616-2B552C072FAF}" srcOrd="1" destOrd="0" parTransId="{E9C93879-0154-4143-AE68-6D5B54B27EF6}" sibTransId="{F5EB91E6-1C91-4250-8228-0EE6DEFF26C1}"/>
    <dgm:cxn modelId="{45DC6762-B96C-4D79-838D-B18455B0CC81}" type="presOf" srcId="{31E11083-8F0C-47B0-8648-41DC911AB908}" destId="{C4BF9A68-90FC-47AA-BFB3-ABD66B640554}" srcOrd="0" destOrd="1" presId="urn:microsoft.com/office/officeart/2005/8/layout/hProcess9"/>
    <dgm:cxn modelId="{C131E419-4F0B-4D90-B819-013462A735D2}" srcId="{F1705868-4ED2-45EC-8616-2B552C072FAF}" destId="{47E85798-9434-4C1F-8633-010F64A9458D}" srcOrd="0" destOrd="0" parTransId="{5F42E606-88EF-4EF9-B943-6476205DC9DB}" sibTransId="{2F1CB4E5-8A39-47EC-9419-D63585876210}"/>
    <dgm:cxn modelId="{6A17D7B1-0C96-4578-88EB-41999300A032}" type="presOf" srcId="{CBE17520-3C1F-436B-A577-136CC0AE8E72}" destId="{C4BF9A68-90FC-47AA-BFB3-ABD66B640554}" srcOrd="0" destOrd="0" presId="urn:microsoft.com/office/officeart/2005/8/layout/hProcess9"/>
    <dgm:cxn modelId="{EB363433-A437-4AFA-8E41-DEADCB62E77B}" type="presParOf" srcId="{9A369D83-0D7B-4C3F-B20D-C75CED7959DD}" destId="{83CEBB72-919C-42F8-9577-AD243E185A2B}" srcOrd="0" destOrd="0" presId="urn:microsoft.com/office/officeart/2005/8/layout/hProcess9"/>
    <dgm:cxn modelId="{C29AC762-DC27-497F-82ED-E5FA58CDE553}" type="presParOf" srcId="{9A369D83-0D7B-4C3F-B20D-C75CED7959DD}" destId="{5BAE4449-0C77-47FA-8646-F385CF7C9165}" srcOrd="1" destOrd="0" presId="urn:microsoft.com/office/officeart/2005/8/layout/hProcess9"/>
    <dgm:cxn modelId="{D9BE05D2-7BAF-4733-A4DD-CC6621743CC4}" type="presParOf" srcId="{5BAE4449-0C77-47FA-8646-F385CF7C9165}" destId="{C4BF9A68-90FC-47AA-BFB3-ABD66B640554}" srcOrd="0" destOrd="0" presId="urn:microsoft.com/office/officeart/2005/8/layout/hProcess9"/>
    <dgm:cxn modelId="{12974A4B-AEF3-4D5D-BC2E-D5D3CB2415FE}" type="presParOf" srcId="{5BAE4449-0C77-47FA-8646-F385CF7C9165}" destId="{1CA550D8-602A-4549-92C0-5F32FA5BAE86}" srcOrd="1" destOrd="0" presId="urn:microsoft.com/office/officeart/2005/8/layout/hProcess9"/>
    <dgm:cxn modelId="{F5F5A072-552C-45EF-AAA2-674AD9F81A91}" type="presParOf" srcId="{5BAE4449-0C77-47FA-8646-F385CF7C9165}" destId="{DAAC940B-272B-4E84-A7B9-4445FCD6AF2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506CAD-1E35-41A6-9FED-251E42BD985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48AD9D-0326-45A5-8368-A57D2CD5B4F3}">
      <dgm:prSet phldrT="[Text]" custT="1"/>
      <dgm:spPr/>
      <dgm:t>
        <a:bodyPr/>
        <a:lstStyle/>
        <a:p>
          <a:r>
            <a:rPr lang="en-US" sz="2000" dirty="0"/>
            <a:t>Minnesota Department of Health</a:t>
          </a:r>
        </a:p>
      </dgm:t>
    </dgm:pt>
    <dgm:pt modelId="{D1A9CF56-E8E1-45BC-8A5D-644982C3B93A}" type="parTrans" cxnId="{2D3E2A18-DC46-4EF0-95D4-2E4BA526359C}">
      <dgm:prSet/>
      <dgm:spPr/>
      <dgm:t>
        <a:bodyPr/>
        <a:lstStyle/>
        <a:p>
          <a:endParaRPr lang="en-US"/>
        </a:p>
      </dgm:t>
    </dgm:pt>
    <dgm:pt modelId="{5B5A8D07-3517-415D-90E1-9301CD11B475}" type="sibTrans" cxnId="{2D3E2A18-DC46-4EF0-95D4-2E4BA526359C}">
      <dgm:prSet/>
      <dgm:spPr/>
      <dgm:t>
        <a:bodyPr/>
        <a:lstStyle/>
        <a:p>
          <a:endParaRPr lang="en-US"/>
        </a:p>
      </dgm:t>
    </dgm:pt>
    <dgm:pt modelId="{DA96E568-8B00-4C74-9E73-75B65A75077B}">
      <dgm:prSet phldrT="[Text]" custT="1"/>
      <dgm:spPr/>
      <dgm:t>
        <a:bodyPr/>
        <a:lstStyle/>
        <a:p>
          <a:r>
            <a:rPr lang="en-US" sz="2000" dirty="0"/>
            <a:t>Nexus Community Partners</a:t>
          </a:r>
        </a:p>
      </dgm:t>
    </dgm:pt>
    <dgm:pt modelId="{C8523FA2-52AF-4C66-B851-42D9657B810F}" type="parTrans" cxnId="{600444A9-BD17-4986-AE1F-1EFF2DBF810E}">
      <dgm:prSet/>
      <dgm:spPr/>
      <dgm:t>
        <a:bodyPr/>
        <a:lstStyle/>
        <a:p>
          <a:endParaRPr lang="en-US"/>
        </a:p>
      </dgm:t>
    </dgm:pt>
    <dgm:pt modelId="{B008A850-DC09-4D7F-A8B4-36A87CFC18AF}" type="sibTrans" cxnId="{600444A9-BD17-4986-AE1F-1EFF2DBF810E}">
      <dgm:prSet/>
      <dgm:spPr/>
      <dgm:t>
        <a:bodyPr/>
        <a:lstStyle/>
        <a:p>
          <a:endParaRPr lang="en-US"/>
        </a:p>
      </dgm:t>
    </dgm:pt>
    <dgm:pt modelId="{4E94677D-3FD4-4AE0-9861-1AD0540A055B}">
      <dgm:prSet phldrT="[Text]"/>
      <dgm:spPr/>
      <dgm:t>
        <a:bodyPr/>
        <a:lstStyle/>
        <a:p>
          <a:pPr algn="l"/>
          <a:r>
            <a:rPr lang="en-US" dirty="0"/>
            <a:t>-Hope Community</a:t>
          </a:r>
          <a:br>
            <a:rPr lang="en-US" dirty="0"/>
          </a:br>
          <a:r>
            <a:rPr lang="en-US" dirty="0"/>
            <a:t>-Land </a:t>
          </a:r>
          <a:r>
            <a:rPr lang="en-US" dirty="0" smtClean="0"/>
            <a:t>Stewardship Project</a:t>
          </a:r>
          <a:r>
            <a:rPr lang="en-US" dirty="0"/>
            <a:t/>
          </a:r>
          <a:br>
            <a:rPr lang="en-US" dirty="0"/>
          </a:br>
          <a:r>
            <a:rPr lang="en-US" dirty="0"/>
            <a:t>-Waite House</a:t>
          </a:r>
          <a:br>
            <a:rPr lang="en-US" dirty="0"/>
          </a:br>
          <a:r>
            <a:rPr lang="en-US" dirty="0"/>
            <a:t>-Isuroon</a:t>
          </a:r>
          <a:br>
            <a:rPr lang="en-US" dirty="0"/>
          </a:br>
          <a:r>
            <a:rPr lang="en-US" dirty="0"/>
            <a:t>-Center for Earth, Energy and Democracy</a:t>
          </a:r>
        </a:p>
      </dgm:t>
    </dgm:pt>
    <dgm:pt modelId="{4ECF2F0E-4F76-45AC-80A2-49EE972EBDAA}" type="parTrans" cxnId="{CB97EC9D-493A-433D-8ADE-A64A5671F92A}">
      <dgm:prSet/>
      <dgm:spPr/>
      <dgm:t>
        <a:bodyPr/>
        <a:lstStyle/>
        <a:p>
          <a:endParaRPr lang="en-US"/>
        </a:p>
      </dgm:t>
    </dgm:pt>
    <dgm:pt modelId="{C5BABB7C-DE20-4D69-8694-A5A6AC8AEF30}" type="sibTrans" cxnId="{CB97EC9D-493A-433D-8ADE-A64A5671F92A}">
      <dgm:prSet/>
      <dgm:spPr/>
      <dgm:t>
        <a:bodyPr/>
        <a:lstStyle/>
        <a:p>
          <a:endParaRPr lang="en-US"/>
        </a:p>
      </dgm:t>
    </dgm:pt>
    <dgm:pt modelId="{8A81DB7F-986D-47A0-8DC5-B5C19D94E423}" type="pres">
      <dgm:prSet presAssocID="{46506CAD-1E35-41A6-9FED-251E42BD985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5BC3C-0F50-492B-9DD6-A78FF0A020F5}" type="pres">
      <dgm:prSet presAssocID="{46506CAD-1E35-41A6-9FED-251E42BD985C}" presName="arrow" presStyleLbl="bgShp" presStyleIdx="0" presStyleCnt="1"/>
      <dgm:spPr/>
      <dgm:t>
        <a:bodyPr/>
        <a:lstStyle/>
        <a:p>
          <a:endParaRPr lang="en-US"/>
        </a:p>
      </dgm:t>
    </dgm:pt>
    <dgm:pt modelId="{D00522D7-1019-4963-9AF3-FB35008A6F51}" type="pres">
      <dgm:prSet presAssocID="{46506CAD-1E35-41A6-9FED-251E42BD985C}" presName="linearProcess" presStyleCnt="0"/>
      <dgm:spPr/>
    </dgm:pt>
    <dgm:pt modelId="{DF3858DB-F4DB-4AF3-A051-3E02F2712A81}" type="pres">
      <dgm:prSet presAssocID="{9348AD9D-0326-45A5-8368-A57D2CD5B4F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D84E2-4849-4E7C-9823-362C5E29BC4C}" type="pres">
      <dgm:prSet presAssocID="{5B5A8D07-3517-415D-90E1-9301CD11B475}" presName="sibTrans" presStyleCnt="0"/>
      <dgm:spPr/>
    </dgm:pt>
    <dgm:pt modelId="{ED131464-95EB-4ED5-AEB8-982319C4E28E}" type="pres">
      <dgm:prSet presAssocID="{DA96E568-8B00-4C74-9E73-75B65A75077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E3F22-5B6E-47B8-9977-E4FB6B487320}" type="pres">
      <dgm:prSet presAssocID="{B008A850-DC09-4D7F-A8B4-36A87CFC18AF}" presName="sibTrans" presStyleCnt="0"/>
      <dgm:spPr/>
    </dgm:pt>
    <dgm:pt modelId="{0EEAD2A1-090D-4C22-86BC-A34E1C33668A}" type="pres">
      <dgm:prSet presAssocID="{4E94677D-3FD4-4AE0-9861-1AD0540A055B}" presName="textNode" presStyleLbl="node1" presStyleIdx="2" presStyleCnt="3" custScaleY="147684" custLinFactX="6953" custLinFactNeighborX="100000" custLinFactNeighborY="6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AC2E5C-B220-48EA-8E2A-0834362C47BF}" type="presOf" srcId="{46506CAD-1E35-41A6-9FED-251E42BD985C}" destId="{8A81DB7F-986D-47A0-8DC5-B5C19D94E423}" srcOrd="0" destOrd="0" presId="urn:microsoft.com/office/officeart/2005/8/layout/hProcess9"/>
    <dgm:cxn modelId="{2D3E2A18-DC46-4EF0-95D4-2E4BA526359C}" srcId="{46506CAD-1E35-41A6-9FED-251E42BD985C}" destId="{9348AD9D-0326-45A5-8368-A57D2CD5B4F3}" srcOrd="0" destOrd="0" parTransId="{D1A9CF56-E8E1-45BC-8A5D-644982C3B93A}" sibTransId="{5B5A8D07-3517-415D-90E1-9301CD11B475}"/>
    <dgm:cxn modelId="{D843E03B-C031-4CF1-9304-9988A9A0BED2}" type="presOf" srcId="{DA96E568-8B00-4C74-9E73-75B65A75077B}" destId="{ED131464-95EB-4ED5-AEB8-982319C4E28E}" srcOrd="0" destOrd="0" presId="urn:microsoft.com/office/officeart/2005/8/layout/hProcess9"/>
    <dgm:cxn modelId="{1BA2621A-D23B-432E-85BD-C167C6E02E47}" type="presOf" srcId="{4E94677D-3FD4-4AE0-9861-1AD0540A055B}" destId="{0EEAD2A1-090D-4C22-86BC-A34E1C33668A}" srcOrd="0" destOrd="0" presId="urn:microsoft.com/office/officeart/2005/8/layout/hProcess9"/>
    <dgm:cxn modelId="{600444A9-BD17-4986-AE1F-1EFF2DBF810E}" srcId="{46506CAD-1E35-41A6-9FED-251E42BD985C}" destId="{DA96E568-8B00-4C74-9E73-75B65A75077B}" srcOrd="1" destOrd="0" parTransId="{C8523FA2-52AF-4C66-B851-42D9657B810F}" sibTransId="{B008A850-DC09-4D7F-A8B4-36A87CFC18AF}"/>
    <dgm:cxn modelId="{B9708A49-9DAD-4E5B-B250-E66880570A20}" type="presOf" srcId="{9348AD9D-0326-45A5-8368-A57D2CD5B4F3}" destId="{DF3858DB-F4DB-4AF3-A051-3E02F2712A81}" srcOrd="0" destOrd="0" presId="urn:microsoft.com/office/officeart/2005/8/layout/hProcess9"/>
    <dgm:cxn modelId="{CB97EC9D-493A-433D-8ADE-A64A5671F92A}" srcId="{46506CAD-1E35-41A6-9FED-251E42BD985C}" destId="{4E94677D-3FD4-4AE0-9861-1AD0540A055B}" srcOrd="2" destOrd="0" parTransId="{4ECF2F0E-4F76-45AC-80A2-49EE972EBDAA}" sibTransId="{C5BABB7C-DE20-4D69-8694-A5A6AC8AEF30}"/>
    <dgm:cxn modelId="{7D17D5A6-34EF-4375-8CAA-116D33C72AE1}" type="presParOf" srcId="{8A81DB7F-986D-47A0-8DC5-B5C19D94E423}" destId="{FAA5BC3C-0F50-492B-9DD6-A78FF0A020F5}" srcOrd="0" destOrd="0" presId="urn:microsoft.com/office/officeart/2005/8/layout/hProcess9"/>
    <dgm:cxn modelId="{E83F53DC-1085-4D5A-B84B-6495F2A88065}" type="presParOf" srcId="{8A81DB7F-986D-47A0-8DC5-B5C19D94E423}" destId="{D00522D7-1019-4963-9AF3-FB35008A6F51}" srcOrd="1" destOrd="0" presId="urn:microsoft.com/office/officeart/2005/8/layout/hProcess9"/>
    <dgm:cxn modelId="{36E047EC-3391-4026-A07E-CCFA01234FEB}" type="presParOf" srcId="{D00522D7-1019-4963-9AF3-FB35008A6F51}" destId="{DF3858DB-F4DB-4AF3-A051-3E02F2712A81}" srcOrd="0" destOrd="0" presId="urn:microsoft.com/office/officeart/2005/8/layout/hProcess9"/>
    <dgm:cxn modelId="{40999E18-4B69-4DD6-9240-C361CA9A3591}" type="presParOf" srcId="{D00522D7-1019-4963-9AF3-FB35008A6F51}" destId="{ACDD84E2-4849-4E7C-9823-362C5E29BC4C}" srcOrd="1" destOrd="0" presId="urn:microsoft.com/office/officeart/2005/8/layout/hProcess9"/>
    <dgm:cxn modelId="{BE737A72-496E-4D25-B0C3-F47EAA2B192B}" type="presParOf" srcId="{D00522D7-1019-4963-9AF3-FB35008A6F51}" destId="{ED131464-95EB-4ED5-AEB8-982319C4E28E}" srcOrd="2" destOrd="0" presId="urn:microsoft.com/office/officeart/2005/8/layout/hProcess9"/>
    <dgm:cxn modelId="{F93616BD-4D25-4690-A9BE-B2E3B8C09523}" type="presParOf" srcId="{D00522D7-1019-4963-9AF3-FB35008A6F51}" destId="{359E3F22-5B6E-47B8-9977-E4FB6B487320}" srcOrd="3" destOrd="0" presId="urn:microsoft.com/office/officeart/2005/8/layout/hProcess9"/>
    <dgm:cxn modelId="{EA9ADE8B-878B-4F58-A4AC-DBEC86023661}" type="presParOf" srcId="{D00522D7-1019-4963-9AF3-FB35008A6F51}" destId="{0EEAD2A1-090D-4C22-86BC-A34E1C33668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EBB72-919C-42F8-9577-AD243E185A2B}">
      <dsp:nvSpPr>
        <dsp:cNvPr id="0" name=""/>
        <dsp:cNvSpPr/>
      </dsp:nvSpPr>
      <dsp:spPr>
        <a:xfrm>
          <a:off x="416885" y="0"/>
          <a:ext cx="4724702" cy="265979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F9A68-90FC-47AA-BFB3-ABD66B640554}">
      <dsp:nvSpPr>
        <dsp:cNvPr id="0" name=""/>
        <dsp:cNvSpPr/>
      </dsp:nvSpPr>
      <dsp:spPr>
        <a:xfrm>
          <a:off x="314360" y="797939"/>
          <a:ext cx="2397091" cy="10639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Minnesota Department of Health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Issues RFP</a:t>
          </a:r>
        </a:p>
      </dsp:txBody>
      <dsp:txXfrm>
        <a:off x="366296" y="849875"/>
        <a:ext cx="2293219" cy="960046"/>
      </dsp:txXfrm>
    </dsp:sp>
    <dsp:sp modelId="{DAAC940B-272B-4E84-A7B9-4445FCD6AF2E}">
      <dsp:nvSpPr>
        <dsp:cNvPr id="0" name=""/>
        <dsp:cNvSpPr/>
      </dsp:nvSpPr>
      <dsp:spPr>
        <a:xfrm>
          <a:off x="2847021" y="797939"/>
          <a:ext cx="2397091" cy="10639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RFP Winner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Carries out HIA Project</a:t>
          </a:r>
        </a:p>
      </dsp:txBody>
      <dsp:txXfrm>
        <a:off x="2898957" y="849875"/>
        <a:ext cx="2293219" cy="960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5BC3C-0F50-492B-9DD6-A78FF0A020F5}">
      <dsp:nvSpPr>
        <dsp:cNvPr id="0" name=""/>
        <dsp:cNvSpPr/>
      </dsp:nvSpPr>
      <dsp:spPr>
        <a:xfrm>
          <a:off x="462914" y="0"/>
          <a:ext cx="5246370" cy="365486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858DB-F4DB-4AF3-A051-3E02F2712A81}">
      <dsp:nvSpPr>
        <dsp:cNvPr id="0" name=""/>
        <dsp:cNvSpPr/>
      </dsp:nvSpPr>
      <dsp:spPr>
        <a:xfrm>
          <a:off x="6630" y="1096458"/>
          <a:ext cx="1986676" cy="14619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Minnesota Department of Health</a:t>
          </a:r>
        </a:p>
      </dsp:txBody>
      <dsp:txXfrm>
        <a:off x="77996" y="1167824"/>
        <a:ext cx="1843944" cy="1319212"/>
      </dsp:txXfrm>
    </dsp:sp>
    <dsp:sp modelId="{ED131464-95EB-4ED5-AEB8-982319C4E28E}">
      <dsp:nvSpPr>
        <dsp:cNvPr id="0" name=""/>
        <dsp:cNvSpPr/>
      </dsp:nvSpPr>
      <dsp:spPr>
        <a:xfrm>
          <a:off x="2092761" y="1096458"/>
          <a:ext cx="1986676" cy="146194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Nexus Community Partners</a:t>
          </a:r>
        </a:p>
      </dsp:txBody>
      <dsp:txXfrm>
        <a:off x="2164127" y="1167824"/>
        <a:ext cx="1843944" cy="1319212"/>
      </dsp:txXfrm>
    </dsp:sp>
    <dsp:sp modelId="{0EEAD2A1-090D-4C22-86BC-A34E1C33668A}">
      <dsp:nvSpPr>
        <dsp:cNvPr id="0" name=""/>
        <dsp:cNvSpPr/>
      </dsp:nvSpPr>
      <dsp:spPr>
        <a:xfrm>
          <a:off x="4185523" y="838206"/>
          <a:ext cx="1986676" cy="215905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-Hope Community</a:t>
          </a:r>
          <a:br>
            <a:rPr lang="en-US" sz="1600" kern="1200" dirty="0"/>
          </a:br>
          <a:r>
            <a:rPr lang="en-US" sz="1600" kern="1200" dirty="0"/>
            <a:t>-Land </a:t>
          </a:r>
          <a:r>
            <a:rPr lang="en-US" sz="1600" kern="1200" dirty="0" smtClean="0"/>
            <a:t>Stewardship Project</a:t>
          </a:r>
          <a:r>
            <a:rPr lang="en-US" sz="1600" kern="1200" dirty="0"/>
            <a:t/>
          </a:r>
          <a:br>
            <a:rPr lang="en-US" sz="1600" kern="1200" dirty="0"/>
          </a:br>
          <a:r>
            <a:rPr lang="en-US" sz="1600" kern="1200" dirty="0"/>
            <a:t>-Waite House</a:t>
          </a:r>
          <a:br>
            <a:rPr lang="en-US" sz="1600" kern="1200" dirty="0"/>
          </a:br>
          <a:r>
            <a:rPr lang="en-US" sz="1600" kern="1200" dirty="0"/>
            <a:t>-Isuroon</a:t>
          </a:r>
          <a:br>
            <a:rPr lang="en-US" sz="1600" kern="1200" dirty="0"/>
          </a:br>
          <a:r>
            <a:rPr lang="en-US" sz="1600" kern="1200" dirty="0"/>
            <a:t>-Center for Earth, Energy and Democracy</a:t>
          </a:r>
        </a:p>
      </dsp:txBody>
      <dsp:txXfrm>
        <a:off x="4282505" y="935188"/>
        <a:ext cx="1792712" cy="196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030D-0187-45C6-BBFE-8E9710BF8B92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7547C-8228-4E26-985D-D48F01DEC8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1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</a:t>
            </a:r>
            <a:r>
              <a:rPr lang="en-US" baseline="0" dirty="0" smtClean="0"/>
              <a:t> not use shading for titles or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547C-8228-4E26-985D-D48F01DEC8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6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Who’s riding?</a:t>
            </a:r>
            <a:r>
              <a:rPr lang="en-US" baseline="0" dirty="0" smtClean="0"/>
              <a:t> Air Assessment Section – Mary Jean Fenkse, Frank Kohlasch, myself, David Bael, Kristie Ellickson, Greg Pratt, Mary Williams, Dorian Kvale; EJ Coordinator – Ned Brooks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MDH Environmental Surveillance and Assessment Section – Dan Symonik, Kristin Raab, Linden Weiswerda</a:t>
            </a:r>
          </a:p>
          <a:p>
            <a:endParaRPr lang="en-US" baseline="0" dirty="0"/>
          </a:p>
          <a:p>
            <a:r>
              <a:rPr lang="en-US" b="0" baseline="0" dirty="0" smtClean="0"/>
              <a:t>MDH </a:t>
            </a:r>
            <a:r>
              <a:rPr lang="en-US" b="0" dirty="0" smtClean="0"/>
              <a:t>Chronic Disease &amp; Environmental Epidemiology</a:t>
            </a:r>
            <a:r>
              <a:rPr lang="en-US" b="0" baseline="0" dirty="0" smtClean="0"/>
              <a:t> </a:t>
            </a:r>
            <a:r>
              <a:rPr lang="en-US" baseline="0" dirty="0" smtClean="0"/>
              <a:t>– Jean Johnson, Chuck Stroebel, Wendy Brunner (asthma staff)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baseline="0" dirty="0" smtClean="0"/>
              <a:t>Steering team, comprised of supervisors/managers and other staff from both agencies meet monthly to provide direction to the core team, who work on the deliverables of this initiative that I’ll later describe.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547C-8228-4E26-985D-D48F01DEC8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2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Health Impact Assessment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Process used by organizations and community groups to provide decision-makers with information about how any policy, program or project may affect the health of people. Considers many factors as guided by community input regarding the pathways and )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MDH is working with Nexus Community Partners</a:t>
            </a:r>
            <a:r>
              <a:rPr lang="en-US" baseline="0" dirty="0" smtClean="0"/>
              <a:t> to provide HIA assistance through a sole-source contract. Re-grantor, rather than RFP, to communities in E. St. Paul, North Minneapolis or South Minneapolis.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547C-8228-4E26-985D-D48F01DEC8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547C-8228-4E26-985D-D48F01DEC8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3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547C-8228-4E26-985D-D48F01DEC8B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3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1"/>
            <a:ext cx="7772400" cy="1143000"/>
          </a:xfrm>
        </p:spPr>
        <p:txBody>
          <a:bodyPr>
            <a:normAutofit/>
          </a:bodyPr>
          <a:lstStyle>
            <a:lvl1pPr algn="l">
              <a:defRPr sz="4800" b="1" cap="none" spc="0">
                <a:ln w="12700">
                  <a:noFill/>
                  <a:prstDash val="solid"/>
                </a:ln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772400" cy="990600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950075"/>
            <a:ext cx="2133600" cy="365125"/>
          </a:xfrm>
          <a:prstGeom prst="rect">
            <a:avLst/>
          </a:prstGeom>
        </p:spPr>
        <p:txBody>
          <a:bodyPr/>
          <a:lstStyle/>
          <a:p>
            <a:fld id="{3ADB9D08-0E6C-4346-A87C-ABDA2D1B9032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950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A9A009C8-80BB-4AD6-B629-51587A7130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6032">
              <a:spcBef>
                <a:spcPts val="24"/>
              </a:spcBef>
              <a:buClr>
                <a:schemeClr val="bg2"/>
              </a:buClr>
              <a:buSzPct val="80000"/>
              <a:buFont typeface="Wingdings" pitchFamily="2" charset="2"/>
              <a:buChar char="q"/>
              <a:defRPr/>
            </a:lvl1pPr>
            <a:lvl2pPr>
              <a:buClr>
                <a:srgbClr val="002060"/>
              </a:buClr>
              <a:buSzPct val="80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33400" y="1371600"/>
            <a:ext cx="8153400" cy="76200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q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q"/>
              <a:defRPr sz="2800"/>
            </a:lvl1pPr>
            <a:lvl2pPr marL="742950" indent="-285750">
              <a:buSzPct val="80000"/>
              <a:buFont typeface="Wingdings" charset="2"/>
              <a:buChar char="q"/>
              <a:defRPr sz="2400"/>
            </a:lvl2pPr>
            <a:lvl3pPr marL="1143000" indent="-228600">
              <a:buSzPct val="80000"/>
              <a:buFont typeface="Wingdings" charset="2"/>
              <a:buChar char="q"/>
              <a:defRPr sz="2000"/>
            </a:lvl3pPr>
            <a:lvl4pPr marL="1600200" indent="-228600">
              <a:buSzPct val="80000"/>
              <a:buFont typeface="Wingdings" charset="2"/>
              <a:buChar char="q"/>
              <a:defRPr sz="1800"/>
            </a:lvl4pPr>
            <a:lvl5pPr marL="2057400" indent="-228600">
              <a:buSzPct val="80000"/>
              <a:buFont typeface="Wingdings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SzPct val="80000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SzPct val="80000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SzPct val="80000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34856" cy="6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1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FFB2-5BA2-4AC9-963A-5046B9CCD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pca-oneline-color-wt"/>
          <p:cNvPicPr>
            <a:picLocks noChangeAspect="1" noChangeArrowheads="1"/>
          </p:cNvPicPr>
          <p:nvPr/>
        </p:nvPicPr>
        <p:blipFill rotWithShape="1">
          <a:blip r:embed="rId12" cstate="print"/>
          <a:srcRect l="17089"/>
          <a:stretch/>
        </p:blipFill>
        <p:spPr bwMode="auto">
          <a:xfrm>
            <a:off x="1093343" y="6248400"/>
            <a:ext cx="2716657" cy="507873"/>
          </a:xfrm>
          <a:prstGeom prst="rect">
            <a:avLst/>
          </a:prstGeom>
          <a:noFill/>
        </p:spPr>
      </p:pic>
      <p:pic>
        <p:nvPicPr>
          <p:cNvPr id="11" name="Picture 10" descr="mpca-oneline-color-wt"/>
          <p:cNvPicPr>
            <a:picLocks noChangeAspect="1" noChangeArrowheads="1"/>
          </p:cNvPicPr>
          <p:nvPr userDrawn="1"/>
        </p:nvPicPr>
        <p:blipFill rotWithShape="1">
          <a:blip r:embed="rId12" cstate="print"/>
          <a:srcRect l="-1559" r="82179"/>
          <a:stretch/>
        </p:blipFill>
        <p:spPr bwMode="auto">
          <a:xfrm>
            <a:off x="558549" y="6247257"/>
            <a:ext cx="508251" cy="406513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q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uact=8&amp;ved=0CAcQjRw&amp;url=http://en.wikipedia.org/wiki/List_of_tallest_buildings_in_Minneapolis&amp;ei=C4kAVeX3KoSRyATyy4HwAQ&amp;bvm=bv.87611401,d.aWw&amp;psig=AFQjCNGneu4S3ATbkww8yqzTWoetO8g2Dw&amp;ust=142618477703962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ved=0CAcQjRw&amp;url=http://kdal610.com/news/articles/2015/feb/18/state-senators-announce-rural-minnesota-initiatives/&amp;ei=RYwAVavaDYSYyASLxIJo&amp;bvm=bv.87611401,d.aWw&amp;psig=AFQjCNFjv-KB00YG6eXiaAXt12mSYwq6xA&amp;ust=14261849617302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ved=0CAcQjRw&amp;url=http://www.lasmogtown.com/?tag%3Dla-times&amp;ei=gp0BVd-nLMn3yQTusIHQCg&amp;bvm=bv.87920726,d.aWw&amp;psig=AFQjCNF_dStvWIMnIsNI7F66XquXCtr0nA&amp;ust=1426255583961419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CAcQjRw&amp;url=http://publicphoto.org/industries/power-plant-smokestack/attachment/power-plant-smoke-stack__32190-2/&amp;ei=Zp4BVbDzA5OpyATwpoGgDA&amp;bvm=bv.87920726,d.aWw&amp;psig=AFQjCNGKBkQwGGikLuvizBU-Err8JxP9nA&amp;ust=1426255784210516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uact=8&amp;ved=0CAcQjRw&amp;url=http://fantasystock.deviantart.com/art/Outdoor-Natural-Wood-Fire-Pit-41166668&amp;ei=wZ0BVfuLL4ubyQSKjIHoBw&amp;bvm=bv.87920726,d.aWw&amp;psig=AFQjCNE2YcxwJxMvNpXhAql_NUPbhbeQ2Q&amp;ust=1426255662414564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8077200" cy="2895600"/>
          </a:xfrm>
        </p:spPr>
        <p:txBody>
          <a:bodyPr anchor="t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4400" dirty="0">
                <a:cs typeface="Tahoma" pitchFamily="34" charset="0"/>
              </a:rPr>
              <a:t>Twin Cities Air Pollution and </a:t>
            </a:r>
            <a:r>
              <a:rPr lang="en-US" sz="4400" dirty="0" smtClean="0">
                <a:cs typeface="Tahoma" pitchFamily="34" charset="0"/>
              </a:rPr>
              <a:t>Health</a:t>
            </a:r>
            <a:br>
              <a:rPr lang="en-US" sz="4400" dirty="0" smtClean="0">
                <a:cs typeface="Tahoma" pitchFamily="34" charset="0"/>
              </a:rPr>
            </a:br>
            <a:r>
              <a:rPr lang="en-US" sz="4400" dirty="0">
                <a:cs typeface="Tahoma" pitchFamily="34" charset="0"/>
              </a:rPr>
              <a:t/>
            </a:r>
            <a:br>
              <a:rPr lang="en-US" sz="4400" dirty="0">
                <a:cs typeface="Tahoma" pitchFamily="34" charset="0"/>
              </a:rPr>
            </a:br>
            <a:r>
              <a:rPr lang="en-US" sz="3200" dirty="0">
                <a:cs typeface="Tahoma" pitchFamily="34" charset="0"/>
              </a:rPr>
              <a:t>Urban Air Quality and Health Initiative</a:t>
            </a:r>
            <a:endParaRPr lang="en-US" sz="3200" b="0" dirty="0">
              <a:solidFill>
                <a:schemeClr val="bg2"/>
              </a:solidFill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10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May 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  <p:pic>
        <p:nvPicPr>
          <p:cNvPr id="1026" name="Picture 2" descr="http://upload.wikimedia.org/wikipedia/commons/3/37/Minneapolis_skyline-2007080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18513"/>
            <a:ext cx="83439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Engagement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/>
              <a:t>Meetings held in the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Inclusive rather than competitive</a:t>
            </a:r>
          </a:p>
          <a:p>
            <a:r>
              <a:rPr lang="en-US" dirty="0" smtClean="0"/>
              <a:t>Funding provided, though not much</a:t>
            </a:r>
          </a:p>
          <a:p>
            <a:r>
              <a:rPr lang="en-US" dirty="0" smtClean="0"/>
              <a:t>Decisions by consensus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14600"/>
            <a:ext cx="3488266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HIA on Minneapolis Green Zones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</a:t>
            </a:r>
            <a:r>
              <a:rPr lang="en-US" dirty="0"/>
              <a:t>public and private investment in neighborhoods with the highest levels of pollution and environmental </a:t>
            </a:r>
            <a:r>
              <a:rPr lang="en-US" dirty="0" smtClean="0"/>
              <a:t>degradation</a:t>
            </a:r>
          </a:p>
          <a:p>
            <a:r>
              <a:rPr lang="en-US" dirty="0" smtClean="0"/>
              <a:t>Ensure environmental justice included in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  <p:pic>
        <p:nvPicPr>
          <p:cNvPr id="2050" name="Picture 2" descr="http://finance-commerce.com/files/2015/03/Guthrie4x-60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55" y="3689445"/>
            <a:ext cx="396240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Issues Examined by HIA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Healthy Air Quality</a:t>
            </a:r>
          </a:p>
          <a:p>
            <a:pPr lvl="2"/>
            <a:r>
              <a:rPr lang="en-US" dirty="0" smtClean="0"/>
              <a:t>Ozone and PM</a:t>
            </a:r>
            <a:r>
              <a:rPr lang="en-US" baseline="-25000" dirty="0" smtClean="0"/>
              <a:t>2.5</a:t>
            </a:r>
            <a:r>
              <a:rPr lang="en-US" dirty="0" smtClean="0"/>
              <a:t> primary contaminants </a:t>
            </a:r>
          </a:p>
          <a:p>
            <a:pPr lvl="2"/>
            <a:r>
              <a:rPr lang="en-US" dirty="0" smtClean="0"/>
              <a:t>Greater impacts to elderly, children, poor, unhealthy</a:t>
            </a:r>
          </a:p>
          <a:p>
            <a:r>
              <a:rPr lang="en-US" dirty="0" smtClean="0"/>
              <a:t>Affordable, Safe, Quality Housing</a:t>
            </a:r>
          </a:p>
          <a:p>
            <a:pPr lvl="2"/>
            <a:r>
              <a:rPr lang="en-US" dirty="0" smtClean="0"/>
              <a:t>City code enforcement </a:t>
            </a:r>
          </a:p>
          <a:p>
            <a:pPr lvl="2"/>
            <a:r>
              <a:rPr lang="en-US" dirty="0" smtClean="0"/>
              <a:t>Healthy Home = dry, clean, pest-free, ventilated, safe, contaminant free, maintained</a:t>
            </a:r>
          </a:p>
          <a:p>
            <a:r>
              <a:rPr lang="en-US" dirty="0" smtClean="0"/>
              <a:t>Energy Justice/Equity</a:t>
            </a:r>
          </a:p>
          <a:p>
            <a:pPr lvl="2"/>
            <a:r>
              <a:rPr lang="en-US" dirty="0" smtClean="0"/>
              <a:t>Residential Energy Use</a:t>
            </a:r>
          </a:p>
          <a:p>
            <a:pPr lvl="2"/>
            <a:r>
              <a:rPr lang="en-US" dirty="0" smtClean="0"/>
              <a:t>Local economic impact and opportunity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75168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Community partners will keep meeting and pursue additional funding to continue the collaboration</a:t>
            </a:r>
          </a:p>
          <a:p>
            <a:r>
              <a:rPr lang="en-US" dirty="0" smtClean="0"/>
              <a:t>Encourage Minneapolis to create Green Zone</a:t>
            </a:r>
          </a:p>
          <a:p>
            <a:r>
              <a:rPr lang="en-US" dirty="0" smtClean="0"/>
              <a:t>Continue to address health inequities</a:t>
            </a:r>
          </a:p>
          <a:p>
            <a:r>
              <a:rPr lang="en-US" dirty="0" smtClean="0"/>
              <a:t>More state agency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 descr="http://www.greatervisionconsulting.com/wp-content/uploads/2012/11/young-girl-looking-down-the-road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81" y="2362201"/>
            <a:ext cx="354935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r>
              <a:rPr lang="en-US" dirty="0" smtClean="0"/>
              <a:t>Actively engaging impacted communities takes time, but results in a better solution</a:t>
            </a:r>
          </a:p>
          <a:p>
            <a:endParaRPr lang="en-US" sz="1800" dirty="0" smtClean="0"/>
          </a:p>
          <a:p>
            <a:r>
              <a:rPr lang="en-US" dirty="0" smtClean="0"/>
              <a:t>Green Zones can help mitigate environmental hazards and inequities</a:t>
            </a:r>
          </a:p>
          <a:p>
            <a:pPr lvl="2"/>
            <a:endParaRPr lang="en-US" sz="1800" dirty="0" smtClean="0"/>
          </a:p>
          <a:p>
            <a:r>
              <a:rPr lang="en-US" dirty="0"/>
              <a:t>Air pollution impacts mirror established health disparities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  <p:pic>
        <p:nvPicPr>
          <p:cNvPr id="6146" name="Picture 2" descr="http://www.arounddublinblog.com/wp-content/uploads/2010/08/clean-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25" y="228600"/>
            <a:ext cx="3429000" cy="10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Linden Weiswerda</a:t>
            </a:r>
          </a:p>
          <a:p>
            <a:pPr marL="0" indent="0">
              <a:buNone/>
            </a:pPr>
            <a:r>
              <a:rPr lang="en-US" sz="2400" dirty="0" smtClean="0"/>
              <a:t>Principal Planner</a:t>
            </a:r>
          </a:p>
          <a:p>
            <a:pPr marL="0" indent="0">
              <a:buNone/>
            </a:pPr>
            <a:r>
              <a:rPr lang="en-US" sz="2400" dirty="0" smtClean="0"/>
              <a:t>Climate &amp; Health Program</a:t>
            </a:r>
          </a:p>
          <a:p>
            <a:pPr marL="0" indent="0">
              <a:buNone/>
            </a:pPr>
            <a:r>
              <a:rPr lang="en-US" sz="2400" dirty="0" smtClean="0"/>
              <a:t>Minnesota Department of Health</a:t>
            </a:r>
          </a:p>
          <a:p>
            <a:pPr marL="0" indent="0">
              <a:buNone/>
            </a:pPr>
            <a:r>
              <a:rPr lang="en-US" sz="2400" dirty="0" smtClean="0"/>
              <a:t>651-201-4924</a:t>
            </a:r>
          </a:p>
          <a:p>
            <a:pPr marL="0" indent="0">
              <a:buNone/>
            </a:pPr>
            <a:r>
              <a:rPr lang="en-US" sz="2400" dirty="0" smtClean="0"/>
              <a:t>linden.weiswerda@state.mn.us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Legislative Directive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600200"/>
            <a:ext cx="563879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Concern over relationship between </a:t>
            </a:r>
            <a:r>
              <a:rPr lang="en-US" b="1" dirty="0" smtClean="0"/>
              <a:t>air quality </a:t>
            </a:r>
            <a:r>
              <a:rPr lang="en-US" dirty="0" smtClean="0"/>
              <a:t>and </a:t>
            </a:r>
            <a:r>
              <a:rPr lang="en-US" b="1" dirty="0" smtClean="0"/>
              <a:t>health</a:t>
            </a:r>
          </a:p>
          <a:p>
            <a:endParaRPr lang="en-US" sz="1800" dirty="0" smtClean="0"/>
          </a:p>
          <a:p>
            <a:r>
              <a:rPr lang="en-US" dirty="0" smtClean="0"/>
              <a:t>2013 Session directs MDH and MPCA to study trends and community impacts</a:t>
            </a:r>
          </a:p>
          <a:p>
            <a:endParaRPr lang="en-US" sz="1800" dirty="0" smtClean="0"/>
          </a:p>
          <a:p>
            <a:r>
              <a:rPr lang="en-US" dirty="0" smtClean="0"/>
              <a:t>Twin Cities area targeted:</a:t>
            </a:r>
          </a:p>
          <a:p>
            <a:pPr lvl="2"/>
            <a:r>
              <a:rPr lang="en-US" dirty="0" smtClean="0"/>
              <a:t>High risk populations</a:t>
            </a:r>
          </a:p>
          <a:p>
            <a:pPr lvl="2"/>
            <a:r>
              <a:rPr lang="en-US" dirty="0" smtClean="0"/>
              <a:t>Air quality data available</a:t>
            </a:r>
            <a:endParaRPr lang="en-US" dirty="0"/>
          </a:p>
        </p:txBody>
      </p:sp>
      <p:pic>
        <p:nvPicPr>
          <p:cNvPr id="2053" name="Picture 5" descr="http://media.mwcradio.com/mimesis/2014-03/27/450px-Minnesota_State_Capitol__jpg_475x310_q8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8579"/>
            <a:ext cx="2505689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Initiative Deliverables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7482" indent="-514350">
              <a:buFont typeface="+mj-lt"/>
              <a:buAutoNum type="arabicPeriod"/>
            </a:pPr>
            <a:r>
              <a:rPr lang="en-US" dirty="0" smtClean="0"/>
              <a:t>Technical report on air quality and related health hazards</a:t>
            </a:r>
          </a:p>
          <a:p>
            <a:pPr lvl="2"/>
            <a:r>
              <a:rPr lang="en-US" dirty="0" smtClean="0"/>
              <a:t>Presents scientific evidence/data</a:t>
            </a:r>
          </a:p>
          <a:p>
            <a:pPr marL="427482" indent="-514350">
              <a:buFont typeface="+mj-lt"/>
              <a:buAutoNum type="arabicPeriod"/>
            </a:pPr>
            <a:r>
              <a:rPr lang="en-US" dirty="0" smtClean="0"/>
              <a:t>Community Toolkit</a:t>
            </a:r>
          </a:p>
          <a:p>
            <a:pPr lvl="2"/>
            <a:r>
              <a:rPr lang="en-US" dirty="0" smtClean="0"/>
              <a:t>Creates a central location for information, data,  and action steps</a:t>
            </a:r>
          </a:p>
          <a:p>
            <a:pPr marL="427482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Health Impact Assessment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Gather community input on air quality issues through an HIA on </a:t>
            </a:r>
            <a:r>
              <a:rPr lang="en-US" i="1" dirty="0" smtClean="0">
                <a:solidFill>
                  <a:srgbClr val="FF0000"/>
                </a:solidFill>
              </a:rPr>
              <a:t>Green Zones </a:t>
            </a:r>
            <a:r>
              <a:rPr lang="en-US" dirty="0" smtClean="0">
                <a:solidFill>
                  <a:srgbClr val="FF0000"/>
                </a:solidFill>
              </a:rPr>
              <a:t>in Minneapolis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State Agency Participants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MPCA Staff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Air Assessment Section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Environmental Justice Coordinator </a:t>
            </a:r>
          </a:p>
          <a:p>
            <a:pPr lvl="1">
              <a:spcBef>
                <a:spcPts val="600"/>
              </a:spcBef>
            </a:pPr>
            <a:endParaRPr lang="en-US" sz="2400" dirty="0" smtClean="0"/>
          </a:p>
          <a:p>
            <a:pPr lvl="0"/>
            <a:r>
              <a:rPr lang="en-US" dirty="0" smtClean="0"/>
              <a:t>MDH Staff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Environmental Surveillance and Assessment Section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Chronic Disease &amp; Environmental Epidemiology Section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  <p:pic>
        <p:nvPicPr>
          <p:cNvPr id="3074" name="Picture 2" descr="C:\Users\SYMOND1\AppData\Local\Microsoft\Windows\Temporary Internet Files\Content.IE5\9I21YAJG\cooperation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6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Impact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Focused on communities in the Twin Cities with the highest burden of poor air quality and poor respiratory health</a:t>
            </a:r>
          </a:p>
          <a:p>
            <a:r>
              <a:rPr lang="en-US" sz="2800" dirty="0" smtClean="0"/>
              <a:t>Inform decision-makers about the effects of policies on the health of people </a:t>
            </a:r>
          </a:p>
          <a:p>
            <a:r>
              <a:rPr lang="en-US" sz="2800" dirty="0" smtClean="0"/>
              <a:t>Makes specific recommendations to improve health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  <p:pic>
        <p:nvPicPr>
          <p:cNvPr id="7" name="Picture 4" descr="http://fc02.deviantart.net/fs12/i/2006/283/a/f/Outdoor_Natural_Wood_Fire_Pit_by_FantasySto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52429"/>
            <a:ext cx="1967646" cy="120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publicphoto.org/pics/2011/01/07/Power-Plant-Smoke-Stack__34301-320x48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5" y="1975177"/>
            <a:ext cx="132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lasmogtown.com/wp-content/uploads/2009/05/la-freeway-traffic-ii-lasmogtown.com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198075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Assessment of Risks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59142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96" y="1676400"/>
            <a:ext cx="2133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Used GIS to overlap risk layers and estimate vulnerability score in determining HIA study area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Assessment of Risks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59142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96" y="1676400"/>
            <a:ext cx="2133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Used GIS to overlap risk layers and estimate vulnerability score in determining HIA study area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2536241">
            <a:off x="3768346" y="2907395"/>
            <a:ext cx="861827" cy="566794"/>
          </a:xfrm>
          <a:prstGeom prst="lef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0800000">
            <a:off x="3586221" y="2691237"/>
            <a:ext cx="207102" cy="159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9175"/>
              <a:gd name="connsiteY0" fmla="*/ 2563 h 10000"/>
              <a:gd name="connsiteX1" fmla="*/ 9175 w 9175"/>
              <a:gd name="connsiteY1" fmla="*/ 0 h 10000"/>
              <a:gd name="connsiteX2" fmla="*/ 7175 w 9175"/>
              <a:gd name="connsiteY2" fmla="*/ 10000 h 10000"/>
              <a:gd name="connsiteX3" fmla="*/ 1175 w 9175"/>
              <a:gd name="connsiteY3" fmla="*/ 10000 h 10000"/>
              <a:gd name="connsiteX4" fmla="*/ 0 w 9175"/>
              <a:gd name="connsiteY4" fmla="*/ 2563 h 10000"/>
              <a:gd name="connsiteX0" fmla="*/ 0 w 9663"/>
              <a:gd name="connsiteY0" fmla="*/ 233 h 7670"/>
              <a:gd name="connsiteX1" fmla="*/ 9663 w 9663"/>
              <a:gd name="connsiteY1" fmla="*/ 0 h 7670"/>
              <a:gd name="connsiteX2" fmla="*/ 7820 w 9663"/>
              <a:gd name="connsiteY2" fmla="*/ 7670 h 7670"/>
              <a:gd name="connsiteX3" fmla="*/ 1281 w 9663"/>
              <a:gd name="connsiteY3" fmla="*/ 7670 h 7670"/>
              <a:gd name="connsiteX4" fmla="*/ 0 w 9663"/>
              <a:gd name="connsiteY4" fmla="*/ 233 h 7670"/>
              <a:gd name="connsiteX0" fmla="*/ 0 w 10000"/>
              <a:gd name="connsiteY0" fmla="*/ 0 h 10304"/>
              <a:gd name="connsiteX1" fmla="*/ 10000 w 10000"/>
              <a:gd name="connsiteY1" fmla="*/ 304 h 10304"/>
              <a:gd name="connsiteX2" fmla="*/ 8093 w 10000"/>
              <a:gd name="connsiteY2" fmla="*/ 10304 h 10304"/>
              <a:gd name="connsiteX3" fmla="*/ 1326 w 10000"/>
              <a:gd name="connsiteY3" fmla="*/ 10304 h 10304"/>
              <a:gd name="connsiteX4" fmla="*/ 0 w 10000"/>
              <a:gd name="connsiteY4" fmla="*/ 0 h 10304"/>
              <a:gd name="connsiteX0" fmla="*/ 0 w 10000"/>
              <a:gd name="connsiteY0" fmla="*/ 0 h 10304"/>
              <a:gd name="connsiteX1" fmla="*/ 10000 w 10000"/>
              <a:gd name="connsiteY1" fmla="*/ 304 h 10304"/>
              <a:gd name="connsiteX2" fmla="*/ 8093 w 10000"/>
              <a:gd name="connsiteY2" fmla="*/ 10304 h 10304"/>
              <a:gd name="connsiteX3" fmla="*/ 2722 w 10000"/>
              <a:gd name="connsiteY3" fmla="*/ 10304 h 10304"/>
              <a:gd name="connsiteX4" fmla="*/ 0 w 10000"/>
              <a:gd name="connsiteY4" fmla="*/ 0 h 10304"/>
              <a:gd name="connsiteX0" fmla="*/ 0 w 10116"/>
              <a:gd name="connsiteY0" fmla="*/ 0 h 10152"/>
              <a:gd name="connsiteX1" fmla="*/ 10116 w 10116"/>
              <a:gd name="connsiteY1" fmla="*/ 152 h 10152"/>
              <a:gd name="connsiteX2" fmla="*/ 8209 w 10116"/>
              <a:gd name="connsiteY2" fmla="*/ 10152 h 10152"/>
              <a:gd name="connsiteX3" fmla="*/ 2838 w 10116"/>
              <a:gd name="connsiteY3" fmla="*/ 10152 h 10152"/>
              <a:gd name="connsiteX4" fmla="*/ 0 w 10116"/>
              <a:gd name="connsiteY4" fmla="*/ 0 h 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6" h="10152">
                <a:moveTo>
                  <a:pt x="0" y="0"/>
                </a:moveTo>
                <a:lnTo>
                  <a:pt x="10116" y="152"/>
                </a:lnTo>
                <a:lnTo>
                  <a:pt x="8209" y="10152"/>
                </a:lnTo>
                <a:lnTo>
                  <a:pt x="2838" y="1015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5"/>
          <p:cNvSpPr/>
          <p:nvPr/>
        </p:nvSpPr>
        <p:spPr>
          <a:xfrm rot="10800000">
            <a:off x="6679233" y="3688188"/>
            <a:ext cx="152399" cy="868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9175"/>
              <a:gd name="connsiteY0" fmla="*/ 2563 h 10000"/>
              <a:gd name="connsiteX1" fmla="*/ 9175 w 9175"/>
              <a:gd name="connsiteY1" fmla="*/ 0 h 10000"/>
              <a:gd name="connsiteX2" fmla="*/ 7175 w 9175"/>
              <a:gd name="connsiteY2" fmla="*/ 10000 h 10000"/>
              <a:gd name="connsiteX3" fmla="*/ 1175 w 9175"/>
              <a:gd name="connsiteY3" fmla="*/ 10000 h 10000"/>
              <a:gd name="connsiteX4" fmla="*/ 0 w 9175"/>
              <a:gd name="connsiteY4" fmla="*/ 2563 h 10000"/>
              <a:gd name="connsiteX0" fmla="*/ 0 w 9663"/>
              <a:gd name="connsiteY0" fmla="*/ 233 h 7670"/>
              <a:gd name="connsiteX1" fmla="*/ 9663 w 9663"/>
              <a:gd name="connsiteY1" fmla="*/ 0 h 7670"/>
              <a:gd name="connsiteX2" fmla="*/ 7820 w 9663"/>
              <a:gd name="connsiteY2" fmla="*/ 7670 h 7670"/>
              <a:gd name="connsiteX3" fmla="*/ 1281 w 9663"/>
              <a:gd name="connsiteY3" fmla="*/ 7670 h 7670"/>
              <a:gd name="connsiteX4" fmla="*/ 0 w 9663"/>
              <a:gd name="connsiteY4" fmla="*/ 233 h 7670"/>
              <a:gd name="connsiteX0" fmla="*/ 0 w 10000"/>
              <a:gd name="connsiteY0" fmla="*/ 0 h 10304"/>
              <a:gd name="connsiteX1" fmla="*/ 10000 w 10000"/>
              <a:gd name="connsiteY1" fmla="*/ 304 h 10304"/>
              <a:gd name="connsiteX2" fmla="*/ 8093 w 10000"/>
              <a:gd name="connsiteY2" fmla="*/ 10304 h 10304"/>
              <a:gd name="connsiteX3" fmla="*/ 1326 w 10000"/>
              <a:gd name="connsiteY3" fmla="*/ 10304 h 10304"/>
              <a:gd name="connsiteX4" fmla="*/ 0 w 10000"/>
              <a:gd name="connsiteY4" fmla="*/ 0 h 10304"/>
              <a:gd name="connsiteX0" fmla="*/ 0 w 10000"/>
              <a:gd name="connsiteY0" fmla="*/ 0 h 10304"/>
              <a:gd name="connsiteX1" fmla="*/ 10000 w 10000"/>
              <a:gd name="connsiteY1" fmla="*/ 304 h 10304"/>
              <a:gd name="connsiteX2" fmla="*/ 8093 w 10000"/>
              <a:gd name="connsiteY2" fmla="*/ 10304 h 10304"/>
              <a:gd name="connsiteX3" fmla="*/ 2722 w 10000"/>
              <a:gd name="connsiteY3" fmla="*/ 10304 h 10304"/>
              <a:gd name="connsiteX4" fmla="*/ 0 w 10000"/>
              <a:gd name="connsiteY4" fmla="*/ 0 h 10304"/>
              <a:gd name="connsiteX0" fmla="*/ 0 w 10116"/>
              <a:gd name="connsiteY0" fmla="*/ 0 h 10152"/>
              <a:gd name="connsiteX1" fmla="*/ 10116 w 10116"/>
              <a:gd name="connsiteY1" fmla="*/ 152 h 10152"/>
              <a:gd name="connsiteX2" fmla="*/ 8209 w 10116"/>
              <a:gd name="connsiteY2" fmla="*/ 10152 h 10152"/>
              <a:gd name="connsiteX3" fmla="*/ 2838 w 10116"/>
              <a:gd name="connsiteY3" fmla="*/ 10152 h 10152"/>
              <a:gd name="connsiteX4" fmla="*/ 0 w 10116"/>
              <a:gd name="connsiteY4" fmla="*/ 0 h 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6" h="10152">
                <a:moveTo>
                  <a:pt x="0" y="0"/>
                </a:moveTo>
                <a:lnTo>
                  <a:pt x="10116" y="152"/>
                </a:lnTo>
                <a:lnTo>
                  <a:pt x="8209" y="10152"/>
                </a:lnTo>
                <a:lnTo>
                  <a:pt x="2838" y="1015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8118191">
            <a:off x="5895080" y="3802538"/>
            <a:ext cx="861827" cy="566794"/>
          </a:xfrm>
          <a:prstGeom prst="lef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495800" y="3454673"/>
            <a:ext cx="342900" cy="32782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9578991"/>
              </p:ext>
            </p:extLst>
          </p:nvPr>
        </p:nvGraphicFramePr>
        <p:xfrm>
          <a:off x="1905000" y="2362199"/>
          <a:ext cx="5558473" cy="265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62021500"/>
              </p:ext>
            </p:extLst>
          </p:nvPr>
        </p:nvGraphicFramePr>
        <p:xfrm>
          <a:off x="1828800" y="1828800"/>
          <a:ext cx="6172200" cy="365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Funding Process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1671" y="4375666"/>
            <a:ext cx="1631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Contract issued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for HIA Funds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698831"/>
            <a:ext cx="2514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Funds re-granted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into smaller amounts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to multiple organizations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637983" y="2895600"/>
            <a:ext cx="5334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637983" y="3204832"/>
            <a:ext cx="5334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622561" y="3454673"/>
            <a:ext cx="5334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22561" y="3716992"/>
            <a:ext cx="5334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22561" y="3979311"/>
            <a:ext cx="5334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7" grpId="0">
        <p:bldAsOne/>
      </p:bldGraphic>
      <p:bldP spid="8" grpId="0"/>
      <p:bldP spid="9" grpId="0"/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HIA Partners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image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63120"/>
            <a:ext cx="6705600" cy="3766311"/>
          </a:xfrm>
          <a:prstGeom prst="rect">
            <a:avLst/>
          </a:prstGeom>
          <a:solidFill>
            <a:schemeClr val="tx1"/>
          </a:solidFill>
          <a:ln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06928"/>
            <a:ext cx="824250" cy="4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CA sty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MPCA style1</Template>
  <TotalTime>15306</TotalTime>
  <Words>614</Words>
  <Application>Microsoft Office PowerPoint</Application>
  <PresentationFormat>On-screen Show (4:3)</PresentationFormat>
  <Paragraphs>116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MPCA style1</vt:lpstr>
      <vt:lpstr>Twin Cities Air Pollution and Health  Urban Air Quality and Health Initiative</vt:lpstr>
      <vt:lpstr>Legislative Directive</vt:lpstr>
      <vt:lpstr>Initiative Deliverables</vt:lpstr>
      <vt:lpstr>State Agency Participants</vt:lpstr>
      <vt:lpstr>Health Impact Assessment</vt:lpstr>
      <vt:lpstr>Assessment of Risks</vt:lpstr>
      <vt:lpstr>Assessment of Risks</vt:lpstr>
      <vt:lpstr>Funding Process</vt:lpstr>
      <vt:lpstr>HIA Partners</vt:lpstr>
      <vt:lpstr>Community Engagement Model</vt:lpstr>
      <vt:lpstr>HIA on Minneapolis Green Zones</vt:lpstr>
      <vt:lpstr>Primary Issues Examined by HIA</vt:lpstr>
      <vt:lpstr>Next Steps </vt:lpstr>
      <vt:lpstr>Conclusions</vt:lpstr>
      <vt:lpstr>Contact Information</vt:lpstr>
    </vt:vector>
  </TitlesOfParts>
  <Company>PCA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nmiller</dc:creator>
  <dc:description>Design:  Nancy Ellefson</dc:description>
  <cp:lastModifiedBy>Linden Weiswerda</cp:lastModifiedBy>
  <cp:revision>992</cp:revision>
  <cp:lastPrinted>2014-03-26T18:42:27Z</cp:lastPrinted>
  <dcterms:created xsi:type="dcterms:W3CDTF">2010-08-30T13:56:47Z</dcterms:created>
  <dcterms:modified xsi:type="dcterms:W3CDTF">2015-06-11T19:59:54Z</dcterms:modified>
</cp:coreProperties>
</file>