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charts/chart21.xml" ContentType="application/vnd.openxmlformats-officedocument.drawingml.chart+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97" r:id="rId2"/>
    <p:sldId id="275" r:id="rId3"/>
    <p:sldId id="286" r:id="rId4"/>
    <p:sldId id="287" r:id="rId5"/>
    <p:sldId id="285" r:id="rId6"/>
    <p:sldId id="295" r:id="rId7"/>
    <p:sldId id="281" r:id="rId8"/>
    <p:sldId id="282" r:id="rId9"/>
    <p:sldId id="284" r:id="rId10"/>
    <p:sldId id="288" r:id="rId11"/>
    <p:sldId id="260" r:id="rId12"/>
    <p:sldId id="257" r:id="rId13"/>
    <p:sldId id="269" r:id="rId14"/>
    <p:sldId id="291" r:id="rId15"/>
    <p:sldId id="262" r:id="rId16"/>
    <p:sldId id="289" r:id="rId17"/>
    <p:sldId id="263" r:id="rId18"/>
    <p:sldId id="264" r:id="rId19"/>
    <p:sldId id="267" r:id="rId20"/>
    <p:sldId id="292" r:id="rId21"/>
    <p:sldId id="265" r:id="rId22"/>
    <p:sldId id="266" r:id="rId23"/>
    <p:sldId id="296" r:id="rId24"/>
    <p:sldId id="294"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ndrea Hamberg" initials="" lastIdx="6" clrIdx="0"/>
</p:cmAuthorLst>
</file>

<file path=ppt/presProps.xml><?xml version="1.0" encoding="utf-8"?>
<p:presentationPr xmlns:a="http://schemas.openxmlformats.org/drawingml/2006/main" xmlns:r="http://schemas.openxmlformats.org/officeDocument/2006/relationships" xmlns:p="http://schemas.openxmlformats.org/presentationml/2006/main">
  <p:prnPr prnWhat="notes" clrMode="bw"/>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696" autoAdjust="0"/>
    <p:restoredTop sz="72084" autoAdjust="0"/>
  </p:normalViewPr>
  <p:slideViewPr>
    <p:cSldViewPr>
      <p:cViewPr varScale="1">
        <p:scale>
          <a:sx n="62" d="100"/>
          <a:sy n="62" d="100"/>
        </p:scale>
        <p:origin x="-1728"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notesMaster" Target="notesMasters/notesMaster1.xml"/><Relationship Id="rId27" Type="http://schemas.openxmlformats.org/officeDocument/2006/relationships/printerSettings" Target="printerSettings/printerSettings1.bin"/><Relationship Id="rId28" Type="http://schemas.openxmlformats.org/officeDocument/2006/relationships/commentAuthors" Target="commentAuthors.xml"/><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oleObject" Target="file:///\\dhs.sdc.pvt\PSOB\RandE\Health%20Impact%20Assessment\Specific%20HIA%20Projects\CSCS%20draft%20Preferred\ITHIM%20Draft%20Preferred%20Scenario%20Summer%20changes%20080314.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dhs.sdc.pvt\PSOB\RandE\Health%20Impact%20Assessment\Specific%20HIA%20Projects\CSCS%20draft%20Preferred\ITHIM%20Draft%20Preferred%20Scenario%20Summer%20changes%20080314.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dhs.sdc.pvt\PSOB\RandE\Health%20Impact%20Assessment\Specific%20HIA%20Projects\CSCS%20draft%20Preferred\ITHIM%20Draft%20Preferred%20Scenario%20Summer%20changes%20080314.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dhs.sdc.pvt\PSOB\RandE\Health%20Impact%20Assessment\Specific%20HIA%20Projects\CSCS%20draft%20Preferred\ITHIM%20Draft%20Preferred%20Scenario%20Summer%20changes%20080314.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dhs.sdc.pvt\PSOB\RandE\Health%20Impact%20Assessment\Specific%20HIA%20Projects\CSCS%20draft%20Preferred\ITHIM%20Draft%20Preferred%20Scenario%20Summer%20changes%20080314.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dhs.sdc.pvt\PSOB\RandE\Health%20Impact%20Assessment\Specific%20HIA%20Projects\CSCS%20draft%20Preferred\ITHIM%20Draft%20Preferred%20Scenario%20Summer%20changes%20080314.xlsx"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dhs.sdc.pvt\PSOB\RandE\Health%20Impact%20Assessment\Specific%20HIA%20Projects\CSCS%20draft%20Preferred\ITHIM%20Draft%20Preferred%20Scenario%20Summer%20changes%20080314.xlsx"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file:///\\dhs.sdc.pvt\PSOB\RandE\Health%20Impact%20Assessment\Specific%20HIA%20Projects\CSCS%20draft%20Preferred\ITHIM%20Draft%20Preferred%20Scenario%20Summer%20changes%20080314.xlsx" TargetMode="External"/></Relationships>
</file>

<file path=ppt/charts/_rels/chart17.xml.rels><?xml version="1.0" encoding="UTF-8" standalone="yes"?>
<Relationships xmlns="http://schemas.openxmlformats.org/package/2006/relationships"><Relationship Id="rId1" Type="http://schemas.openxmlformats.org/officeDocument/2006/relationships/oleObject" Target="file:///\\dhs.sdc.pvt\PSOB\RandE\Health%20Impact%20Assessment\Specific%20HIA%20Projects\CSCS%20draft%20Preferred\ITHIM%20Draft%20Preferred%20Scenario%20Summer%20changes%20080314.xlsx" TargetMode="External"/></Relationships>
</file>

<file path=ppt/charts/_rels/chart18.xml.rels><?xml version="1.0" encoding="UTF-8" standalone="yes"?>
<Relationships xmlns="http://schemas.openxmlformats.org/package/2006/relationships"><Relationship Id="rId1" Type="http://schemas.openxmlformats.org/officeDocument/2006/relationships/oleObject" Target="file:///\\dhs.sdc.pvt\PSOB\RandE\Health%20Impact%20Assessment\Specific%20HIA%20Projects\CSCS%20draft%20Preferred\ITHIM%20Draft%20Preferred%20Scenario%20Summer%20changes%20080314.xlsx" TargetMode="External"/></Relationships>
</file>

<file path=ppt/charts/_rels/chart19.xml.rels><?xml version="1.0" encoding="UTF-8" standalone="yes"?>
<Relationships xmlns="http://schemas.openxmlformats.org/package/2006/relationships"><Relationship Id="rId1" Type="http://schemas.openxmlformats.org/officeDocument/2006/relationships/oleObject" Target="file:///\\dhs.sdc.pvt\PSOB\RandE\Health%20Impact%20Assessment\Specific%20HIA%20Projects\CSCS%20draft%20Preferred\ITHIM%20Draft%20Preferred%20Scenario%20Summer%20changes%20080314.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dhs.sdc.pvt\PSOB\RandE\Health%20Impact%20Assessment\Specific%20HIA%20Projects\CSCS%20draft%20Preferred\ITHIM%20Draft%20Preferred%20Scenario%20Summer%20changes%20080314.xlsx" TargetMode="External"/></Relationships>
</file>

<file path=ppt/charts/_rels/chart20.xml.rels><?xml version="1.0" encoding="UTF-8" standalone="yes"?>
<Relationships xmlns="http://schemas.openxmlformats.org/package/2006/relationships"><Relationship Id="rId1" Type="http://schemas.openxmlformats.org/officeDocument/2006/relationships/oleObject" Target="file:///\\dhs.sdc.pvt\PSOB\RandE\Health%20Impact%20Assessment\Specific%20HIA%20Projects\CSCS%20draft%20Preferred\ITHIM%20Draft%20Preferred%20Scenario%20Summer%20changes%20080314.xlsx" TargetMode="External"/></Relationships>
</file>

<file path=ppt/charts/_rels/chart21.xml.rels><?xml version="1.0" encoding="UTF-8" standalone="yes"?>
<Relationships xmlns="http://schemas.openxmlformats.org/package/2006/relationships"><Relationship Id="rId1" Type="http://schemas.openxmlformats.org/officeDocument/2006/relationships/oleObject" Target="file:///\\dhs.sdc.pvt\PSOB\RandE\Health%20Impact%20Assessment\Specific%20HIA%20Projects\CSCS%20draft%20Preferred\ITHIM%20Draft%20Preferred%20Scenario%20Summer%20changes%20080314.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dhs.sdc.pvt\PSOB\RandE\Health%20Impact%20Assessment\Specific%20HIA%20Projects\CSCS%20draft%20Preferred\ITHIM%20Draft%20Preferred%20Scenario%20Summer%20changes%20080314.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dhs.sdc.pvt\PSOB\RandE\Health%20Impact%20Assessment\Specific%20HIA%20Projects\CSCS%20draft%20Preferred\ITHIM%20Draft%20Preferred%20Scenario%20Summer%20changes%20080314.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dhs.sdc.pvt\PSOB\RandE\Health%20Impact%20Assessment\Specific%20HIA%20Projects\CSCS%20draft%20Preferred\ITHIM%20Draft%20Preferred%20Scenario%20Summer%20changes%20080314.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dhs.sdc.pvt\PSOB\RandE\Health%20Impact%20Assessment\Specific%20HIA%20Projects\CSCS%20draft%20Preferred\ITHIM%20Draft%20Preferred%20Scenario%20Summer%20changes%20080314.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dhs.sdc.pvt\PSOB\RandE\Health%20Impact%20Assessment\Specific%20HIA%20Projects\CSCS%20draft%20Preferred\ITHIM%20Draft%20Preferred%20Scenario%20Summer%20changes%20080314.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dhs.sdc.pvt\PSOB\RandE\Health%20Impact%20Assessment\Specific%20HIA%20Projects\CSCS%20draft%20Preferred\ITHIM%20Draft%20Preferred%20Scenario%20Summer%20changes%20080314.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dhs.sdc.pvt\PSOB\RandE\Health%20Impact%20Assessment\Specific%20HIA%20Projects\CSCS%20draft%20Preferred\ITHIM%20Draft%20Preferred%20Scenario%20Summer%20changes%20080314.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endParaRPr lang="en-US"/>
          </a:p>
          <a:p>
            <a:pPr>
              <a:defRPr/>
            </a:pPr>
            <a:endParaRPr lang="en-US"/>
          </a:p>
        </c:rich>
      </c:tx>
      <c:layout/>
      <c:overlay val="0"/>
    </c:title>
    <c:autoTitleDeleted val="0"/>
    <c:plotArea>
      <c:layout>
        <c:manualLayout>
          <c:layoutTarget val="inner"/>
          <c:xMode val="edge"/>
          <c:yMode val="edge"/>
          <c:x val="0.327814880282823"/>
          <c:y val="0.274166513903181"/>
          <c:w val="0.349226418126306"/>
          <c:h val="0.595203177870011"/>
        </c:manualLayout>
      </c:layout>
      <c:pieChart>
        <c:varyColors val="1"/>
        <c:dLbls>
          <c:showLegendKey val="0"/>
          <c:showVal val="0"/>
          <c:showCatName val="0"/>
          <c:showSerName val="0"/>
          <c:showPercent val="0"/>
          <c:showBubbleSize val="0"/>
          <c:showLeaderLines val="1"/>
        </c:dLbls>
        <c:firstSliceAng val="0"/>
      </c:pieChart>
    </c:plotArea>
    <c:plotVisOnly val="1"/>
    <c:dispBlanksAs val="gap"/>
    <c:showDLblsOverMax val="0"/>
  </c:chart>
  <c:spPr>
    <a:ln>
      <a:noFill/>
    </a:ln>
  </c:spPr>
  <c:txPr>
    <a:bodyPr/>
    <a:lstStyle/>
    <a:p>
      <a:pPr>
        <a:defRPr sz="12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6673447069116"/>
          <c:y val="0.408659242969897"/>
          <c:w val="0.295390857392828"/>
          <c:h val="0.493174210991815"/>
        </c:manualLayout>
      </c:layout>
      <c:pieChart>
        <c:varyColors val="1"/>
        <c:ser>
          <c:idx val="0"/>
          <c:order val="0"/>
          <c:tx>
            <c:strRef>
              <c:f>'Health summary'!$K$132</c:f>
              <c:strCache>
                <c:ptCount val="1"/>
                <c:pt idx="0">
                  <c:v>DALY-adj</c:v>
                </c:pt>
              </c:strCache>
            </c:strRef>
          </c:tx>
          <c:dLbls>
            <c:txPr>
              <a:bodyPr/>
              <a:lstStyle/>
              <a:p>
                <a:pPr>
                  <a:defRPr sz="1600"/>
                </a:pPr>
                <a:endParaRPr lang="en-US"/>
              </a:p>
            </c:txPr>
            <c:showLegendKey val="0"/>
            <c:showVal val="1"/>
            <c:showCatName val="0"/>
            <c:showSerName val="0"/>
            <c:showPercent val="0"/>
            <c:showBubbleSize val="0"/>
            <c:showLeaderLines val="1"/>
          </c:dLbls>
          <c:cat>
            <c:strRef>
              <c:f>'Health summary'!$J$133:$J$137</c:f>
              <c:strCache>
                <c:ptCount val="5"/>
                <c:pt idx="0">
                  <c:v>Physical Activity</c:v>
                </c:pt>
                <c:pt idx="1">
                  <c:v>PA/AQ</c:v>
                </c:pt>
                <c:pt idx="2">
                  <c:v>Air Quality</c:v>
                </c:pt>
                <c:pt idx="4">
                  <c:v>Traffic Safety</c:v>
                </c:pt>
              </c:strCache>
            </c:strRef>
          </c:cat>
          <c:val>
            <c:numRef>
              <c:f>'Health summary'!$K$133:$K$137</c:f>
              <c:numCache>
                <c:formatCode>General</c:formatCode>
                <c:ptCount val="5"/>
                <c:pt idx="0" formatCode="#,##0_ ;\-#,##0\ ">
                  <c:v>-671.9961876273215</c:v>
                </c:pt>
                <c:pt idx="2" formatCode="0">
                  <c:v>-488.9891105301812</c:v>
                </c:pt>
                <c:pt idx="4" formatCode="#,##0_ ;\-#,##0\ ">
                  <c:v>-72.35017846843316</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spPr>
    <a:noFill/>
    <a:ln>
      <a:noFill/>
    </a:ln>
  </c:spPr>
  <c:txPr>
    <a:bodyPr/>
    <a:lstStyle/>
    <a:p>
      <a:pPr>
        <a:defRPr sz="12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endParaRPr lang="en-US"/>
          </a:p>
          <a:p>
            <a:pPr>
              <a:defRPr/>
            </a:pPr>
            <a:endParaRPr lang="en-US"/>
          </a:p>
        </c:rich>
      </c:tx>
      <c:layout/>
      <c:overlay val="0"/>
    </c:title>
    <c:autoTitleDeleted val="0"/>
    <c:plotArea>
      <c:layout>
        <c:manualLayout>
          <c:layoutTarget val="inner"/>
          <c:xMode val="edge"/>
          <c:yMode val="edge"/>
          <c:x val="0.327814880282823"/>
          <c:y val="0.274166513903181"/>
          <c:w val="0.349226418126306"/>
          <c:h val="0.595203177870011"/>
        </c:manualLayout>
      </c:layout>
      <c:pieChart>
        <c:varyColors val="1"/>
        <c:dLbls>
          <c:showLegendKey val="0"/>
          <c:showVal val="0"/>
          <c:showCatName val="0"/>
          <c:showSerName val="0"/>
          <c:showPercent val="0"/>
          <c:showBubbleSize val="0"/>
          <c:showLeaderLines val="1"/>
        </c:dLbls>
        <c:firstSliceAng val="0"/>
      </c:pieChart>
    </c:plotArea>
    <c:plotVisOnly val="1"/>
    <c:dispBlanksAs val="gap"/>
    <c:showDLblsOverMax val="0"/>
  </c:chart>
  <c:spPr>
    <a:ln>
      <a:noFill/>
    </a:ln>
  </c:spPr>
  <c:txPr>
    <a:bodyPr/>
    <a:lstStyle/>
    <a:p>
      <a:pPr>
        <a:defRPr sz="12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endParaRPr lang="en-US"/>
          </a:p>
          <a:p>
            <a:pPr>
              <a:defRPr/>
            </a:pPr>
            <a:endParaRPr lang="en-US"/>
          </a:p>
        </c:rich>
      </c:tx>
      <c:layout/>
      <c:overlay val="0"/>
    </c:title>
    <c:autoTitleDeleted val="0"/>
    <c:plotArea>
      <c:layout>
        <c:manualLayout>
          <c:layoutTarget val="inner"/>
          <c:xMode val="edge"/>
          <c:yMode val="edge"/>
          <c:x val="0.332860236220475"/>
          <c:y val="0.250978112339955"/>
          <c:w val="0.381879479350797"/>
          <c:h val="0.650855341621757"/>
        </c:manualLayout>
      </c:layout>
      <c:pieChart>
        <c:varyColors val="1"/>
        <c:dLbls>
          <c:showLegendKey val="0"/>
          <c:showVal val="0"/>
          <c:showCatName val="0"/>
          <c:showSerName val="0"/>
          <c:showPercent val="0"/>
          <c:showBubbleSize val="0"/>
          <c:showLeaderLines val="1"/>
        </c:dLbls>
        <c:firstSliceAng val="0"/>
      </c:pieChart>
    </c:plotArea>
    <c:plotVisOnly val="1"/>
    <c:dispBlanksAs val="gap"/>
    <c:showDLblsOverMax val="0"/>
  </c:chart>
  <c:spPr>
    <a:noFill/>
    <a:ln>
      <a:noFill/>
    </a:ln>
  </c:spPr>
  <c:txPr>
    <a:bodyPr/>
    <a:lstStyle/>
    <a:p>
      <a:pPr>
        <a:defRPr sz="12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endParaRPr lang="en-US"/>
          </a:p>
          <a:p>
            <a:pPr>
              <a:defRPr/>
            </a:pPr>
            <a:endParaRPr lang="en-US"/>
          </a:p>
        </c:rich>
      </c:tx>
      <c:layout/>
      <c:overlay val="0"/>
    </c:title>
    <c:autoTitleDeleted val="0"/>
    <c:plotArea>
      <c:layout>
        <c:manualLayout>
          <c:layoutTarget val="inner"/>
          <c:xMode val="edge"/>
          <c:yMode val="edge"/>
          <c:x val="0.349164324726976"/>
          <c:y val="0.334426409681988"/>
          <c:w val="0.314835301837272"/>
          <c:h val="0.525637973180331"/>
        </c:manualLayout>
      </c:layout>
      <c:pieChart>
        <c:varyColors val="1"/>
        <c:ser>
          <c:idx val="0"/>
          <c:order val="0"/>
          <c:tx>
            <c:strRef>
              <c:f>'Health summary'!$L$138</c:f>
              <c:strCache>
                <c:ptCount val="1"/>
                <c:pt idx="0">
                  <c:v>Mortality-adj</c:v>
                </c:pt>
              </c:strCache>
            </c:strRef>
          </c:tx>
          <c:dLbls>
            <c:showLegendKey val="0"/>
            <c:showVal val="1"/>
            <c:showCatName val="0"/>
            <c:showSerName val="0"/>
            <c:showPercent val="0"/>
            <c:showBubbleSize val="0"/>
            <c:showLeaderLines val="1"/>
          </c:dLbls>
          <c:cat>
            <c:strRef>
              <c:f>'Health summary'!$J$139:$J$143</c:f>
              <c:strCache>
                <c:ptCount val="5"/>
                <c:pt idx="0">
                  <c:v>Physical Activity</c:v>
                </c:pt>
                <c:pt idx="1">
                  <c:v>PA/AQ</c:v>
                </c:pt>
                <c:pt idx="2">
                  <c:v>Air Quality</c:v>
                </c:pt>
                <c:pt idx="4">
                  <c:v>Traffic Safety</c:v>
                </c:pt>
              </c:strCache>
            </c:strRef>
          </c:cat>
          <c:val>
            <c:numRef>
              <c:f>'Health summary'!$L$139:$L$143</c:f>
              <c:numCache>
                <c:formatCode>General</c:formatCode>
                <c:ptCount val="5"/>
                <c:pt idx="0" formatCode="#,##0_ ;\-#,##0\ ">
                  <c:v>-56.67982176454615</c:v>
                </c:pt>
                <c:pt idx="2" formatCode="0">
                  <c:v>-58.92928836675047</c:v>
                </c:pt>
                <c:pt idx="4" formatCode="#,##0_ ;\-#,##0\ ">
                  <c:v>-4.04320872337908</c:v>
                </c:pt>
              </c:numCache>
            </c:numRef>
          </c:val>
        </c:ser>
        <c:dLbls>
          <c:showLegendKey val="0"/>
          <c:showVal val="1"/>
          <c:showCatName val="0"/>
          <c:showSerName val="0"/>
          <c:showPercent val="0"/>
          <c:showBubbleSize val="0"/>
          <c:showLeaderLines val="1"/>
        </c:dLbls>
        <c:firstSliceAng val="0"/>
      </c:pieChart>
    </c:plotArea>
    <c:plotVisOnly val="1"/>
    <c:dispBlanksAs val="gap"/>
    <c:showDLblsOverMax val="0"/>
  </c:chart>
  <c:spPr>
    <a:noFill/>
    <a:ln>
      <a:noFill/>
    </a:ln>
  </c:spPr>
  <c:txPr>
    <a:bodyPr/>
    <a:lstStyle/>
    <a:p>
      <a:pPr>
        <a:defRPr sz="1600" baseline="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39482051357043"/>
          <c:y val="0.305119605217606"/>
          <c:w val="0.34062510936133"/>
          <c:h val="0.568695730923982"/>
        </c:manualLayout>
      </c:layout>
      <c:pieChart>
        <c:varyColors val="1"/>
        <c:ser>
          <c:idx val="1"/>
          <c:order val="0"/>
          <c:tx>
            <c:strRef>
              <c:f>'Health summary'!$L$150</c:f>
              <c:strCache>
                <c:ptCount val="1"/>
                <c:pt idx="0">
                  <c:v>Mortality-adj</c:v>
                </c:pt>
              </c:strCache>
            </c:strRef>
          </c:tx>
          <c:dLbls>
            <c:txPr>
              <a:bodyPr/>
              <a:lstStyle/>
              <a:p>
                <a:pPr>
                  <a:defRPr sz="1600"/>
                </a:pPr>
                <a:endParaRPr lang="en-US"/>
              </a:p>
            </c:txPr>
            <c:showLegendKey val="0"/>
            <c:showVal val="1"/>
            <c:showCatName val="0"/>
            <c:showSerName val="0"/>
            <c:showPercent val="0"/>
            <c:showBubbleSize val="0"/>
            <c:showLeaderLines val="1"/>
          </c:dLbls>
          <c:cat>
            <c:strRef>
              <c:f>'Health summary'!$J$151:$J$155</c:f>
              <c:strCache>
                <c:ptCount val="5"/>
                <c:pt idx="0">
                  <c:v>Physical Activity</c:v>
                </c:pt>
                <c:pt idx="1">
                  <c:v>PA/AQ</c:v>
                </c:pt>
                <c:pt idx="2">
                  <c:v>Air Quality</c:v>
                </c:pt>
                <c:pt idx="4">
                  <c:v>Traffic Safety</c:v>
                </c:pt>
              </c:strCache>
            </c:strRef>
          </c:cat>
          <c:val>
            <c:numRef>
              <c:f>'Health summary'!$L$151:$L$155</c:f>
              <c:numCache>
                <c:formatCode>General</c:formatCode>
                <c:ptCount val="5"/>
                <c:pt idx="0" formatCode="#,##0_ ;\-#,##0\ ">
                  <c:v>-60.58000610216517</c:v>
                </c:pt>
                <c:pt idx="2" formatCode="0">
                  <c:v>-59.2151435160776</c:v>
                </c:pt>
                <c:pt idx="4" formatCode="#,##0_ ;\-#,##0\ ">
                  <c:v>-5.864326402635466</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spPr>
    <a:noFill/>
    <a:ln>
      <a:noFill/>
    </a:ln>
  </c:sp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endParaRPr lang="en-US" sz="1800" b="1" i="0" baseline="0"/>
          </a:p>
          <a:p>
            <a:pPr>
              <a:defRPr/>
            </a:pPr>
            <a:endParaRPr lang="en-US" sz="1800" b="1" i="0" baseline="0"/>
          </a:p>
        </c:rich>
      </c:tx>
      <c:layout/>
      <c:overlay val="0"/>
    </c:title>
    <c:autoTitleDeleted val="0"/>
    <c:plotArea>
      <c:layout>
        <c:manualLayout>
          <c:layoutTarget val="inner"/>
          <c:xMode val="edge"/>
          <c:yMode val="edge"/>
          <c:x val="0.350809253045403"/>
          <c:y val="0.273277635408786"/>
          <c:w val="0.367613079615049"/>
          <c:h val="0.613753899120596"/>
        </c:manualLayout>
      </c:layout>
      <c:pieChart>
        <c:varyColors val="1"/>
        <c:ser>
          <c:idx val="0"/>
          <c:order val="0"/>
          <c:tx>
            <c:strRef>
              <c:f>'Health summary'!$L$144</c:f>
              <c:strCache>
                <c:ptCount val="1"/>
                <c:pt idx="0">
                  <c:v>Mortality-adj</c:v>
                </c:pt>
              </c:strCache>
            </c:strRef>
          </c:tx>
          <c:dLbls>
            <c:txPr>
              <a:bodyPr/>
              <a:lstStyle/>
              <a:p>
                <a:pPr>
                  <a:defRPr sz="1600"/>
                </a:pPr>
                <a:endParaRPr lang="en-US"/>
              </a:p>
            </c:txPr>
            <c:showLegendKey val="0"/>
            <c:showVal val="1"/>
            <c:showCatName val="0"/>
            <c:showSerName val="0"/>
            <c:showPercent val="0"/>
            <c:showBubbleSize val="0"/>
            <c:showLeaderLines val="1"/>
          </c:dLbls>
          <c:cat>
            <c:strRef>
              <c:f>'Health summary'!$J$145:$J$149</c:f>
              <c:strCache>
                <c:ptCount val="5"/>
                <c:pt idx="0">
                  <c:v>Physical Activity</c:v>
                </c:pt>
                <c:pt idx="1">
                  <c:v>PA/AQ</c:v>
                </c:pt>
                <c:pt idx="2">
                  <c:v>Air Quality</c:v>
                </c:pt>
                <c:pt idx="4">
                  <c:v>Traffic Safety</c:v>
                </c:pt>
              </c:strCache>
            </c:strRef>
          </c:cat>
          <c:val>
            <c:numRef>
              <c:f>'Health summary'!$L$145:$L$149</c:f>
              <c:numCache>
                <c:formatCode>General</c:formatCode>
                <c:ptCount val="5"/>
                <c:pt idx="0" formatCode="#,##0_ ;\-#,##0\ ">
                  <c:v>-62.8047371027799</c:v>
                </c:pt>
                <c:pt idx="2" formatCode="0">
                  <c:v>-60.02118035410727</c:v>
                </c:pt>
                <c:pt idx="4" formatCode="#,##0_ ;\-#,##0\ ">
                  <c:v>-12.06732091936545</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spPr>
    <a:noFill/>
    <a:ln>
      <a:noFill/>
    </a:ln>
  </c:sp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25520778652667"/>
          <c:y val="0.236521695944915"/>
          <c:w val="0.426736220472441"/>
          <c:h val="0.712463820615986"/>
        </c:manualLayout>
      </c:layout>
      <c:pieChart>
        <c:varyColors val="1"/>
        <c:ser>
          <c:idx val="0"/>
          <c:order val="0"/>
          <c:tx>
            <c:strRef>
              <c:f>'Health summary'!$K$150</c:f>
              <c:strCache>
                <c:ptCount val="1"/>
                <c:pt idx="0">
                  <c:v>DALY-adj</c:v>
                </c:pt>
              </c:strCache>
            </c:strRef>
          </c:tx>
          <c:dLbls>
            <c:txPr>
              <a:bodyPr/>
              <a:lstStyle/>
              <a:p>
                <a:pPr>
                  <a:defRPr sz="1600"/>
                </a:pPr>
                <a:endParaRPr lang="en-US"/>
              </a:p>
            </c:txPr>
            <c:showLegendKey val="0"/>
            <c:showVal val="1"/>
            <c:showCatName val="0"/>
            <c:showSerName val="0"/>
            <c:showPercent val="0"/>
            <c:showBubbleSize val="0"/>
            <c:showLeaderLines val="1"/>
          </c:dLbls>
          <c:cat>
            <c:strRef>
              <c:f>'Health summary'!$J$151:$J$155</c:f>
              <c:strCache>
                <c:ptCount val="5"/>
                <c:pt idx="0">
                  <c:v>Physical Activity</c:v>
                </c:pt>
                <c:pt idx="1">
                  <c:v>PA/AQ</c:v>
                </c:pt>
                <c:pt idx="2">
                  <c:v>Air Quality</c:v>
                </c:pt>
                <c:pt idx="4">
                  <c:v>Traffic Safety</c:v>
                </c:pt>
              </c:strCache>
            </c:strRef>
          </c:cat>
          <c:val>
            <c:numRef>
              <c:f>'Health summary'!$K$151:$K$155</c:f>
              <c:numCache>
                <c:formatCode>General</c:formatCode>
                <c:ptCount val="5"/>
                <c:pt idx="0" formatCode="#,##0_ ;\-#,##0\ ">
                  <c:v>-1222.859694401967</c:v>
                </c:pt>
                <c:pt idx="2" formatCode="0">
                  <c:v>-498.918596707628</c:v>
                </c:pt>
                <c:pt idx="4" formatCode="#,##0_ ;\-#,##0\ ">
                  <c:v>-237.7930018744071</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spPr>
    <a:noFill/>
    <a:ln>
      <a:noFill/>
    </a:ln>
  </c:sp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endParaRPr lang="en-US" sz="1800" b="1" i="0" baseline="0"/>
          </a:p>
          <a:p>
            <a:pPr>
              <a:defRPr/>
            </a:pPr>
            <a:endParaRPr lang="en-US" sz="1800" b="1" i="0" baseline="0"/>
          </a:p>
        </c:rich>
      </c:tx>
      <c:layout/>
      <c:overlay val="0"/>
    </c:title>
    <c:autoTitleDeleted val="0"/>
    <c:plotArea>
      <c:layout>
        <c:manualLayout>
          <c:layoutTarget val="inner"/>
          <c:xMode val="edge"/>
          <c:yMode val="edge"/>
          <c:x val="0.479716730887363"/>
          <c:y val="0.313268263342083"/>
          <c:w val="0.330632294633384"/>
          <c:h val="0.586404447085624"/>
        </c:manualLayout>
      </c:layout>
      <c:pieChart>
        <c:varyColors val="1"/>
        <c:ser>
          <c:idx val="1"/>
          <c:order val="1"/>
          <c:tx>
            <c:strRef>
              <c:f>'Health summary'!$K$144</c:f>
              <c:strCache>
                <c:ptCount val="1"/>
                <c:pt idx="0">
                  <c:v>DALY-adj</c:v>
                </c:pt>
              </c:strCache>
            </c:strRef>
          </c:tx>
          <c:dLbls>
            <c:txPr>
              <a:bodyPr/>
              <a:lstStyle/>
              <a:p>
                <a:pPr>
                  <a:defRPr sz="1600"/>
                </a:pPr>
                <a:endParaRPr lang="en-US"/>
              </a:p>
            </c:txPr>
            <c:showLegendKey val="0"/>
            <c:showVal val="1"/>
            <c:showCatName val="0"/>
            <c:showSerName val="0"/>
            <c:showPercent val="0"/>
            <c:showBubbleSize val="0"/>
            <c:showLeaderLines val="1"/>
          </c:dLbls>
          <c:cat>
            <c:strRef>
              <c:f>'Health summary'!$J$145:$J$149</c:f>
              <c:strCache>
                <c:ptCount val="5"/>
                <c:pt idx="0">
                  <c:v>Physical Activity</c:v>
                </c:pt>
                <c:pt idx="1">
                  <c:v>PA/AQ</c:v>
                </c:pt>
                <c:pt idx="2">
                  <c:v>Air Quality</c:v>
                </c:pt>
                <c:pt idx="4">
                  <c:v>Traffic Safety</c:v>
                </c:pt>
              </c:strCache>
            </c:strRef>
          </c:cat>
          <c:val>
            <c:numRef>
              <c:f>'Health summary'!$K$145:$K$149</c:f>
              <c:numCache>
                <c:formatCode>General</c:formatCode>
                <c:ptCount val="5"/>
                <c:pt idx="0" formatCode="#,##0_ ;\-#,##0\ ">
                  <c:v>-1291.931118798525</c:v>
                </c:pt>
                <c:pt idx="2" formatCode="0">
                  <c:v>-505.6048280557417</c:v>
                </c:pt>
                <c:pt idx="4" formatCode="#,##0_ ;\-#,##0\ ">
                  <c:v>-442.8843121773374</c:v>
                </c:pt>
              </c:numCache>
            </c:numRef>
          </c:val>
        </c:ser>
        <c:ser>
          <c:idx val="0"/>
          <c:order val="0"/>
          <c:tx>
            <c:strRef>
              <c:f>'Health summary'!$K$144</c:f>
              <c:strCache>
                <c:ptCount val="1"/>
                <c:pt idx="0">
                  <c:v>DALY-adj</c:v>
                </c:pt>
              </c:strCache>
            </c:strRef>
          </c:tx>
          <c:dLbls>
            <c:showLegendKey val="0"/>
            <c:showVal val="1"/>
            <c:showCatName val="0"/>
            <c:showSerName val="0"/>
            <c:showPercent val="1"/>
            <c:showBubbleSize val="0"/>
            <c:showLeaderLines val="1"/>
          </c:dLbls>
          <c:cat>
            <c:strRef>
              <c:f>'Health summary'!$J$145:$J$149</c:f>
              <c:strCache>
                <c:ptCount val="5"/>
                <c:pt idx="0">
                  <c:v>Physical Activity</c:v>
                </c:pt>
                <c:pt idx="1">
                  <c:v>PA/AQ</c:v>
                </c:pt>
                <c:pt idx="2">
                  <c:v>Air Quality</c:v>
                </c:pt>
                <c:pt idx="4">
                  <c:v>Traffic Safety</c:v>
                </c:pt>
              </c:strCache>
            </c:strRef>
          </c:cat>
          <c:val>
            <c:numRef>
              <c:f>'Health summary'!$K$145:$K$149</c:f>
              <c:numCache>
                <c:formatCode>General</c:formatCode>
                <c:ptCount val="5"/>
                <c:pt idx="0" formatCode="#,##0_ ;\-#,##0\ ">
                  <c:v>-1291.931118798525</c:v>
                </c:pt>
                <c:pt idx="2" formatCode="0">
                  <c:v>-505.6048280557417</c:v>
                </c:pt>
                <c:pt idx="4" formatCode="#,##0_ ;\-#,##0\ ">
                  <c:v>-442.8843121773374</c:v>
                </c:pt>
              </c:numCache>
            </c:numRef>
          </c:val>
        </c:ser>
        <c:dLbls>
          <c:showLegendKey val="0"/>
          <c:showVal val="0"/>
          <c:showCatName val="0"/>
          <c:showSerName val="0"/>
          <c:showPercent val="1"/>
          <c:showBubbleSize val="0"/>
          <c:showLeaderLines val="1"/>
        </c:dLbls>
        <c:firstSliceAng val="0"/>
      </c:pieChart>
    </c:plotArea>
    <c:legend>
      <c:legendPos val="t"/>
      <c:legendEntry>
        <c:idx val="1"/>
        <c:delete val="1"/>
      </c:legendEntry>
      <c:legendEntry>
        <c:idx val="3"/>
        <c:delete val="1"/>
      </c:legendEntry>
      <c:layout>
        <c:manualLayout>
          <c:xMode val="edge"/>
          <c:yMode val="edge"/>
          <c:x val="0.031113721465885"/>
          <c:y val="0.0323361805096342"/>
          <c:w val="0.959824556377153"/>
          <c:h val="0.228769364065497"/>
        </c:manualLayout>
      </c:layout>
      <c:overlay val="0"/>
      <c:txPr>
        <a:bodyPr/>
        <a:lstStyle/>
        <a:p>
          <a:pPr>
            <a:defRPr sz="2400"/>
          </a:pPr>
          <a:endParaRPr lang="en-US"/>
        </a:p>
      </c:txPr>
    </c:legend>
    <c:plotVisOnly val="1"/>
    <c:dispBlanksAs val="gap"/>
    <c:showDLblsOverMax val="0"/>
  </c:chart>
  <c:spPr>
    <a:noFill/>
    <a:ln>
      <a:noFill/>
    </a:ln>
  </c:sp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endParaRPr lang="en-US"/>
          </a:p>
          <a:p>
            <a:pPr>
              <a:defRPr/>
            </a:pPr>
            <a:endParaRPr lang="en-US"/>
          </a:p>
        </c:rich>
      </c:tx>
      <c:layout/>
      <c:overlay val="0"/>
    </c:title>
    <c:autoTitleDeleted val="0"/>
    <c:plotArea>
      <c:layout>
        <c:manualLayout>
          <c:layoutTarget val="inner"/>
          <c:xMode val="edge"/>
          <c:yMode val="edge"/>
          <c:x val="0.332860236220474"/>
          <c:y val="0.301992595779055"/>
          <c:w val="0.359279746281715"/>
          <c:h val="0.599840858182658"/>
        </c:manualLayout>
      </c:layout>
      <c:pieChart>
        <c:varyColors val="1"/>
        <c:ser>
          <c:idx val="0"/>
          <c:order val="0"/>
          <c:tx>
            <c:strRef>
              <c:f>'Health summary'!$K$138</c:f>
              <c:strCache>
                <c:ptCount val="1"/>
                <c:pt idx="0">
                  <c:v>DALY-adj</c:v>
                </c:pt>
              </c:strCache>
            </c:strRef>
          </c:tx>
          <c:dLbls>
            <c:txPr>
              <a:bodyPr/>
              <a:lstStyle/>
              <a:p>
                <a:pPr>
                  <a:defRPr sz="1600"/>
                </a:pPr>
                <a:endParaRPr lang="en-US"/>
              </a:p>
            </c:txPr>
            <c:showLegendKey val="0"/>
            <c:showVal val="1"/>
            <c:showCatName val="0"/>
            <c:showSerName val="0"/>
            <c:showPercent val="0"/>
            <c:showBubbleSize val="0"/>
            <c:showLeaderLines val="1"/>
          </c:dLbls>
          <c:cat>
            <c:strRef>
              <c:f>'Health summary'!$J$139:$J$143</c:f>
              <c:strCache>
                <c:ptCount val="5"/>
                <c:pt idx="0">
                  <c:v>Physical Activity</c:v>
                </c:pt>
                <c:pt idx="1">
                  <c:v>PA/AQ</c:v>
                </c:pt>
                <c:pt idx="2">
                  <c:v>Air Quality</c:v>
                </c:pt>
                <c:pt idx="4">
                  <c:v>Traffic Safety</c:v>
                </c:pt>
              </c:strCache>
            </c:strRef>
          </c:cat>
          <c:val>
            <c:numRef>
              <c:f>'Health summary'!$K$139:$K$143</c:f>
              <c:numCache>
                <c:formatCode>General</c:formatCode>
                <c:ptCount val="5"/>
                <c:pt idx="0" formatCode="#,##0_ ;\-#,##0\ ">
                  <c:v>-1098.984729000661</c:v>
                </c:pt>
                <c:pt idx="2" formatCode="0">
                  <c:v>-496.7045783046649</c:v>
                </c:pt>
                <c:pt idx="4" formatCode="#,##0_ ;\-#,##0\ ">
                  <c:v>-173.3150331030411</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spPr>
    <a:noFill/>
    <a:ln>
      <a:noFill/>
    </a:ln>
  </c:sp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9716058804174"/>
          <c:y val="0.506245775487662"/>
          <c:w val="0.273168635170605"/>
          <c:h val="0.456072768490652"/>
        </c:manualLayout>
      </c:layout>
      <c:pieChart>
        <c:varyColors val="1"/>
        <c:ser>
          <c:idx val="0"/>
          <c:order val="0"/>
          <c:tx>
            <c:strRef>
              <c:f>'Health summary'!$L$132</c:f>
              <c:strCache>
                <c:ptCount val="1"/>
                <c:pt idx="0">
                  <c:v>Mortality-adj</c:v>
                </c:pt>
              </c:strCache>
            </c:strRef>
          </c:tx>
          <c:dLbls>
            <c:txPr>
              <a:bodyPr/>
              <a:lstStyle/>
              <a:p>
                <a:pPr>
                  <a:defRPr sz="1600"/>
                </a:pPr>
                <a:endParaRPr lang="en-US"/>
              </a:p>
            </c:txPr>
            <c:showLegendKey val="0"/>
            <c:showVal val="1"/>
            <c:showCatName val="0"/>
            <c:showSerName val="0"/>
            <c:showPercent val="0"/>
            <c:showBubbleSize val="0"/>
            <c:showLeaderLines val="1"/>
          </c:dLbls>
          <c:cat>
            <c:strRef>
              <c:f>'Health summary'!$J$133:$J$137</c:f>
              <c:strCache>
                <c:ptCount val="5"/>
                <c:pt idx="0">
                  <c:v>Physical Activity</c:v>
                </c:pt>
                <c:pt idx="1">
                  <c:v>PA/AQ</c:v>
                </c:pt>
                <c:pt idx="2">
                  <c:v>Air Quality</c:v>
                </c:pt>
                <c:pt idx="4">
                  <c:v>Traffic Safety</c:v>
                </c:pt>
              </c:strCache>
            </c:strRef>
          </c:cat>
          <c:val>
            <c:numRef>
              <c:f>'Health summary'!$L$133:$L$137</c:f>
              <c:numCache>
                <c:formatCode>General</c:formatCode>
                <c:ptCount val="5"/>
                <c:pt idx="0" formatCode="#,##0_ ;\-#,##0\ ">
                  <c:v>-42.18828672764933</c:v>
                </c:pt>
                <c:pt idx="2" formatCode="0">
                  <c:v>-57.93567709627403</c:v>
                </c:pt>
                <c:pt idx="4" formatCode="#,##0_ ;\-#,##0\ ">
                  <c:v>-1.356190200030462</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spPr>
    <a:noFill/>
    <a:ln>
      <a:no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endParaRPr lang="en-US"/>
          </a:p>
          <a:p>
            <a:pPr>
              <a:defRPr/>
            </a:pPr>
            <a:endParaRPr lang="en-US"/>
          </a:p>
        </c:rich>
      </c:tx>
      <c:layout/>
      <c:overlay val="0"/>
    </c:title>
    <c:autoTitleDeleted val="0"/>
    <c:plotArea>
      <c:layout>
        <c:manualLayout>
          <c:layoutTarget val="inner"/>
          <c:xMode val="edge"/>
          <c:yMode val="edge"/>
          <c:x val="0.332860236220475"/>
          <c:y val="0.250978112339955"/>
          <c:w val="0.381879479350797"/>
          <c:h val="0.650855341621757"/>
        </c:manualLayout>
      </c:layout>
      <c:pieChart>
        <c:varyColors val="1"/>
        <c:dLbls>
          <c:showLegendKey val="0"/>
          <c:showVal val="0"/>
          <c:showCatName val="0"/>
          <c:showSerName val="0"/>
          <c:showPercent val="0"/>
          <c:showBubbleSize val="0"/>
          <c:showLeaderLines val="1"/>
        </c:dLbls>
        <c:firstSliceAng val="0"/>
      </c:pieChart>
    </c:plotArea>
    <c:plotVisOnly val="1"/>
    <c:dispBlanksAs val="gap"/>
    <c:showDLblsOverMax val="0"/>
  </c:chart>
  <c:spPr>
    <a:noFill/>
    <a:ln>
      <a:noFill/>
    </a:ln>
  </c:spPr>
  <c:txPr>
    <a:bodyPr/>
    <a:lstStyle/>
    <a:p>
      <a:pPr>
        <a:defRPr sz="12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6673447069116"/>
          <c:y val="0.408659242969897"/>
          <c:w val="0.295390857392828"/>
          <c:h val="0.493174210991815"/>
        </c:manualLayout>
      </c:layout>
      <c:pieChart>
        <c:varyColors val="1"/>
        <c:ser>
          <c:idx val="0"/>
          <c:order val="0"/>
          <c:tx>
            <c:strRef>
              <c:f>'Health summary'!$K$132</c:f>
              <c:strCache>
                <c:ptCount val="1"/>
                <c:pt idx="0">
                  <c:v>DALY-adj</c:v>
                </c:pt>
              </c:strCache>
            </c:strRef>
          </c:tx>
          <c:dLbls>
            <c:txPr>
              <a:bodyPr/>
              <a:lstStyle/>
              <a:p>
                <a:pPr>
                  <a:defRPr sz="1600"/>
                </a:pPr>
                <a:endParaRPr lang="en-US"/>
              </a:p>
            </c:txPr>
            <c:showLegendKey val="0"/>
            <c:showVal val="1"/>
            <c:showCatName val="0"/>
            <c:showSerName val="0"/>
            <c:showPercent val="0"/>
            <c:showBubbleSize val="0"/>
            <c:showLeaderLines val="1"/>
          </c:dLbls>
          <c:cat>
            <c:strRef>
              <c:f>'Health summary'!$J$133:$J$137</c:f>
              <c:strCache>
                <c:ptCount val="5"/>
                <c:pt idx="0">
                  <c:v>Physical Activity</c:v>
                </c:pt>
                <c:pt idx="1">
                  <c:v>PA/AQ</c:v>
                </c:pt>
                <c:pt idx="2">
                  <c:v>Air Quality</c:v>
                </c:pt>
                <c:pt idx="4">
                  <c:v>Traffic Safety</c:v>
                </c:pt>
              </c:strCache>
            </c:strRef>
          </c:cat>
          <c:val>
            <c:numRef>
              <c:f>'Health summary'!$K$133:$K$137</c:f>
              <c:numCache>
                <c:formatCode>General</c:formatCode>
                <c:ptCount val="5"/>
                <c:pt idx="0" formatCode="#,##0_ ;\-#,##0\ ">
                  <c:v>-671.9961876273215</c:v>
                </c:pt>
                <c:pt idx="2" formatCode="0">
                  <c:v>-488.9891105301812</c:v>
                </c:pt>
                <c:pt idx="4" formatCode="#,##0_ ;\-#,##0\ ">
                  <c:v>-72.35017846843319</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spPr>
    <a:noFill/>
    <a:ln>
      <a:noFill/>
    </a:ln>
  </c:spPr>
  <c:txPr>
    <a:bodyPr/>
    <a:lstStyle/>
    <a:p>
      <a:pPr>
        <a:defRPr sz="1200"/>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barChart>
        <c:barDir val="bar"/>
        <c:grouping val="clustered"/>
        <c:varyColors val="0"/>
        <c:ser>
          <c:idx val="0"/>
          <c:order val="0"/>
          <c:tx>
            <c:strRef>
              <c:f>'Injuries results'!$L$83</c:f>
              <c:strCache>
                <c:ptCount val="1"/>
                <c:pt idx="0">
                  <c:v>Scenario A</c:v>
                </c:pt>
              </c:strCache>
            </c:strRef>
          </c:tx>
          <c:invertIfNegative val="0"/>
          <c:cat>
            <c:strRef>
              <c:f>'Injuries results'!$K$84:$K$87</c:f>
              <c:strCache>
                <c:ptCount val="4"/>
                <c:pt idx="0">
                  <c:v>Motorbike</c:v>
                </c:pt>
                <c:pt idx="1">
                  <c:v>Car</c:v>
                </c:pt>
                <c:pt idx="2">
                  <c:v>Cycling</c:v>
                </c:pt>
                <c:pt idx="3">
                  <c:v>Pedestrian</c:v>
                </c:pt>
              </c:strCache>
            </c:strRef>
          </c:cat>
          <c:val>
            <c:numRef>
              <c:f>'Injuries results'!$L$84:$L$87</c:f>
              <c:numCache>
                <c:formatCode>0.0</c:formatCode>
                <c:ptCount val="4"/>
                <c:pt idx="0">
                  <c:v>0.170707767849885</c:v>
                </c:pt>
                <c:pt idx="1">
                  <c:v>3.71675076859986</c:v>
                </c:pt>
                <c:pt idx="2">
                  <c:v>0.156448329798931</c:v>
                </c:pt>
                <c:pt idx="3">
                  <c:v>-2.687716666218229</c:v>
                </c:pt>
              </c:numCache>
            </c:numRef>
          </c:val>
        </c:ser>
        <c:ser>
          <c:idx val="1"/>
          <c:order val="1"/>
          <c:tx>
            <c:strRef>
              <c:f>'Injuries results'!$M$83</c:f>
              <c:strCache>
                <c:ptCount val="1"/>
                <c:pt idx="0">
                  <c:v>Scenario B</c:v>
                </c:pt>
              </c:strCache>
            </c:strRef>
          </c:tx>
          <c:invertIfNegative val="0"/>
          <c:cat>
            <c:strRef>
              <c:f>'Injuries results'!$K$84:$K$87</c:f>
              <c:strCache>
                <c:ptCount val="4"/>
                <c:pt idx="0">
                  <c:v>Motorbike</c:v>
                </c:pt>
                <c:pt idx="1">
                  <c:v>Car</c:v>
                </c:pt>
                <c:pt idx="2">
                  <c:v>Cycling</c:v>
                </c:pt>
                <c:pt idx="3">
                  <c:v>Pedestrian</c:v>
                </c:pt>
              </c:strCache>
            </c:strRef>
          </c:cat>
          <c:val>
            <c:numRef>
              <c:f>'Injuries results'!$M$84:$M$87</c:f>
              <c:numCache>
                <c:formatCode>0.0</c:formatCode>
                <c:ptCount val="4"/>
                <c:pt idx="0">
                  <c:v>0.351299540870483</c:v>
                </c:pt>
                <c:pt idx="1">
                  <c:v>7.50286792422574</c:v>
                </c:pt>
                <c:pt idx="2">
                  <c:v>-1.34681172817646</c:v>
                </c:pt>
                <c:pt idx="3">
                  <c:v>-2.464147013540675</c:v>
                </c:pt>
              </c:numCache>
            </c:numRef>
          </c:val>
        </c:ser>
        <c:ser>
          <c:idx val="2"/>
          <c:order val="2"/>
          <c:tx>
            <c:strRef>
              <c:f>'Injuries results'!$N$83</c:f>
              <c:strCache>
                <c:ptCount val="1"/>
                <c:pt idx="0">
                  <c:v>Scenario C</c:v>
                </c:pt>
              </c:strCache>
            </c:strRef>
          </c:tx>
          <c:invertIfNegative val="0"/>
          <c:cat>
            <c:strRef>
              <c:f>'Injuries results'!$K$84:$K$87</c:f>
              <c:strCache>
                <c:ptCount val="4"/>
                <c:pt idx="0">
                  <c:v>Motorbike</c:v>
                </c:pt>
                <c:pt idx="1">
                  <c:v>Car</c:v>
                </c:pt>
                <c:pt idx="2">
                  <c:v>Cycling</c:v>
                </c:pt>
                <c:pt idx="3">
                  <c:v>Pedestrian</c:v>
                </c:pt>
              </c:strCache>
            </c:strRef>
          </c:cat>
          <c:val>
            <c:numRef>
              <c:f>'Injuries results'!$N$84:$N$87</c:f>
              <c:numCache>
                <c:formatCode>0.0</c:formatCode>
                <c:ptCount val="4"/>
                <c:pt idx="0">
                  <c:v>0.665669807880879</c:v>
                </c:pt>
                <c:pt idx="1">
                  <c:v>13.73597739517284</c:v>
                </c:pt>
                <c:pt idx="2">
                  <c:v>-2.024300229995195</c:v>
                </c:pt>
                <c:pt idx="3">
                  <c:v>-0.310026053693129</c:v>
                </c:pt>
              </c:numCache>
            </c:numRef>
          </c:val>
        </c:ser>
        <c:ser>
          <c:idx val="3"/>
          <c:order val="3"/>
          <c:tx>
            <c:strRef>
              <c:f>'Injuries results'!$O$83</c:f>
              <c:strCache>
                <c:ptCount val="1"/>
                <c:pt idx="0">
                  <c:v>Draft Preferred</c:v>
                </c:pt>
              </c:strCache>
            </c:strRef>
          </c:tx>
          <c:spPr>
            <a:solidFill>
              <a:schemeClr val="accent3">
                <a:lumMod val="75000"/>
              </a:schemeClr>
            </a:solidFill>
          </c:spPr>
          <c:invertIfNegative val="0"/>
          <c:cat>
            <c:strRef>
              <c:f>'Injuries results'!$K$84:$K$87</c:f>
              <c:strCache>
                <c:ptCount val="4"/>
                <c:pt idx="0">
                  <c:v>Motorbike</c:v>
                </c:pt>
                <c:pt idx="1">
                  <c:v>Car</c:v>
                </c:pt>
                <c:pt idx="2">
                  <c:v>Cycling</c:v>
                </c:pt>
                <c:pt idx="3">
                  <c:v>Pedestrian</c:v>
                </c:pt>
              </c:strCache>
            </c:strRef>
          </c:cat>
          <c:val>
            <c:numRef>
              <c:f>'Injuries results'!$O$84:$O$87</c:f>
              <c:numCache>
                <c:formatCode>0.0</c:formatCode>
                <c:ptCount val="4"/>
                <c:pt idx="0">
                  <c:v>0.445931474515172</c:v>
                </c:pt>
                <c:pt idx="1">
                  <c:v>9.42696231003709</c:v>
                </c:pt>
                <c:pt idx="2">
                  <c:v>-2.144614071332391</c:v>
                </c:pt>
                <c:pt idx="3">
                  <c:v>-1.863953310584411</c:v>
                </c:pt>
              </c:numCache>
            </c:numRef>
          </c:val>
        </c:ser>
        <c:dLbls>
          <c:showLegendKey val="0"/>
          <c:showVal val="0"/>
          <c:showCatName val="0"/>
          <c:showSerName val="0"/>
          <c:showPercent val="0"/>
          <c:showBubbleSize val="0"/>
        </c:dLbls>
        <c:gapWidth val="150"/>
        <c:axId val="2142371688"/>
        <c:axId val="2142366136"/>
      </c:barChart>
      <c:catAx>
        <c:axId val="2142371688"/>
        <c:scaling>
          <c:orientation val="maxMin"/>
        </c:scaling>
        <c:delete val="1"/>
        <c:axPos val="l"/>
        <c:majorTickMark val="out"/>
        <c:minorTickMark val="none"/>
        <c:tickLblPos val="none"/>
        <c:crossAx val="2142366136"/>
        <c:crosses val="autoZero"/>
        <c:auto val="1"/>
        <c:lblAlgn val="ctr"/>
        <c:lblOffset val="100"/>
        <c:noMultiLvlLbl val="0"/>
      </c:catAx>
      <c:valAx>
        <c:axId val="2142366136"/>
        <c:scaling>
          <c:orientation val="minMax"/>
          <c:max val="15.0"/>
          <c:min val="-5.0"/>
        </c:scaling>
        <c:delete val="1"/>
        <c:axPos val="t"/>
        <c:majorGridlines/>
        <c:numFmt formatCode="0.0" sourceLinked="1"/>
        <c:majorTickMark val="out"/>
        <c:minorTickMark val="none"/>
        <c:tickLblPos val="none"/>
        <c:crossAx val="2142371688"/>
        <c:crosses val="autoZero"/>
        <c:crossBetween val="between"/>
        <c:majorUnit val="5.0"/>
      </c:valAx>
      <c:spPr>
        <a:ln>
          <a:solidFill>
            <a:schemeClr val="bg1"/>
          </a:solidFill>
        </a:ln>
      </c:spPr>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endParaRPr lang="en-US"/>
          </a:p>
          <a:p>
            <a:pPr>
              <a:defRPr/>
            </a:pPr>
            <a:endParaRPr lang="en-US"/>
          </a:p>
        </c:rich>
      </c:tx>
      <c:layout/>
      <c:overlay val="0"/>
    </c:title>
    <c:autoTitleDeleted val="0"/>
    <c:plotArea>
      <c:layout>
        <c:manualLayout>
          <c:layoutTarget val="inner"/>
          <c:xMode val="edge"/>
          <c:yMode val="edge"/>
          <c:x val="0.349164324726976"/>
          <c:y val="0.334426409681988"/>
          <c:w val="0.314835301837272"/>
          <c:h val="0.525637973180331"/>
        </c:manualLayout>
      </c:layout>
      <c:pieChart>
        <c:varyColors val="1"/>
        <c:ser>
          <c:idx val="0"/>
          <c:order val="0"/>
          <c:tx>
            <c:strRef>
              <c:f>'Health summary'!$L$138</c:f>
              <c:strCache>
                <c:ptCount val="1"/>
                <c:pt idx="0">
                  <c:v>Mortality-adj</c:v>
                </c:pt>
              </c:strCache>
            </c:strRef>
          </c:tx>
          <c:dLbls>
            <c:showLegendKey val="0"/>
            <c:showVal val="1"/>
            <c:showCatName val="0"/>
            <c:showSerName val="0"/>
            <c:showPercent val="0"/>
            <c:showBubbleSize val="0"/>
            <c:showLeaderLines val="1"/>
          </c:dLbls>
          <c:cat>
            <c:strRef>
              <c:f>'Health summary'!$J$139:$J$143</c:f>
              <c:strCache>
                <c:ptCount val="5"/>
                <c:pt idx="0">
                  <c:v>Physical Activity</c:v>
                </c:pt>
                <c:pt idx="1">
                  <c:v>PA/AQ</c:v>
                </c:pt>
                <c:pt idx="2">
                  <c:v>Air Quality</c:v>
                </c:pt>
                <c:pt idx="4">
                  <c:v>Traffic Safety</c:v>
                </c:pt>
              </c:strCache>
            </c:strRef>
          </c:cat>
          <c:val>
            <c:numRef>
              <c:f>'Health summary'!$L$139:$L$143</c:f>
              <c:numCache>
                <c:formatCode>General</c:formatCode>
                <c:ptCount val="5"/>
                <c:pt idx="0" formatCode="#,##0_ ;\-#,##0\ ">
                  <c:v>-56.67982176454613</c:v>
                </c:pt>
                <c:pt idx="2" formatCode="0">
                  <c:v>-58.92928836675047</c:v>
                </c:pt>
                <c:pt idx="4" formatCode="#,##0_ ;\-#,##0\ ">
                  <c:v>-4.04320872337908</c:v>
                </c:pt>
              </c:numCache>
            </c:numRef>
          </c:val>
        </c:ser>
        <c:dLbls>
          <c:showLegendKey val="0"/>
          <c:showVal val="1"/>
          <c:showCatName val="0"/>
          <c:showSerName val="0"/>
          <c:showPercent val="0"/>
          <c:showBubbleSize val="0"/>
          <c:showLeaderLines val="1"/>
        </c:dLbls>
        <c:firstSliceAng val="0"/>
      </c:pieChart>
    </c:plotArea>
    <c:plotVisOnly val="1"/>
    <c:dispBlanksAs val="gap"/>
    <c:showDLblsOverMax val="0"/>
  </c:chart>
  <c:spPr>
    <a:noFill/>
    <a:ln>
      <a:noFill/>
    </a:ln>
  </c:spPr>
  <c:txPr>
    <a:bodyPr/>
    <a:lstStyle/>
    <a:p>
      <a:pPr>
        <a:defRPr sz="1600" baseline="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39482051357043"/>
          <c:y val="0.305119605217606"/>
          <c:w val="0.34062510936133"/>
          <c:h val="0.568695730923982"/>
        </c:manualLayout>
      </c:layout>
      <c:pieChart>
        <c:varyColors val="1"/>
        <c:ser>
          <c:idx val="1"/>
          <c:order val="0"/>
          <c:tx>
            <c:strRef>
              <c:f>'Health summary'!$L$150</c:f>
              <c:strCache>
                <c:ptCount val="1"/>
                <c:pt idx="0">
                  <c:v>Mortality-adj</c:v>
                </c:pt>
              </c:strCache>
            </c:strRef>
          </c:tx>
          <c:dLbls>
            <c:txPr>
              <a:bodyPr/>
              <a:lstStyle/>
              <a:p>
                <a:pPr>
                  <a:defRPr sz="1600"/>
                </a:pPr>
                <a:endParaRPr lang="en-US"/>
              </a:p>
            </c:txPr>
            <c:showLegendKey val="0"/>
            <c:showVal val="1"/>
            <c:showCatName val="0"/>
            <c:showSerName val="0"/>
            <c:showPercent val="0"/>
            <c:showBubbleSize val="0"/>
            <c:showLeaderLines val="1"/>
          </c:dLbls>
          <c:cat>
            <c:strRef>
              <c:f>'Health summary'!$J$151:$J$155</c:f>
              <c:strCache>
                <c:ptCount val="5"/>
                <c:pt idx="0">
                  <c:v>Physical Activity</c:v>
                </c:pt>
                <c:pt idx="1">
                  <c:v>PA/AQ</c:v>
                </c:pt>
                <c:pt idx="2">
                  <c:v>Air Quality</c:v>
                </c:pt>
                <c:pt idx="4">
                  <c:v>Traffic Safety</c:v>
                </c:pt>
              </c:strCache>
            </c:strRef>
          </c:cat>
          <c:val>
            <c:numRef>
              <c:f>'Health summary'!$L$151:$L$155</c:f>
              <c:numCache>
                <c:formatCode>General</c:formatCode>
                <c:ptCount val="5"/>
                <c:pt idx="0" formatCode="#,##0_ ;\-#,##0\ ">
                  <c:v>-60.58000610216517</c:v>
                </c:pt>
                <c:pt idx="2" formatCode="0">
                  <c:v>-59.2151435160776</c:v>
                </c:pt>
                <c:pt idx="4" formatCode="#,##0_ ;\-#,##0\ ">
                  <c:v>-5.864326402635466</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spPr>
    <a:noFill/>
    <a:ln>
      <a:noFill/>
    </a:ln>
  </c:sp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endParaRPr lang="en-US" sz="1800" b="1" i="0" baseline="0"/>
          </a:p>
          <a:p>
            <a:pPr>
              <a:defRPr/>
            </a:pPr>
            <a:endParaRPr lang="en-US" sz="1800" b="1" i="0" baseline="0"/>
          </a:p>
        </c:rich>
      </c:tx>
      <c:layout/>
      <c:overlay val="0"/>
    </c:title>
    <c:autoTitleDeleted val="0"/>
    <c:plotArea>
      <c:layout>
        <c:manualLayout>
          <c:layoutTarget val="inner"/>
          <c:xMode val="edge"/>
          <c:yMode val="edge"/>
          <c:x val="0.350809253045403"/>
          <c:y val="0.273277635408786"/>
          <c:w val="0.367613079615049"/>
          <c:h val="0.613753899120596"/>
        </c:manualLayout>
      </c:layout>
      <c:pieChart>
        <c:varyColors val="1"/>
        <c:ser>
          <c:idx val="0"/>
          <c:order val="0"/>
          <c:tx>
            <c:strRef>
              <c:f>'Health summary'!$L$144</c:f>
              <c:strCache>
                <c:ptCount val="1"/>
                <c:pt idx="0">
                  <c:v>Mortality-adj</c:v>
                </c:pt>
              </c:strCache>
            </c:strRef>
          </c:tx>
          <c:dLbls>
            <c:txPr>
              <a:bodyPr/>
              <a:lstStyle/>
              <a:p>
                <a:pPr>
                  <a:defRPr sz="1600"/>
                </a:pPr>
                <a:endParaRPr lang="en-US"/>
              </a:p>
            </c:txPr>
            <c:showLegendKey val="0"/>
            <c:showVal val="1"/>
            <c:showCatName val="0"/>
            <c:showSerName val="0"/>
            <c:showPercent val="0"/>
            <c:showBubbleSize val="0"/>
            <c:showLeaderLines val="1"/>
          </c:dLbls>
          <c:cat>
            <c:strRef>
              <c:f>'Health summary'!$J$145:$J$149</c:f>
              <c:strCache>
                <c:ptCount val="5"/>
                <c:pt idx="0">
                  <c:v>Physical Activity</c:v>
                </c:pt>
                <c:pt idx="1">
                  <c:v>PA/AQ</c:v>
                </c:pt>
                <c:pt idx="2">
                  <c:v>Air Quality</c:v>
                </c:pt>
                <c:pt idx="4">
                  <c:v>Traffic Safety</c:v>
                </c:pt>
              </c:strCache>
            </c:strRef>
          </c:cat>
          <c:val>
            <c:numRef>
              <c:f>'Health summary'!$L$145:$L$149</c:f>
              <c:numCache>
                <c:formatCode>General</c:formatCode>
                <c:ptCount val="5"/>
                <c:pt idx="0" formatCode="#,##0_ ;\-#,##0\ ">
                  <c:v>-62.8047371027799</c:v>
                </c:pt>
                <c:pt idx="2" formatCode="0">
                  <c:v>-60.02118035410727</c:v>
                </c:pt>
                <c:pt idx="4" formatCode="#,##0_ ;\-#,##0\ ">
                  <c:v>-12.06732091936545</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spPr>
    <a:noFill/>
    <a:ln>
      <a:noFill/>
    </a:ln>
  </c:sp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25520778652667"/>
          <c:y val="0.236521695944915"/>
          <c:w val="0.426736220472441"/>
          <c:h val="0.712463820615986"/>
        </c:manualLayout>
      </c:layout>
      <c:pieChart>
        <c:varyColors val="1"/>
        <c:ser>
          <c:idx val="0"/>
          <c:order val="0"/>
          <c:tx>
            <c:strRef>
              <c:f>'Health summary'!$K$150</c:f>
              <c:strCache>
                <c:ptCount val="1"/>
                <c:pt idx="0">
                  <c:v>DALY-adj</c:v>
                </c:pt>
              </c:strCache>
            </c:strRef>
          </c:tx>
          <c:dLbls>
            <c:txPr>
              <a:bodyPr/>
              <a:lstStyle/>
              <a:p>
                <a:pPr>
                  <a:defRPr sz="1600"/>
                </a:pPr>
                <a:endParaRPr lang="en-US"/>
              </a:p>
            </c:txPr>
            <c:showLegendKey val="0"/>
            <c:showVal val="1"/>
            <c:showCatName val="0"/>
            <c:showSerName val="0"/>
            <c:showPercent val="0"/>
            <c:showBubbleSize val="0"/>
            <c:showLeaderLines val="1"/>
          </c:dLbls>
          <c:cat>
            <c:strRef>
              <c:f>'Health summary'!$J$151:$J$155</c:f>
              <c:strCache>
                <c:ptCount val="5"/>
                <c:pt idx="0">
                  <c:v>Physical Activity</c:v>
                </c:pt>
                <c:pt idx="1">
                  <c:v>PA/AQ</c:v>
                </c:pt>
                <c:pt idx="2">
                  <c:v>Air Quality</c:v>
                </c:pt>
                <c:pt idx="4">
                  <c:v>Traffic Safety</c:v>
                </c:pt>
              </c:strCache>
            </c:strRef>
          </c:cat>
          <c:val>
            <c:numRef>
              <c:f>'Health summary'!$K$151:$K$155</c:f>
              <c:numCache>
                <c:formatCode>General</c:formatCode>
                <c:ptCount val="5"/>
                <c:pt idx="0" formatCode="#,##0_ ;\-#,##0\ ">
                  <c:v>-1222.859694401967</c:v>
                </c:pt>
                <c:pt idx="2" formatCode="0">
                  <c:v>-498.9185967076278</c:v>
                </c:pt>
                <c:pt idx="4" formatCode="#,##0_ ;\-#,##0\ ">
                  <c:v>-237.7930018744071</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spPr>
    <a:noFill/>
    <a:ln>
      <a:noFill/>
    </a:ln>
  </c:sp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endParaRPr lang="en-US" sz="1800" b="1" i="0" baseline="0"/>
          </a:p>
          <a:p>
            <a:pPr>
              <a:defRPr/>
            </a:pPr>
            <a:endParaRPr lang="en-US" sz="1800" b="1" i="0" baseline="0"/>
          </a:p>
        </c:rich>
      </c:tx>
      <c:layout/>
      <c:overlay val="0"/>
    </c:title>
    <c:autoTitleDeleted val="0"/>
    <c:plotArea>
      <c:layout>
        <c:manualLayout>
          <c:layoutTarget val="inner"/>
          <c:xMode val="edge"/>
          <c:yMode val="edge"/>
          <c:x val="0.479716730887363"/>
          <c:y val="0.313268263342083"/>
          <c:w val="0.330632294633384"/>
          <c:h val="0.586404447085624"/>
        </c:manualLayout>
      </c:layout>
      <c:pieChart>
        <c:varyColors val="1"/>
        <c:ser>
          <c:idx val="1"/>
          <c:order val="1"/>
          <c:tx>
            <c:strRef>
              <c:f>'Health summary'!$K$144</c:f>
              <c:strCache>
                <c:ptCount val="1"/>
                <c:pt idx="0">
                  <c:v>DALY-adj</c:v>
                </c:pt>
              </c:strCache>
            </c:strRef>
          </c:tx>
          <c:dLbls>
            <c:txPr>
              <a:bodyPr/>
              <a:lstStyle/>
              <a:p>
                <a:pPr>
                  <a:defRPr sz="1600"/>
                </a:pPr>
                <a:endParaRPr lang="en-US"/>
              </a:p>
            </c:txPr>
            <c:showLegendKey val="0"/>
            <c:showVal val="1"/>
            <c:showCatName val="0"/>
            <c:showSerName val="0"/>
            <c:showPercent val="0"/>
            <c:showBubbleSize val="0"/>
            <c:showLeaderLines val="1"/>
          </c:dLbls>
          <c:cat>
            <c:strRef>
              <c:f>'Health summary'!$J$145:$J$149</c:f>
              <c:strCache>
                <c:ptCount val="5"/>
                <c:pt idx="0">
                  <c:v>Physical Activity</c:v>
                </c:pt>
                <c:pt idx="1">
                  <c:v>PA/AQ</c:v>
                </c:pt>
                <c:pt idx="2">
                  <c:v>Air Quality</c:v>
                </c:pt>
                <c:pt idx="4">
                  <c:v>Traffic Safety</c:v>
                </c:pt>
              </c:strCache>
            </c:strRef>
          </c:cat>
          <c:val>
            <c:numRef>
              <c:f>'Health summary'!$K$145:$K$149</c:f>
              <c:numCache>
                <c:formatCode>General</c:formatCode>
                <c:ptCount val="5"/>
                <c:pt idx="0" formatCode="#,##0_ ;\-#,##0\ ">
                  <c:v>-1291.931118798525</c:v>
                </c:pt>
                <c:pt idx="2" formatCode="0">
                  <c:v>-505.6048280557417</c:v>
                </c:pt>
                <c:pt idx="4" formatCode="#,##0_ ;\-#,##0\ ">
                  <c:v>-442.8843121773374</c:v>
                </c:pt>
              </c:numCache>
            </c:numRef>
          </c:val>
        </c:ser>
        <c:ser>
          <c:idx val="0"/>
          <c:order val="0"/>
          <c:tx>
            <c:strRef>
              <c:f>'Health summary'!$K$144</c:f>
              <c:strCache>
                <c:ptCount val="1"/>
                <c:pt idx="0">
                  <c:v>DALY-adj</c:v>
                </c:pt>
              </c:strCache>
            </c:strRef>
          </c:tx>
          <c:dLbls>
            <c:showLegendKey val="0"/>
            <c:showVal val="1"/>
            <c:showCatName val="0"/>
            <c:showSerName val="0"/>
            <c:showPercent val="1"/>
            <c:showBubbleSize val="0"/>
            <c:showLeaderLines val="1"/>
          </c:dLbls>
          <c:cat>
            <c:strRef>
              <c:f>'Health summary'!$J$145:$J$149</c:f>
              <c:strCache>
                <c:ptCount val="5"/>
                <c:pt idx="0">
                  <c:v>Physical Activity</c:v>
                </c:pt>
                <c:pt idx="1">
                  <c:v>PA/AQ</c:v>
                </c:pt>
                <c:pt idx="2">
                  <c:v>Air Quality</c:v>
                </c:pt>
                <c:pt idx="4">
                  <c:v>Traffic Safety</c:v>
                </c:pt>
              </c:strCache>
            </c:strRef>
          </c:cat>
          <c:val>
            <c:numRef>
              <c:f>'Health summary'!$K$145:$K$149</c:f>
              <c:numCache>
                <c:formatCode>General</c:formatCode>
                <c:ptCount val="5"/>
                <c:pt idx="0" formatCode="#,##0_ ;\-#,##0\ ">
                  <c:v>-1291.931118798525</c:v>
                </c:pt>
                <c:pt idx="2" formatCode="0">
                  <c:v>-505.6048280557417</c:v>
                </c:pt>
                <c:pt idx="4" formatCode="#,##0_ ;\-#,##0\ ">
                  <c:v>-442.8843121773374</c:v>
                </c:pt>
              </c:numCache>
            </c:numRef>
          </c:val>
        </c:ser>
        <c:dLbls>
          <c:showLegendKey val="0"/>
          <c:showVal val="0"/>
          <c:showCatName val="0"/>
          <c:showSerName val="0"/>
          <c:showPercent val="1"/>
          <c:showBubbleSize val="0"/>
          <c:showLeaderLines val="1"/>
        </c:dLbls>
        <c:firstSliceAng val="0"/>
      </c:pieChart>
    </c:plotArea>
    <c:legend>
      <c:legendPos val="t"/>
      <c:legendEntry>
        <c:idx val="1"/>
        <c:delete val="1"/>
      </c:legendEntry>
      <c:legendEntry>
        <c:idx val="3"/>
        <c:delete val="1"/>
      </c:legendEntry>
      <c:layout>
        <c:manualLayout>
          <c:xMode val="edge"/>
          <c:yMode val="edge"/>
          <c:x val="0.031113721465885"/>
          <c:y val="0.0323361805096342"/>
          <c:w val="0.959824556377153"/>
          <c:h val="0.228769364065497"/>
        </c:manualLayout>
      </c:layout>
      <c:overlay val="0"/>
      <c:txPr>
        <a:bodyPr/>
        <a:lstStyle/>
        <a:p>
          <a:pPr>
            <a:defRPr sz="2400"/>
          </a:pPr>
          <a:endParaRPr lang="en-US"/>
        </a:p>
      </c:txPr>
    </c:legend>
    <c:plotVisOnly val="1"/>
    <c:dispBlanksAs val="gap"/>
    <c:showDLblsOverMax val="0"/>
  </c:chart>
  <c:spPr>
    <a:noFill/>
    <a:ln>
      <a:noFill/>
    </a:ln>
  </c:sp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endParaRPr lang="en-US"/>
          </a:p>
          <a:p>
            <a:pPr>
              <a:defRPr/>
            </a:pPr>
            <a:endParaRPr lang="en-US"/>
          </a:p>
        </c:rich>
      </c:tx>
      <c:layout/>
      <c:overlay val="0"/>
    </c:title>
    <c:autoTitleDeleted val="0"/>
    <c:plotArea>
      <c:layout>
        <c:manualLayout>
          <c:layoutTarget val="inner"/>
          <c:xMode val="edge"/>
          <c:yMode val="edge"/>
          <c:x val="0.332860236220474"/>
          <c:y val="0.301992595779055"/>
          <c:w val="0.359279746281715"/>
          <c:h val="0.599840858182658"/>
        </c:manualLayout>
      </c:layout>
      <c:pieChart>
        <c:varyColors val="1"/>
        <c:ser>
          <c:idx val="0"/>
          <c:order val="0"/>
          <c:tx>
            <c:strRef>
              <c:f>'Health summary'!$K$138</c:f>
              <c:strCache>
                <c:ptCount val="1"/>
                <c:pt idx="0">
                  <c:v>DALY-adj</c:v>
                </c:pt>
              </c:strCache>
            </c:strRef>
          </c:tx>
          <c:dLbls>
            <c:txPr>
              <a:bodyPr/>
              <a:lstStyle/>
              <a:p>
                <a:pPr>
                  <a:defRPr sz="1600"/>
                </a:pPr>
                <a:endParaRPr lang="en-US"/>
              </a:p>
            </c:txPr>
            <c:showLegendKey val="0"/>
            <c:showVal val="1"/>
            <c:showCatName val="0"/>
            <c:showSerName val="0"/>
            <c:showPercent val="0"/>
            <c:showBubbleSize val="0"/>
            <c:showLeaderLines val="1"/>
          </c:dLbls>
          <c:cat>
            <c:strRef>
              <c:f>'Health summary'!$J$139:$J$143</c:f>
              <c:strCache>
                <c:ptCount val="5"/>
                <c:pt idx="0">
                  <c:v>Physical Activity</c:v>
                </c:pt>
                <c:pt idx="1">
                  <c:v>PA/AQ</c:v>
                </c:pt>
                <c:pt idx="2">
                  <c:v>Air Quality</c:v>
                </c:pt>
                <c:pt idx="4">
                  <c:v>Traffic Safety</c:v>
                </c:pt>
              </c:strCache>
            </c:strRef>
          </c:cat>
          <c:val>
            <c:numRef>
              <c:f>'Health summary'!$K$139:$K$143</c:f>
              <c:numCache>
                <c:formatCode>General</c:formatCode>
                <c:ptCount val="5"/>
                <c:pt idx="0" formatCode="#,##0_ ;\-#,##0\ ">
                  <c:v>-1098.984729000661</c:v>
                </c:pt>
                <c:pt idx="2" formatCode="0">
                  <c:v>-496.7045783046649</c:v>
                </c:pt>
                <c:pt idx="4" formatCode="#,##0_ ;\-#,##0\ ">
                  <c:v>-173.3150331030411</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spPr>
    <a:noFill/>
    <a:ln>
      <a:noFill/>
    </a:ln>
  </c:sp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9716058804174"/>
          <c:y val="0.506245775487662"/>
          <c:w val="0.273168635170605"/>
          <c:h val="0.456072768490652"/>
        </c:manualLayout>
      </c:layout>
      <c:pieChart>
        <c:varyColors val="1"/>
        <c:ser>
          <c:idx val="0"/>
          <c:order val="0"/>
          <c:tx>
            <c:strRef>
              <c:f>'Health summary'!$L$132</c:f>
              <c:strCache>
                <c:ptCount val="1"/>
                <c:pt idx="0">
                  <c:v>Mortality-adj</c:v>
                </c:pt>
              </c:strCache>
            </c:strRef>
          </c:tx>
          <c:dLbls>
            <c:txPr>
              <a:bodyPr/>
              <a:lstStyle/>
              <a:p>
                <a:pPr>
                  <a:defRPr sz="1600"/>
                </a:pPr>
                <a:endParaRPr lang="en-US"/>
              </a:p>
            </c:txPr>
            <c:showLegendKey val="0"/>
            <c:showVal val="1"/>
            <c:showCatName val="0"/>
            <c:showSerName val="0"/>
            <c:showPercent val="0"/>
            <c:showBubbleSize val="0"/>
            <c:showLeaderLines val="1"/>
          </c:dLbls>
          <c:cat>
            <c:strRef>
              <c:f>'Health summary'!$J$133:$J$137</c:f>
              <c:strCache>
                <c:ptCount val="5"/>
                <c:pt idx="0">
                  <c:v>Physical Activity</c:v>
                </c:pt>
                <c:pt idx="1">
                  <c:v>PA/AQ</c:v>
                </c:pt>
                <c:pt idx="2">
                  <c:v>Air Quality</c:v>
                </c:pt>
                <c:pt idx="4">
                  <c:v>Traffic Safety</c:v>
                </c:pt>
              </c:strCache>
            </c:strRef>
          </c:cat>
          <c:val>
            <c:numRef>
              <c:f>'Health summary'!$L$133:$L$137</c:f>
              <c:numCache>
                <c:formatCode>General</c:formatCode>
                <c:ptCount val="5"/>
                <c:pt idx="0" formatCode="#,##0_ ;\-#,##0\ ">
                  <c:v>-42.18828672764931</c:v>
                </c:pt>
                <c:pt idx="2" formatCode="0">
                  <c:v>-57.93567709627403</c:v>
                </c:pt>
                <c:pt idx="4" formatCode="#,##0_ ;\-#,##0\ ">
                  <c:v>-1.356190200030462</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spPr>
    <a:noFill/>
    <a:ln>
      <a:noFill/>
    </a:ln>
  </c:sp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F58B5A7-399D-4387-B39E-6BA07E4F50F1}" type="doc">
      <dgm:prSet loTypeId="urn:microsoft.com/office/officeart/2005/8/layout/chevron1" loCatId="process" qsTypeId="urn:microsoft.com/office/officeart/2005/8/quickstyle/simple1" qsCatId="simple" csTypeId="urn:microsoft.com/office/officeart/2005/8/colors/accent1_2" csCatId="accent1" phldr="1"/>
      <dgm:spPr/>
    </dgm:pt>
    <dgm:pt modelId="{59E390B3-A2F9-4408-9372-F6D7A71F4B6C}">
      <dgm:prSet phldrT="[Text]" custT="1"/>
      <dgm:spPr>
        <a:solidFill>
          <a:schemeClr val="accent3">
            <a:lumMod val="40000"/>
            <a:lumOff val="60000"/>
          </a:schemeClr>
        </a:solidFill>
        <a:ln>
          <a:noFill/>
        </a:ln>
      </dgm:spPr>
      <dgm:t>
        <a:bodyPr/>
        <a:lstStyle/>
        <a:p>
          <a:pPr>
            <a:lnSpc>
              <a:spcPct val="100000"/>
            </a:lnSpc>
            <a:spcAft>
              <a:spcPts val="0"/>
            </a:spcAft>
          </a:pPr>
          <a:r>
            <a:rPr lang="en-US" sz="2700" dirty="0" smtClean="0">
              <a:solidFill>
                <a:schemeClr val="tx1"/>
              </a:solidFill>
            </a:rPr>
            <a:t>1.3 </a:t>
          </a:r>
          <a:r>
            <a:rPr lang="en-US" sz="2000" baseline="0" dirty="0" smtClean="0">
              <a:solidFill>
                <a:schemeClr val="tx1"/>
              </a:solidFill>
            </a:rPr>
            <a:t>(baseline)</a:t>
          </a:r>
          <a:endParaRPr lang="en-US" sz="2000" baseline="0" dirty="0">
            <a:solidFill>
              <a:schemeClr val="tx1"/>
            </a:solidFill>
          </a:endParaRPr>
        </a:p>
      </dgm:t>
    </dgm:pt>
    <dgm:pt modelId="{C2B64E0E-7F0F-4829-ACED-7A135B250BD6}" type="parTrans" cxnId="{57E7ADB3-245D-4750-B60A-90702E270911}">
      <dgm:prSet/>
      <dgm:spPr/>
      <dgm:t>
        <a:bodyPr/>
        <a:lstStyle/>
        <a:p>
          <a:endParaRPr lang="en-US"/>
        </a:p>
      </dgm:t>
    </dgm:pt>
    <dgm:pt modelId="{55EB4A3C-66C7-44EA-9D4A-C122EC42141B}" type="sibTrans" cxnId="{57E7ADB3-245D-4750-B60A-90702E270911}">
      <dgm:prSet/>
      <dgm:spPr/>
      <dgm:t>
        <a:bodyPr/>
        <a:lstStyle/>
        <a:p>
          <a:endParaRPr lang="en-US"/>
        </a:p>
      </dgm:t>
    </dgm:pt>
    <dgm:pt modelId="{95257D74-D65B-42B0-8656-71123498986D}">
      <dgm:prSet phldrT="[Text]" custT="1"/>
      <dgm:spPr>
        <a:solidFill>
          <a:schemeClr val="accent3"/>
        </a:solidFill>
      </dgm:spPr>
      <dgm:t>
        <a:bodyPr/>
        <a:lstStyle/>
        <a:p>
          <a:r>
            <a:rPr lang="en-US" sz="2700" dirty="0" smtClean="0"/>
            <a:t>0.5</a:t>
          </a:r>
          <a:endParaRPr lang="en-US" sz="2700" dirty="0"/>
        </a:p>
      </dgm:t>
    </dgm:pt>
    <dgm:pt modelId="{582260DE-0E23-47F2-A4C3-23E3B0331417}" type="parTrans" cxnId="{96BDF279-88EE-4B3D-A9BA-825E1F95626F}">
      <dgm:prSet/>
      <dgm:spPr/>
      <dgm:t>
        <a:bodyPr/>
        <a:lstStyle/>
        <a:p>
          <a:endParaRPr lang="en-US"/>
        </a:p>
      </dgm:t>
    </dgm:pt>
    <dgm:pt modelId="{7B0FC526-A256-4688-B2C6-D2209E00B5D5}" type="sibTrans" cxnId="{96BDF279-88EE-4B3D-A9BA-825E1F95626F}">
      <dgm:prSet/>
      <dgm:spPr/>
      <dgm:t>
        <a:bodyPr/>
        <a:lstStyle/>
        <a:p>
          <a:endParaRPr lang="en-US"/>
        </a:p>
      </dgm:t>
    </dgm:pt>
    <dgm:pt modelId="{F1D6542C-E66D-45D5-B8BC-76C2E3B129A3}" type="pres">
      <dgm:prSet presAssocID="{3F58B5A7-399D-4387-B39E-6BA07E4F50F1}" presName="Name0" presStyleCnt="0">
        <dgm:presLayoutVars>
          <dgm:dir/>
          <dgm:animLvl val="lvl"/>
          <dgm:resizeHandles val="exact"/>
        </dgm:presLayoutVars>
      </dgm:prSet>
      <dgm:spPr/>
    </dgm:pt>
    <dgm:pt modelId="{DCD1EF0B-0AD5-4C29-B05D-FD083FA8E1EE}" type="pres">
      <dgm:prSet presAssocID="{59E390B3-A2F9-4408-9372-F6D7A71F4B6C}" presName="parTxOnly" presStyleLbl="node1" presStyleIdx="0" presStyleCnt="2" custScaleX="600350" custScaleY="338973">
        <dgm:presLayoutVars>
          <dgm:chMax val="0"/>
          <dgm:chPref val="0"/>
          <dgm:bulletEnabled val="1"/>
        </dgm:presLayoutVars>
      </dgm:prSet>
      <dgm:spPr/>
      <dgm:t>
        <a:bodyPr/>
        <a:lstStyle/>
        <a:p>
          <a:endParaRPr lang="en-US"/>
        </a:p>
      </dgm:t>
    </dgm:pt>
    <dgm:pt modelId="{63B52881-1D51-4FD2-8B05-E8D4F5F26577}" type="pres">
      <dgm:prSet presAssocID="{55EB4A3C-66C7-44EA-9D4A-C122EC42141B}" presName="parTxOnlySpace" presStyleCnt="0"/>
      <dgm:spPr/>
    </dgm:pt>
    <dgm:pt modelId="{034D1587-149D-466F-A8F3-1DFA0999D20F}" type="pres">
      <dgm:prSet presAssocID="{95257D74-D65B-42B0-8656-71123498986D}" presName="parTxOnly" presStyleLbl="node1" presStyleIdx="1" presStyleCnt="2" custScaleX="253068" custScaleY="338973" custLinFactNeighborX="-29208">
        <dgm:presLayoutVars>
          <dgm:chMax val="0"/>
          <dgm:chPref val="0"/>
          <dgm:bulletEnabled val="1"/>
        </dgm:presLayoutVars>
      </dgm:prSet>
      <dgm:spPr/>
      <dgm:t>
        <a:bodyPr/>
        <a:lstStyle/>
        <a:p>
          <a:endParaRPr lang="en-US"/>
        </a:p>
      </dgm:t>
    </dgm:pt>
  </dgm:ptLst>
  <dgm:cxnLst>
    <dgm:cxn modelId="{96BDF279-88EE-4B3D-A9BA-825E1F95626F}" srcId="{3F58B5A7-399D-4387-B39E-6BA07E4F50F1}" destId="{95257D74-D65B-42B0-8656-71123498986D}" srcOrd="1" destOrd="0" parTransId="{582260DE-0E23-47F2-A4C3-23E3B0331417}" sibTransId="{7B0FC526-A256-4688-B2C6-D2209E00B5D5}"/>
    <dgm:cxn modelId="{414642E9-0B7B-4097-A491-BA7727F638C8}" type="presOf" srcId="{3F58B5A7-399D-4387-B39E-6BA07E4F50F1}" destId="{F1D6542C-E66D-45D5-B8BC-76C2E3B129A3}" srcOrd="0" destOrd="0" presId="urn:microsoft.com/office/officeart/2005/8/layout/chevron1"/>
    <dgm:cxn modelId="{978CF62C-3938-45DB-BBB2-20C4567D1B8B}" type="presOf" srcId="{95257D74-D65B-42B0-8656-71123498986D}" destId="{034D1587-149D-466F-A8F3-1DFA0999D20F}" srcOrd="0" destOrd="0" presId="urn:microsoft.com/office/officeart/2005/8/layout/chevron1"/>
    <dgm:cxn modelId="{7A81A6A4-4298-4B65-80D2-997D338F444F}" type="presOf" srcId="{59E390B3-A2F9-4408-9372-F6D7A71F4B6C}" destId="{DCD1EF0B-0AD5-4C29-B05D-FD083FA8E1EE}" srcOrd="0" destOrd="0" presId="urn:microsoft.com/office/officeart/2005/8/layout/chevron1"/>
    <dgm:cxn modelId="{57E7ADB3-245D-4750-B60A-90702E270911}" srcId="{3F58B5A7-399D-4387-B39E-6BA07E4F50F1}" destId="{59E390B3-A2F9-4408-9372-F6D7A71F4B6C}" srcOrd="0" destOrd="0" parTransId="{C2B64E0E-7F0F-4829-ACED-7A135B250BD6}" sibTransId="{55EB4A3C-66C7-44EA-9D4A-C122EC42141B}"/>
    <dgm:cxn modelId="{6B5DD76F-1801-4000-8D3C-DB040FCE9147}" type="presParOf" srcId="{F1D6542C-E66D-45D5-B8BC-76C2E3B129A3}" destId="{DCD1EF0B-0AD5-4C29-B05D-FD083FA8E1EE}" srcOrd="0" destOrd="0" presId="urn:microsoft.com/office/officeart/2005/8/layout/chevron1"/>
    <dgm:cxn modelId="{4AC4F05C-FBC9-4A24-BFC4-D15D72826016}" type="presParOf" srcId="{F1D6542C-E66D-45D5-B8BC-76C2E3B129A3}" destId="{63B52881-1D51-4FD2-8B05-E8D4F5F26577}" srcOrd="1" destOrd="0" presId="urn:microsoft.com/office/officeart/2005/8/layout/chevron1"/>
    <dgm:cxn modelId="{9EBCE70D-8DD4-4333-B822-F5987EC5B027}" type="presParOf" srcId="{F1D6542C-E66D-45D5-B8BC-76C2E3B129A3}" destId="{034D1587-149D-466F-A8F3-1DFA0999D20F}" srcOrd="2"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F58B5A7-399D-4387-B39E-6BA07E4F50F1}" type="doc">
      <dgm:prSet loTypeId="urn:microsoft.com/office/officeart/2005/8/layout/chevron1" loCatId="process" qsTypeId="urn:microsoft.com/office/officeart/2005/8/quickstyle/simple1" qsCatId="simple" csTypeId="urn:microsoft.com/office/officeart/2005/8/colors/accent1_2" csCatId="accent1" phldr="1"/>
      <dgm:spPr/>
    </dgm:pt>
    <dgm:pt modelId="{59E390B3-A2F9-4408-9372-F6D7A71F4B6C}">
      <dgm:prSet phldrT="[Text]" custT="1"/>
      <dgm:spPr>
        <a:solidFill>
          <a:schemeClr val="accent1">
            <a:lumMod val="40000"/>
            <a:lumOff val="60000"/>
          </a:schemeClr>
        </a:solidFill>
      </dgm:spPr>
      <dgm:t>
        <a:bodyPr/>
        <a:lstStyle/>
        <a:p>
          <a:r>
            <a:rPr lang="en-US" sz="2700" baseline="0" dirty="0" smtClean="0">
              <a:solidFill>
                <a:schemeClr val="tx1"/>
              </a:solidFill>
            </a:rPr>
            <a:t>2.1 </a:t>
          </a:r>
          <a:r>
            <a:rPr lang="en-US" sz="2000" baseline="0" dirty="0" smtClean="0">
              <a:solidFill>
                <a:schemeClr val="tx1"/>
              </a:solidFill>
            </a:rPr>
            <a:t>(baseline)</a:t>
          </a:r>
          <a:endParaRPr lang="en-US" sz="2700" baseline="0" dirty="0">
            <a:solidFill>
              <a:schemeClr val="tx1"/>
            </a:solidFill>
          </a:endParaRPr>
        </a:p>
      </dgm:t>
    </dgm:pt>
    <dgm:pt modelId="{C2B64E0E-7F0F-4829-ACED-7A135B250BD6}" type="parTrans" cxnId="{57E7ADB3-245D-4750-B60A-90702E270911}">
      <dgm:prSet/>
      <dgm:spPr/>
      <dgm:t>
        <a:bodyPr/>
        <a:lstStyle/>
        <a:p>
          <a:endParaRPr lang="en-US"/>
        </a:p>
      </dgm:t>
    </dgm:pt>
    <dgm:pt modelId="{55EB4A3C-66C7-44EA-9D4A-C122EC42141B}" type="sibTrans" cxnId="{57E7ADB3-245D-4750-B60A-90702E270911}">
      <dgm:prSet/>
      <dgm:spPr/>
      <dgm:t>
        <a:bodyPr/>
        <a:lstStyle/>
        <a:p>
          <a:endParaRPr lang="en-US"/>
        </a:p>
      </dgm:t>
    </dgm:pt>
    <dgm:pt modelId="{95257D74-D65B-42B0-8656-71123498986D}">
      <dgm:prSet phldrT="[Text]" custT="1"/>
      <dgm:spPr/>
      <dgm:t>
        <a:bodyPr/>
        <a:lstStyle/>
        <a:p>
          <a:r>
            <a:rPr lang="en-US" sz="2700" dirty="0" smtClean="0"/>
            <a:t>1.3</a:t>
          </a:r>
          <a:endParaRPr lang="en-US" sz="2700" dirty="0"/>
        </a:p>
      </dgm:t>
    </dgm:pt>
    <dgm:pt modelId="{582260DE-0E23-47F2-A4C3-23E3B0331417}" type="parTrans" cxnId="{96BDF279-88EE-4B3D-A9BA-825E1F95626F}">
      <dgm:prSet/>
      <dgm:spPr/>
      <dgm:t>
        <a:bodyPr/>
        <a:lstStyle/>
        <a:p>
          <a:endParaRPr lang="en-US"/>
        </a:p>
      </dgm:t>
    </dgm:pt>
    <dgm:pt modelId="{7B0FC526-A256-4688-B2C6-D2209E00B5D5}" type="sibTrans" cxnId="{96BDF279-88EE-4B3D-A9BA-825E1F95626F}">
      <dgm:prSet/>
      <dgm:spPr/>
      <dgm:t>
        <a:bodyPr/>
        <a:lstStyle/>
        <a:p>
          <a:endParaRPr lang="en-US"/>
        </a:p>
      </dgm:t>
    </dgm:pt>
    <dgm:pt modelId="{F1D6542C-E66D-45D5-B8BC-76C2E3B129A3}" type="pres">
      <dgm:prSet presAssocID="{3F58B5A7-399D-4387-B39E-6BA07E4F50F1}" presName="Name0" presStyleCnt="0">
        <dgm:presLayoutVars>
          <dgm:dir/>
          <dgm:animLvl val="lvl"/>
          <dgm:resizeHandles val="exact"/>
        </dgm:presLayoutVars>
      </dgm:prSet>
      <dgm:spPr/>
    </dgm:pt>
    <dgm:pt modelId="{DCD1EF0B-0AD5-4C29-B05D-FD083FA8E1EE}" type="pres">
      <dgm:prSet presAssocID="{59E390B3-A2F9-4408-9372-F6D7A71F4B6C}" presName="parTxOnly" presStyleLbl="node1" presStyleIdx="0" presStyleCnt="2" custScaleX="145642" custLinFactNeighborX="-60527">
        <dgm:presLayoutVars>
          <dgm:chMax val="0"/>
          <dgm:chPref val="0"/>
          <dgm:bulletEnabled val="1"/>
        </dgm:presLayoutVars>
      </dgm:prSet>
      <dgm:spPr/>
      <dgm:t>
        <a:bodyPr/>
        <a:lstStyle/>
        <a:p>
          <a:endParaRPr lang="en-US"/>
        </a:p>
      </dgm:t>
    </dgm:pt>
    <dgm:pt modelId="{63B52881-1D51-4FD2-8B05-E8D4F5F26577}" type="pres">
      <dgm:prSet presAssocID="{55EB4A3C-66C7-44EA-9D4A-C122EC42141B}" presName="parTxOnlySpace" presStyleCnt="0"/>
      <dgm:spPr/>
    </dgm:pt>
    <dgm:pt modelId="{034D1587-149D-466F-A8F3-1DFA0999D20F}" type="pres">
      <dgm:prSet presAssocID="{95257D74-D65B-42B0-8656-71123498986D}" presName="parTxOnly" presStyleLbl="node1" presStyleIdx="1" presStyleCnt="2" custScaleX="58579" custLinFactNeighborX="5303">
        <dgm:presLayoutVars>
          <dgm:chMax val="0"/>
          <dgm:chPref val="0"/>
          <dgm:bulletEnabled val="1"/>
        </dgm:presLayoutVars>
      </dgm:prSet>
      <dgm:spPr/>
      <dgm:t>
        <a:bodyPr/>
        <a:lstStyle/>
        <a:p>
          <a:endParaRPr lang="en-US"/>
        </a:p>
      </dgm:t>
    </dgm:pt>
  </dgm:ptLst>
  <dgm:cxnLst>
    <dgm:cxn modelId="{96BDF279-88EE-4B3D-A9BA-825E1F95626F}" srcId="{3F58B5A7-399D-4387-B39E-6BA07E4F50F1}" destId="{95257D74-D65B-42B0-8656-71123498986D}" srcOrd="1" destOrd="0" parTransId="{582260DE-0E23-47F2-A4C3-23E3B0331417}" sibTransId="{7B0FC526-A256-4688-B2C6-D2209E00B5D5}"/>
    <dgm:cxn modelId="{D9EEEF4A-9E3C-47B1-B321-150A6C05C7BE}" type="presOf" srcId="{95257D74-D65B-42B0-8656-71123498986D}" destId="{034D1587-149D-466F-A8F3-1DFA0999D20F}" srcOrd="0" destOrd="0" presId="urn:microsoft.com/office/officeart/2005/8/layout/chevron1"/>
    <dgm:cxn modelId="{1442403E-57F3-4439-A89E-9E625A79D662}" type="presOf" srcId="{3F58B5A7-399D-4387-B39E-6BA07E4F50F1}" destId="{F1D6542C-E66D-45D5-B8BC-76C2E3B129A3}" srcOrd="0" destOrd="0" presId="urn:microsoft.com/office/officeart/2005/8/layout/chevron1"/>
    <dgm:cxn modelId="{9628D998-750B-4967-8EE6-6156028D3F9E}" type="presOf" srcId="{59E390B3-A2F9-4408-9372-F6D7A71F4B6C}" destId="{DCD1EF0B-0AD5-4C29-B05D-FD083FA8E1EE}" srcOrd="0" destOrd="0" presId="urn:microsoft.com/office/officeart/2005/8/layout/chevron1"/>
    <dgm:cxn modelId="{57E7ADB3-245D-4750-B60A-90702E270911}" srcId="{3F58B5A7-399D-4387-B39E-6BA07E4F50F1}" destId="{59E390B3-A2F9-4408-9372-F6D7A71F4B6C}" srcOrd="0" destOrd="0" parTransId="{C2B64E0E-7F0F-4829-ACED-7A135B250BD6}" sibTransId="{55EB4A3C-66C7-44EA-9D4A-C122EC42141B}"/>
    <dgm:cxn modelId="{CC439BAE-1226-4505-AB37-6C75C10ADF6C}" type="presParOf" srcId="{F1D6542C-E66D-45D5-B8BC-76C2E3B129A3}" destId="{DCD1EF0B-0AD5-4C29-B05D-FD083FA8E1EE}" srcOrd="0" destOrd="0" presId="urn:microsoft.com/office/officeart/2005/8/layout/chevron1"/>
    <dgm:cxn modelId="{17A7607B-7440-4EF6-8A14-5EF6683FE585}" type="presParOf" srcId="{F1D6542C-E66D-45D5-B8BC-76C2E3B129A3}" destId="{63B52881-1D51-4FD2-8B05-E8D4F5F26577}" srcOrd="1" destOrd="0" presId="urn:microsoft.com/office/officeart/2005/8/layout/chevron1"/>
    <dgm:cxn modelId="{81552129-EB50-4666-89F3-8947C53B2A18}" type="presParOf" srcId="{F1D6542C-E66D-45D5-B8BC-76C2E3B129A3}" destId="{034D1587-149D-466F-A8F3-1DFA0999D20F}" srcOrd="2" destOrd="0" presId="urn:microsoft.com/office/officeart/2005/8/layout/chevro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D1EF0B-0AD5-4C29-B05D-FD083FA8E1EE}">
      <dsp:nvSpPr>
        <dsp:cNvPr id="0" name=""/>
        <dsp:cNvSpPr/>
      </dsp:nvSpPr>
      <dsp:spPr>
        <a:xfrm>
          <a:off x="628" y="0"/>
          <a:ext cx="3036524" cy="685799"/>
        </a:xfrm>
        <a:prstGeom prst="chevron">
          <a:avLst/>
        </a:prstGeom>
        <a:solidFill>
          <a:schemeClr val="accent3">
            <a:lumMod val="40000"/>
            <a:lumOff val="6000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8014" tIns="36005" rIns="36005" bIns="36005" numCol="1" spcCol="1270" anchor="ctr" anchorCtr="0">
          <a:noAutofit/>
        </a:bodyPr>
        <a:lstStyle/>
        <a:p>
          <a:pPr lvl="0" algn="ctr" defTabSz="1200150">
            <a:lnSpc>
              <a:spcPct val="100000"/>
            </a:lnSpc>
            <a:spcBef>
              <a:spcPct val="0"/>
            </a:spcBef>
            <a:spcAft>
              <a:spcPts val="0"/>
            </a:spcAft>
          </a:pPr>
          <a:r>
            <a:rPr lang="en-US" sz="2700" kern="1200" dirty="0" smtClean="0">
              <a:solidFill>
                <a:schemeClr val="tx1"/>
              </a:solidFill>
            </a:rPr>
            <a:t>1.3 </a:t>
          </a:r>
          <a:r>
            <a:rPr lang="en-US" sz="2000" kern="1200" baseline="0" dirty="0" smtClean="0">
              <a:solidFill>
                <a:schemeClr val="tx1"/>
              </a:solidFill>
            </a:rPr>
            <a:t>(baseline)</a:t>
          </a:r>
          <a:endParaRPr lang="en-US" sz="2000" kern="1200" baseline="0" dirty="0">
            <a:solidFill>
              <a:schemeClr val="tx1"/>
            </a:solidFill>
          </a:endParaRPr>
        </a:p>
      </dsp:txBody>
      <dsp:txXfrm>
        <a:off x="343528" y="0"/>
        <a:ext cx="2350725" cy="685799"/>
      </dsp:txXfrm>
    </dsp:sp>
    <dsp:sp modelId="{034D1587-149D-466F-A8F3-1DFA0999D20F}">
      <dsp:nvSpPr>
        <dsp:cNvPr id="0" name=""/>
        <dsp:cNvSpPr/>
      </dsp:nvSpPr>
      <dsp:spPr>
        <a:xfrm>
          <a:off x="2971800" y="0"/>
          <a:ext cx="1279998" cy="685799"/>
        </a:xfrm>
        <a:prstGeom prst="chevron">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8014" tIns="36005" rIns="36005" bIns="36005" numCol="1" spcCol="1270" anchor="ctr" anchorCtr="0">
          <a:noAutofit/>
        </a:bodyPr>
        <a:lstStyle/>
        <a:p>
          <a:pPr lvl="0" algn="ctr" defTabSz="1200150">
            <a:lnSpc>
              <a:spcPct val="90000"/>
            </a:lnSpc>
            <a:spcBef>
              <a:spcPct val="0"/>
            </a:spcBef>
            <a:spcAft>
              <a:spcPct val="35000"/>
            </a:spcAft>
          </a:pPr>
          <a:r>
            <a:rPr lang="en-US" sz="2700" kern="1200" dirty="0" smtClean="0"/>
            <a:t>0.5</a:t>
          </a:r>
          <a:endParaRPr lang="en-US" sz="2700" kern="1200" dirty="0"/>
        </a:p>
      </dsp:txBody>
      <dsp:txXfrm>
        <a:off x="3314700" y="0"/>
        <a:ext cx="594199" cy="68579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D1EF0B-0AD5-4C29-B05D-FD083FA8E1EE}">
      <dsp:nvSpPr>
        <dsp:cNvPr id="0" name=""/>
        <dsp:cNvSpPr/>
      </dsp:nvSpPr>
      <dsp:spPr>
        <a:xfrm>
          <a:off x="0" y="0"/>
          <a:ext cx="5540181" cy="685799"/>
        </a:xfrm>
        <a:prstGeom prst="chevron">
          <a:avLst/>
        </a:prstGeom>
        <a:solidFill>
          <a:schemeClr val="accent1">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8014" tIns="36005" rIns="36005" bIns="36005" numCol="1" spcCol="1270" anchor="ctr" anchorCtr="0">
          <a:noAutofit/>
        </a:bodyPr>
        <a:lstStyle/>
        <a:p>
          <a:pPr lvl="0" algn="ctr" defTabSz="1200150">
            <a:lnSpc>
              <a:spcPct val="90000"/>
            </a:lnSpc>
            <a:spcBef>
              <a:spcPct val="0"/>
            </a:spcBef>
            <a:spcAft>
              <a:spcPct val="35000"/>
            </a:spcAft>
          </a:pPr>
          <a:r>
            <a:rPr lang="en-US" sz="2700" kern="1200" baseline="0" dirty="0" smtClean="0">
              <a:solidFill>
                <a:schemeClr val="tx1"/>
              </a:solidFill>
            </a:rPr>
            <a:t>2.1 </a:t>
          </a:r>
          <a:r>
            <a:rPr lang="en-US" sz="2000" kern="1200" baseline="0" dirty="0" smtClean="0">
              <a:solidFill>
                <a:schemeClr val="tx1"/>
              </a:solidFill>
            </a:rPr>
            <a:t>(baseline)</a:t>
          </a:r>
          <a:endParaRPr lang="en-US" sz="2700" kern="1200" baseline="0" dirty="0">
            <a:solidFill>
              <a:schemeClr val="tx1"/>
            </a:solidFill>
          </a:endParaRPr>
        </a:p>
      </dsp:txBody>
      <dsp:txXfrm>
        <a:off x="342900" y="0"/>
        <a:ext cx="4854382" cy="685799"/>
      </dsp:txXfrm>
    </dsp:sp>
    <dsp:sp modelId="{034D1587-149D-466F-A8F3-1DFA0999D20F}">
      <dsp:nvSpPr>
        <dsp:cNvPr id="0" name=""/>
        <dsp:cNvSpPr/>
      </dsp:nvSpPr>
      <dsp:spPr>
        <a:xfrm>
          <a:off x="5163070" y="0"/>
          <a:ext cx="2228329" cy="685799"/>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8014" tIns="36005" rIns="36005" bIns="36005" numCol="1" spcCol="1270" anchor="ctr" anchorCtr="0">
          <a:noAutofit/>
        </a:bodyPr>
        <a:lstStyle/>
        <a:p>
          <a:pPr lvl="0" algn="ctr" defTabSz="1200150">
            <a:lnSpc>
              <a:spcPct val="90000"/>
            </a:lnSpc>
            <a:spcBef>
              <a:spcPct val="0"/>
            </a:spcBef>
            <a:spcAft>
              <a:spcPct val="35000"/>
            </a:spcAft>
          </a:pPr>
          <a:r>
            <a:rPr lang="en-US" sz="2700" kern="1200" dirty="0" smtClean="0"/>
            <a:t>1.3</a:t>
          </a:r>
          <a:endParaRPr lang="en-US" sz="2700" kern="1200" dirty="0"/>
        </a:p>
      </dsp:txBody>
      <dsp:txXfrm>
        <a:off x="5505970" y="0"/>
        <a:ext cx="1542530" cy="685799"/>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AF4A828-91C9-4EF5-90C2-804BDACAC232}" type="datetimeFigureOut">
              <a:rPr lang="en-US" smtClean="0"/>
              <a:pPr/>
              <a:t>6/17/15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CDED436-90A8-45EF-8FCF-F9E450BC325D}" type="slidenum">
              <a:rPr lang="en-US" smtClean="0"/>
              <a:pPr/>
              <a:t>‹#›</a:t>
            </a:fld>
            <a:endParaRPr lang="en-US"/>
          </a:p>
        </p:txBody>
      </p:sp>
    </p:spTree>
    <p:extLst>
      <p:ext uri="{BB962C8B-B14F-4D97-AF65-F5344CB8AC3E}">
        <p14:creationId xmlns:p14="http://schemas.microsoft.com/office/powerpoint/2010/main" val="37136855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457200" eaLnBrk="1" hangingPunct="1">
              <a:spcBef>
                <a:spcPct val="0"/>
              </a:spcBef>
            </a:pPr>
            <a:r>
              <a:rPr lang="en-US" dirty="0" smtClean="0">
                <a:latin typeface="Calibri" charset="0"/>
              </a:rPr>
              <a:t>Many </a:t>
            </a:r>
            <a:r>
              <a:rPr lang="en-US" dirty="0">
                <a:latin typeface="Calibri" charset="0"/>
              </a:rPr>
              <a:t>of the polices that have significant impact on health are outside of the field of health. HIA provides a way to take a systematic look at the way those policies impact health, and make recommendations to improve health outcomes. </a:t>
            </a:r>
            <a:endParaRPr lang="en-US" dirty="0" smtClean="0">
              <a:latin typeface="Calibri" charset="0"/>
            </a:endParaRPr>
          </a:p>
          <a:p>
            <a:pPr defTabSz="457200" eaLnBrk="1" hangingPunct="1">
              <a:spcBef>
                <a:spcPct val="0"/>
              </a:spcBef>
            </a:pPr>
            <a:endParaRPr lang="en-US" dirty="0" smtClean="0">
              <a:latin typeface="Calibri" charset="0"/>
            </a:endParaRPr>
          </a:p>
          <a:p>
            <a:pPr defTabSz="457200" eaLnBrk="1" hangingPunct="1">
              <a:spcBef>
                <a:spcPct val="0"/>
              </a:spcBef>
            </a:pPr>
            <a:r>
              <a:rPr lang="en-US" dirty="0" smtClean="0">
                <a:latin typeface="Calibri" charset="0"/>
              </a:rPr>
              <a:t>HIA </a:t>
            </a:r>
            <a:r>
              <a:rPr lang="en-US" dirty="0">
                <a:latin typeface="Calibri" charset="0"/>
              </a:rPr>
              <a:t>helps us leverage investments in other sectors to improve </a:t>
            </a:r>
            <a:r>
              <a:rPr lang="en-US" dirty="0" smtClean="0">
                <a:latin typeface="Calibri" charset="0"/>
              </a:rPr>
              <a:t>health</a:t>
            </a:r>
          </a:p>
          <a:p>
            <a:pPr defTabSz="457200" eaLnBrk="1" hangingPunct="1">
              <a:spcBef>
                <a:spcPct val="0"/>
              </a:spcBef>
            </a:pPr>
            <a:endParaRPr lang="en-US" dirty="0" smtClean="0">
              <a:latin typeface="Calibri" charset="0"/>
            </a:endParaRPr>
          </a:p>
          <a:p>
            <a:pPr marL="0" marR="0" indent="0" algn="l" defTabSz="457200" rtl="0" eaLnBrk="1" fontAlgn="base" latinLnBrk="0" hangingPunct="1">
              <a:lnSpc>
                <a:spcPct val="100000"/>
              </a:lnSpc>
              <a:spcBef>
                <a:spcPct val="0"/>
              </a:spcBef>
              <a:spcAft>
                <a:spcPct val="0"/>
              </a:spcAft>
              <a:buClrTx/>
              <a:buSzTx/>
              <a:buFontTx/>
              <a:buNone/>
              <a:tabLst/>
              <a:defRPr/>
            </a:pPr>
            <a:r>
              <a:rPr lang="en-US" sz="1200" dirty="0" smtClean="0">
                <a:latin typeface="Calibri" charset="0"/>
              </a:rPr>
              <a:t>Policies and programs implemented at the local, state, and federal levels can have an impact on population health in a variety of ways. Policies and programs may be designed to target health outcomes directly, or by tackling the variety of factors that determine those outcomes. They can focus on downstream factors, such as ensuring that children are immunized at appropriate times of changing individuals</a:t>
            </a:r>
            <a:r>
              <a:rPr lang="ja-JP" altLang="en-US" sz="1200" dirty="0" smtClean="0">
                <a:latin typeface="Calibri" charset="0"/>
              </a:rPr>
              <a:t>’</a:t>
            </a:r>
            <a:r>
              <a:rPr lang="en-US" sz="1200" dirty="0" smtClean="0">
                <a:latin typeface="Calibri" charset="0"/>
              </a:rPr>
              <a:t> diet and exercise behaviors. Or, they can focus on more upstream factors, such as encouraging college attendance or stimulating economic development.</a:t>
            </a:r>
          </a:p>
          <a:p>
            <a:pPr defTabSz="457200" eaLnBrk="1" hangingPunct="1">
              <a:spcBef>
                <a:spcPct val="0"/>
              </a:spcBef>
            </a:pPr>
            <a:endParaRPr lang="en-US" dirty="0">
              <a:latin typeface="Calibri" charset="0"/>
            </a:endParaRPr>
          </a:p>
          <a:p>
            <a:pPr defTabSz="457200" eaLnBrk="1" hangingPunct="1">
              <a:spcBef>
                <a:spcPct val="0"/>
              </a:spcBef>
            </a:pPr>
            <a:endParaRPr lang="en-US" dirty="0">
              <a:solidFill>
                <a:schemeClr val="tx2"/>
              </a:solidFill>
              <a:latin typeface="Myriad Pro" charset="0"/>
            </a:endParaRPr>
          </a:p>
          <a:p>
            <a:pPr defTabSz="457200" eaLnBrk="1" hangingPunct="1">
              <a:spcBef>
                <a:spcPct val="0"/>
              </a:spcBef>
            </a:pPr>
            <a:endParaRPr lang="en-US" dirty="0">
              <a:solidFill>
                <a:schemeClr val="tx2"/>
              </a:solidFill>
              <a:latin typeface="Myriad Pro" charset="0"/>
            </a:endParaRPr>
          </a:p>
          <a:p>
            <a:pPr defTabSz="457200" eaLnBrk="1" hangingPunct="1">
              <a:spcBef>
                <a:spcPct val="0"/>
              </a:spcBef>
            </a:pPr>
            <a:endParaRPr lang="en-US" dirty="0">
              <a:latin typeface="Calibri" charset="0"/>
            </a:endParaRPr>
          </a:p>
        </p:txBody>
      </p:sp>
      <p:sp>
        <p:nvSpPr>
          <p:cNvPr id="3277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B2EE3033-B2E9-4744-80A1-EF43A0346EB0}" type="slidenum">
              <a:rPr lang="en-US">
                <a:latin typeface="Calibri" charset="0"/>
              </a:rPr>
              <a:pPr eaLnBrk="1" hangingPunct="1"/>
              <a:t>1</a:t>
            </a:fld>
            <a:endParaRPr lang="en-US">
              <a:latin typeface="Calibri"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Highlighted are the variables that drive</a:t>
            </a:r>
            <a:r>
              <a:rPr lang="en-US" b="1" baseline="0" dirty="0" smtClean="0"/>
              <a:t> ITHIM. </a:t>
            </a:r>
          </a:p>
          <a:p>
            <a:r>
              <a:rPr lang="en-US" b="0" baseline="0" dirty="0" smtClean="0"/>
              <a:t>Average distance per person per week walking and biking is how the model derives physical activity.</a:t>
            </a:r>
          </a:p>
          <a:p>
            <a:r>
              <a:rPr lang="en-US" b="0" baseline="0" dirty="0" smtClean="0"/>
              <a:t>(Note walk trips to bus are collapsed into that walking figure.)</a:t>
            </a:r>
          </a:p>
          <a:p>
            <a:endParaRPr lang="en-US" b="0" baseline="0" dirty="0" smtClean="0"/>
          </a:p>
          <a:p>
            <a:r>
              <a:rPr lang="en-US" baseline="0" dirty="0" smtClean="0"/>
              <a:t>Walk, bike, and vehicle miles tell us about traffic safety.</a:t>
            </a:r>
          </a:p>
          <a:p>
            <a:endParaRPr lang="en-US" baseline="0" dirty="0" smtClean="0"/>
          </a:p>
          <a:p>
            <a:r>
              <a:rPr lang="en-US" baseline="0" dirty="0" smtClean="0"/>
              <a:t>PM2.5 is for air pollution.</a:t>
            </a:r>
          </a:p>
          <a:p>
            <a:endParaRPr lang="en-US" baseline="0" dirty="0" smtClean="0"/>
          </a:p>
          <a:p>
            <a:r>
              <a:rPr lang="en-US" baseline="0" dirty="0" smtClean="0"/>
              <a:t>Where did these inputs come from?</a:t>
            </a:r>
          </a:p>
          <a:p>
            <a:r>
              <a:rPr lang="en-US" baseline="0" dirty="0" smtClean="0"/>
              <a:t>ITHIM requires assumptions about transportation that come from a transportation demand model (provided by Metro). They used </a:t>
            </a:r>
          </a:p>
          <a:p>
            <a:r>
              <a:rPr lang="en-US" baseline="0" dirty="0" smtClean="0"/>
              <a:t>The PM2.5 number came from </a:t>
            </a:r>
            <a:r>
              <a:rPr lang="en-US" baseline="0" dirty="0" err="1" smtClean="0"/>
              <a:t>GreenSTEP</a:t>
            </a:r>
            <a:r>
              <a:rPr lang="en-US" baseline="0" dirty="0" smtClean="0"/>
              <a:t>, a model designed to estimate GHG emissions, with pm2.5 as a bonus, with significant uncertainty (not the model’s priority). DEQ changed PM2.5 models part way through. 2010 (the baseline) is the lowest year we’ve ever had, so we used a 5 year average to make a more reasonable assumption.</a:t>
            </a:r>
          </a:p>
          <a:p>
            <a:endParaRPr lang="en-US" baseline="0" dirty="0" smtClean="0"/>
          </a:p>
          <a:p>
            <a:r>
              <a:rPr lang="en-US" baseline="0" dirty="0" smtClean="0"/>
              <a:t>The GHG drops include very aggressive fuel and fleet assumptions (70% of the reduction required).</a:t>
            </a:r>
          </a:p>
          <a:p>
            <a:endParaRPr lang="en-US" baseline="0" dirty="0" smtClean="0"/>
          </a:p>
        </p:txBody>
      </p:sp>
      <p:sp>
        <p:nvSpPr>
          <p:cNvPr id="4" name="Slide Number Placeholder 3"/>
          <p:cNvSpPr>
            <a:spLocks noGrp="1"/>
          </p:cNvSpPr>
          <p:nvPr>
            <p:ph type="sldNum" sz="quarter" idx="10"/>
          </p:nvPr>
        </p:nvSpPr>
        <p:spPr/>
        <p:txBody>
          <a:bodyPr/>
          <a:lstStyle/>
          <a:p>
            <a:fld id="{16657E4E-09F4-478B-B5F5-7D5460E99652}" type="slidenum">
              <a:rPr lang="en-US" smtClean="0"/>
              <a:pPr/>
              <a:t>13</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99404">
              <a:defRPr/>
            </a:pPr>
            <a:r>
              <a:rPr lang="en-US" dirty="0" smtClean="0"/>
              <a:t>DEQ “</a:t>
            </a:r>
            <a:r>
              <a:rPr lang="en-US" sz="1200" kern="1200" dirty="0" smtClean="0">
                <a:solidFill>
                  <a:schemeClr val="tx1"/>
                </a:solidFill>
                <a:latin typeface="+mn-lt"/>
                <a:ea typeface="+mn-ea"/>
                <a:cs typeface="+mn-cs"/>
              </a:rPr>
              <a:t>I learned a lot about the benefits of [physical] activity. I mean I always kind of knew that was the case but just putting it on a scale against other [benefits]. That was really interesting”</a:t>
            </a:r>
            <a:endParaRPr lang="en-US" dirty="0" smtClean="0"/>
          </a:p>
          <a:p>
            <a:pPr defTabSz="899404">
              <a:defRPr/>
            </a:pPr>
            <a:endParaRPr lang="en-US" dirty="0" smtClean="0"/>
          </a:p>
          <a:p>
            <a:pPr defTabSz="899404">
              <a:defRPr/>
            </a:pPr>
            <a:r>
              <a:rPr lang="en-US" dirty="0" smtClean="0"/>
              <a:t>Expected </a:t>
            </a:r>
            <a:r>
              <a:rPr lang="en-US" dirty="0"/>
              <a:t>health benefits are graphically presented here where the size of the pie chart varies according to the relative size of overall health benefits by scenario and slices of the pie represent the health benefits attributable to each pathway</a:t>
            </a:r>
            <a:r>
              <a:rPr lang="en-US" dirty="0" smtClean="0"/>
              <a:t>.  As we would expect,</a:t>
            </a:r>
            <a:r>
              <a:rPr lang="en-US" baseline="0" dirty="0" smtClean="0"/>
              <a:t> the draft approach is performing slightly better than Scenario B.</a:t>
            </a:r>
            <a:endParaRPr lang="en-US" dirty="0" smtClean="0"/>
          </a:p>
          <a:p>
            <a:pPr defTabSz="899404">
              <a:defRPr/>
            </a:pPr>
            <a:endParaRPr lang="en-US" dirty="0" smtClean="0"/>
          </a:p>
          <a:p>
            <a:pPr defTabSz="899404">
              <a:defRPr/>
            </a:pPr>
            <a:r>
              <a:rPr lang="en-US" dirty="0" smtClean="0"/>
              <a:t>The burden</a:t>
            </a:r>
            <a:r>
              <a:rPr lang="en-US" baseline="0" dirty="0" smtClean="0"/>
              <a:t> of disease approach allows us to consider, with confidence, tradeoffs by pathway.  </a:t>
            </a:r>
            <a:r>
              <a:rPr lang="en-US" dirty="0" smtClean="0"/>
              <a:t>ITHIM suggests</a:t>
            </a:r>
            <a:r>
              <a:rPr lang="en-US" baseline="0" dirty="0" smtClean="0"/>
              <a:t> that physical activity is by far the largest driver of reduction in illness as seen by the large dark blue pie slices.  Air quality and physical activity are about even for avoided premature deaths.  Traffic safety, the “public health” metric that transportation planners normally are concerned about, is dwarfed by the gains in air pollution and physical activity.  </a:t>
            </a:r>
            <a:endParaRPr lang="en-US" dirty="0"/>
          </a:p>
        </p:txBody>
      </p:sp>
      <p:sp>
        <p:nvSpPr>
          <p:cNvPr id="4" name="Slide Number Placeholder 3"/>
          <p:cNvSpPr>
            <a:spLocks noGrp="1"/>
          </p:cNvSpPr>
          <p:nvPr>
            <p:ph type="sldNum" sz="quarter" idx="10"/>
          </p:nvPr>
        </p:nvSpPr>
        <p:spPr/>
        <p:txBody>
          <a:bodyPr/>
          <a:lstStyle/>
          <a:p>
            <a:fld id="{16657E4E-09F4-478B-B5F5-7D5460E99652}" type="slidenum">
              <a:rPr lang="en-US" smtClean="0"/>
              <a:pPr/>
              <a:t>15</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 the average person walks one additional ½ mile and bikes an additional 1.2 miles per week, ITHIM predicts 61</a:t>
            </a:r>
            <a:r>
              <a:rPr lang="en-US" baseline="0" dirty="0" smtClean="0"/>
              <a:t> saved lives and about a 1.3% decrease in illnesses studied.  This is a small amount of walking and a reasonable amount of biking resulting in significant health benefits.</a:t>
            </a:r>
            <a:endParaRPr lang="en-US" dirty="0" smtClean="0"/>
          </a:p>
          <a:p>
            <a:endParaRPr lang="en-US" baseline="0" dirty="0" smtClean="0"/>
          </a:p>
          <a:p>
            <a:r>
              <a:rPr lang="en-US" baseline="0" dirty="0" smtClean="0"/>
              <a:t>It is important to note that about 2/3rds of the mortality benefits of the Draft Approach are from walking (see the difference between Baseline and Scenario A) with the remainder from the increase in biking.</a:t>
            </a:r>
          </a:p>
          <a:p>
            <a:endParaRPr lang="en-US" baseline="0" dirty="0" smtClean="0"/>
          </a:p>
          <a:p>
            <a:pPr defTabSz="899404">
              <a:defRPr/>
            </a:pPr>
            <a:r>
              <a:rPr lang="en-US" dirty="0" smtClean="0"/>
              <a:t>One way we can tease</a:t>
            </a:r>
            <a:r>
              <a:rPr lang="en-US" baseline="0" dirty="0" smtClean="0"/>
              <a:t> this out is noting that average walk distances for Scenario B, C, and Draft Approach are essentially the same.  This suggests that everyone taking a 0.4 mile bike ride once a week – a mere 8 blocks round trip – would prevent 4 deaths a year.  Compared to today, an average person should be biking an additional 1.3 miles which would equate to 13 avoided deaths.</a:t>
            </a:r>
          </a:p>
          <a:p>
            <a:pPr defTabSz="899404">
              <a:defRPr/>
            </a:pPr>
            <a:endParaRPr lang="en-US" baseline="0" dirty="0" smtClean="0"/>
          </a:p>
          <a:p>
            <a:pPr defTabSz="899404">
              <a:defRPr/>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16657E4E-09F4-478B-B5F5-7D5460E99652}" type="slidenum">
              <a:rPr lang="en-US" smtClean="0"/>
              <a:pPr/>
              <a:t>17</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Additional</a:t>
            </a:r>
            <a:r>
              <a:rPr lang="en-US" baseline="0" dirty="0" smtClean="0"/>
              <a:t> ½ mile walk per week is a gain of about 48 avoided deaths.</a:t>
            </a:r>
          </a:p>
          <a:p>
            <a:r>
              <a:rPr lang="en-US" baseline="0" dirty="0" smtClean="0"/>
              <a:t>Additional 1.3 miles (</a:t>
            </a:r>
            <a:r>
              <a:rPr lang="en-US" baseline="0" smtClean="0"/>
              <a:t>26 blocks in Portland) </a:t>
            </a:r>
            <a:r>
              <a:rPr lang="en-US" baseline="0" dirty="0" smtClean="0"/>
              <a:t>of bike riding a week is worth about 13 deaths.</a:t>
            </a:r>
          </a:p>
          <a:p>
            <a:endParaRPr lang="en-US" dirty="0"/>
          </a:p>
        </p:txBody>
      </p:sp>
      <p:sp>
        <p:nvSpPr>
          <p:cNvPr id="4" name="Slide Number Placeholder 3"/>
          <p:cNvSpPr>
            <a:spLocks noGrp="1"/>
          </p:cNvSpPr>
          <p:nvPr>
            <p:ph type="sldNum" sz="quarter" idx="10"/>
          </p:nvPr>
        </p:nvSpPr>
        <p:spPr/>
        <p:txBody>
          <a:bodyPr/>
          <a:lstStyle/>
          <a:p>
            <a:fld id="{16657E4E-09F4-478B-B5F5-7D5460E99652}" type="slidenum">
              <a:rPr lang="en-US" smtClean="0"/>
              <a:pPr/>
              <a:t>18</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defTabSz="914334">
              <a:defRPr/>
            </a:pPr>
            <a:r>
              <a:rPr lang="en-US" dirty="0" smtClean="0"/>
              <a:t>*Avoided </a:t>
            </a:r>
            <a:r>
              <a:rPr lang="en-US" dirty="0"/>
              <a:t>injuries and fatalities result, in part, from less congestion on busy roads by shifting short trips to walking and biking.  An increase in bicyclists and pedestrians, however, has the potential to exacerbate the inequitable distribution of injuries and fatalities currently borne by those using active transportation</a:t>
            </a:r>
            <a:r>
              <a:rPr lang="en-US" dirty="0" smtClean="0"/>
              <a:t>.</a:t>
            </a:r>
          </a:p>
          <a:p>
            <a:pPr defTabSz="914334">
              <a:defRPr/>
            </a:pPr>
            <a:endParaRPr lang="en-US" dirty="0"/>
          </a:p>
          <a:p>
            <a:pPr defTabSz="914334">
              <a:defRPr/>
            </a:pPr>
            <a:r>
              <a:rPr lang="en-US" dirty="0" smtClean="0"/>
              <a:t>*For example,</a:t>
            </a:r>
            <a:r>
              <a:rPr lang="en-US" baseline="0" dirty="0" smtClean="0"/>
              <a:t> </a:t>
            </a:r>
            <a:r>
              <a:rPr lang="en-US" dirty="0" smtClean="0"/>
              <a:t>our </a:t>
            </a:r>
            <a:r>
              <a:rPr lang="en-US" dirty="0"/>
              <a:t>modeling shows that </a:t>
            </a:r>
            <a:r>
              <a:rPr lang="en-US" dirty="0" smtClean="0"/>
              <a:t>the draft preferred will </a:t>
            </a:r>
            <a:r>
              <a:rPr lang="en-US" dirty="0"/>
              <a:t>result in </a:t>
            </a:r>
            <a:r>
              <a:rPr lang="en-US" dirty="0" smtClean="0"/>
              <a:t>9 </a:t>
            </a:r>
            <a:r>
              <a:rPr lang="en-US" dirty="0"/>
              <a:t>fewer fatalities for car passengers but increase the walking and cycling fatalities by </a:t>
            </a:r>
            <a:r>
              <a:rPr lang="en-US" dirty="0" smtClean="0"/>
              <a:t>about 2 each.  </a:t>
            </a:r>
            <a:r>
              <a:rPr lang="en-US" dirty="0"/>
              <a:t>Similar patterns emerge with </a:t>
            </a:r>
            <a:r>
              <a:rPr lang="en-US" dirty="0" smtClean="0"/>
              <a:t>severe</a:t>
            </a:r>
            <a:r>
              <a:rPr lang="en-US" baseline="0" dirty="0" smtClean="0"/>
              <a:t> </a:t>
            </a:r>
            <a:r>
              <a:rPr lang="en-US" dirty="0" smtClean="0"/>
              <a:t>injuries.</a:t>
            </a:r>
          </a:p>
          <a:p>
            <a:pPr defTabSz="914334">
              <a:defRPr/>
            </a:pPr>
            <a:endParaRPr lang="en-US" dirty="0" smtClean="0"/>
          </a:p>
          <a:p>
            <a:pPr defTabSz="914334">
              <a:defRPr/>
            </a:pPr>
            <a:r>
              <a:rPr lang="en-US" dirty="0" smtClean="0"/>
              <a:t>*Again, this suggests designing</a:t>
            </a:r>
            <a:r>
              <a:rPr lang="en-US" baseline="0" dirty="0" smtClean="0"/>
              <a:t> and retrofitting to support active modes thoughtfully.  ITHIM does not account for increased separation of modes, etc – but the trajectory in the literature clearly shows that perceived (and thus adoption) and real safety increase with certain design choices.</a:t>
            </a:r>
          </a:p>
          <a:p>
            <a:pPr defTabSz="914334">
              <a:defRPr/>
            </a:pPr>
            <a:endParaRPr lang="en-US" dirty="0" smtClean="0"/>
          </a:p>
          <a:p>
            <a:pPr defTabSz="914334">
              <a:defRPr/>
            </a:pPr>
            <a:r>
              <a:rPr lang="en-US" dirty="0"/>
              <a:t>*Similarly, </a:t>
            </a:r>
            <a:r>
              <a:rPr lang="en-US" dirty="0" smtClean="0"/>
              <a:t>aggressive </a:t>
            </a:r>
            <a:r>
              <a:rPr lang="en-US" dirty="0"/>
              <a:t>projections in transit miles traveled for the Draft Preferred also suggests design around transit/bus stops should be a high priority to both encourage adoption and protect pedestrians walking to and from transit. </a:t>
            </a:r>
          </a:p>
          <a:p>
            <a:pPr defTabSz="914334">
              <a:defRPr/>
            </a:pPr>
            <a:endParaRPr lang="en-US" dirty="0" smtClean="0"/>
          </a:p>
          <a:p>
            <a:pPr defTabSz="914334">
              <a:defRPr/>
            </a:pPr>
            <a:r>
              <a:rPr lang="en-US" dirty="0" smtClean="0"/>
              <a:t>Absolute vs.</a:t>
            </a:r>
            <a:r>
              <a:rPr lang="en-US" baseline="0" dirty="0" smtClean="0"/>
              <a:t> relative. Why this matters? Zero deaths. Policy implications, important data point for communication with policy makers. This data is post-processed (not an automatic output of ITHIM).</a:t>
            </a:r>
            <a:endParaRPr lang="en-US" dirty="0" smtClean="0"/>
          </a:p>
          <a:p>
            <a:pPr defTabSz="914334">
              <a:defRPr/>
            </a:pPr>
            <a:endParaRPr lang="en-US" dirty="0"/>
          </a:p>
          <a:p>
            <a:pPr defTabSz="914334">
              <a:defRPr/>
            </a:pPr>
            <a:endParaRPr lang="en-US" dirty="0"/>
          </a:p>
          <a:p>
            <a:pPr defTabSz="914334">
              <a:defRPr/>
            </a:pPr>
            <a:r>
              <a:rPr lang="en-US" dirty="0" smtClean="0"/>
              <a:t>******OLD</a:t>
            </a:r>
            <a:r>
              <a:rPr lang="en-US" baseline="0" dirty="0" smtClean="0"/>
              <a:t> NOTES*******</a:t>
            </a:r>
            <a:endParaRPr lang="en-US" dirty="0"/>
          </a:p>
          <a:p>
            <a:r>
              <a:rPr lang="en-US" dirty="0"/>
              <a:t>There were a total of 1,297 pedestrian crashes resulting in injury in the Portland region between 2007 and 2010. Of those crashes, 252 resulted in a death or an incapacitating injury. The majority of pedestrian crashes occur while pedestrians are crossing the roadway, either at an intersection or mid-block. Nearly 80% of all serious and fatal pedestrian crashes occur when people are crossing the roadway.</a:t>
            </a:r>
          </a:p>
          <a:p>
            <a:endParaRPr lang="en-US" dirty="0"/>
          </a:p>
          <a:p>
            <a:r>
              <a:rPr lang="en-US" dirty="0"/>
              <a:t>There were a total of 1,503 bicycle crashes resulting in injury in the Portland region between 2007 and 2010. Of those crashes, 140 resulted in a death or an incapacitating injury. Most bicycle crashes occur at intersections – 73% of all serious and fatal bicycle crashes occur at an intersection.</a:t>
            </a:r>
          </a:p>
          <a:p>
            <a:endParaRPr lang="en-US" dirty="0"/>
          </a:p>
          <a:p>
            <a:endParaRPr lang="en-US" dirty="0" smtClean="0"/>
          </a:p>
          <a:p>
            <a:r>
              <a:rPr lang="en-US" dirty="0"/>
              <a:t>Making streets much safer for people walking and riding bicycles and dramatically reducing bicycle and pedestrian crashes is an important element of health. Feeling and being safe while walking and bicycling is an important factor in the choices people make whether to walk or cycle at all, and therefore is a critical part of a complete transportation system. Transportation safety is also an equity issue. Research and data show that often people with low incomes and people of color are much more likely to live near wide, high-traffic streets and are thus much more likely to be injured by an auto. </a:t>
            </a:r>
          </a:p>
          <a:p>
            <a:endParaRPr lang="en-US" dirty="0"/>
          </a:p>
          <a:p>
            <a:endParaRPr lang="en-US" dirty="0"/>
          </a:p>
          <a:p>
            <a:pPr defTabSz="914334">
              <a:defRPr/>
            </a:pPr>
            <a:r>
              <a:rPr lang="en-US" dirty="0"/>
              <a:t>    </a:t>
            </a:r>
          </a:p>
        </p:txBody>
      </p:sp>
      <p:sp>
        <p:nvSpPr>
          <p:cNvPr id="4" name="Slide Number Placeholder 3"/>
          <p:cNvSpPr>
            <a:spLocks noGrp="1"/>
          </p:cNvSpPr>
          <p:nvPr>
            <p:ph type="sldNum" sz="quarter" idx="10"/>
          </p:nvPr>
        </p:nvSpPr>
        <p:spPr/>
        <p:txBody>
          <a:bodyPr/>
          <a:lstStyle/>
          <a:p>
            <a:fld id="{BC26A398-39C7-4964-BBE3-5F37F024E06F}" type="slidenum">
              <a:rPr lang="en-US" smtClean="0"/>
              <a:pPr/>
              <a:t>19</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99404">
              <a:defRPr/>
            </a:pPr>
            <a:r>
              <a:rPr lang="en-US" dirty="0"/>
              <a:t>ITHIM suggests that the 17.1% reduction in ambient concentrations of PM</a:t>
            </a:r>
            <a:r>
              <a:rPr lang="en-US" baseline="-25000" dirty="0"/>
              <a:t>2.5</a:t>
            </a:r>
            <a:r>
              <a:rPr lang="en-US" dirty="0"/>
              <a:t> under the Draft Preferred would result in at least 29 annual avoided deaths from respiratory conditions, </a:t>
            </a:r>
            <a:r>
              <a:rPr lang="en-US" dirty="0" smtClean="0"/>
              <a:t>inflammatory </a:t>
            </a:r>
            <a:r>
              <a:rPr lang="en-US" dirty="0"/>
              <a:t>heart disease, and lung-cancer cases.  </a:t>
            </a:r>
          </a:p>
          <a:p>
            <a:pPr defTabSz="899404">
              <a:defRPr/>
            </a:pPr>
            <a:endParaRPr lang="en-US" dirty="0"/>
          </a:p>
          <a:p>
            <a:pPr defTabSz="899404">
              <a:defRPr/>
            </a:pPr>
            <a:r>
              <a:rPr lang="en-US" dirty="0"/>
              <a:t>An additional </a:t>
            </a:r>
            <a:r>
              <a:rPr lang="en-US" dirty="0" smtClean="0"/>
              <a:t>30 </a:t>
            </a:r>
            <a:r>
              <a:rPr lang="en-US" dirty="0"/>
              <a:t>avoided deaths from diseases often attributable to physical activity but also caused by PM</a:t>
            </a:r>
            <a:r>
              <a:rPr lang="en-US" baseline="-25000" dirty="0"/>
              <a:t>2.5 </a:t>
            </a:r>
            <a:r>
              <a:rPr lang="en-US" dirty="0"/>
              <a:t>– stroke, ischemic heart disease, and hypertensive heart disease – would also be expected to occur.  Improved air quality would also reduce </a:t>
            </a:r>
            <a:r>
              <a:rPr lang="en-US" dirty="0" smtClean="0"/>
              <a:t>respiratory </a:t>
            </a:r>
            <a:r>
              <a:rPr lang="en-US" dirty="0"/>
              <a:t>illness and </a:t>
            </a:r>
            <a:r>
              <a:rPr lang="en-US" dirty="0" smtClean="0"/>
              <a:t>inflammatory </a:t>
            </a:r>
            <a:r>
              <a:rPr lang="en-US" dirty="0"/>
              <a:t>heart disease by at least 1.3%.  </a:t>
            </a:r>
            <a:endParaRPr lang="en-US" dirty="0" smtClean="0"/>
          </a:p>
          <a:p>
            <a:pPr defTabSz="899404">
              <a:defRPr/>
            </a:pPr>
            <a:endParaRPr lang="en-US" dirty="0" smtClean="0"/>
          </a:p>
          <a:p>
            <a:pPr defTabSz="899404">
              <a:defRPr/>
            </a:pPr>
            <a:endParaRPr lang="en-US" dirty="0"/>
          </a:p>
        </p:txBody>
      </p:sp>
      <p:sp>
        <p:nvSpPr>
          <p:cNvPr id="4" name="Slide Number Placeholder 3"/>
          <p:cNvSpPr>
            <a:spLocks noGrp="1"/>
          </p:cNvSpPr>
          <p:nvPr>
            <p:ph type="sldNum" sz="quarter" idx="10"/>
          </p:nvPr>
        </p:nvSpPr>
        <p:spPr/>
        <p:txBody>
          <a:bodyPr/>
          <a:lstStyle/>
          <a:p>
            <a:fld id="{16657E4E-09F4-478B-B5F5-7D5460E99652}" type="slidenum">
              <a:rPr lang="en-US" smtClean="0"/>
              <a:pPr/>
              <a:t>21</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99404">
              <a:defRPr/>
            </a:pPr>
            <a:r>
              <a:rPr lang="en-US" dirty="0"/>
              <a:t>Increasing the pubic health field is recognizing transportation related pollutants as a line-source.  We wanted to characterize near-road exposure (or traffic proximity) because it is a significant risk including increased risk of asthma exacerbation, childhood leukemia, high blood pressure from noise and PM, etc.  Further, there is evidence that low-income and minorities – particularly AA – are more likely to live in a freeway air shed.  These populations are also at higher risk for other respiratory due to </a:t>
            </a:r>
            <a:r>
              <a:rPr lang="en-US" dirty="0" smtClean="0"/>
              <a:t>cumulative</a:t>
            </a:r>
            <a:r>
              <a:rPr lang="en-US" baseline="0" dirty="0" smtClean="0"/>
              <a:t> effects of </a:t>
            </a:r>
            <a:r>
              <a:rPr lang="en-US" dirty="0" smtClean="0"/>
              <a:t>poorer </a:t>
            </a:r>
            <a:r>
              <a:rPr lang="en-US" dirty="0"/>
              <a:t>housing quality and greater social determinants of health.  </a:t>
            </a:r>
          </a:p>
          <a:p>
            <a:endParaRPr lang="en-US" dirty="0"/>
          </a:p>
          <a:p>
            <a:r>
              <a:rPr lang="en-US" dirty="0"/>
              <a:t>In 2010, 12.6% of the population within the urban growth boundary lived within 500 meters of a </a:t>
            </a:r>
            <a:r>
              <a:rPr lang="en-US" dirty="0" smtClean="0"/>
              <a:t>freeway.  </a:t>
            </a:r>
            <a:r>
              <a:rPr lang="en-US" dirty="0"/>
              <a:t>A similar analysis showed 40.9% of the population in 2010 lived within 300 meters of a major arterial or </a:t>
            </a:r>
            <a:r>
              <a:rPr lang="en-US" dirty="0" smtClean="0"/>
              <a:t>freeway. (Note that the greatest</a:t>
            </a:r>
            <a:r>
              <a:rPr lang="en-US" baseline="0" dirty="0" smtClean="0"/>
              <a:t> risk seems to be the 150 meters.)</a:t>
            </a:r>
            <a:endParaRPr lang="en-US" dirty="0"/>
          </a:p>
          <a:p>
            <a:endParaRPr lang="en-US" dirty="0"/>
          </a:p>
          <a:p>
            <a:r>
              <a:rPr lang="en-US" dirty="0"/>
              <a:t>Metro assumes that a larger proportion of population growth will occur along transportation corridors than elsewhere.  In public health, we recognize that air pollution is not the only concern – so there are likely benefits (physical activity, access to resources, control of sprawl, increased use of transit leading to less climate change) of this type of development.  However, we urge thoughtful consideration about the design, building, and retrofitting of buildings and active transportation facilities along these routes to minimize the air pollution exposure</a:t>
            </a:r>
            <a:r>
              <a:rPr lang="en-US" dirty="0" smtClean="0"/>
              <a:t>. </a:t>
            </a:r>
            <a:r>
              <a:rPr lang="en-US" sz="1200" kern="1200" dirty="0" smtClean="0">
                <a:solidFill>
                  <a:schemeClr val="tx1"/>
                </a:solidFill>
                <a:latin typeface="+mn-lt"/>
                <a:ea typeface="+mn-ea"/>
                <a:cs typeface="+mn-cs"/>
              </a:rPr>
              <a:t>For example, in 2010 295,000 households lived in traffic analyses zones (TAZ) within 300 meters of frequent service transit lines; by 2035, this is expected to increase to 443,000 households.</a:t>
            </a:r>
            <a:endParaRPr lang="en-US" dirty="0"/>
          </a:p>
          <a:p>
            <a:endParaRPr lang="en-US" dirty="0"/>
          </a:p>
          <a:p>
            <a:r>
              <a:rPr lang="en-US" dirty="0" smtClean="0"/>
              <a:t>ITHIM’s inability to handle/quantify localized air quality impacts is a significant</a:t>
            </a:r>
            <a:r>
              <a:rPr lang="en-US" baseline="0" dirty="0" smtClean="0"/>
              <a:t> problem for HIA, especially when considering health equity.</a:t>
            </a:r>
            <a:endParaRPr lang="en-US" dirty="0"/>
          </a:p>
        </p:txBody>
      </p:sp>
      <p:sp>
        <p:nvSpPr>
          <p:cNvPr id="4" name="Slide Number Placeholder 3"/>
          <p:cNvSpPr>
            <a:spLocks noGrp="1"/>
          </p:cNvSpPr>
          <p:nvPr>
            <p:ph type="sldNum" sz="quarter" idx="10"/>
          </p:nvPr>
        </p:nvSpPr>
        <p:spPr/>
        <p:txBody>
          <a:bodyPr/>
          <a:lstStyle/>
          <a:p>
            <a:fld id="{16657E4E-09F4-478B-B5F5-7D5460E99652}" type="slidenum">
              <a:rPr lang="en-US" smtClean="0"/>
              <a:pPr/>
              <a:t>22</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ITHIM limitations: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ITHIM is limited in its ability to quantify and compare health pathways by the specific diseases included in each pathway. Inclusion of disease is based upon the availability of data for the relative risk, the relative importance of the disease for that particular exposure, and the ability to control the relative risk for other diseases of interest. Table E-1 lists the specific diseases by exposure category in this version of ITHIM. Because ITHIM is limited to the 13 diseases, it likely underestimates the health benefits from reducing GHG emissions in all of the major exposure routes. Contemporary trends in medical science are increasingly linking physical activity to many other diseases, conditions, and cancers. Similarly, traffic safety in ITHIM is limited to prevalence rates of </a:t>
            </a:r>
            <a:r>
              <a:rPr lang="en-US" sz="1200" i="1" kern="1200" dirty="0" smtClean="0">
                <a:solidFill>
                  <a:schemeClr val="tx1"/>
                </a:solidFill>
                <a:effectLst/>
                <a:latin typeface="+mn-lt"/>
                <a:ea typeface="+mn-ea"/>
                <a:cs typeface="+mn-cs"/>
              </a:rPr>
              <a:t>reported </a:t>
            </a:r>
            <a:r>
              <a:rPr lang="en-US" sz="1200" kern="1200" dirty="0" smtClean="0">
                <a:solidFill>
                  <a:schemeClr val="tx1"/>
                </a:solidFill>
                <a:effectLst/>
                <a:latin typeface="+mn-lt"/>
                <a:ea typeface="+mn-ea"/>
                <a:cs typeface="+mn-cs"/>
              </a:rPr>
              <a:t>collisions; ITHIM thus underestimates the number of prevented collisions to the extent that collisions are under-reported – particularly for bicyclists. Air quality is limited in ITHIM to PM2.5 exposure only and thus underestimates health benefits from lower concentrations of a variety of ambient pollutants including ozone and air toxics. </a:t>
            </a:r>
            <a:endParaRPr lang="en-US" dirty="0" smtClean="0"/>
          </a:p>
          <a:p>
            <a:endParaRPr lang="en-US" dirty="0"/>
          </a:p>
        </p:txBody>
      </p:sp>
      <p:sp>
        <p:nvSpPr>
          <p:cNvPr id="4" name="Slide Number Placeholder 3"/>
          <p:cNvSpPr>
            <a:spLocks noGrp="1"/>
          </p:cNvSpPr>
          <p:nvPr>
            <p:ph type="sldNum" sz="quarter" idx="10"/>
          </p:nvPr>
        </p:nvSpPr>
        <p:spPr/>
        <p:txBody>
          <a:bodyPr/>
          <a:lstStyle/>
          <a:p>
            <a:fld id="{CCDED436-90A8-45EF-8FCF-F9E450BC325D}" type="slidenum">
              <a:rPr lang="en-US" smtClean="0"/>
              <a:pPr/>
              <a:t>24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Advisory committee was critical</a:t>
            </a:r>
            <a:r>
              <a:rPr lang="en-US" baseline="0" dirty="0" smtClean="0"/>
              <a:t> to our success. We had 37 people provide feedback, data, analysis, and review. Steve White, Kim Ellis</a:t>
            </a:r>
            <a:endParaRPr lang="en-US" dirty="0"/>
          </a:p>
        </p:txBody>
      </p:sp>
      <p:sp>
        <p:nvSpPr>
          <p:cNvPr id="4" name="Slide Number Placeholder 3"/>
          <p:cNvSpPr>
            <a:spLocks noGrp="1"/>
          </p:cNvSpPr>
          <p:nvPr>
            <p:ph type="sldNum" sz="quarter" idx="10"/>
          </p:nvPr>
        </p:nvSpPr>
        <p:spPr/>
        <p:txBody>
          <a:bodyPr/>
          <a:lstStyle/>
          <a:p>
            <a:fld id="{CCDED436-90A8-45EF-8FCF-F9E450BC325D}"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99404">
              <a:defRPr/>
            </a:pPr>
            <a:r>
              <a:rPr lang="en-US" dirty="0"/>
              <a:t>Expected health benefits are graphically presented here where the size of the pie chart varies according to the relative size of overall health benefits by scenario and slices of the pie represent the health benefits attributable to each pathway</a:t>
            </a:r>
            <a:r>
              <a:rPr lang="en-US" dirty="0" smtClean="0"/>
              <a:t>.  As we would expect,</a:t>
            </a:r>
            <a:r>
              <a:rPr lang="en-US" baseline="0" dirty="0" smtClean="0"/>
              <a:t> the draft approach is performing slightly better than Scenario B.</a:t>
            </a:r>
            <a:endParaRPr lang="en-US" dirty="0" smtClean="0"/>
          </a:p>
          <a:p>
            <a:pPr defTabSz="899404">
              <a:defRPr/>
            </a:pPr>
            <a:endParaRPr lang="en-US" dirty="0" smtClean="0"/>
          </a:p>
          <a:p>
            <a:pPr defTabSz="899404">
              <a:defRPr/>
            </a:pPr>
            <a:r>
              <a:rPr lang="en-US" dirty="0" smtClean="0"/>
              <a:t>The burden</a:t>
            </a:r>
            <a:r>
              <a:rPr lang="en-US" baseline="0" dirty="0" smtClean="0"/>
              <a:t> of disease approach allows us to consider, with confidence, tradeoffs by pathway.  </a:t>
            </a:r>
            <a:r>
              <a:rPr lang="en-US" dirty="0" smtClean="0"/>
              <a:t>ITHIM suggests</a:t>
            </a:r>
            <a:r>
              <a:rPr lang="en-US" baseline="0" dirty="0" smtClean="0"/>
              <a:t> that physical activity is by far the largest driver of reduction in illness as seen by the large dark blue pie slices.  Air quality and physical activity are about even for avoided premature deaths.  Traffic safety, the “public health” metric that transportation planners normally are concerned about, is dwarfed by the gains in air pollution and physical activity.  </a:t>
            </a:r>
            <a:endParaRPr lang="en-US" dirty="0"/>
          </a:p>
        </p:txBody>
      </p:sp>
      <p:sp>
        <p:nvSpPr>
          <p:cNvPr id="4" name="Slide Number Placeholder 3"/>
          <p:cNvSpPr>
            <a:spLocks noGrp="1"/>
          </p:cNvSpPr>
          <p:nvPr>
            <p:ph type="sldNum" sz="quarter" idx="10"/>
          </p:nvPr>
        </p:nvSpPr>
        <p:spPr/>
        <p:txBody>
          <a:bodyPr/>
          <a:lstStyle/>
          <a:p>
            <a:fld id="{16657E4E-09F4-478B-B5F5-7D5460E99652}"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Portland Oregon</a:t>
            </a:r>
          </a:p>
          <a:p>
            <a:r>
              <a:rPr lang="en-US" dirty="0" smtClean="0"/>
              <a:t>Red line is UGB (1979, protect farmland)</a:t>
            </a:r>
          </a:p>
          <a:p>
            <a:r>
              <a:rPr lang="en-US" dirty="0" smtClean="0"/>
              <a:t>2.3 million people</a:t>
            </a:r>
          </a:p>
          <a:p>
            <a:r>
              <a:rPr lang="en-US" dirty="0" smtClean="0"/>
              <a:t>3 counties</a:t>
            </a:r>
          </a:p>
          <a:p>
            <a:r>
              <a:rPr lang="en-US" dirty="0" smtClean="0"/>
              <a:t>25 cities</a:t>
            </a:r>
          </a:p>
          <a:p>
            <a:endParaRPr lang="en-US" dirty="0" smtClean="0"/>
          </a:p>
          <a:p>
            <a:r>
              <a:rPr lang="en-US" dirty="0" smtClean="0"/>
              <a:t>http://www.vacation2usa.com/p1_state_oregon_map.php</a:t>
            </a:r>
          </a:p>
          <a:p>
            <a:r>
              <a:rPr lang="en-US" dirty="0" smtClean="0"/>
              <a:t>http://</a:t>
            </a:r>
            <a:r>
              <a:rPr lang="en-US" dirty="0" err="1" smtClean="0"/>
              <a:t>www.esri.com</a:t>
            </a:r>
            <a:r>
              <a:rPr lang="en-US" dirty="0" smtClean="0"/>
              <a:t>/news/</a:t>
            </a:r>
            <a:r>
              <a:rPr lang="en-US" dirty="0" err="1" smtClean="0"/>
              <a:t>arcnews</a:t>
            </a:r>
            <a:r>
              <a:rPr lang="en-US" dirty="0" smtClean="0"/>
              <a:t>/summer08articles/metros-</a:t>
            </a:r>
            <a:r>
              <a:rPr lang="en-US" dirty="0" err="1" smtClean="0"/>
              <a:t>regional.html</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CCDED436-90A8-45EF-8FCF-F9E450BC325D}" type="slidenum">
              <a:rPr lang="en-US" smtClean="0"/>
              <a:pPr/>
              <a:t>7</a:t>
            </a:fld>
            <a:endParaRPr lang="en-US"/>
          </a:p>
        </p:txBody>
      </p:sp>
    </p:spTree>
    <p:extLst>
      <p:ext uri="{BB962C8B-B14F-4D97-AF65-F5344CB8AC3E}">
        <p14:creationId xmlns:p14="http://schemas.microsoft.com/office/powerpoint/2010/main" val="18774585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Portland Oregon</a:t>
            </a:r>
          </a:p>
          <a:p>
            <a:r>
              <a:rPr lang="en-US" dirty="0" smtClean="0"/>
              <a:t>Red line is UGB </a:t>
            </a:r>
          </a:p>
          <a:p>
            <a:r>
              <a:rPr lang="en-US" dirty="0" smtClean="0"/>
              <a:t>2.3 million people</a:t>
            </a:r>
          </a:p>
          <a:p>
            <a:r>
              <a:rPr lang="en-US" dirty="0" smtClean="0"/>
              <a:t>3 counties</a:t>
            </a:r>
          </a:p>
          <a:p>
            <a:r>
              <a:rPr lang="en-US" smtClean="0"/>
              <a:t>25 cities</a:t>
            </a:r>
            <a:endParaRPr lang="en-US" dirty="0" smtClean="0"/>
          </a:p>
          <a:p>
            <a:endParaRPr lang="en-US" dirty="0" smtClean="0"/>
          </a:p>
          <a:p>
            <a:r>
              <a:rPr lang="en-US" dirty="0" smtClean="0"/>
              <a:t>http://www.vacation2usa.com/p1_state_oregon_map.php</a:t>
            </a:r>
          </a:p>
          <a:p>
            <a:r>
              <a:rPr lang="en-US" dirty="0" smtClean="0"/>
              <a:t>http://</a:t>
            </a:r>
            <a:r>
              <a:rPr lang="en-US" dirty="0" err="1" smtClean="0"/>
              <a:t>www.esri.com</a:t>
            </a:r>
            <a:r>
              <a:rPr lang="en-US" dirty="0" smtClean="0"/>
              <a:t>/news/</a:t>
            </a:r>
            <a:r>
              <a:rPr lang="en-US" dirty="0" err="1" smtClean="0"/>
              <a:t>arcnews</a:t>
            </a:r>
            <a:r>
              <a:rPr lang="en-US" dirty="0" smtClean="0"/>
              <a:t>/summer08articles/metros-</a:t>
            </a:r>
            <a:r>
              <a:rPr lang="en-US" dirty="0" err="1" smtClean="0"/>
              <a:t>regional.html</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CCDED436-90A8-45EF-8FCF-F9E450BC325D}" type="slidenum">
              <a:rPr lang="en-US" smtClean="0"/>
              <a:pPr/>
              <a:t>8</a:t>
            </a:fld>
            <a:endParaRPr lang="en-US"/>
          </a:p>
        </p:txBody>
      </p:sp>
    </p:spTree>
    <p:extLst>
      <p:ext uri="{BB962C8B-B14F-4D97-AF65-F5344CB8AC3E}">
        <p14:creationId xmlns:p14="http://schemas.microsoft.com/office/powerpoint/2010/main" val="18774585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Policy decision</a:t>
            </a:r>
          </a:p>
          <a:p>
            <a:endParaRPr lang="en-US" dirty="0" smtClean="0"/>
          </a:p>
          <a:p>
            <a:r>
              <a:rPr lang="en-US" dirty="0" smtClean="0"/>
              <a:t>Even</a:t>
            </a:r>
            <a:r>
              <a:rPr lang="en-US" baseline="0" dirty="0" smtClean="0"/>
              <a:t> the best policy analysis can’t overcome some realities:</a:t>
            </a:r>
            <a:endParaRPr lang="en-US" dirty="0" smtClean="0"/>
          </a:p>
          <a:p>
            <a:r>
              <a:rPr lang="en-US" dirty="0" smtClean="0"/>
              <a:t>Clackamas </a:t>
            </a:r>
          </a:p>
          <a:p>
            <a:pPr marL="171450" indent="-171450">
              <a:buFont typeface="Arial"/>
              <a:buChar char="•"/>
            </a:pPr>
            <a:r>
              <a:rPr lang="en-US" dirty="0" smtClean="0"/>
              <a:t>congestion-reduction reduces</a:t>
            </a:r>
            <a:r>
              <a:rPr lang="en-US" baseline="0" dirty="0" smtClean="0"/>
              <a:t> GHG</a:t>
            </a:r>
          </a:p>
          <a:p>
            <a:pPr marL="171450" indent="-171450">
              <a:buFont typeface="Arial"/>
              <a:buChar char="•"/>
            </a:pPr>
            <a:r>
              <a:rPr lang="en-US" baseline="0" dirty="0" smtClean="0"/>
              <a:t>we won’t say yes unless we guarantee that we can still expand our freeways</a:t>
            </a:r>
            <a:endParaRPr lang="en-US" dirty="0"/>
          </a:p>
        </p:txBody>
      </p:sp>
      <p:sp>
        <p:nvSpPr>
          <p:cNvPr id="4" name="Slide Number Placeholder 3"/>
          <p:cNvSpPr>
            <a:spLocks noGrp="1"/>
          </p:cNvSpPr>
          <p:nvPr>
            <p:ph type="sldNum" sz="quarter" idx="10"/>
          </p:nvPr>
        </p:nvSpPr>
        <p:spPr/>
        <p:txBody>
          <a:bodyPr/>
          <a:lstStyle/>
          <a:p>
            <a:fld id="{CCDED436-90A8-45EF-8FCF-F9E450BC325D}" type="slidenum">
              <a:rPr lang="en-US" smtClean="0"/>
              <a:pPr/>
              <a:t>9</a:t>
            </a:fld>
            <a:endParaRPr lang="en-US"/>
          </a:p>
        </p:txBody>
      </p:sp>
    </p:spTree>
    <p:extLst>
      <p:ext uri="{BB962C8B-B14F-4D97-AF65-F5344CB8AC3E}">
        <p14:creationId xmlns:p14="http://schemas.microsoft.com/office/powerpoint/2010/main" val="20561615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B46F28-0456-4F21-B410-8B767B7ABB6D}" type="slidenum">
              <a:rPr lang="en-US" smtClean="0"/>
              <a:t>10</a:t>
            </a:fld>
            <a:endParaRPr lang="en-US"/>
          </a:p>
        </p:txBody>
      </p:sp>
    </p:spTree>
    <p:extLst>
      <p:ext uri="{BB962C8B-B14F-4D97-AF65-F5344CB8AC3E}">
        <p14:creationId xmlns:p14="http://schemas.microsoft.com/office/powerpoint/2010/main" val="21517838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Metro required by</a:t>
            </a:r>
            <a:r>
              <a:rPr lang="en-US" b="1" baseline="0" dirty="0" smtClean="0"/>
              <a:t> state legislature to </a:t>
            </a:r>
            <a:r>
              <a:rPr lang="en-US" b="0" dirty="0" smtClean="0"/>
              <a:t>Reduce GHG</a:t>
            </a:r>
            <a:r>
              <a:rPr lang="en-US" b="0" baseline="0" dirty="0" smtClean="0"/>
              <a:t> emissions from light duty cars and trucks to 20% below 2005 levels.</a:t>
            </a:r>
          </a:p>
          <a:p>
            <a:endParaRPr lang="en-US" b="0" baseline="0" dirty="0" smtClean="0"/>
          </a:p>
          <a:p>
            <a:r>
              <a:rPr lang="en-US" b="0" baseline="0" dirty="0" smtClean="0"/>
              <a:t>The project began in 2011, development of </a:t>
            </a:r>
            <a:r>
              <a:rPr lang="en-US" b="0" baseline="0" dirty="0" err="1" smtClean="0"/>
              <a:t>GreenSTEP</a:t>
            </a:r>
            <a:r>
              <a:rPr lang="en-US" b="0" baseline="0" dirty="0" smtClean="0"/>
              <a:t> (ODOT to estimate GHG levels), created 144 scenario options, ran through </a:t>
            </a:r>
            <a:r>
              <a:rPr lang="en-US" b="0" baseline="0" dirty="0" err="1" smtClean="0"/>
              <a:t>GreenSTEP</a:t>
            </a:r>
            <a:r>
              <a:rPr lang="en-US" b="0" baseline="0" dirty="0" smtClean="0"/>
              <a:t>, we analyzed the range for health impacts in 2012/2013. Using that information and a lot of community engagement, Metro developed 3 alternative scenarios, and received direction from Metro Council on what to include in the preferred approach.</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In the last handful of years, there has been significant</a:t>
            </a:r>
            <a:r>
              <a:rPr lang="en-US" b="1" baseline="0" dirty="0" smtClean="0"/>
              <a:t> theoretical and practical progress made in augmenting travel demand modeling, scenario modeling, and sketch planning with quantitative estimations of health impacts.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Over the past 3 years, OHA has partnered with Metro to explore quantifying health for their Climate Smart Communities Scenario planning efforts.</a:t>
            </a:r>
          </a:p>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smtClean="0"/>
              <a:t>	Series of 3 HIAS</a:t>
            </a:r>
          </a:p>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smtClean="0"/>
              <a:t>	CSCS  HIA in 2012-April 2013</a:t>
            </a:r>
          </a:p>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smtClean="0"/>
              <a:t>	CCC (Community Climate Choices) HIA in March 2014</a:t>
            </a:r>
          </a:p>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smtClean="0"/>
              <a:t>	Rapid update with CSS (Climate Smart Scenario) to address draft approach in September 2014</a:t>
            </a:r>
            <a:endParaRPr lang="en-US" b="0" dirty="0" smtClean="0"/>
          </a:p>
          <a:p>
            <a:endParaRPr lang="en-US" dirty="0"/>
          </a:p>
        </p:txBody>
      </p:sp>
      <p:sp>
        <p:nvSpPr>
          <p:cNvPr id="4" name="Slide Number Placeholder 3"/>
          <p:cNvSpPr>
            <a:spLocks noGrp="1"/>
          </p:cNvSpPr>
          <p:nvPr>
            <p:ph type="sldNum" sz="quarter" idx="10"/>
          </p:nvPr>
        </p:nvSpPr>
        <p:spPr/>
        <p:txBody>
          <a:bodyPr/>
          <a:lstStyle/>
          <a:p>
            <a:fld id="{CCDED436-90A8-45EF-8FCF-F9E450BC325D}" type="slidenum">
              <a:rPr lang="en-US" smtClean="0"/>
              <a:pPr/>
              <a:t>11</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baseline="0" dirty="0" smtClean="0"/>
              <a:t>Specifically, ITHIM investigates </a:t>
            </a:r>
            <a:r>
              <a:rPr lang="en-US" baseline="0" dirty="0" smtClean="0"/>
              <a:t>:</a:t>
            </a:r>
          </a:p>
          <a:p>
            <a:pPr marL="228600" indent="-228600">
              <a:buAutoNum type="arabicParenBoth"/>
            </a:pPr>
            <a:r>
              <a:rPr lang="en-US" baseline="0" dirty="0" smtClean="0"/>
              <a:t>Traffic safety through a matrix of mode by mode collisions and probability of fatalities or severe injuries.  The miles traveled by mode – in particular the dominance of VMT – is thus accounted for.</a:t>
            </a:r>
          </a:p>
          <a:p>
            <a:pPr marL="228600" indent="-228600">
              <a:buAutoNum type="arabicParenBoth"/>
            </a:pPr>
            <a:r>
              <a:rPr lang="en-US" baseline="0" dirty="0" smtClean="0"/>
              <a:t>Converts average miles walked/cycled to metabolic equivalents and applies that to 8 diseases including cancer, mental health, diabetes, and heart disease</a:t>
            </a:r>
          </a:p>
          <a:p>
            <a:pPr marL="228600" indent="-228600">
              <a:buAutoNum type="arabicParenBoth"/>
            </a:pPr>
            <a:r>
              <a:rPr lang="en-US" baseline="0" dirty="0" smtClean="0"/>
              <a:t>Uses PM2.5 as an indicator for both lung cancer/respiratory disease and heart disease.</a:t>
            </a:r>
          </a:p>
          <a:p>
            <a:pPr marL="228600" indent="-228600">
              <a:buAutoNum type="arabicParenBoth"/>
            </a:pPr>
            <a:endParaRPr lang="en-US" baseline="0" dirty="0" smtClean="0"/>
          </a:p>
          <a:p>
            <a:pPr marL="228600" indent="-228600">
              <a:buAutoNum type="arabicParenBoth"/>
            </a:pPr>
            <a:endParaRPr lang="en-US" baseline="0" dirty="0" smtClean="0"/>
          </a:p>
          <a:p>
            <a:pPr marL="171450" indent="-171450">
              <a:buFont typeface="Arial"/>
              <a:buChar char="•"/>
            </a:pPr>
            <a:r>
              <a:rPr lang="en-US" sz="1200" kern="1200" dirty="0" smtClean="0">
                <a:solidFill>
                  <a:schemeClr val="tx1"/>
                </a:solidFill>
                <a:effectLst/>
                <a:latin typeface="+mn-lt"/>
                <a:ea typeface="+mn-ea"/>
                <a:cs typeface="+mn-cs"/>
              </a:rPr>
              <a:t>ITHIM was initially developed using global burden of disease data. This was updated with U.S. prevalence data for the San Francisco and CSCS HIA work. For the CCC HIA, PHD further refined ITHIM by using Oregon-specific prevalence data for mortalities; local demographic data was used to extrapolate WHO models to local populations for DALYs. </a:t>
            </a:r>
          </a:p>
          <a:p>
            <a:pPr marL="171450" indent="-171450">
              <a:buFont typeface="Arial"/>
              <a:buChar char="•"/>
            </a:pPr>
            <a:r>
              <a:rPr lang="en-US" sz="1200" kern="1200" dirty="0" smtClean="0">
                <a:solidFill>
                  <a:schemeClr val="tx1"/>
                </a:solidFill>
                <a:effectLst/>
                <a:latin typeface="+mn-lt"/>
                <a:ea typeface="+mn-ea"/>
                <a:cs typeface="+mn-cs"/>
              </a:rPr>
              <a:t>We</a:t>
            </a:r>
            <a:r>
              <a:rPr lang="en-US" sz="1200" kern="1200" baseline="0" dirty="0" smtClean="0">
                <a:solidFill>
                  <a:schemeClr val="tx1"/>
                </a:solidFill>
                <a:effectLst/>
                <a:latin typeface="+mn-lt"/>
                <a:ea typeface="+mn-ea"/>
                <a:cs typeface="+mn-cs"/>
              </a:rPr>
              <a:t> used the outputs to estimate potential health-costs</a:t>
            </a:r>
            <a:endParaRPr lang="en-US" b="1" baseline="0" dirty="0" smtClean="0"/>
          </a:p>
          <a:p>
            <a:pPr marL="228600" indent="-228600">
              <a:buFont typeface="Arial"/>
              <a:buChar char="•"/>
            </a:pPr>
            <a:r>
              <a:rPr lang="en-US" sz="1200" b="0" baseline="0" dirty="0" smtClean="0"/>
              <a:t>Compared to how other people use ITHIM, we have treated air quality differently (completed through sensitivity analysis, by holding pm2.5 constant while varying other metabolic equivalents)</a:t>
            </a:r>
          </a:p>
          <a:p>
            <a:pPr marL="228600" indent="-228600">
              <a:buFont typeface="Arial"/>
              <a:buChar char="•"/>
            </a:pPr>
            <a:r>
              <a:rPr lang="en-US" sz="1200" b="0" baseline="0" dirty="0" smtClean="0"/>
              <a:t>Question: why did you do that? We think this would be a really nice improvement to future versions of the model. We wanted to help DEQ understand the level of cardiovascular impact (people come in with disciplinary expectations/bias into scenario planning; with GHG reduction planning, people are going to assume that air quality will be the biggest impacts. One of the best parts of ITHIM is to help people grapple with tradeoffs across disciplines.</a:t>
            </a:r>
            <a:endParaRPr lang="en-US" sz="1200" b="0" dirty="0"/>
          </a:p>
        </p:txBody>
      </p:sp>
      <p:sp>
        <p:nvSpPr>
          <p:cNvPr id="4" name="Slide Number Placeholder 3"/>
          <p:cNvSpPr>
            <a:spLocks noGrp="1"/>
          </p:cNvSpPr>
          <p:nvPr>
            <p:ph type="sldNum" sz="quarter" idx="10"/>
          </p:nvPr>
        </p:nvSpPr>
        <p:spPr/>
        <p:txBody>
          <a:bodyPr/>
          <a:lstStyle/>
          <a:p>
            <a:fld id="{CCDED436-90A8-45EF-8FCF-F9E450BC325D}" type="slidenum">
              <a:rPr lang="en-US" smtClean="0"/>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C6D006D-A86A-4395-805F-4A10C0C5E2F6}" type="datetimeFigureOut">
              <a:rPr lang="en-US" smtClean="0"/>
              <a:pPr/>
              <a:t>6/17/15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44B5FF-F71E-45A4-8873-1754B23867E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6D006D-A86A-4395-805F-4A10C0C5E2F6}" type="datetimeFigureOut">
              <a:rPr lang="en-US" smtClean="0"/>
              <a:pPr/>
              <a:t>6/17/15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44B5FF-F71E-45A4-8873-1754B23867E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6D006D-A86A-4395-805F-4A10C0C5E2F6}" type="datetimeFigureOut">
              <a:rPr lang="en-US" smtClean="0"/>
              <a:pPr/>
              <a:t>6/17/15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44B5FF-F71E-45A4-8873-1754B23867E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6D006D-A86A-4395-805F-4A10C0C5E2F6}" type="datetimeFigureOut">
              <a:rPr lang="en-US" smtClean="0"/>
              <a:pPr/>
              <a:t>6/17/15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44B5FF-F71E-45A4-8873-1754B23867E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C6D006D-A86A-4395-805F-4A10C0C5E2F6}" type="datetimeFigureOut">
              <a:rPr lang="en-US" smtClean="0"/>
              <a:pPr/>
              <a:t>6/17/15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44B5FF-F71E-45A4-8873-1754B23867E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C6D006D-A86A-4395-805F-4A10C0C5E2F6}" type="datetimeFigureOut">
              <a:rPr lang="en-US" smtClean="0"/>
              <a:pPr/>
              <a:t>6/17/15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44B5FF-F71E-45A4-8873-1754B23867E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C6D006D-A86A-4395-805F-4A10C0C5E2F6}" type="datetimeFigureOut">
              <a:rPr lang="en-US" smtClean="0"/>
              <a:pPr/>
              <a:t>6/17/15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544B5FF-F71E-45A4-8873-1754B23867E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C6D006D-A86A-4395-805F-4A10C0C5E2F6}" type="datetimeFigureOut">
              <a:rPr lang="en-US" smtClean="0"/>
              <a:pPr/>
              <a:t>6/17/15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544B5FF-F71E-45A4-8873-1754B23867E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6D006D-A86A-4395-805F-4A10C0C5E2F6}" type="datetimeFigureOut">
              <a:rPr lang="en-US" smtClean="0"/>
              <a:pPr/>
              <a:t>6/17/15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544B5FF-F71E-45A4-8873-1754B23867E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6D006D-A86A-4395-805F-4A10C0C5E2F6}" type="datetimeFigureOut">
              <a:rPr lang="en-US" smtClean="0"/>
              <a:pPr/>
              <a:t>6/17/15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44B5FF-F71E-45A4-8873-1754B23867E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6D006D-A86A-4395-805F-4A10C0C5E2F6}" type="datetimeFigureOut">
              <a:rPr lang="en-US" smtClean="0"/>
              <a:pPr/>
              <a:t>6/17/15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44B5FF-F71E-45A4-8873-1754B23867E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6D006D-A86A-4395-805F-4A10C0C5E2F6}" type="datetimeFigureOut">
              <a:rPr lang="en-US" smtClean="0"/>
              <a:pPr/>
              <a:t>6/17/15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44B5FF-F71E-45A4-8873-1754B23867E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hyperlink" Target="mailto:nirozelardo@ud4h.com" TargetMode="External"/><Relationship Id="rId5" Type="http://schemas.openxmlformats.org/officeDocument/2006/relationships/hyperlink" Target="mailto:andrea.hamberg@state.or.us" TargetMode="External"/><Relationship Id="rId6" Type="http://schemas.openxmlformats.org/officeDocument/2006/relationships/image" Target="../media/image2.emf"/><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7.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1" Type="http://schemas.openxmlformats.org/officeDocument/2006/relationships/chart" Target="../charts/chart19.xml"/><Relationship Id="rId12" Type="http://schemas.openxmlformats.org/officeDocument/2006/relationships/chart" Target="../charts/chart20.xml"/><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chart" Target="../charts/chart11.xml"/><Relationship Id="rId4" Type="http://schemas.openxmlformats.org/officeDocument/2006/relationships/chart" Target="../charts/chart12.xml"/><Relationship Id="rId5" Type="http://schemas.openxmlformats.org/officeDocument/2006/relationships/chart" Target="../charts/chart13.xml"/><Relationship Id="rId6" Type="http://schemas.openxmlformats.org/officeDocument/2006/relationships/chart" Target="../charts/chart14.xml"/><Relationship Id="rId7" Type="http://schemas.openxmlformats.org/officeDocument/2006/relationships/chart" Target="../charts/chart15.xml"/><Relationship Id="rId8" Type="http://schemas.openxmlformats.org/officeDocument/2006/relationships/chart" Target="../charts/chart16.xml"/><Relationship Id="rId9" Type="http://schemas.openxmlformats.org/officeDocument/2006/relationships/chart" Target="../charts/chart17.xml"/><Relationship Id="rId10" Type="http://schemas.openxmlformats.org/officeDocument/2006/relationships/chart" Target="../charts/char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8.xml.rels><?xml version="1.0" encoding="UTF-8" standalone="yes"?>
<Relationships xmlns="http://schemas.openxmlformats.org/package/2006/relationships"><Relationship Id="rId11" Type="http://schemas.openxmlformats.org/officeDocument/2006/relationships/diagramColors" Target="../diagrams/colors2.xml"/><Relationship Id="rId12" Type="http://schemas.microsoft.com/office/2007/relationships/diagramDrawing" Target="../diagrams/drawing2.xml"/><Relationship Id="rId13" Type="http://schemas.openxmlformats.org/officeDocument/2006/relationships/image" Target="../media/image9.jpeg"/><Relationship Id="rId14" Type="http://schemas.openxmlformats.org/officeDocument/2006/relationships/image" Target="../media/image10.jpeg"/><Relationship Id="rId15" Type="http://schemas.openxmlformats.org/officeDocument/2006/relationships/image" Target="../media/image11.jpeg"/><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8" Type="http://schemas.openxmlformats.org/officeDocument/2006/relationships/diagramData" Target="../diagrams/data2.xml"/><Relationship Id="rId9" Type="http://schemas.openxmlformats.org/officeDocument/2006/relationships/diagramLayout" Target="../diagrams/layout2.xml"/><Relationship Id="rId10" Type="http://schemas.openxmlformats.org/officeDocument/2006/relationships/diagramQuickStyle" Target="../diagrams/quickStyle2.xml"/></Relationships>
</file>

<file path=ppt/slides/_rels/slide19.xml.rels><?xml version="1.0" encoding="UTF-8" standalone="yes"?>
<Relationships xmlns="http://schemas.openxmlformats.org/package/2006/relationships"><Relationship Id="rId3" Type="http://schemas.openxmlformats.org/officeDocument/2006/relationships/chart" Target="../charts/chart21.xml"/><Relationship Id="rId4" Type="http://schemas.openxmlformats.org/officeDocument/2006/relationships/image" Target="../media/image12.png"/><Relationship Id="rId5" Type="http://schemas.openxmlformats.org/officeDocument/2006/relationships/image" Target="../media/image13.png"/><Relationship Id="rId6" Type="http://schemas.openxmlformats.org/officeDocument/2006/relationships/image" Target="../media/image10.jpeg"/><Relationship Id="rId7" Type="http://schemas.openxmlformats.org/officeDocument/2006/relationships/image" Target="../media/image9.jpe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image" Target="../media/image14.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healthoregon.org/hia" TargetMode="External"/><Relationship Id="rId4" Type="http://schemas.openxmlformats.org/officeDocument/2006/relationships/hyperlink" Target="http://www.oregonmetro.gov/public-projects/climate-smart-communities-scenarios" TargetMode="External"/><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1" Type="http://schemas.openxmlformats.org/officeDocument/2006/relationships/chart" Target="../charts/chart9.xml"/><Relationship Id="rId12" Type="http://schemas.openxmlformats.org/officeDocument/2006/relationships/chart" Target="../charts/chart10.xml"/><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chart" Target="../charts/chart1.xml"/><Relationship Id="rId4" Type="http://schemas.openxmlformats.org/officeDocument/2006/relationships/chart" Target="../charts/chart2.xml"/><Relationship Id="rId5" Type="http://schemas.openxmlformats.org/officeDocument/2006/relationships/chart" Target="../charts/chart3.xml"/><Relationship Id="rId6" Type="http://schemas.openxmlformats.org/officeDocument/2006/relationships/chart" Target="../charts/chart4.xml"/><Relationship Id="rId7" Type="http://schemas.openxmlformats.org/officeDocument/2006/relationships/chart" Target="../charts/chart5.xml"/><Relationship Id="rId8" Type="http://schemas.openxmlformats.org/officeDocument/2006/relationships/chart" Target="../charts/chart6.xml"/><Relationship Id="rId9" Type="http://schemas.openxmlformats.org/officeDocument/2006/relationships/chart" Target="../charts/chart7.xml"/><Relationship Id="rId10" Type="http://schemas.openxmlformats.org/officeDocument/2006/relationships/chart" Target="../charts/char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588"/>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ubtitle 2"/>
          <p:cNvSpPr txBox="1">
            <a:spLocks/>
          </p:cNvSpPr>
          <p:nvPr/>
        </p:nvSpPr>
        <p:spPr>
          <a:xfrm>
            <a:off x="2188806" y="4132631"/>
            <a:ext cx="5063279" cy="1600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400" dirty="0"/>
              <a:t>Nicole </a:t>
            </a:r>
            <a:r>
              <a:rPr lang="en-US" sz="1400" dirty="0" err="1"/>
              <a:t>Iroz-Elardo</a:t>
            </a:r>
            <a:r>
              <a:rPr lang="en-US" sz="1400" dirty="0"/>
              <a:t>, </a:t>
            </a:r>
            <a:r>
              <a:rPr lang="en-US" sz="1400" dirty="0" smtClean="0"/>
              <a:t>PhD, ud4h</a:t>
            </a:r>
            <a:endParaRPr lang="en-US" sz="1400" dirty="0"/>
          </a:p>
          <a:p>
            <a:pPr marL="0" indent="0">
              <a:buNone/>
            </a:pPr>
            <a:r>
              <a:rPr lang="en-US" sz="1100" dirty="0">
                <a:hlinkClick r:id="rId4"/>
              </a:rPr>
              <a:t>nirozelardo@</a:t>
            </a:r>
            <a:r>
              <a:rPr lang="en-US" sz="1100" dirty="0" smtClean="0">
                <a:hlinkClick r:id="rId4"/>
              </a:rPr>
              <a:t>ud4h.com</a:t>
            </a:r>
            <a:endParaRPr lang="en-US" sz="1100" dirty="0" smtClean="0"/>
          </a:p>
          <a:p>
            <a:pPr marL="0" indent="0">
              <a:buNone/>
            </a:pPr>
            <a:endParaRPr lang="en-US" sz="1100" dirty="0" smtClean="0"/>
          </a:p>
          <a:p>
            <a:pPr marL="0" indent="0">
              <a:buNone/>
            </a:pPr>
            <a:r>
              <a:rPr lang="en-US" sz="1400" dirty="0" smtClean="0"/>
              <a:t>Andrea Hamberg, Oregon HIA Program</a:t>
            </a:r>
          </a:p>
          <a:p>
            <a:pPr marL="0" indent="0">
              <a:buNone/>
            </a:pPr>
            <a:r>
              <a:rPr lang="en-US" sz="1400" dirty="0" smtClean="0">
                <a:hlinkClick r:id="rId5"/>
              </a:rPr>
              <a:t>andrea.hamberg@state.or.us</a:t>
            </a:r>
            <a:endParaRPr lang="en-US" sz="1400" dirty="0"/>
          </a:p>
          <a:p>
            <a:pPr marL="0" indent="0">
              <a:buNone/>
            </a:pPr>
            <a:endParaRPr lang="en-US" sz="600" dirty="0" smtClean="0"/>
          </a:p>
          <a:p>
            <a:pPr marL="0" indent="0">
              <a:buNone/>
            </a:pPr>
            <a:endParaRPr lang="en-US" sz="600" dirty="0" smtClean="0"/>
          </a:p>
          <a:p>
            <a:pPr marL="0" indent="0">
              <a:buNone/>
            </a:pPr>
            <a:r>
              <a:rPr lang="en-US" sz="1400" dirty="0" smtClean="0"/>
              <a:t>National HIA </a:t>
            </a:r>
            <a:r>
              <a:rPr lang="en-US" sz="1400" dirty="0" smtClean="0"/>
              <a:t>Meeting</a:t>
            </a:r>
            <a:endParaRPr lang="en-US" sz="1400" dirty="0" smtClean="0"/>
          </a:p>
          <a:p>
            <a:endParaRPr lang="en-US" sz="1400" dirty="0"/>
          </a:p>
        </p:txBody>
      </p:sp>
      <p:pic>
        <p:nvPicPr>
          <p:cNvPr id="6" name="Picture 5"/>
          <p:cNvPicPr/>
          <p:nvPr/>
        </p:nvPicPr>
        <p:blipFill rotWithShape="1">
          <a:blip r:embed="rId6">
            <a:extLst>
              <a:ext uri="{28A0092B-C50C-407E-A947-70E740481C1C}">
                <a14:useLocalDpi xmlns:a14="http://schemas.microsoft.com/office/drawing/2010/main" val="0"/>
              </a:ext>
            </a:extLst>
          </a:blip>
          <a:srcRect t="-1" b="49117"/>
          <a:stretch/>
        </p:blipFill>
        <p:spPr bwMode="auto">
          <a:xfrm>
            <a:off x="138390" y="704191"/>
            <a:ext cx="2050415" cy="5583226"/>
          </a:xfrm>
          <a:prstGeom prst="rect">
            <a:avLst/>
          </a:prstGeom>
          <a:noFill/>
          <a:ln>
            <a:noFill/>
          </a:ln>
          <a:extLst>
            <a:ext uri="{FAA26D3D-D897-4be2-8F04-BA451C77F1D7}">
              <ma14:placeholderFlag xmlns:ma14="http://schemas.microsoft.com/office/mac/drawingml/2011/main"/>
            </a:ext>
          </a:extLst>
        </p:spPr>
      </p:pic>
      <p:sp>
        <p:nvSpPr>
          <p:cNvPr id="7" name="Title 1"/>
          <p:cNvSpPr txBox="1">
            <a:spLocks/>
          </p:cNvSpPr>
          <p:nvPr/>
        </p:nvSpPr>
        <p:spPr>
          <a:xfrm>
            <a:off x="2930637" y="1598553"/>
            <a:ext cx="4827148" cy="1470025"/>
          </a:xfrm>
          <a:prstGeom prst="rect">
            <a:avLst/>
          </a:prstGeom>
        </p:spPr>
        <p:txBody>
          <a:bodyPr vert="horz" lIns="91440" tIns="45720" rIns="91440" bIns="45720" rtlCol="0" anchor="ctr">
            <a:normAutofit fontScale="925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600" b="1" dirty="0">
                <a:solidFill>
                  <a:schemeClr val="accent1">
                    <a:lumMod val="50000"/>
                  </a:schemeClr>
                </a:solidFill>
              </a:rPr>
              <a:t>USING QUANTITATIVE MODELING TO SUPPORT SOCIAL LEARNING</a:t>
            </a:r>
            <a:endParaRPr lang="en-US" sz="3600" dirty="0">
              <a:solidFill>
                <a:schemeClr val="accent1">
                  <a:lumMod val="50000"/>
                </a:schemeClr>
              </a:solidFill>
            </a:endParaRPr>
          </a:p>
        </p:txBody>
      </p:sp>
    </p:spTree>
    <p:extLst>
      <p:ext uri="{BB962C8B-B14F-4D97-AF65-F5344CB8AC3E}">
        <p14:creationId xmlns:p14="http://schemas.microsoft.com/office/powerpoint/2010/main" val="284579855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3"/>
          <a:srcRect l="-53261" r="-53261"/>
          <a:stretch>
            <a:fillRect/>
          </a:stretch>
        </p:blipFill>
        <p:spPr>
          <a:xfrm>
            <a:off x="1447800" y="838200"/>
            <a:ext cx="10509338" cy="5779802"/>
          </a:xfrm>
        </p:spPr>
      </p:pic>
      <p:sp>
        <p:nvSpPr>
          <p:cNvPr id="2" name="TextBox 1"/>
          <p:cNvSpPr txBox="1"/>
          <p:nvPr/>
        </p:nvSpPr>
        <p:spPr>
          <a:xfrm>
            <a:off x="304800" y="1676400"/>
            <a:ext cx="4038600" cy="3770263"/>
          </a:xfrm>
          <a:prstGeom prst="rect">
            <a:avLst/>
          </a:prstGeom>
          <a:noFill/>
        </p:spPr>
        <p:txBody>
          <a:bodyPr wrap="square" rtlCol="0">
            <a:spAutoFit/>
          </a:bodyPr>
          <a:lstStyle/>
          <a:p>
            <a:pPr marL="285750" indent="-285750">
              <a:spcAft>
                <a:spcPts val="600"/>
              </a:spcAft>
              <a:buFont typeface="Arial"/>
              <a:buChar char="•"/>
            </a:pPr>
            <a:r>
              <a:rPr lang="en-US" sz="3200" dirty="0" smtClean="0"/>
              <a:t>Legislative mandate </a:t>
            </a:r>
          </a:p>
          <a:p>
            <a:pPr marL="285750" indent="-285750">
              <a:spcAft>
                <a:spcPts val="600"/>
              </a:spcAft>
              <a:buFont typeface="Arial"/>
              <a:buChar char="•"/>
            </a:pPr>
            <a:r>
              <a:rPr lang="en-US" sz="3200" dirty="0" smtClean="0"/>
              <a:t>Portland, OR MPO</a:t>
            </a:r>
          </a:p>
          <a:p>
            <a:pPr marL="285750" indent="-285750">
              <a:spcAft>
                <a:spcPts val="600"/>
              </a:spcAft>
              <a:buFont typeface="Arial"/>
              <a:buChar char="•"/>
            </a:pPr>
            <a:r>
              <a:rPr lang="en-US" sz="3200" dirty="0" smtClean="0"/>
              <a:t>Plan and implement  </a:t>
            </a:r>
          </a:p>
          <a:p>
            <a:pPr marL="285750" indent="-285750">
              <a:spcAft>
                <a:spcPts val="600"/>
              </a:spcAft>
              <a:buFont typeface="Arial"/>
              <a:buChar char="•"/>
            </a:pPr>
            <a:r>
              <a:rPr lang="en-US" sz="3200" dirty="0" smtClean="0"/>
              <a:t>Decrease emissions from light duty vehicles by 20% by 2035</a:t>
            </a:r>
            <a:endParaRPr lang="en-US" sz="3200" dirty="0"/>
          </a:p>
        </p:txBody>
      </p:sp>
      <p:sp>
        <p:nvSpPr>
          <p:cNvPr id="7" name="Title 1"/>
          <p:cNvSpPr txBox="1">
            <a:spLocks/>
          </p:cNvSpPr>
          <p:nvPr/>
        </p:nvSpPr>
        <p:spPr>
          <a:xfrm>
            <a:off x="-304800" y="228600"/>
            <a:ext cx="9753600" cy="1143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000" b="1" dirty="0" smtClean="0"/>
              <a:t>Metro’s Climate Smart Communities Scenarios Project</a:t>
            </a:r>
            <a:br>
              <a:rPr lang="en-US" sz="3000" b="1" dirty="0" smtClean="0"/>
            </a:br>
            <a:endParaRPr lang="en-US" sz="3000" dirty="0"/>
          </a:p>
        </p:txBody>
      </p:sp>
    </p:spTree>
    <p:extLst>
      <p:ext uri="{BB962C8B-B14F-4D97-AF65-F5344CB8AC3E}">
        <p14:creationId xmlns:p14="http://schemas.microsoft.com/office/powerpoint/2010/main" val="166672118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normAutofit fontScale="90000"/>
          </a:bodyPr>
          <a:lstStyle/>
          <a:p>
            <a:r>
              <a:rPr lang="en-US" b="1" dirty="0" smtClean="0"/>
              <a:t>Metro’s Climate Smart Communities Scenarios Project</a:t>
            </a:r>
            <a:br>
              <a:rPr lang="en-US" b="1" dirty="0" smtClean="0"/>
            </a:br>
            <a:endParaRPr lang="en-US" dirty="0"/>
          </a:p>
        </p:txBody>
      </p:sp>
      <p:pic>
        <p:nvPicPr>
          <p:cNvPr id="5122" name="Picture 2" descr="infographic of project timeline"/>
          <p:cNvPicPr>
            <a:picLocks noChangeAspect="1" noChangeArrowheads="1"/>
          </p:cNvPicPr>
          <p:nvPr/>
        </p:nvPicPr>
        <p:blipFill>
          <a:blip r:embed="rId3" cstate="print"/>
          <a:srcRect/>
          <a:stretch>
            <a:fillRect/>
          </a:stretch>
        </p:blipFill>
        <p:spPr bwMode="auto">
          <a:xfrm>
            <a:off x="0" y="2438400"/>
            <a:ext cx="8869563" cy="4133850"/>
          </a:xfrm>
          <a:prstGeom prst="rect">
            <a:avLst/>
          </a:prstGeom>
          <a:noFill/>
        </p:spPr>
      </p:pic>
      <p:sp>
        <p:nvSpPr>
          <p:cNvPr id="5" name="TextBox 4"/>
          <p:cNvSpPr txBox="1"/>
          <p:nvPr/>
        </p:nvSpPr>
        <p:spPr>
          <a:xfrm>
            <a:off x="1219200" y="1600200"/>
            <a:ext cx="1752600" cy="1323439"/>
          </a:xfrm>
          <a:prstGeom prst="rect">
            <a:avLst/>
          </a:prstGeom>
          <a:solidFill>
            <a:schemeClr val="accent3">
              <a:lumMod val="40000"/>
              <a:lumOff val="60000"/>
            </a:schemeClr>
          </a:solidFill>
        </p:spPr>
        <p:txBody>
          <a:bodyPr wrap="square" rtlCol="0">
            <a:spAutoFit/>
          </a:bodyPr>
          <a:lstStyle/>
          <a:p>
            <a:pPr algn="ctr"/>
            <a:r>
              <a:rPr lang="en-US" sz="2000" dirty="0" smtClean="0"/>
              <a:t>Climate Smart Communities  Scenarios HIA</a:t>
            </a:r>
          </a:p>
          <a:p>
            <a:pPr algn="ctr"/>
            <a:r>
              <a:rPr lang="en-US" sz="2000" dirty="0" smtClean="0"/>
              <a:t>April 2013</a:t>
            </a:r>
          </a:p>
        </p:txBody>
      </p:sp>
      <p:sp>
        <p:nvSpPr>
          <p:cNvPr id="6" name="TextBox 5"/>
          <p:cNvSpPr txBox="1"/>
          <p:nvPr/>
        </p:nvSpPr>
        <p:spPr>
          <a:xfrm>
            <a:off x="4114800" y="1676400"/>
            <a:ext cx="1447800" cy="1323439"/>
          </a:xfrm>
          <a:prstGeom prst="rect">
            <a:avLst/>
          </a:prstGeom>
          <a:solidFill>
            <a:schemeClr val="accent3">
              <a:lumMod val="40000"/>
              <a:lumOff val="60000"/>
            </a:schemeClr>
          </a:solidFill>
        </p:spPr>
        <p:txBody>
          <a:bodyPr wrap="square" rtlCol="0">
            <a:spAutoFit/>
          </a:bodyPr>
          <a:lstStyle/>
          <a:p>
            <a:pPr algn="ctr"/>
            <a:r>
              <a:rPr lang="en-US" sz="2000" dirty="0" smtClean="0"/>
              <a:t>Community Climate Choices HIA</a:t>
            </a:r>
          </a:p>
          <a:p>
            <a:pPr algn="ctr"/>
            <a:r>
              <a:rPr lang="en-US" sz="2000" dirty="0" smtClean="0"/>
              <a:t>March 2014</a:t>
            </a:r>
            <a:endParaRPr lang="en-US" sz="2000" dirty="0"/>
          </a:p>
        </p:txBody>
      </p:sp>
      <p:sp>
        <p:nvSpPr>
          <p:cNvPr id="7" name="TextBox 6"/>
          <p:cNvSpPr txBox="1"/>
          <p:nvPr/>
        </p:nvSpPr>
        <p:spPr>
          <a:xfrm>
            <a:off x="6629400" y="1676400"/>
            <a:ext cx="1981200" cy="1323439"/>
          </a:xfrm>
          <a:prstGeom prst="rect">
            <a:avLst/>
          </a:prstGeom>
          <a:solidFill>
            <a:schemeClr val="accent3">
              <a:lumMod val="40000"/>
              <a:lumOff val="60000"/>
            </a:schemeClr>
          </a:solidFill>
        </p:spPr>
        <p:txBody>
          <a:bodyPr wrap="square" rtlCol="0">
            <a:spAutoFit/>
          </a:bodyPr>
          <a:lstStyle/>
          <a:p>
            <a:pPr algn="ctr"/>
            <a:r>
              <a:rPr lang="en-US" sz="2000" dirty="0" smtClean="0"/>
              <a:t>Community Smart Scenario HIA</a:t>
            </a:r>
          </a:p>
          <a:p>
            <a:pPr algn="ctr"/>
            <a:r>
              <a:rPr lang="en-US" sz="2000" dirty="0" smtClean="0"/>
              <a:t>September 2014</a:t>
            </a:r>
            <a:endParaRPr lang="en-US" sz="2000" dirty="0"/>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Integrated Transport Health Impact Model (ITHIM)</a:t>
            </a:r>
            <a:endParaRPr lang="en-US" dirty="0"/>
          </a:p>
        </p:txBody>
      </p:sp>
      <p:sp>
        <p:nvSpPr>
          <p:cNvPr id="3" name="Rectangle 2"/>
          <p:cNvSpPr/>
          <p:nvPr/>
        </p:nvSpPr>
        <p:spPr>
          <a:xfrm>
            <a:off x="3810000" y="3048000"/>
            <a:ext cx="1752600" cy="1219200"/>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Metabolic Equivalents</a:t>
            </a:r>
          </a:p>
        </p:txBody>
      </p:sp>
      <p:sp>
        <p:nvSpPr>
          <p:cNvPr id="4" name="Rectangle 3"/>
          <p:cNvSpPr/>
          <p:nvPr/>
        </p:nvSpPr>
        <p:spPr>
          <a:xfrm>
            <a:off x="1447800" y="1676400"/>
            <a:ext cx="2667000" cy="1066800"/>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Miles traveled by mode per person per week</a:t>
            </a:r>
          </a:p>
        </p:txBody>
      </p:sp>
      <p:sp>
        <p:nvSpPr>
          <p:cNvPr id="5" name="Rectangle 4"/>
          <p:cNvSpPr/>
          <p:nvPr/>
        </p:nvSpPr>
        <p:spPr>
          <a:xfrm>
            <a:off x="6172200" y="1676400"/>
            <a:ext cx="1676400" cy="1066800"/>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PM2.5</a:t>
            </a:r>
          </a:p>
        </p:txBody>
      </p:sp>
      <p:sp>
        <p:nvSpPr>
          <p:cNvPr id="6" name="Rectangle 5"/>
          <p:cNvSpPr/>
          <p:nvPr/>
        </p:nvSpPr>
        <p:spPr>
          <a:xfrm>
            <a:off x="457200" y="2971800"/>
            <a:ext cx="1600200" cy="1295400"/>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Traffic Safety (mode by functional class)</a:t>
            </a:r>
          </a:p>
        </p:txBody>
      </p:sp>
      <p:sp>
        <p:nvSpPr>
          <p:cNvPr id="7" name="Rectangle 6"/>
          <p:cNvSpPr/>
          <p:nvPr/>
        </p:nvSpPr>
        <p:spPr>
          <a:xfrm>
            <a:off x="4800600" y="4495800"/>
            <a:ext cx="2057400" cy="2133600"/>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7475" indent="-117475" algn="ctr"/>
            <a:r>
              <a:rPr lang="en-US" sz="1600" dirty="0" smtClean="0"/>
              <a:t>PHYSICAL ACTIVITY &amp; AIR QUALITY </a:t>
            </a:r>
          </a:p>
          <a:p>
            <a:pPr marL="117475" indent="-117475">
              <a:buFont typeface="Arial" pitchFamily="34" charset="0"/>
              <a:buChar char="•"/>
            </a:pPr>
            <a:r>
              <a:rPr lang="en-US" sz="1600" dirty="0" smtClean="0"/>
              <a:t>Stroke</a:t>
            </a:r>
          </a:p>
          <a:p>
            <a:pPr marL="117475" indent="-117475">
              <a:buFont typeface="Arial" pitchFamily="34" charset="0"/>
              <a:buChar char="•"/>
            </a:pPr>
            <a:r>
              <a:rPr lang="en-US" sz="1600" dirty="0" smtClean="0"/>
              <a:t>Ischemic heart disease</a:t>
            </a:r>
          </a:p>
          <a:p>
            <a:pPr marL="117475" indent="-117475">
              <a:buFont typeface="Arial" pitchFamily="34" charset="0"/>
              <a:buChar char="•"/>
            </a:pPr>
            <a:r>
              <a:rPr lang="en-US" sz="1600" dirty="0" smtClean="0"/>
              <a:t>Hypertensive heart disease</a:t>
            </a:r>
          </a:p>
        </p:txBody>
      </p:sp>
      <p:sp>
        <p:nvSpPr>
          <p:cNvPr id="8" name="Rectangle 7"/>
          <p:cNvSpPr/>
          <p:nvPr/>
        </p:nvSpPr>
        <p:spPr>
          <a:xfrm>
            <a:off x="7086600" y="4495800"/>
            <a:ext cx="1905000" cy="2133600"/>
          </a:xfrm>
          <a:prstGeom prst="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AIR QUALITY</a:t>
            </a:r>
          </a:p>
          <a:p>
            <a:pPr>
              <a:buFont typeface="Arial" pitchFamily="34" charset="0"/>
              <a:buChar char="•"/>
            </a:pPr>
            <a:endParaRPr lang="en-US" sz="1600" dirty="0" smtClean="0"/>
          </a:p>
          <a:p>
            <a:pPr marL="117475" indent="-117475">
              <a:buFont typeface="Arial" pitchFamily="34" charset="0"/>
              <a:buChar char="•"/>
            </a:pPr>
            <a:r>
              <a:rPr lang="en-US" sz="1600" dirty="0" smtClean="0"/>
              <a:t>Lung Cancer</a:t>
            </a:r>
          </a:p>
          <a:p>
            <a:pPr marL="117475" indent="-117475">
              <a:buFont typeface="Arial" pitchFamily="34" charset="0"/>
              <a:buChar char="•"/>
            </a:pPr>
            <a:r>
              <a:rPr lang="en-US" sz="1600" dirty="0" smtClean="0"/>
              <a:t>Inflammatory heart disease</a:t>
            </a:r>
          </a:p>
          <a:p>
            <a:pPr marL="117475" indent="-117475">
              <a:buFont typeface="Arial" pitchFamily="34" charset="0"/>
              <a:buChar char="•"/>
            </a:pPr>
            <a:r>
              <a:rPr lang="en-US" sz="1600" dirty="0" smtClean="0"/>
              <a:t>Respiratory disease</a:t>
            </a:r>
          </a:p>
        </p:txBody>
      </p:sp>
      <p:sp>
        <p:nvSpPr>
          <p:cNvPr id="9" name="Rectangle 8"/>
          <p:cNvSpPr/>
          <p:nvPr/>
        </p:nvSpPr>
        <p:spPr>
          <a:xfrm>
            <a:off x="2514600" y="4495800"/>
            <a:ext cx="2057400" cy="2133600"/>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PHYSICAL ACTIVITY</a:t>
            </a:r>
          </a:p>
          <a:p>
            <a:endParaRPr lang="en-US" dirty="0" smtClean="0"/>
          </a:p>
          <a:p>
            <a:pPr>
              <a:buFont typeface="Arial" pitchFamily="34" charset="0"/>
              <a:buChar char="•"/>
            </a:pPr>
            <a:r>
              <a:rPr lang="en-US" sz="1600" dirty="0" smtClean="0"/>
              <a:t>Breast Cancer</a:t>
            </a:r>
          </a:p>
          <a:p>
            <a:pPr>
              <a:buFont typeface="Arial" pitchFamily="34" charset="0"/>
              <a:buChar char="•"/>
            </a:pPr>
            <a:r>
              <a:rPr lang="en-US" sz="1600" dirty="0" smtClean="0"/>
              <a:t>Colon Cancer</a:t>
            </a:r>
          </a:p>
          <a:p>
            <a:pPr>
              <a:buFont typeface="Arial" pitchFamily="34" charset="0"/>
              <a:buChar char="•"/>
            </a:pPr>
            <a:r>
              <a:rPr lang="en-US" sz="1600" dirty="0" smtClean="0"/>
              <a:t>Depression</a:t>
            </a:r>
          </a:p>
          <a:p>
            <a:pPr>
              <a:buFont typeface="Arial" pitchFamily="34" charset="0"/>
              <a:buChar char="•"/>
            </a:pPr>
            <a:r>
              <a:rPr lang="en-US" sz="1600" dirty="0" smtClean="0"/>
              <a:t>Dementia</a:t>
            </a:r>
          </a:p>
          <a:p>
            <a:pPr>
              <a:buFont typeface="Arial" pitchFamily="34" charset="0"/>
              <a:buChar char="•"/>
            </a:pPr>
            <a:r>
              <a:rPr lang="en-US" sz="1600" dirty="0" smtClean="0"/>
              <a:t>Diabetes</a:t>
            </a:r>
          </a:p>
        </p:txBody>
      </p:sp>
      <p:sp>
        <p:nvSpPr>
          <p:cNvPr id="10" name="Rectangle 9"/>
          <p:cNvSpPr/>
          <p:nvPr/>
        </p:nvSpPr>
        <p:spPr>
          <a:xfrm>
            <a:off x="228600" y="4495800"/>
            <a:ext cx="1981200" cy="2133600"/>
          </a:xfrm>
          <a:prstGeom prst="rect">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TRAFFIC SAFETY</a:t>
            </a:r>
          </a:p>
          <a:p>
            <a:endParaRPr lang="en-US" dirty="0" smtClean="0"/>
          </a:p>
          <a:p>
            <a:r>
              <a:rPr lang="en-US" sz="1600" dirty="0" smtClean="0"/>
              <a:t>Collisions resulting in fatalities or severe injuries</a:t>
            </a:r>
          </a:p>
        </p:txBody>
      </p:sp>
      <p:cxnSp>
        <p:nvCxnSpPr>
          <p:cNvPr id="12" name="Shape 11"/>
          <p:cNvCxnSpPr>
            <a:stCxn id="4" idx="3"/>
            <a:endCxn id="3" idx="0"/>
          </p:cNvCxnSpPr>
          <p:nvPr/>
        </p:nvCxnSpPr>
        <p:spPr>
          <a:xfrm>
            <a:off x="4114800" y="2209800"/>
            <a:ext cx="571500" cy="838200"/>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hape 13"/>
          <p:cNvCxnSpPr>
            <a:stCxn id="4" idx="1"/>
            <a:endCxn id="6" idx="0"/>
          </p:cNvCxnSpPr>
          <p:nvPr/>
        </p:nvCxnSpPr>
        <p:spPr>
          <a:xfrm rot="10800000" flipV="1">
            <a:off x="1257300" y="2209800"/>
            <a:ext cx="190500" cy="762000"/>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Elbow Connector 15"/>
          <p:cNvCxnSpPr>
            <a:stCxn id="6" idx="2"/>
            <a:endCxn id="10" idx="0"/>
          </p:cNvCxnSpPr>
          <p:nvPr/>
        </p:nvCxnSpPr>
        <p:spPr>
          <a:xfrm rot="5400000">
            <a:off x="1123950" y="4362450"/>
            <a:ext cx="228600" cy="38100"/>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Shape 25"/>
          <p:cNvCxnSpPr>
            <a:stCxn id="3" idx="1"/>
            <a:endCxn id="9" idx="0"/>
          </p:cNvCxnSpPr>
          <p:nvPr/>
        </p:nvCxnSpPr>
        <p:spPr>
          <a:xfrm rot="10800000" flipV="1">
            <a:off x="3543300" y="3657600"/>
            <a:ext cx="266700" cy="838200"/>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Shape 29"/>
          <p:cNvCxnSpPr>
            <a:stCxn id="3" idx="3"/>
            <a:endCxn id="7" idx="0"/>
          </p:cNvCxnSpPr>
          <p:nvPr/>
        </p:nvCxnSpPr>
        <p:spPr>
          <a:xfrm>
            <a:off x="5562600" y="3657600"/>
            <a:ext cx="266700" cy="838200"/>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6" name="Shape 35"/>
          <p:cNvCxnSpPr>
            <a:stCxn id="5" idx="1"/>
            <a:endCxn id="7" idx="0"/>
          </p:cNvCxnSpPr>
          <p:nvPr/>
        </p:nvCxnSpPr>
        <p:spPr>
          <a:xfrm rot="10800000" flipV="1">
            <a:off x="5829300" y="2209800"/>
            <a:ext cx="342900" cy="2286000"/>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8" name="Elbow Connector 37"/>
          <p:cNvCxnSpPr>
            <a:stCxn id="5" idx="3"/>
            <a:endCxn id="8" idx="0"/>
          </p:cNvCxnSpPr>
          <p:nvPr/>
        </p:nvCxnSpPr>
        <p:spPr>
          <a:xfrm>
            <a:off x="7848600" y="2209800"/>
            <a:ext cx="190500" cy="2286000"/>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0" y="0"/>
          <a:ext cx="9144000" cy="6773731"/>
        </p:xfrm>
        <a:graphic>
          <a:graphicData uri="http://schemas.openxmlformats.org/drawingml/2006/table">
            <a:tbl>
              <a:tblPr/>
              <a:tblGrid>
                <a:gridCol w="1831505"/>
                <a:gridCol w="1432763"/>
                <a:gridCol w="1317872"/>
                <a:gridCol w="1520620"/>
                <a:gridCol w="1520620"/>
                <a:gridCol w="1520620"/>
              </a:tblGrid>
              <a:tr h="1956436">
                <a:tc>
                  <a:txBody>
                    <a:bodyPr/>
                    <a:lstStyle/>
                    <a:p>
                      <a:pPr marL="0" marR="0" algn="ctr">
                        <a:lnSpc>
                          <a:spcPct val="115000"/>
                        </a:lnSpc>
                        <a:spcBef>
                          <a:spcPts val="0"/>
                        </a:spcBef>
                        <a:spcAft>
                          <a:spcPts val="0"/>
                        </a:spcAft>
                      </a:pPr>
                      <a:r>
                        <a:rPr lang="en-US" sz="1800" b="1" dirty="0">
                          <a:latin typeface="Calibri"/>
                          <a:ea typeface="Calibri"/>
                          <a:cs typeface="Times New Roman"/>
                        </a:rPr>
                        <a:t>Data Input</a:t>
                      </a:r>
                      <a:endParaRPr lang="en-US" sz="2000" dirty="0">
                        <a:latin typeface="Calibri"/>
                        <a:ea typeface="Calibri"/>
                        <a:cs typeface="Times New Roman"/>
                      </a:endParaRPr>
                    </a:p>
                  </a:txBody>
                  <a:tcPr marL="64645" marR="646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marL="0" marR="0" algn="ctr">
                        <a:lnSpc>
                          <a:spcPct val="115000"/>
                        </a:lnSpc>
                        <a:spcBef>
                          <a:spcPts val="0"/>
                        </a:spcBef>
                        <a:spcAft>
                          <a:spcPts val="0"/>
                        </a:spcAft>
                      </a:pPr>
                      <a:r>
                        <a:rPr lang="en-US" sz="1800" b="1" dirty="0">
                          <a:latin typeface="Calibri"/>
                          <a:ea typeface="Calibri"/>
                          <a:cs typeface="Times New Roman"/>
                        </a:rPr>
                        <a:t>Baseline </a:t>
                      </a:r>
                      <a:endParaRPr lang="en-US" sz="1800" b="1" dirty="0" smtClean="0">
                        <a:latin typeface="Calibri"/>
                        <a:ea typeface="Calibri"/>
                        <a:cs typeface="Times New Roman"/>
                      </a:endParaRPr>
                    </a:p>
                    <a:p>
                      <a:pPr marL="0" marR="0" algn="ctr">
                        <a:lnSpc>
                          <a:spcPct val="115000"/>
                        </a:lnSpc>
                        <a:spcBef>
                          <a:spcPts val="0"/>
                        </a:spcBef>
                        <a:spcAft>
                          <a:spcPts val="0"/>
                        </a:spcAft>
                      </a:pPr>
                      <a:r>
                        <a:rPr lang="en-US" sz="1800" b="1" dirty="0" smtClean="0">
                          <a:latin typeface="Calibri"/>
                          <a:ea typeface="Calibri"/>
                          <a:cs typeface="Times New Roman"/>
                        </a:rPr>
                        <a:t>(</a:t>
                      </a:r>
                      <a:r>
                        <a:rPr lang="en-US" sz="1800" b="1" dirty="0">
                          <a:latin typeface="Calibri"/>
                          <a:ea typeface="Calibri"/>
                          <a:cs typeface="Times New Roman"/>
                        </a:rPr>
                        <a:t>2010)</a:t>
                      </a:r>
                      <a:endParaRPr lang="en-US" sz="2000" dirty="0">
                        <a:latin typeface="Calibri"/>
                        <a:ea typeface="Calibri"/>
                        <a:cs typeface="Times New Roman"/>
                      </a:endParaRPr>
                    </a:p>
                  </a:txBody>
                  <a:tcPr marL="64645" marR="646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marL="0" marR="0" algn="ctr">
                        <a:lnSpc>
                          <a:spcPct val="115000"/>
                        </a:lnSpc>
                        <a:spcBef>
                          <a:spcPts val="0"/>
                        </a:spcBef>
                        <a:spcAft>
                          <a:spcPts val="0"/>
                        </a:spcAft>
                      </a:pPr>
                      <a:r>
                        <a:rPr lang="en-US" sz="1800" b="1" dirty="0" smtClean="0">
                          <a:latin typeface="Calibri"/>
                          <a:ea typeface="Calibri"/>
                          <a:cs typeface="Times New Roman"/>
                        </a:rPr>
                        <a:t>Scenario A</a:t>
                      </a:r>
                    </a:p>
                    <a:p>
                      <a:pPr marL="0" marR="0" algn="ctr">
                        <a:lnSpc>
                          <a:spcPct val="115000"/>
                        </a:lnSpc>
                        <a:spcBef>
                          <a:spcPts val="0"/>
                        </a:spcBef>
                        <a:spcAft>
                          <a:spcPts val="0"/>
                        </a:spcAft>
                      </a:pPr>
                      <a:r>
                        <a:rPr lang="en-US" sz="1800" b="0" i="0" dirty="0" smtClean="0">
                          <a:latin typeface="Calibri"/>
                          <a:ea typeface="Calibri"/>
                          <a:cs typeface="Times New Roman"/>
                        </a:rPr>
                        <a:t>Current Trajectory</a:t>
                      </a:r>
                      <a:endParaRPr lang="en-US" sz="2000" b="0" i="0" dirty="0">
                        <a:latin typeface="Calibri"/>
                        <a:ea typeface="Calibri"/>
                        <a:cs typeface="Times New Roman"/>
                      </a:endParaRPr>
                    </a:p>
                  </a:txBody>
                  <a:tcPr marL="64645" marR="646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marL="0" marR="0" algn="ctr">
                        <a:lnSpc>
                          <a:spcPct val="115000"/>
                        </a:lnSpc>
                        <a:spcBef>
                          <a:spcPts val="0"/>
                        </a:spcBef>
                        <a:spcAft>
                          <a:spcPts val="0"/>
                        </a:spcAft>
                      </a:pPr>
                      <a:r>
                        <a:rPr lang="en-US" sz="1800" b="1" dirty="0">
                          <a:latin typeface="Calibri"/>
                          <a:ea typeface="Calibri"/>
                          <a:cs typeface="Times New Roman"/>
                        </a:rPr>
                        <a:t>Scenario B</a:t>
                      </a:r>
                      <a:endParaRPr lang="en-US" sz="2000" dirty="0">
                        <a:latin typeface="Calibri"/>
                        <a:ea typeface="Calibri"/>
                        <a:cs typeface="Times New Roman"/>
                      </a:endParaRPr>
                    </a:p>
                    <a:p>
                      <a:pPr marL="0" marR="0" algn="ctr">
                        <a:lnSpc>
                          <a:spcPct val="115000"/>
                        </a:lnSpc>
                        <a:spcBef>
                          <a:spcPts val="0"/>
                        </a:spcBef>
                        <a:spcAft>
                          <a:spcPts val="1000"/>
                        </a:spcAft>
                      </a:pPr>
                      <a:r>
                        <a:rPr lang="en-US" sz="1600" dirty="0">
                          <a:latin typeface="Calibri"/>
                          <a:ea typeface="Calibri"/>
                          <a:cs typeface="Calibri"/>
                        </a:rPr>
                        <a:t>Adopted plans with increased revenue</a:t>
                      </a:r>
                      <a:endParaRPr lang="en-US" sz="2000" dirty="0">
                        <a:latin typeface="Calibri"/>
                        <a:ea typeface="Calibri"/>
                        <a:cs typeface="Times New Roman"/>
                      </a:endParaRPr>
                    </a:p>
                  </a:txBody>
                  <a:tcPr marL="64645" marR="646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marL="0" marR="0" algn="ctr">
                        <a:lnSpc>
                          <a:spcPct val="115000"/>
                        </a:lnSpc>
                        <a:spcBef>
                          <a:spcPts val="0"/>
                        </a:spcBef>
                        <a:spcAft>
                          <a:spcPts val="0"/>
                        </a:spcAft>
                      </a:pPr>
                      <a:r>
                        <a:rPr lang="en-US" sz="1800" b="1" dirty="0">
                          <a:latin typeface="Calibri"/>
                          <a:ea typeface="Calibri"/>
                          <a:cs typeface="Times New Roman"/>
                        </a:rPr>
                        <a:t>Scenario C</a:t>
                      </a:r>
                      <a:endParaRPr lang="en-US" sz="2000" dirty="0">
                        <a:latin typeface="Calibri"/>
                        <a:ea typeface="Calibri"/>
                        <a:cs typeface="Times New Roman"/>
                      </a:endParaRPr>
                    </a:p>
                    <a:p>
                      <a:pPr marL="0" marR="0" algn="ctr">
                        <a:lnSpc>
                          <a:spcPct val="115000"/>
                        </a:lnSpc>
                        <a:spcBef>
                          <a:spcPts val="0"/>
                        </a:spcBef>
                        <a:spcAft>
                          <a:spcPts val="1000"/>
                        </a:spcAft>
                      </a:pPr>
                      <a:r>
                        <a:rPr lang="en-US" sz="1600" dirty="0">
                          <a:latin typeface="Calibri"/>
                          <a:ea typeface="Calibri"/>
                          <a:cs typeface="Calibri"/>
                        </a:rPr>
                        <a:t>Scenario B plus additional policy/ infrastructure and new funding sources</a:t>
                      </a:r>
                      <a:endParaRPr lang="en-US" sz="2000" dirty="0">
                        <a:latin typeface="Calibri"/>
                        <a:ea typeface="Calibri"/>
                        <a:cs typeface="Times New Roman"/>
                      </a:endParaRPr>
                    </a:p>
                  </a:txBody>
                  <a:tcPr marL="64645" marR="646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marL="0" marR="0" algn="ctr">
                        <a:lnSpc>
                          <a:spcPct val="115000"/>
                        </a:lnSpc>
                        <a:spcBef>
                          <a:spcPts val="0"/>
                        </a:spcBef>
                        <a:spcAft>
                          <a:spcPts val="0"/>
                        </a:spcAft>
                      </a:pPr>
                      <a:r>
                        <a:rPr lang="en-US" sz="1800" b="1" dirty="0">
                          <a:latin typeface="Calibri"/>
                          <a:ea typeface="Calibri"/>
                          <a:cs typeface="Times New Roman"/>
                        </a:rPr>
                        <a:t>Draft </a:t>
                      </a:r>
                      <a:r>
                        <a:rPr lang="en-US" sz="1800" b="1" dirty="0" smtClean="0">
                          <a:latin typeface="Calibri"/>
                          <a:ea typeface="Calibri"/>
                          <a:cs typeface="Times New Roman"/>
                        </a:rPr>
                        <a:t>Approach</a:t>
                      </a:r>
                      <a:endParaRPr lang="en-US" sz="2000" dirty="0">
                        <a:latin typeface="Calibri"/>
                        <a:ea typeface="Calibri"/>
                        <a:cs typeface="Times New Roman"/>
                      </a:endParaRPr>
                    </a:p>
                    <a:p>
                      <a:pPr marL="0" marR="0" algn="ctr">
                        <a:lnSpc>
                          <a:spcPct val="115000"/>
                        </a:lnSpc>
                        <a:spcBef>
                          <a:spcPts val="0"/>
                        </a:spcBef>
                        <a:spcAft>
                          <a:spcPts val="0"/>
                        </a:spcAft>
                      </a:pPr>
                      <a:r>
                        <a:rPr lang="en-US" sz="1600" dirty="0">
                          <a:latin typeface="Calibri"/>
                          <a:ea typeface="Calibri"/>
                          <a:cs typeface="Calibri"/>
                        </a:rPr>
                        <a:t>Adopted 2014 RTP plus investment for transit and lower-cost TSMO and information</a:t>
                      </a:r>
                      <a:endParaRPr lang="en-US" sz="2000" dirty="0">
                        <a:latin typeface="Calibri"/>
                        <a:ea typeface="Calibri"/>
                        <a:cs typeface="Times New Roman"/>
                      </a:endParaRPr>
                    </a:p>
                  </a:txBody>
                  <a:tcPr marL="64645" marR="646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r>
              <a:tr h="494902">
                <a:tc>
                  <a:txBody>
                    <a:bodyPr/>
                    <a:lstStyle/>
                    <a:p>
                      <a:pPr marL="0" marR="0" algn="ctr">
                        <a:lnSpc>
                          <a:spcPct val="115000"/>
                        </a:lnSpc>
                        <a:spcBef>
                          <a:spcPts val="0"/>
                        </a:spcBef>
                        <a:spcAft>
                          <a:spcPts val="0"/>
                        </a:spcAft>
                      </a:pPr>
                      <a:r>
                        <a:rPr lang="en-US" sz="1800" dirty="0">
                          <a:latin typeface="Calibri"/>
                          <a:ea typeface="Calibri"/>
                          <a:cs typeface="Times New Roman"/>
                        </a:rPr>
                        <a:t>Reduction in GHG</a:t>
                      </a:r>
                      <a:endParaRPr lang="en-US" sz="2000" dirty="0">
                        <a:latin typeface="Calibri"/>
                        <a:ea typeface="Calibri"/>
                        <a:cs typeface="Times New Roman"/>
                      </a:endParaRPr>
                    </a:p>
                  </a:txBody>
                  <a:tcPr marL="64645" marR="646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2000" dirty="0">
                        <a:latin typeface="Calibri"/>
                        <a:ea typeface="Calibri"/>
                        <a:cs typeface="Times New Roman"/>
                      </a:endParaRPr>
                    </a:p>
                  </a:txBody>
                  <a:tcPr marL="64645" marR="646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dirty="0">
                          <a:latin typeface="Calibri"/>
                          <a:ea typeface="Calibri"/>
                          <a:cs typeface="Calibri"/>
                        </a:rPr>
                        <a:t>↓</a:t>
                      </a:r>
                      <a:r>
                        <a:rPr lang="en-US" sz="2000" dirty="0">
                          <a:latin typeface="Calibri"/>
                          <a:ea typeface="Calibri"/>
                          <a:cs typeface="Times New Roman"/>
                        </a:rPr>
                        <a:t>12%</a:t>
                      </a:r>
                      <a:endParaRPr lang="en-US" sz="2400" dirty="0">
                        <a:latin typeface="Calibri"/>
                        <a:ea typeface="Calibri"/>
                        <a:cs typeface="Times New Roman"/>
                      </a:endParaRPr>
                    </a:p>
                  </a:txBody>
                  <a:tcPr marL="64645" marR="646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dirty="0">
                          <a:latin typeface="Calibri"/>
                          <a:ea typeface="Calibri"/>
                          <a:cs typeface="Calibri"/>
                        </a:rPr>
                        <a:t>↓</a:t>
                      </a:r>
                      <a:r>
                        <a:rPr lang="en-US" sz="2000" dirty="0">
                          <a:latin typeface="Calibri"/>
                          <a:ea typeface="Calibri"/>
                          <a:cs typeface="Times New Roman"/>
                        </a:rPr>
                        <a:t>24%</a:t>
                      </a:r>
                      <a:endParaRPr lang="en-US" sz="2400" dirty="0">
                        <a:latin typeface="Calibri"/>
                        <a:ea typeface="Calibri"/>
                        <a:cs typeface="Times New Roman"/>
                      </a:endParaRPr>
                    </a:p>
                  </a:txBody>
                  <a:tcPr marL="64645" marR="646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dirty="0">
                          <a:latin typeface="Calibri"/>
                          <a:ea typeface="Calibri"/>
                          <a:cs typeface="Calibri"/>
                        </a:rPr>
                        <a:t>↓</a:t>
                      </a:r>
                      <a:r>
                        <a:rPr lang="en-US" sz="2000" dirty="0">
                          <a:latin typeface="Calibri"/>
                          <a:ea typeface="Calibri"/>
                          <a:cs typeface="Times New Roman"/>
                        </a:rPr>
                        <a:t>36%</a:t>
                      </a:r>
                      <a:endParaRPr lang="en-US" sz="2400" dirty="0">
                        <a:latin typeface="Calibri"/>
                        <a:ea typeface="Calibri"/>
                        <a:cs typeface="Times New Roman"/>
                      </a:endParaRPr>
                    </a:p>
                  </a:txBody>
                  <a:tcPr marL="64645" marR="646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2000" dirty="0" smtClean="0">
                          <a:latin typeface="+mn-lt"/>
                          <a:ea typeface="Calibri"/>
                          <a:cs typeface="Times New Roman"/>
                        </a:rPr>
                        <a:t>↓29%</a:t>
                      </a:r>
                    </a:p>
                  </a:txBody>
                  <a:tcPr marL="64645" marR="646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r>
              <a:tr h="742355">
                <a:tc>
                  <a:txBody>
                    <a:bodyPr/>
                    <a:lstStyle/>
                    <a:p>
                      <a:pPr marL="0" marR="0" algn="ctr">
                        <a:lnSpc>
                          <a:spcPct val="115000"/>
                        </a:lnSpc>
                        <a:spcBef>
                          <a:spcPts val="0"/>
                        </a:spcBef>
                        <a:spcAft>
                          <a:spcPts val="0"/>
                        </a:spcAft>
                      </a:pPr>
                      <a:r>
                        <a:rPr lang="en-US" sz="1800" dirty="0">
                          <a:latin typeface="Calibri"/>
                          <a:ea typeface="Calibri"/>
                          <a:cs typeface="Times New Roman"/>
                        </a:rPr>
                        <a:t>Miles traveled  per person per week</a:t>
                      </a:r>
                      <a:endParaRPr lang="en-US" sz="2000" dirty="0">
                        <a:latin typeface="Calibri"/>
                        <a:ea typeface="Calibri"/>
                        <a:cs typeface="Times New Roman"/>
                      </a:endParaRPr>
                    </a:p>
                  </a:txBody>
                  <a:tcPr marL="64645" marR="646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dirty="0">
                          <a:latin typeface="Calibri"/>
                          <a:ea typeface="Calibri"/>
                          <a:cs typeface="Times New Roman"/>
                        </a:rPr>
                        <a:t>134</a:t>
                      </a:r>
                      <a:endParaRPr lang="en-US" sz="2400" dirty="0">
                        <a:latin typeface="Calibri"/>
                        <a:ea typeface="Calibri"/>
                        <a:cs typeface="Times New Roman"/>
                      </a:endParaRPr>
                    </a:p>
                  </a:txBody>
                  <a:tcPr marL="64645" marR="646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dirty="0">
                          <a:latin typeface="Calibri"/>
                          <a:ea typeface="Calibri"/>
                          <a:cs typeface="Calibri"/>
                        </a:rPr>
                        <a:t>125</a:t>
                      </a:r>
                      <a:endParaRPr lang="en-US" sz="2400" dirty="0">
                        <a:latin typeface="Calibri"/>
                        <a:ea typeface="Calibri"/>
                        <a:cs typeface="Times New Roman"/>
                      </a:endParaRPr>
                    </a:p>
                  </a:txBody>
                  <a:tcPr marL="64645" marR="646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dirty="0">
                          <a:latin typeface="Calibri"/>
                          <a:ea typeface="Calibri"/>
                          <a:cs typeface="Calibri"/>
                        </a:rPr>
                        <a:t>117</a:t>
                      </a:r>
                      <a:endParaRPr lang="en-US" sz="2400" dirty="0">
                        <a:latin typeface="Calibri"/>
                        <a:ea typeface="Calibri"/>
                        <a:cs typeface="Times New Roman"/>
                      </a:endParaRPr>
                    </a:p>
                  </a:txBody>
                  <a:tcPr marL="64645" marR="646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dirty="0">
                          <a:latin typeface="Calibri"/>
                          <a:ea typeface="Calibri"/>
                          <a:cs typeface="Calibri"/>
                        </a:rPr>
                        <a:t>102</a:t>
                      </a:r>
                      <a:endParaRPr lang="en-US" sz="2400" dirty="0">
                        <a:latin typeface="Calibri"/>
                        <a:ea typeface="Calibri"/>
                        <a:cs typeface="Times New Roman"/>
                      </a:endParaRPr>
                    </a:p>
                  </a:txBody>
                  <a:tcPr marL="64645" marR="646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latin typeface="Calibri"/>
                          <a:ea typeface="Calibri"/>
                          <a:cs typeface="Calibri"/>
                        </a:rPr>
                        <a:t>112</a:t>
                      </a:r>
                      <a:endParaRPr lang="en-US" sz="2400">
                        <a:latin typeface="Calibri"/>
                        <a:ea typeface="Calibri"/>
                        <a:cs typeface="Times New Roman"/>
                      </a:endParaRPr>
                    </a:p>
                  </a:txBody>
                  <a:tcPr marL="64645" marR="646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r>
              <a:tr h="1351291">
                <a:tc>
                  <a:txBody>
                    <a:bodyPr/>
                    <a:lstStyle/>
                    <a:p>
                      <a:pPr marL="0" marR="0" algn="ctr">
                        <a:lnSpc>
                          <a:spcPct val="115000"/>
                        </a:lnSpc>
                        <a:spcBef>
                          <a:spcPts val="0"/>
                        </a:spcBef>
                        <a:spcAft>
                          <a:spcPts val="0"/>
                        </a:spcAft>
                      </a:pPr>
                      <a:r>
                        <a:rPr lang="en-US" sz="1800" dirty="0">
                          <a:latin typeface="Calibri"/>
                          <a:ea typeface="Calibri"/>
                          <a:cs typeface="Times New Roman"/>
                        </a:rPr>
                        <a:t>Average distance by </a:t>
                      </a:r>
                      <a:r>
                        <a:rPr lang="en-US" sz="1800" dirty="0" smtClean="0">
                          <a:latin typeface="Calibri"/>
                          <a:ea typeface="Calibri"/>
                          <a:cs typeface="Times New Roman"/>
                        </a:rPr>
                        <a:t>mode per person per week</a:t>
                      </a:r>
                      <a:r>
                        <a:rPr lang="en-US" sz="1800" baseline="30000" dirty="0" smtClean="0">
                          <a:latin typeface="Calibri"/>
                          <a:ea typeface="Calibri"/>
                          <a:cs typeface="Times New Roman"/>
                        </a:rPr>
                        <a:t>1</a:t>
                      </a:r>
                      <a:endParaRPr lang="en-US" sz="2000" dirty="0">
                        <a:latin typeface="Calibri"/>
                        <a:ea typeface="Calibri"/>
                        <a:cs typeface="Times New Roman"/>
                      </a:endParaRPr>
                    </a:p>
                  </a:txBody>
                  <a:tcPr marL="64645" marR="646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00000"/>
                        </a:lnSpc>
                        <a:spcBef>
                          <a:spcPts val="0"/>
                        </a:spcBef>
                        <a:spcAft>
                          <a:spcPts val="0"/>
                        </a:spcAft>
                      </a:pPr>
                      <a:r>
                        <a:rPr lang="en-US" sz="2000" dirty="0">
                          <a:latin typeface="Calibri"/>
                          <a:ea typeface="Calibri"/>
                          <a:cs typeface="Times New Roman"/>
                        </a:rPr>
                        <a:t>Walk=1.3</a:t>
                      </a:r>
                      <a:endParaRPr lang="en-US" sz="2400" dirty="0">
                        <a:latin typeface="Calibri"/>
                        <a:ea typeface="Calibri"/>
                        <a:cs typeface="Times New Roman"/>
                      </a:endParaRPr>
                    </a:p>
                    <a:p>
                      <a:pPr marL="0" marR="0" algn="ctr">
                        <a:lnSpc>
                          <a:spcPct val="100000"/>
                        </a:lnSpc>
                        <a:spcBef>
                          <a:spcPts val="0"/>
                        </a:spcBef>
                        <a:spcAft>
                          <a:spcPts val="0"/>
                        </a:spcAft>
                      </a:pPr>
                      <a:r>
                        <a:rPr lang="en-US" sz="2000" dirty="0">
                          <a:latin typeface="Calibri"/>
                          <a:ea typeface="Calibri"/>
                          <a:cs typeface="Times New Roman"/>
                        </a:rPr>
                        <a:t>Bike=2.1</a:t>
                      </a:r>
                      <a:endParaRPr lang="en-US" sz="2400" dirty="0">
                        <a:latin typeface="Calibri"/>
                        <a:ea typeface="Calibri"/>
                        <a:cs typeface="Times New Roman"/>
                      </a:endParaRPr>
                    </a:p>
                    <a:p>
                      <a:pPr marL="0" marR="0" algn="ctr">
                        <a:lnSpc>
                          <a:spcPct val="100000"/>
                        </a:lnSpc>
                        <a:spcBef>
                          <a:spcPts val="0"/>
                        </a:spcBef>
                        <a:spcAft>
                          <a:spcPts val="0"/>
                        </a:spcAft>
                      </a:pPr>
                      <a:r>
                        <a:rPr lang="en-US" sz="2000" dirty="0" smtClean="0">
                          <a:latin typeface="Calibri"/>
                          <a:ea typeface="Calibri"/>
                          <a:cs typeface="Times New Roman"/>
                        </a:rPr>
                        <a:t>Car=129.9</a:t>
                      </a:r>
                      <a:endParaRPr lang="en-US" sz="2400" dirty="0">
                        <a:latin typeface="Calibri"/>
                        <a:ea typeface="Calibri"/>
                        <a:cs typeface="Times New Roman"/>
                      </a:endParaRPr>
                    </a:p>
                  </a:txBody>
                  <a:tcPr marL="64645" marR="646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00000"/>
                        </a:lnSpc>
                        <a:spcBef>
                          <a:spcPts val="0"/>
                        </a:spcBef>
                        <a:spcAft>
                          <a:spcPts val="0"/>
                        </a:spcAft>
                      </a:pPr>
                      <a:r>
                        <a:rPr lang="en-US" sz="2000" dirty="0" smtClean="0">
                          <a:latin typeface="Calibri"/>
                          <a:ea typeface="Calibri"/>
                          <a:cs typeface="Times New Roman"/>
                        </a:rPr>
                        <a:t>Walk=1.7</a:t>
                      </a:r>
                      <a:endParaRPr lang="en-US" sz="2400" dirty="0">
                        <a:latin typeface="Calibri"/>
                        <a:ea typeface="Calibri"/>
                        <a:cs typeface="Times New Roman"/>
                      </a:endParaRPr>
                    </a:p>
                    <a:p>
                      <a:pPr marL="0" marR="0" algn="ctr">
                        <a:lnSpc>
                          <a:spcPct val="100000"/>
                        </a:lnSpc>
                        <a:spcBef>
                          <a:spcPts val="0"/>
                        </a:spcBef>
                        <a:spcAft>
                          <a:spcPts val="0"/>
                        </a:spcAft>
                      </a:pPr>
                      <a:r>
                        <a:rPr lang="en-US" sz="2000" dirty="0">
                          <a:latin typeface="Calibri"/>
                          <a:ea typeface="Calibri"/>
                          <a:cs typeface="Times New Roman"/>
                        </a:rPr>
                        <a:t>Bike=2.2</a:t>
                      </a:r>
                      <a:endParaRPr lang="en-US" sz="2400" dirty="0">
                        <a:latin typeface="Calibri"/>
                        <a:ea typeface="Calibri"/>
                        <a:cs typeface="Times New Roman"/>
                      </a:endParaRPr>
                    </a:p>
                    <a:p>
                      <a:pPr marL="0" marR="0" algn="ctr">
                        <a:lnSpc>
                          <a:spcPct val="100000"/>
                        </a:lnSpc>
                        <a:spcBef>
                          <a:spcPts val="0"/>
                        </a:spcBef>
                        <a:spcAft>
                          <a:spcPts val="0"/>
                        </a:spcAft>
                      </a:pPr>
                      <a:r>
                        <a:rPr lang="en-US" sz="2000" dirty="0" smtClean="0">
                          <a:latin typeface="Calibri"/>
                          <a:ea typeface="Calibri"/>
                          <a:cs typeface="Times New Roman"/>
                        </a:rPr>
                        <a:t>Car=120.8</a:t>
                      </a:r>
                      <a:endParaRPr lang="en-US" sz="2400" dirty="0">
                        <a:latin typeface="Calibri"/>
                        <a:ea typeface="Calibri"/>
                        <a:cs typeface="Times New Roman"/>
                      </a:endParaRPr>
                    </a:p>
                  </a:txBody>
                  <a:tcPr marL="64645" marR="646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00000"/>
                        </a:lnSpc>
                        <a:spcBef>
                          <a:spcPts val="0"/>
                        </a:spcBef>
                        <a:spcAft>
                          <a:spcPts val="0"/>
                        </a:spcAft>
                      </a:pPr>
                      <a:r>
                        <a:rPr lang="en-US" sz="2000" dirty="0">
                          <a:latin typeface="Calibri"/>
                          <a:ea typeface="Calibri"/>
                          <a:cs typeface="Times New Roman"/>
                        </a:rPr>
                        <a:t>Walk=1.8</a:t>
                      </a:r>
                      <a:endParaRPr lang="en-US" sz="2400" dirty="0">
                        <a:latin typeface="Calibri"/>
                        <a:ea typeface="Calibri"/>
                        <a:cs typeface="Times New Roman"/>
                      </a:endParaRPr>
                    </a:p>
                    <a:p>
                      <a:pPr marL="0" marR="0" algn="ctr">
                        <a:lnSpc>
                          <a:spcPct val="100000"/>
                        </a:lnSpc>
                        <a:spcBef>
                          <a:spcPts val="0"/>
                        </a:spcBef>
                        <a:spcAft>
                          <a:spcPts val="0"/>
                        </a:spcAft>
                      </a:pPr>
                      <a:r>
                        <a:rPr lang="en-US" sz="2000" dirty="0" smtClean="0">
                          <a:latin typeface="Calibri"/>
                          <a:ea typeface="Calibri"/>
                          <a:cs typeface="Times New Roman"/>
                        </a:rPr>
                        <a:t>Bike=3.0</a:t>
                      </a:r>
                      <a:endParaRPr lang="en-US" sz="2400" dirty="0">
                        <a:latin typeface="Calibri"/>
                        <a:ea typeface="Calibri"/>
                        <a:cs typeface="Times New Roman"/>
                      </a:endParaRPr>
                    </a:p>
                    <a:p>
                      <a:pPr marL="0" marR="0" algn="ctr">
                        <a:lnSpc>
                          <a:spcPct val="100000"/>
                        </a:lnSpc>
                        <a:spcBef>
                          <a:spcPts val="0"/>
                        </a:spcBef>
                        <a:spcAft>
                          <a:spcPts val="0"/>
                        </a:spcAft>
                      </a:pPr>
                      <a:r>
                        <a:rPr lang="en-US" sz="2000" dirty="0">
                          <a:latin typeface="Calibri"/>
                          <a:ea typeface="Calibri"/>
                          <a:cs typeface="Times New Roman"/>
                        </a:rPr>
                        <a:t>Car=111.5</a:t>
                      </a:r>
                      <a:endParaRPr lang="en-US" sz="2400" dirty="0">
                        <a:latin typeface="Calibri"/>
                        <a:ea typeface="Calibri"/>
                        <a:cs typeface="Times New Roman"/>
                      </a:endParaRPr>
                    </a:p>
                  </a:txBody>
                  <a:tcPr marL="64645" marR="646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00000"/>
                        </a:lnSpc>
                        <a:spcBef>
                          <a:spcPts val="0"/>
                        </a:spcBef>
                        <a:spcAft>
                          <a:spcPts val="0"/>
                        </a:spcAft>
                      </a:pPr>
                      <a:r>
                        <a:rPr lang="en-US" sz="2000" dirty="0">
                          <a:latin typeface="Calibri"/>
                          <a:ea typeface="Calibri"/>
                          <a:cs typeface="Times New Roman"/>
                        </a:rPr>
                        <a:t>Walk=1.8</a:t>
                      </a:r>
                      <a:endParaRPr lang="en-US" sz="2400" dirty="0">
                        <a:latin typeface="Calibri"/>
                        <a:ea typeface="Calibri"/>
                        <a:cs typeface="Times New Roman"/>
                      </a:endParaRPr>
                    </a:p>
                    <a:p>
                      <a:pPr marL="0" marR="0" algn="ctr">
                        <a:lnSpc>
                          <a:spcPct val="100000"/>
                        </a:lnSpc>
                        <a:spcBef>
                          <a:spcPts val="0"/>
                        </a:spcBef>
                        <a:spcAft>
                          <a:spcPts val="0"/>
                        </a:spcAft>
                      </a:pPr>
                      <a:r>
                        <a:rPr lang="en-US" sz="2000" dirty="0" smtClean="0">
                          <a:latin typeface="Calibri"/>
                          <a:ea typeface="Calibri"/>
                          <a:cs typeface="Times New Roman"/>
                        </a:rPr>
                        <a:t>Bike=3.6</a:t>
                      </a:r>
                      <a:endParaRPr lang="en-US" sz="2400" dirty="0">
                        <a:latin typeface="Calibri"/>
                        <a:ea typeface="Calibri"/>
                        <a:cs typeface="Times New Roman"/>
                      </a:endParaRPr>
                    </a:p>
                    <a:p>
                      <a:pPr marL="0" marR="0" algn="ctr">
                        <a:lnSpc>
                          <a:spcPct val="100000"/>
                        </a:lnSpc>
                        <a:spcBef>
                          <a:spcPts val="0"/>
                        </a:spcBef>
                        <a:spcAft>
                          <a:spcPts val="0"/>
                        </a:spcAft>
                      </a:pPr>
                      <a:r>
                        <a:rPr lang="en-US" sz="2000" dirty="0">
                          <a:latin typeface="Calibri"/>
                          <a:ea typeface="Calibri"/>
                          <a:cs typeface="Times New Roman"/>
                        </a:rPr>
                        <a:t>Car=96.3</a:t>
                      </a:r>
                      <a:endParaRPr lang="en-US" sz="2400" dirty="0">
                        <a:latin typeface="Calibri"/>
                        <a:ea typeface="Calibri"/>
                        <a:cs typeface="Times New Roman"/>
                      </a:endParaRPr>
                    </a:p>
                  </a:txBody>
                  <a:tcPr marL="64645" marR="646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00000"/>
                        </a:lnSpc>
                        <a:spcBef>
                          <a:spcPts val="0"/>
                        </a:spcBef>
                        <a:spcAft>
                          <a:spcPts val="0"/>
                        </a:spcAft>
                      </a:pPr>
                      <a:r>
                        <a:rPr lang="en-US" sz="2000" dirty="0">
                          <a:latin typeface="Calibri"/>
                          <a:ea typeface="Calibri"/>
                          <a:cs typeface="Times New Roman"/>
                        </a:rPr>
                        <a:t>Walk=1.8</a:t>
                      </a:r>
                      <a:endParaRPr lang="en-US" sz="2400" dirty="0">
                        <a:latin typeface="Calibri"/>
                        <a:ea typeface="Calibri"/>
                        <a:cs typeface="Times New Roman"/>
                      </a:endParaRPr>
                    </a:p>
                    <a:p>
                      <a:pPr marL="0" marR="0" algn="ctr">
                        <a:lnSpc>
                          <a:spcPct val="100000"/>
                        </a:lnSpc>
                        <a:spcBef>
                          <a:spcPts val="0"/>
                        </a:spcBef>
                        <a:spcAft>
                          <a:spcPts val="0"/>
                        </a:spcAft>
                      </a:pPr>
                      <a:r>
                        <a:rPr lang="en-US" sz="2000" dirty="0" smtClean="0">
                          <a:latin typeface="Calibri"/>
                          <a:ea typeface="Calibri"/>
                          <a:cs typeface="Times New Roman"/>
                        </a:rPr>
                        <a:t>Bike=3.4</a:t>
                      </a:r>
                      <a:endParaRPr lang="en-US" sz="2400" dirty="0">
                        <a:latin typeface="Calibri"/>
                        <a:ea typeface="Calibri"/>
                        <a:cs typeface="Times New Roman"/>
                      </a:endParaRPr>
                    </a:p>
                    <a:p>
                      <a:pPr marL="0" marR="0" algn="ctr">
                        <a:lnSpc>
                          <a:spcPct val="100000"/>
                        </a:lnSpc>
                        <a:spcBef>
                          <a:spcPts val="0"/>
                        </a:spcBef>
                        <a:spcAft>
                          <a:spcPts val="0"/>
                        </a:spcAft>
                      </a:pPr>
                      <a:r>
                        <a:rPr lang="en-US" sz="2000" dirty="0">
                          <a:latin typeface="Calibri"/>
                          <a:ea typeface="Calibri"/>
                          <a:cs typeface="Times New Roman"/>
                        </a:rPr>
                        <a:t>Car=106.8</a:t>
                      </a:r>
                      <a:endParaRPr lang="en-US" sz="2400" dirty="0">
                        <a:latin typeface="Calibri"/>
                        <a:ea typeface="Calibri"/>
                        <a:cs typeface="Times New Roman"/>
                      </a:endParaRPr>
                    </a:p>
                  </a:txBody>
                  <a:tcPr marL="64645" marR="646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282386">
                <a:tc rowSpan="2">
                  <a:txBody>
                    <a:bodyPr/>
                    <a:lstStyle/>
                    <a:p>
                      <a:pPr marL="0" marR="0" algn="ctr">
                        <a:lnSpc>
                          <a:spcPct val="115000"/>
                        </a:lnSpc>
                        <a:spcBef>
                          <a:spcPts val="0"/>
                        </a:spcBef>
                        <a:spcAft>
                          <a:spcPts val="1000"/>
                        </a:spcAft>
                      </a:pPr>
                      <a:r>
                        <a:rPr lang="en-US" sz="1800" dirty="0">
                          <a:latin typeface="Calibri"/>
                          <a:ea typeface="Calibri"/>
                          <a:cs typeface="Times New Roman"/>
                        </a:rPr>
                        <a:t>PM</a:t>
                      </a:r>
                      <a:r>
                        <a:rPr lang="en-US" sz="1800" baseline="-25000" dirty="0">
                          <a:latin typeface="Calibri"/>
                          <a:ea typeface="Calibri"/>
                          <a:cs typeface="Times New Roman"/>
                        </a:rPr>
                        <a:t>2.5</a:t>
                      </a:r>
                      <a:r>
                        <a:rPr lang="en-US" sz="1800" dirty="0">
                          <a:latin typeface="Calibri"/>
                          <a:ea typeface="Calibri"/>
                          <a:cs typeface="Times New Roman"/>
                        </a:rPr>
                        <a:t> (µg/m3)</a:t>
                      </a:r>
                      <a:r>
                        <a:rPr lang="en-US" sz="1800" baseline="30000" dirty="0">
                          <a:latin typeface="Calibri"/>
                          <a:ea typeface="Calibri"/>
                          <a:cs typeface="Times New Roman"/>
                        </a:rPr>
                        <a:t>2</a:t>
                      </a:r>
                      <a:endParaRPr lang="en-US" sz="2000" dirty="0">
                        <a:latin typeface="Calibri"/>
                        <a:ea typeface="Calibri"/>
                        <a:cs typeface="Times New Roman"/>
                      </a:endParaRPr>
                    </a:p>
                  </a:txBody>
                  <a:tcPr marL="64645" marR="646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rowSpan="2">
                  <a:txBody>
                    <a:bodyPr/>
                    <a:lstStyle/>
                    <a:p>
                      <a:pPr marL="0" marR="0" algn="ctr">
                        <a:lnSpc>
                          <a:spcPct val="115000"/>
                        </a:lnSpc>
                        <a:spcBef>
                          <a:spcPts val="0"/>
                        </a:spcBef>
                        <a:spcAft>
                          <a:spcPts val="0"/>
                        </a:spcAft>
                      </a:pPr>
                      <a:r>
                        <a:rPr lang="en-US" sz="1800" dirty="0" smtClean="0">
                          <a:latin typeface="Calibri"/>
                          <a:ea typeface="Calibri"/>
                          <a:cs typeface="Times New Roman"/>
                        </a:rPr>
                        <a:t>7.7291 </a:t>
                      </a:r>
                    </a:p>
                    <a:p>
                      <a:pPr marL="0" marR="0" algn="ctr">
                        <a:lnSpc>
                          <a:spcPct val="115000"/>
                        </a:lnSpc>
                        <a:spcBef>
                          <a:spcPts val="0"/>
                        </a:spcBef>
                        <a:spcAft>
                          <a:spcPts val="1000"/>
                        </a:spcAft>
                      </a:pPr>
                      <a:r>
                        <a:rPr lang="en-US" sz="1600" dirty="0" smtClean="0">
                          <a:latin typeface="Calibri"/>
                          <a:ea typeface="Calibri"/>
                          <a:cs typeface="Times New Roman"/>
                        </a:rPr>
                        <a:t>(5-year average)</a:t>
                      </a:r>
                      <a:endParaRPr lang="en-US" sz="1800" dirty="0">
                        <a:latin typeface="Calibri"/>
                        <a:ea typeface="Calibri"/>
                        <a:cs typeface="Times New Roman"/>
                      </a:endParaRPr>
                    </a:p>
                  </a:txBody>
                  <a:tcPr marL="64645" marR="646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15000"/>
                        </a:lnSpc>
                        <a:spcBef>
                          <a:spcPts val="0"/>
                        </a:spcBef>
                        <a:spcAft>
                          <a:spcPts val="0"/>
                        </a:spcAft>
                      </a:pPr>
                      <a:r>
                        <a:rPr lang="en-US" sz="1800">
                          <a:latin typeface="Calibri"/>
                          <a:ea typeface="Times New Roman"/>
                          <a:cs typeface="Arial"/>
                        </a:rPr>
                        <a:t>6.4429</a:t>
                      </a:r>
                      <a:endParaRPr lang="en-US" sz="2000">
                        <a:latin typeface="Calibri"/>
                        <a:ea typeface="Calibri"/>
                        <a:cs typeface="Times New Roman"/>
                      </a:endParaRPr>
                    </a:p>
                  </a:txBody>
                  <a:tcPr marL="64645" marR="646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15000"/>
                        </a:lnSpc>
                        <a:spcBef>
                          <a:spcPts val="0"/>
                        </a:spcBef>
                        <a:spcAft>
                          <a:spcPts val="0"/>
                        </a:spcAft>
                      </a:pPr>
                      <a:r>
                        <a:rPr lang="en-US" sz="1800">
                          <a:latin typeface="Calibri"/>
                          <a:ea typeface="Times New Roman"/>
                          <a:cs typeface="Arial"/>
                        </a:rPr>
                        <a:t>6.4180</a:t>
                      </a:r>
                      <a:endParaRPr lang="en-US" sz="2000">
                        <a:latin typeface="Calibri"/>
                        <a:ea typeface="Calibri"/>
                        <a:cs typeface="Times New Roman"/>
                      </a:endParaRPr>
                    </a:p>
                  </a:txBody>
                  <a:tcPr marL="64645" marR="646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15000"/>
                        </a:lnSpc>
                        <a:spcBef>
                          <a:spcPts val="0"/>
                        </a:spcBef>
                        <a:spcAft>
                          <a:spcPts val="0"/>
                        </a:spcAft>
                      </a:pPr>
                      <a:r>
                        <a:rPr lang="en-US" sz="1800" dirty="0">
                          <a:latin typeface="Calibri"/>
                          <a:ea typeface="Times New Roman"/>
                          <a:cs typeface="Arial"/>
                        </a:rPr>
                        <a:t>6.3925</a:t>
                      </a:r>
                      <a:endParaRPr lang="en-US" sz="2000" dirty="0">
                        <a:latin typeface="Calibri"/>
                        <a:ea typeface="Calibri"/>
                        <a:cs typeface="Times New Roman"/>
                      </a:endParaRPr>
                    </a:p>
                  </a:txBody>
                  <a:tcPr marL="64645" marR="646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15000"/>
                        </a:lnSpc>
                        <a:spcBef>
                          <a:spcPts val="0"/>
                        </a:spcBef>
                        <a:spcAft>
                          <a:spcPts val="0"/>
                        </a:spcAft>
                      </a:pPr>
                      <a:r>
                        <a:rPr lang="en-US" sz="1800" dirty="0">
                          <a:latin typeface="Calibri"/>
                          <a:ea typeface="Times New Roman"/>
                          <a:cs typeface="Arial"/>
                        </a:rPr>
                        <a:t>6.4109</a:t>
                      </a:r>
                      <a:endParaRPr lang="en-US" sz="2000" dirty="0">
                        <a:latin typeface="Calibri"/>
                        <a:ea typeface="Calibri"/>
                        <a:cs typeface="Times New Roman"/>
                      </a:endParaRPr>
                    </a:p>
                  </a:txBody>
                  <a:tcPr marL="64645" marR="646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282386">
                <a:tc vMerge="1">
                  <a:txBody>
                    <a:bodyPr/>
                    <a:lstStyle/>
                    <a:p>
                      <a:endParaRPr lang="en-US"/>
                    </a:p>
                  </a:txBody>
                  <a:tcPr/>
                </a:tc>
                <a:tc vMerge="1">
                  <a:txBody>
                    <a:bodyPr/>
                    <a:lstStyle/>
                    <a:p>
                      <a:endParaRPr lang="en-US"/>
                    </a:p>
                  </a:txBody>
                  <a:tcPr/>
                </a:tc>
                <a:tc>
                  <a:txBody>
                    <a:bodyPr/>
                    <a:lstStyle/>
                    <a:p>
                      <a:pPr marL="0" marR="0" algn="ctr">
                        <a:lnSpc>
                          <a:spcPct val="115000"/>
                        </a:lnSpc>
                        <a:spcBef>
                          <a:spcPts val="0"/>
                        </a:spcBef>
                        <a:spcAft>
                          <a:spcPts val="0"/>
                        </a:spcAft>
                      </a:pPr>
                      <a:r>
                        <a:rPr lang="en-US" sz="1800" dirty="0">
                          <a:latin typeface="Calibri"/>
                          <a:ea typeface="Calibri"/>
                          <a:cs typeface="Calibri"/>
                        </a:rPr>
                        <a:t>↓</a:t>
                      </a:r>
                      <a:r>
                        <a:rPr lang="en-US" sz="1800" dirty="0">
                          <a:latin typeface="Calibri"/>
                          <a:ea typeface="Times New Roman"/>
                          <a:cs typeface="Arial"/>
                        </a:rPr>
                        <a:t>16.6%</a:t>
                      </a:r>
                      <a:endParaRPr lang="en-US" sz="2000" dirty="0">
                        <a:latin typeface="Calibri"/>
                        <a:ea typeface="Calibri"/>
                        <a:cs typeface="Times New Roman"/>
                      </a:endParaRPr>
                    </a:p>
                  </a:txBody>
                  <a:tcPr marL="64645" marR="646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15000"/>
                        </a:lnSpc>
                        <a:spcBef>
                          <a:spcPts val="0"/>
                        </a:spcBef>
                        <a:spcAft>
                          <a:spcPts val="0"/>
                        </a:spcAft>
                      </a:pPr>
                      <a:r>
                        <a:rPr lang="en-US" sz="1800" dirty="0">
                          <a:latin typeface="Calibri"/>
                          <a:ea typeface="Calibri"/>
                          <a:cs typeface="Calibri"/>
                        </a:rPr>
                        <a:t>↓</a:t>
                      </a:r>
                      <a:r>
                        <a:rPr lang="en-US" sz="1800" dirty="0">
                          <a:latin typeface="Calibri"/>
                          <a:ea typeface="Times New Roman"/>
                          <a:cs typeface="Arial"/>
                        </a:rPr>
                        <a:t>17.0%</a:t>
                      </a:r>
                      <a:endParaRPr lang="en-US" sz="2000" dirty="0">
                        <a:latin typeface="Calibri"/>
                        <a:ea typeface="Calibri"/>
                        <a:cs typeface="Times New Roman"/>
                      </a:endParaRPr>
                    </a:p>
                  </a:txBody>
                  <a:tcPr marL="64645" marR="646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15000"/>
                        </a:lnSpc>
                        <a:spcBef>
                          <a:spcPts val="0"/>
                        </a:spcBef>
                        <a:spcAft>
                          <a:spcPts val="0"/>
                        </a:spcAft>
                      </a:pPr>
                      <a:r>
                        <a:rPr lang="en-US" sz="1800" dirty="0">
                          <a:latin typeface="Calibri"/>
                          <a:ea typeface="Calibri"/>
                          <a:cs typeface="Calibri"/>
                        </a:rPr>
                        <a:t>↓</a:t>
                      </a:r>
                      <a:r>
                        <a:rPr lang="en-US" sz="1800" dirty="0">
                          <a:latin typeface="Calibri"/>
                          <a:ea typeface="Times New Roman"/>
                          <a:cs typeface="Arial"/>
                        </a:rPr>
                        <a:t>17.3%</a:t>
                      </a:r>
                      <a:endParaRPr lang="en-US" sz="2000" dirty="0">
                        <a:latin typeface="Calibri"/>
                        <a:ea typeface="Calibri"/>
                        <a:cs typeface="Times New Roman"/>
                      </a:endParaRPr>
                    </a:p>
                  </a:txBody>
                  <a:tcPr marL="64645" marR="646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15000"/>
                        </a:lnSpc>
                        <a:spcBef>
                          <a:spcPts val="0"/>
                        </a:spcBef>
                        <a:spcAft>
                          <a:spcPts val="0"/>
                        </a:spcAft>
                      </a:pPr>
                      <a:r>
                        <a:rPr lang="en-US" sz="1800" dirty="0">
                          <a:latin typeface="Calibri"/>
                          <a:ea typeface="Calibri"/>
                          <a:cs typeface="Calibri"/>
                        </a:rPr>
                        <a:t>↓17.1</a:t>
                      </a:r>
                      <a:r>
                        <a:rPr lang="en-US" sz="1800" dirty="0">
                          <a:latin typeface="Calibri"/>
                          <a:ea typeface="Times New Roman"/>
                          <a:cs typeface="Arial"/>
                        </a:rPr>
                        <a:t>%</a:t>
                      </a:r>
                      <a:endParaRPr lang="en-US" sz="2000" dirty="0">
                        <a:latin typeface="Calibri"/>
                        <a:ea typeface="Calibri"/>
                        <a:cs typeface="Times New Roman"/>
                      </a:endParaRPr>
                    </a:p>
                  </a:txBody>
                  <a:tcPr marL="64645" marR="646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510987">
                <a:tc>
                  <a:txBody>
                    <a:bodyPr/>
                    <a:lstStyle/>
                    <a:p>
                      <a:pPr marL="0" marR="0" algn="ctr">
                        <a:lnSpc>
                          <a:spcPct val="115000"/>
                        </a:lnSpc>
                        <a:spcBef>
                          <a:spcPts val="0"/>
                        </a:spcBef>
                        <a:spcAft>
                          <a:spcPts val="0"/>
                        </a:spcAft>
                      </a:pPr>
                      <a:r>
                        <a:rPr lang="en-US" sz="1800" dirty="0">
                          <a:latin typeface="Calibri"/>
                          <a:ea typeface="Calibri"/>
                          <a:cs typeface="Times New Roman"/>
                        </a:rPr>
                        <a:t>UGB population</a:t>
                      </a:r>
                      <a:endParaRPr lang="en-US" sz="2000" dirty="0">
                        <a:latin typeface="Calibri"/>
                        <a:ea typeface="Calibri"/>
                        <a:cs typeface="Times New Roman"/>
                      </a:endParaRPr>
                    </a:p>
                  </a:txBody>
                  <a:tcPr marL="64645" marR="646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latin typeface="Calibri"/>
                          <a:ea typeface="Calibri"/>
                          <a:cs typeface="Times New Roman"/>
                        </a:rPr>
                        <a:t>1,481,118</a:t>
                      </a:r>
                      <a:endParaRPr lang="en-US" sz="2000">
                        <a:latin typeface="Calibri"/>
                        <a:ea typeface="Calibri"/>
                        <a:cs typeface="Times New Roman"/>
                      </a:endParaRPr>
                    </a:p>
                  </a:txBody>
                  <a:tcPr marL="64645" marR="646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marL="0" marR="0" algn="ctr">
                        <a:lnSpc>
                          <a:spcPct val="115000"/>
                        </a:lnSpc>
                        <a:spcBef>
                          <a:spcPts val="0"/>
                        </a:spcBef>
                        <a:spcAft>
                          <a:spcPts val="0"/>
                        </a:spcAft>
                      </a:pPr>
                      <a:r>
                        <a:rPr lang="en-US" sz="1800" dirty="0">
                          <a:latin typeface="Calibri"/>
                          <a:ea typeface="Calibri"/>
                          <a:cs typeface="Times New Roman"/>
                        </a:rPr>
                        <a:t>1,954,716 (2035 Estimate)</a:t>
                      </a:r>
                      <a:endParaRPr lang="en-US" sz="2000" dirty="0">
                        <a:latin typeface="Calibri"/>
                        <a:ea typeface="Calibri"/>
                        <a:cs typeface="Times New Roman"/>
                      </a:endParaRPr>
                    </a:p>
                  </a:txBody>
                  <a:tcPr marL="64645" marR="646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90800"/>
            <a:ext cx="8229600" cy="1143000"/>
          </a:xfrm>
        </p:spPr>
        <p:txBody>
          <a:bodyPr>
            <a:noAutofit/>
          </a:bodyPr>
          <a:lstStyle/>
          <a:p>
            <a:pPr algn="just"/>
            <a:r>
              <a:rPr lang="en-US" sz="5400" dirty="0" smtClean="0"/>
              <a:t>How come you are placing all this emphasis on physical activity rather than air quality in a climate change plan…..</a:t>
            </a:r>
            <a:endParaRPr lang="en-US" sz="5400" dirty="0"/>
          </a:p>
        </p:txBody>
      </p:sp>
    </p:spTree>
    <p:extLst>
      <p:ext uri="{BB962C8B-B14F-4D97-AF65-F5344CB8AC3E}">
        <p14:creationId xmlns:p14="http://schemas.microsoft.com/office/powerpoint/2010/main" val="1088678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itle 54"/>
          <p:cNvSpPr>
            <a:spLocks noGrp="1"/>
          </p:cNvSpPr>
          <p:nvPr>
            <p:ph type="title"/>
          </p:nvPr>
        </p:nvSpPr>
        <p:spPr/>
        <p:txBody>
          <a:bodyPr>
            <a:noAutofit/>
          </a:bodyPr>
          <a:lstStyle/>
          <a:p>
            <a:r>
              <a:rPr lang="en-US" sz="3200" dirty="0" smtClean="0"/>
              <a:t>Annual (in 2035) Health Benefits </a:t>
            </a:r>
            <a:br>
              <a:rPr lang="en-US" sz="3200" dirty="0" smtClean="0"/>
            </a:br>
            <a:r>
              <a:rPr lang="en-US" sz="3200" dirty="0" smtClean="0"/>
              <a:t>by Attributable Pathway</a:t>
            </a:r>
            <a:endParaRPr lang="en-US" sz="3200" dirty="0"/>
          </a:p>
        </p:txBody>
      </p:sp>
      <p:grpSp>
        <p:nvGrpSpPr>
          <p:cNvPr id="2" name="Group 22"/>
          <p:cNvGrpSpPr/>
          <p:nvPr/>
        </p:nvGrpSpPr>
        <p:grpSpPr>
          <a:xfrm>
            <a:off x="-609600" y="1066800"/>
            <a:ext cx="9753600" cy="5791200"/>
            <a:chOff x="-609600" y="1066800"/>
            <a:chExt cx="9753600" cy="5791200"/>
          </a:xfrm>
        </p:grpSpPr>
        <p:grpSp>
          <p:nvGrpSpPr>
            <p:cNvPr id="3" name="Group 17"/>
            <p:cNvGrpSpPr/>
            <p:nvPr/>
          </p:nvGrpSpPr>
          <p:grpSpPr>
            <a:xfrm>
              <a:off x="-228600" y="1905000"/>
              <a:ext cx="9144000" cy="4953000"/>
              <a:chOff x="-228600" y="1905000"/>
              <a:chExt cx="9144000" cy="4953000"/>
            </a:xfrm>
          </p:grpSpPr>
          <p:grpSp>
            <p:nvGrpSpPr>
              <p:cNvPr id="4" name="Group 29"/>
              <p:cNvGrpSpPr/>
              <p:nvPr/>
            </p:nvGrpSpPr>
            <p:grpSpPr>
              <a:xfrm>
                <a:off x="-228600" y="1905000"/>
                <a:ext cx="5886450" cy="4953000"/>
                <a:chOff x="1902618" y="451247"/>
                <a:chExt cx="5886450" cy="4953000"/>
              </a:xfrm>
            </p:grpSpPr>
            <p:graphicFrame>
              <p:nvGraphicFramePr>
                <p:cNvPr id="31" name="Chart 30"/>
                <p:cNvGraphicFramePr/>
                <p:nvPr/>
              </p:nvGraphicFramePr>
              <p:xfrm>
                <a:off x="1902618" y="2665809"/>
                <a:ext cx="4667250" cy="27384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6" name="Chart 35"/>
                <p:cNvGraphicFramePr/>
                <p:nvPr/>
              </p:nvGraphicFramePr>
              <p:xfrm>
                <a:off x="3121818" y="451247"/>
                <a:ext cx="4667250" cy="2738438"/>
              </p:xfrm>
              <a:graphic>
                <a:graphicData uri="http://schemas.openxmlformats.org/drawingml/2006/chart">
                  <c:chart xmlns:c="http://schemas.openxmlformats.org/drawingml/2006/chart" xmlns:r="http://schemas.openxmlformats.org/officeDocument/2006/relationships" r:id="rId4"/>
                </a:graphicData>
              </a:graphic>
            </p:graphicFrame>
          </p:grpSp>
          <p:sp>
            <p:nvSpPr>
              <p:cNvPr id="39" name="TextBox 38"/>
              <p:cNvSpPr txBox="1"/>
              <p:nvPr/>
            </p:nvSpPr>
            <p:spPr>
              <a:xfrm rot="16200000">
                <a:off x="-667434" y="2877234"/>
                <a:ext cx="1981199" cy="646331"/>
              </a:xfrm>
              <a:prstGeom prst="rect">
                <a:avLst/>
              </a:prstGeom>
              <a:noFill/>
            </p:spPr>
            <p:txBody>
              <a:bodyPr wrap="square" rtlCol="0">
                <a:spAutoFit/>
              </a:bodyPr>
              <a:lstStyle/>
              <a:p>
                <a:pPr algn="ctr"/>
                <a:r>
                  <a:rPr lang="en-US" b="1" dirty="0" smtClean="0"/>
                  <a:t>Avoided Illness (DALY)</a:t>
                </a:r>
                <a:endParaRPr lang="en-US" b="1" dirty="0"/>
              </a:p>
            </p:txBody>
          </p:sp>
          <p:sp>
            <p:nvSpPr>
              <p:cNvPr id="40" name="TextBox 39"/>
              <p:cNvSpPr txBox="1"/>
              <p:nvPr/>
            </p:nvSpPr>
            <p:spPr>
              <a:xfrm rot="16200000">
                <a:off x="-691633" y="5416035"/>
                <a:ext cx="2057401" cy="369332"/>
              </a:xfrm>
              <a:prstGeom prst="rect">
                <a:avLst/>
              </a:prstGeom>
              <a:noFill/>
            </p:spPr>
            <p:txBody>
              <a:bodyPr wrap="square" rtlCol="0">
                <a:spAutoFit/>
              </a:bodyPr>
              <a:lstStyle/>
              <a:p>
                <a:r>
                  <a:rPr lang="en-US" b="1" dirty="0" smtClean="0"/>
                  <a:t>Avoided Mortality</a:t>
                </a:r>
                <a:endParaRPr lang="en-US" b="1" dirty="0"/>
              </a:p>
            </p:txBody>
          </p:sp>
          <p:sp>
            <p:nvSpPr>
              <p:cNvPr id="41" name="TextBox 40"/>
              <p:cNvSpPr txBox="1"/>
              <p:nvPr/>
            </p:nvSpPr>
            <p:spPr>
              <a:xfrm>
                <a:off x="838200" y="6488668"/>
                <a:ext cx="1219200" cy="369332"/>
              </a:xfrm>
              <a:prstGeom prst="rect">
                <a:avLst/>
              </a:prstGeom>
              <a:noFill/>
            </p:spPr>
            <p:txBody>
              <a:bodyPr wrap="square" rtlCol="0">
                <a:spAutoFit/>
              </a:bodyPr>
              <a:lstStyle/>
              <a:p>
                <a:r>
                  <a:rPr lang="en-US" b="1" dirty="0" smtClean="0"/>
                  <a:t>Scenario A</a:t>
                </a:r>
                <a:endParaRPr lang="en-US" b="1" dirty="0"/>
              </a:p>
            </p:txBody>
          </p:sp>
          <p:sp>
            <p:nvSpPr>
              <p:cNvPr id="51" name="TextBox 50"/>
              <p:cNvSpPr txBox="1"/>
              <p:nvPr/>
            </p:nvSpPr>
            <p:spPr>
              <a:xfrm>
                <a:off x="2819400" y="6488668"/>
                <a:ext cx="1219200" cy="369332"/>
              </a:xfrm>
              <a:prstGeom prst="rect">
                <a:avLst/>
              </a:prstGeom>
              <a:noFill/>
            </p:spPr>
            <p:txBody>
              <a:bodyPr wrap="square" rtlCol="0">
                <a:spAutoFit/>
              </a:bodyPr>
              <a:lstStyle/>
              <a:p>
                <a:r>
                  <a:rPr lang="en-US" b="1" dirty="0" smtClean="0"/>
                  <a:t>Scenario B </a:t>
                </a:r>
                <a:endParaRPr lang="en-US" dirty="0"/>
              </a:p>
            </p:txBody>
          </p:sp>
          <p:sp>
            <p:nvSpPr>
              <p:cNvPr id="52" name="TextBox 51"/>
              <p:cNvSpPr txBox="1"/>
              <p:nvPr/>
            </p:nvSpPr>
            <p:spPr>
              <a:xfrm>
                <a:off x="5029200" y="6488668"/>
                <a:ext cx="1219200" cy="369332"/>
              </a:xfrm>
              <a:prstGeom prst="rect">
                <a:avLst/>
              </a:prstGeom>
              <a:noFill/>
            </p:spPr>
            <p:txBody>
              <a:bodyPr wrap="square" rtlCol="0">
                <a:spAutoFit/>
              </a:bodyPr>
              <a:lstStyle/>
              <a:p>
                <a:r>
                  <a:rPr lang="en-US" b="1" dirty="0" smtClean="0"/>
                  <a:t>Scenario C</a:t>
                </a:r>
                <a:endParaRPr lang="en-US" b="1" dirty="0"/>
              </a:p>
            </p:txBody>
          </p:sp>
          <p:sp>
            <p:nvSpPr>
              <p:cNvPr id="53" name="TextBox 52"/>
              <p:cNvSpPr txBox="1"/>
              <p:nvPr/>
            </p:nvSpPr>
            <p:spPr>
              <a:xfrm>
                <a:off x="7086600" y="6488668"/>
                <a:ext cx="1828800" cy="369332"/>
              </a:xfrm>
              <a:prstGeom prst="rect">
                <a:avLst/>
              </a:prstGeom>
              <a:noFill/>
            </p:spPr>
            <p:txBody>
              <a:bodyPr wrap="square" rtlCol="0">
                <a:spAutoFit/>
              </a:bodyPr>
              <a:lstStyle/>
              <a:p>
                <a:r>
                  <a:rPr lang="en-US" b="1" dirty="0" smtClean="0"/>
                  <a:t>Draft Approach</a:t>
                </a:r>
                <a:endParaRPr lang="en-US" b="1" dirty="0"/>
              </a:p>
            </p:txBody>
          </p:sp>
        </p:grpSp>
        <p:grpSp>
          <p:nvGrpSpPr>
            <p:cNvPr id="5" name="Group 21"/>
            <p:cNvGrpSpPr/>
            <p:nvPr/>
          </p:nvGrpSpPr>
          <p:grpSpPr>
            <a:xfrm>
              <a:off x="-609600" y="1066800"/>
              <a:ext cx="9753600" cy="5791200"/>
              <a:chOff x="-2209800" y="1905000"/>
              <a:chExt cx="9753600" cy="5791200"/>
            </a:xfrm>
          </p:grpSpPr>
          <p:graphicFrame>
            <p:nvGraphicFramePr>
              <p:cNvPr id="29" name="Chart 28"/>
              <p:cNvGraphicFramePr/>
              <p:nvPr/>
            </p:nvGraphicFramePr>
            <p:xfrm>
              <a:off x="-381000" y="4966595"/>
              <a:ext cx="4607292" cy="272960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2" name="Chart 41"/>
              <p:cNvGraphicFramePr/>
              <p:nvPr/>
            </p:nvGraphicFramePr>
            <p:xfrm>
              <a:off x="3030534" y="4966595"/>
              <a:ext cx="4513266" cy="2729605"/>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43" name="Chart 42"/>
              <p:cNvGraphicFramePr/>
              <p:nvPr/>
            </p:nvGraphicFramePr>
            <p:xfrm>
              <a:off x="1676400" y="4966595"/>
              <a:ext cx="4531092" cy="2729605"/>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44" name="Chart 43"/>
              <p:cNvGraphicFramePr/>
              <p:nvPr/>
            </p:nvGraphicFramePr>
            <p:xfrm>
              <a:off x="3030534" y="2590800"/>
              <a:ext cx="4513266" cy="2729605"/>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45" name="Chart 44"/>
              <p:cNvGraphicFramePr/>
              <p:nvPr/>
            </p:nvGraphicFramePr>
            <p:xfrm>
              <a:off x="-457200" y="1905000"/>
              <a:ext cx="7162800" cy="365760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46" name="Chart 45"/>
              <p:cNvGraphicFramePr/>
              <p:nvPr/>
            </p:nvGraphicFramePr>
            <p:xfrm>
              <a:off x="-533400" y="2667000"/>
              <a:ext cx="4607292" cy="2729605"/>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47" name="Chart 46"/>
              <p:cNvGraphicFramePr/>
              <p:nvPr/>
            </p:nvGraphicFramePr>
            <p:xfrm>
              <a:off x="-2209800" y="4648200"/>
              <a:ext cx="4607292" cy="2729605"/>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48" name="Chart 47"/>
              <p:cNvGraphicFramePr/>
              <p:nvPr/>
            </p:nvGraphicFramePr>
            <p:xfrm>
              <a:off x="-2209800" y="2667000"/>
              <a:ext cx="4552430" cy="2729605"/>
            </p:xfrm>
            <a:graphic>
              <a:graphicData uri="http://schemas.openxmlformats.org/drawingml/2006/chart">
                <c:chart xmlns:c="http://schemas.openxmlformats.org/drawingml/2006/chart" xmlns:r="http://schemas.openxmlformats.org/officeDocument/2006/relationships" r:id="rId12"/>
              </a:graphicData>
            </a:graphic>
          </p:graphicFrame>
        </p:grpSp>
      </p:gr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90800"/>
            <a:ext cx="8229600" cy="1143000"/>
          </a:xfrm>
        </p:spPr>
        <p:txBody>
          <a:bodyPr>
            <a:noAutofit/>
          </a:bodyPr>
          <a:lstStyle/>
          <a:p>
            <a:r>
              <a:rPr lang="en-US" sz="5400" dirty="0" smtClean="0"/>
              <a:t>But your model doesn’t capture design…..</a:t>
            </a:r>
            <a:endParaRPr lang="en-US" sz="5400" dirty="0"/>
          </a:p>
        </p:txBody>
      </p:sp>
    </p:spTree>
    <p:extLst>
      <p:ext uri="{BB962C8B-B14F-4D97-AF65-F5344CB8AC3E}">
        <p14:creationId xmlns:p14="http://schemas.microsoft.com/office/powerpoint/2010/main" val="5996016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FINDINGS: Physical Activity</a:t>
            </a:r>
            <a:endParaRPr lang="en-US" dirty="0"/>
          </a:p>
        </p:txBody>
      </p:sp>
      <p:graphicFrame>
        <p:nvGraphicFramePr>
          <p:cNvPr id="3" name="Table 2"/>
          <p:cNvGraphicFramePr>
            <a:graphicFrameLocks noGrp="1"/>
          </p:cNvGraphicFramePr>
          <p:nvPr/>
        </p:nvGraphicFramePr>
        <p:xfrm>
          <a:off x="0" y="1219200"/>
          <a:ext cx="9144000" cy="5433832"/>
        </p:xfrm>
        <a:graphic>
          <a:graphicData uri="http://schemas.openxmlformats.org/drawingml/2006/table">
            <a:tbl>
              <a:tblPr/>
              <a:tblGrid>
                <a:gridCol w="1861530"/>
                <a:gridCol w="1456250"/>
                <a:gridCol w="1339476"/>
                <a:gridCol w="1545549"/>
                <a:gridCol w="1545549"/>
                <a:gridCol w="1395646"/>
              </a:tblGrid>
              <a:tr h="1956436">
                <a:tc>
                  <a:txBody>
                    <a:bodyPr/>
                    <a:lstStyle/>
                    <a:p>
                      <a:pPr marL="0" marR="0" algn="ctr">
                        <a:lnSpc>
                          <a:spcPct val="115000"/>
                        </a:lnSpc>
                        <a:spcBef>
                          <a:spcPts val="0"/>
                        </a:spcBef>
                        <a:spcAft>
                          <a:spcPts val="0"/>
                        </a:spcAft>
                      </a:pPr>
                      <a:r>
                        <a:rPr lang="en-US" sz="2000" b="1" dirty="0">
                          <a:latin typeface="Calibri"/>
                          <a:ea typeface="Calibri"/>
                          <a:cs typeface="Times New Roman"/>
                        </a:rPr>
                        <a:t>Data Input</a:t>
                      </a:r>
                      <a:endParaRPr lang="en-US" sz="2400" dirty="0">
                        <a:latin typeface="Calibri"/>
                        <a:ea typeface="Calibri"/>
                        <a:cs typeface="Times New Roman"/>
                      </a:endParaRPr>
                    </a:p>
                  </a:txBody>
                  <a:tcPr marL="64645" marR="646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2000" b="1" dirty="0">
                          <a:latin typeface="Calibri"/>
                          <a:ea typeface="Calibri"/>
                          <a:cs typeface="Times New Roman"/>
                        </a:rPr>
                        <a:t>Baseline </a:t>
                      </a:r>
                      <a:endParaRPr lang="en-US" sz="2000" b="1" dirty="0" smtClean="0">
                        <a:latin typeface="Calibri"/>
                        <a:ea typeface="Calibri"/>
                        <a:cs typeface="Times New Roman"/>
                      </a:endParaRPr>
                    </a:p>
                    <a:p>
                      <a:pPr marL="0" marR="0" algn="ctr">
                        <a:lnSpc>
                          <a:spcPct val="115000"/>
                        </a:lnSpc>
                        <a:spcBef>
                          <a:spcPts val="0"/>
                        </a:spcBef>
                        <a:spcAft>
                          <a:spcPts val="0"/>
                        </a:spcAft>
                      </a:pPr>
                      <a:r>
                        <a:rPr lang="en-US" sz="2000" b="1" dirty="0" smtClean="0">
                          <a:latin typeface="Calibri"/>
                          <a:ea typeface="Calibri"/>
                          <a:cs typeface="Times New Roman"/>
                        </a:rPr>
                        <a:t>(</a:t>
                      </a:r>
                      <a:r>
                        <a:rPr lang="en-US" sz="2000" b="1" dirty="0">
                          <a:latin typeface="Calibri"/>
                          <a:ea typeface="Calibri"/>
                          <a:cs typeface="Times New Roman"/>
                        </a:rPr>
                        <a:t>2010)</a:t>
                      </a:r>
                      <a:endParaRPr lang="en-US" sz="2400" dirty="0">
                        <a:latin typeface="Calibri"/>
                        <a:ea typeface="Calibri"/>
                        <a:cs typeface="Times New Roman"/>
                      </a:endParaRPr>
                    </a:p>
                  </a:txBody>
                  <a:tcPr marL="64645" marR="646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2000" b="1" dirty="0">
                          <a:latin typeface="Calibri"/>
                          <a:ea typeface="Calibri"/>
                          <a:cs typeface="Times New Roman"/>
                        </a:rPr>
                        <a:t>Scenario A</a:t>
                      </a:r>
                      <a:endParaRPr lang="en-US" sz="2400" dirty="0">
                        <a:latin typeface="Calibri"/>
                        <a:ea typeface="Calibri"/>
                        <a:cs typeface="Times New Roman"/>
                      </a:endParaRPr>
                    </a:p>
                  </a:txBody>
                  <a:tcPr marL="64645" marR="646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2000" b="1" dirty="0">
                          <a:latin typeface="Calibri"/>
                          <a:ea typeface="Calibri"/>
                          <a:cs typeface="Times New Roman"/>
                        </a:rPr>
                        <a:t>Scenario B</a:t>
                      </a:r>
                      <a:endParaRPr lang="en-US" sz="2400" dirty="0">
                        <a:latin typeface="Calibri"/>
                        <a:ea typeface="Calibri"/>
                        <a:cs typeface="Times New Roman"/>
                      </a:endParaRPr>
                    </a:p>
                    <a:p>
                      <a:pPr marL="0" marR="0" algn="ctr">
                        <a:lnSpc>
                          <a:spcPct val="115000"/>
                        </a:lnSpc>
                        <a:spcBef>
                          <a:spcPts val="0"/>
                        </a:spcBef>
                        <a:spcAft>
                          <a:spcPts val="1000"/>
                        </a:spcAft>
                      </a:pPr>
                      <a:r>
                        <a:rPr lang="en-US" sz="1600" dirty="0">
                          <a:latin typeface="Calibri"/>
                          <a:ea typeface="Calibri"/>
                          <a:cs typeface="Calibri"/>
                        </a:rPr>
                        <a:t>Adopted plans with increased revenue</a:t>
                      </a:r>
                      <a:endParaRPr lang="en-US" sz="2000" dirty="0">
                        <a:latin typeface="Calibri"/>
                        <a:ea typeface="Calibri"/>
                        <a:cs typeface="Times New Roman"/>
                      </a:endParaRPr>
                    </a:p>
                  </a:txBody>
                  <a:tcPr marL="64645" marR="646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2000" b="1" dirty="0">
                          <a:latin typeface="Calibri"/>
                          <a:ea typeface="Calibri"/>
                          <a:cs typeface="Times New Roman"/>
                        </a:rPr>
                        <a:t>Scenario C</a:t>
                      </a:r>
                      <a:endParaRPr lang="en-US" sz="2400" dirty="0">
                        <a:latin typeface="Calibri"/>
                        <a:ea typeface="Calibri"/>
                        <a:cs typeface="Times New Roman"/>
                      </a:endParaRPr>
                    </a:p>
                    <a:p>
                      <a:pPr marL="0" marR="0" algn="ctr">
                        <a:lnSpc>
                          <a:spcPct val="115000"/>
                        </a:lnSpc>
                        <a:spcBef>
                          <a:spcPts val="0"/>
                        </a:spcBef>
                        <a:spcAft>
                          <a:spcPts val="1000"/>
                        </a:spcAft>
                      </a:pPr>
                      <a:r>
                        <a:rPr lang="en-US" sz="1600" dirty="0">
                          <a:latin typeface="Calibri"/>
                          <a:ea typeface="Calibri"/>
                          <a:cs typeface="Calibri"/>
                        </a:rPr>
                        <a:t>Scenario B plus additional policy/ infrastructure and new funding sources</a:t>
                      </a:r>
                      <a:endParaRPr lang="en-US" sz="2000" dirty="0">
                        <a:latin typeface="Calibri"/>
                        <a:ea typeface="Calibri"/>
                        <a:cs typeface="Times New Roman"/>
                      </a:endParaRPr>
                    </a:p>
                  </a:txBody>
                  <a:tcPr marL="64645" marR="646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2000" b="1" dirty="0">
                          <a:latin typeface="Calibri"/>
                          <a:ea typeface="Calibri"/>
                          <a:cs typeface="Times New Roman"/>
                        </a:rPr>
                        <a:t>Draft </a:t>
                      </a:r>
                      <a:r>
                        <a:rPr lang="en-US" sz="2000" b="1" dirty="0" smtClean="0">
                          <a:latin typeface="Calibri"/>
                          <a:ea typeface="Calibri"/>
                          <a:cs typeface="Times New Roman"/>
                        </a:rPr>
                        <a:t>Approach</a:t>
                      </a:r>
                      <a:endParaRPr lang="en-US" sz="2400" dirty="0">
                        <a:latin typeface="Calibri"/>
                        <a:ea typeface="Calibri"/>
                        <a:cs typeface="Times New Roman"/>
                      </a:endParaRPr>
                    </a:p>
                    <a:p>
                      <a:pPr marL="0" marR="0" algn="ctr">
                        <a:lnSpc>
                          <a:spcPct val="115000"/>
                        </a:lnSpc>
                        <a:spcBef>
                          <a:spcPts val="0"/>
                        </a:spcBef>
                        <a:spcAft>
                          <a:spcPts val="0"/>
                        </a:spcAft>
                      </a:pPr>
                      <a:r>
                        <a:rPr lang="en-US" sz="1600" dirty="0">
                          <a:latin typeface="Calibri"/>
                          <a:ea typeface="Calibri"/>
                          <a:cs typeface="Calibri"/>
                        </a:rPr>
                        <a:t>Adopted 2014 RTP plus investment for transit and lower-cost TSMO and information</a:t>
                      </a:r>
                      <a:endParaRPr lang="en-US" sz="2000" dirty="0">
                        <a:latin typeface="Calibri"/>
                        <a:ea typeface="Calibri"/>
                        <a:cs typeface="Times New Roman"/>
                      </a:endParaRPr>
                    </a:p>
                  </a:txBody>
                  <a:tcPr marL="64645" marR="646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r>
              <a:tr h="1351291">
                <a:tc>
                  <a:txBody>
                    <a:bodyPr/>
                    <a:lstStyle/>
                    <a:p>
                      <a:pPr marL="0" marR="0" algn="ctr">
                        <a:lnSpc>
                          <a:spcPct val="115000"/>
                        </a:lnSpc>
                        <a:spcBef>
                          <a:spcPts val="0"/>
                        </a:spcBef>
                        <a:spcAft>
                          <a:spcPts val="0"/>
                        </a:spcAft>
                      </a:pPr>
                      <a:r>
                        <a:rPr lang="en-US" sz="1800" dirty="0">
                          <a:latin typeface="Calibri"/>
                          <a:ea typeface="Calibri"/>
                          <a:cs typeface="Times New Roman"/>
                        </a:rPr>
                        <a:t>Average distance by </a:t>
                      </a:r>
                      <a:r>
                        <a:rPr lang="en-US" sz="1800" dirty="0" smtClean="0">
                          <a:latin typeface="Calibri"/>
                          <a:ea typeface="Calibri"/>
                          <a:cs typeface="Times New Roman"/>
                        </a:rPr>
                        <a:t>mode per person per week</a:t>
                      </a:r>
                      <a:r>
                        <a:rPr lang="en-US" sz="1800" baseline="30000" dirty="0" smtClean="0">
                          <a:latin typeface="Calibri"/>
                          <a:ea typeface="Calibri"/>
                          <a:cs typeface="Times New Roman"/>
                        </a:rPr>
                        <a:t>1</a:t>
                      </a:r>
                      <a:endParaRPr lang="en-US" sz="2000" dirty="0">
                        <a:latin typeface="Calibri"/>
                        <a:ea typeface="Calibri"/>
                        <a:cs typeface="Times New Roman"/>
                      </a:endParaRPr>
                    </a:p>
                  </a:txBody>
                  <a:tcPr marL="64645" marR="646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0000"/>
                        </a:lnSpc>
                        <a:spcBef>
                          <a:spcPts val="0"/>
                        </a:spcBef>
                        <a:spcAft>
                          <a:spcPts val="0"/>
                        </a:spcAft>
                      </a:pPr>
                      <a:r>
                        <a:rPr lang="en-US" sz="2000" b="1" dirty="0">
                          <a:solidFill>
                            <a:srgbClr val="FF0000"/>
                          </a:solidFill>
                          <a:latin typeface="Calibri"/>
                          <a:ea typeface="Calibri"/>
                          <a:cs typeface="Times New Roman"/>
                        </a:rPr>
                        <a:t>Walk=1.3</a:t>
                      </a:r>
                      <a:endParaRPr lang="en-US" sz="2400" b="1" dirty="0">
                        <a:solidFill>
                          <a:srgbClr val="FF0000"/>
                        </a:solidFill>
                        <a:latin typeface="Calibri"/>
                        <a:ea typeface="Calibri"/>
                        <a:cs typeface="Times New Roman"/>
                      </a:endParaRPr>
                    </a:p>
                    <a:p>
                      <a:pPr marL="0" marR="0" algn="ctr">
                        <a:lnSpc>
                          <a:spcPct val="100000"/>
                        </a:lnSpc>
                        <a:spcBef>
                          <a:spcPts val="0"/>
                        </a:spcBef>
                        <a:spcAft>
                          <a:spcPts val="0"/>
                        </a:spcAft>
                      </a:pPr>
                      <a:r>
                        <a:rPr lang="en-US" sz="2000" b="1" dirty="0">
                          <a:solidFill>
                            <a:srgbClr val="FF0000"/>
                          </a:solidFill>
                          <a:latin typeface="Calibri"/>
                          <a:ea typeface="Calibri"/>
                          <a:cs typeface="Times New Roman"/>
                        </a:rPr>
                        <a:t>Bike=2.1</a:t>
                      </a:r>
                      <a:endParaRPr lang="en-US" sz="2400" b="1" dirty="0">
                        <a:solidFill>
                          <a:srgbClr val="FF0000"/>
                        </a:solidFill>
                        <a:latin typeface="Calibri"/>
                        <a:ea typeface="Calibri"/>
                        <a:cs typeface="Times New Roman"/>
                      </a:endParaRPr>
                    </a:p>
                    <a:p>
                      <a:pPr marL="0" marR="0" algn="ctr">
                        <a:lnSpc>
                          <a:spcPct val="100000"/>
                        </a:lnSpc>
                        <a:spcBef>
                          <a:spcPts val="0"/>
                        </a:spcBef>
                        <a:spcAft>
                          <a:spcPts val="0"/>
                        </a:spcAft>
                      </a:pPr>
                      <a:r>
                        <a:rPr lang="en-US" sz="2000" dirty="0" smtClean="0">
                          <a:latin typeface="Calibri"/>
                          <a:ea typeface="Calibri"/>
                          <a:cs typeface="Times New Roman"/>
                        </a:rPr>
                        <a:t>Car=129.9</a:t>
                      </a:r>
                      <a:endParaRPr lang="en-US" sz="2400" dirty="0">
                        <a:latin typeface="Calibri"/>
                        <a:ea typeface="Calibri"/>
                        <a:cs typeface="Times New Roman"/>
                      </a:endParaRPr>
                    </a:p>
                  </a:txBody>
                  <a:tcPr marL="64645" marR="646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0000"/>
                        </a:lnSpc>
                        <a:spcBef>
                          <a:spcPts val="0"/>
                        </a:spcBef>
                        <a:spcAft>
                          <a:spcPts val="0"/>
                        </a:spcAft>
                      </a:pPr>
                      <a:r>
                        <a:rPr lang="en-US" sz="2000" dirty="0" smtClean="0">
                          <a:latin typeface="Calibri"/>
                          <a:ea typeface="Calibri"/>
                          <a:cs typeface="Times New Roman"/>
                        </a:rPr>
                        <a:t>Walk=1.7</a:t>
                      </a:r>
                      <a:endParaRPr lang="en-US" sz="2400" dirty="0">
                        <a:latin typeface="Calibri"/>
                        <a:ea typeface="Calibri"/>
                        <a:cs typeface="Times New Roman"/>
                      </a:endParaRPr>
                    </a:p>
                    <a:p>
                      <a:pPr marL="0" marR="0" algn="ctr">
                        <a:lnSpc>
                          <a:spcPct val="100000"/>
                        </a:lnSpc>
                        <a:spcBef>
                          <a:spcPts val="0"/>
                        </a:spcBef>
                        <a:spcAft>
                          <a:spcPts val="0"/>
                        </a:spcAft>
                      </a:pPr>
                      <a:r>
                        <a:rPr lang="en-US" sz="2000" dirty="0" smtClean="0">
                          <a:latin typeface="Calibri"/>
                          <a:ea typeface="Calibri"/>
                          <a:cs typeface="Times New Roman"/>
                        </a:rPr>
                        <a:t>Bike=2.2</a:t>
                      </a:r>
                      <a:endParaRPr lang="en-US" sz="2400" dirty="0">
                        <a:latin typeface="Calibri"/>
                        <a:ea typeface="Calibri"/>
                        <a:cs typeface="Times New Roman"/>
                      </a:endParaRPr>
                    </a:p>
                    <a:p>
                      <a:pPr marL="0" marR="0" algn="ctr">
                        <a:lnSpc>
                          <a:spcPct val="100000"/>
                        </a:lnSpc>
                        <a:spcBef>
                          <a:spcPts val="0"/>
                        </a:spcBef>
                        <a:spcAft>
                          <a:spcPts val="0"/>
                        </a:spcAft>
                      </a:pPr>
                      <a:r>
                        <a:rPr lang="en-US" sz="2000" dirty="0">
                          <a:latin typeface="Calibri"/>
                          <a:ea typeface="Calibri"/>
                          <a:cs typeface="Times New Roman"/>
                        </a:rPr>
                        <a:t>Car=120.8</a:t>
                      </a:r>
                      <a:endParaRPr lang="en-US" sz="2400" dirty="0">
                        <a:latin typeface="Calibri"/>
                        <a:ea typeface="Calibri"/>
                        <a:cs typeface="Times New Roman"/>
                      </a:endParaRPr>
                    </a:p>
                  </a:txBody>
                  <a:tcPr marL="64645" marR="646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0000"/>
                        </a:lnSpc>
                        <a:spcBef>
                          <a:spcPts val="0"/>
                        </a:spcBef>
                        <a:spcAft>
                          <a:spcPts val="0"/>
                        </a:spcAft>
                      </a:pPr>
                      <a:r>
                        <a:rPr lang="en-US" sz="2000" dirty="0">
                          <a:latin typeface="Calibri"/>
                          <a:ea typeface="Calibri"/>
                          <a:cs typeface="Times New Roman"/>
                        </a:rPr>
                        <a:t>Walk=1.8</a:t>
                      </a:r>
                      <a:endParaRPr lang="en-US" sz="2400" dirty="0">
                        <a:latin typeface="Calibri"/>
                        <a:ea typeface="Calibri"/>
                        <a:cs typeface="Times New Roman"/>
                      </a:endParaRPr>
                    </a:p>
                    <a:p>
                      <a:pPr marL="0" marR="0" algn="ctr">
                        <a:lnSpc>
                          <a:spcPct val="100000"/>
                        </a:lnSpc>
                        <a:spcBef>
                          <a:spcPts val="0"/>
                        </a:spcBef>
                        <a:spcAft>
                          <a:spcPts val="0"/>
                        </a:spcAft>
                      </a:pPr>
                      <a:r>
                        <a:rPr lang="en-US" sz="2000" dirty="0" smtClean="0">
                          <a:latin typeface="Calibri"/>
                          <a:ea typeface="Calibri"/>
                          <a:cs typeface="Times New Roman"/>
                        </a:rPr>
                        <a:t>Bike=3.0</a:t>
                      </a:r>
                      <a:endParaRPr lang="en-US" sz="2400" dirty="0">
                        <a:latin typeface="Calibri"/>
                        <a:ea typeface="Calibri"/>
                        <a:cs typeface="Times New Roman"/>
                      </a:endParaRPr>
                    </a:p>
                    <a:p>
                      <a:pPr marL="0" marR="0" algn="ctr">
                        <a:lnSpc>
                          <a:spcPct val="100000"/>
                        </a:lnSpc>
                        <a:spcBef>
                          <a:spcPts val="0"/>
                        </a:spcBef>
                        <a:spcAft>
                          <a:spcPts val="0"/>
                        </a:spcAft>
                      </a:pPr>
                      <a:r>
                        <a:rPr lang="en-US" sz="2000" dirty="0">
                          <a:latin typeface="Calibri"/>
                          <a:ea typeface="Calibri"/>
                          <a:cs typeface="Times New Roman"/>
                        </a:rPr>
                        <a:t>Car=111.5</a:t>
                      </a:r>
                      <a:endParaRPr lang="en-US" sz="2400" dirty="0">
                        <a:latin typeface="Calibri"/>
                        <a:ea typeface="Calibri"/>
                        <a:cs typeface="Times New Roman"/>
                      </a:endParaRPr>
                    </a:p>
                  </a:txBody>
                  <a:tcPr marL="64645" marR="646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0000"/>
                        </a:lnSpc>
                        <a:spcBef>
                          <a:spcPts val="0"/>
                        </a:spcBef>
                        <a:spcAft>
                          <a:spcPts val="0"/>
                        </a:spcAft>
                      </a:pPr>
                      <a:r>
                        <a:rPr lang="en-US" sz="2000" dirty="0">
                          <a:latin typeface="Calibri"/>
                          <a:ea typeface="Calibri"/>
                          <a:cs typeface="Times New Roman"/>
                        </a:rPr>
                        <a:t>Walk=1.8</a:t>
                      </a:r>
                      <a:endParaRPr lang="en-US" sz="2400" dirty="0">
                        <a:latin typeface="Calibri"/>
                        <a:ea typeface="Calibri"/>
                        <a:cs typeface="Times New Roman"/>
                      </a:endParaRPr>
                    </a:p>
                    <a:p>
                      <a:pPr marL="0" marR="0" algn="ctr">
                        <a:lnSpc>
                          <a:spcPct val="100000"/>
                        </a:lnSpc>
                        <a:spcBef>
                          <a:spcPts val="0"/>
                        </a:spcBef>
                        <a:spcAft>
                          <a:spcPts val="0"/>
                        </a:spcAft>
                      </a:pPr>
                      <a:r>
                        <a:rPr lang="en-US" sz="2000" dirty="0" smtClean="0">
                          <a:latin typeface="Calibri"/>
                          <a:ea typeface="Calibri"/>
                          <a:cs typeface="Times New Roman"/>
                        </a:rPr>
                        <a:t>Bike=3.6</a:t>
                      </a:r>
                      <a:endParaRPr lang="en-US" sz="2400" dirty="0">
                        <a:latin typeface="Calibri"/>
                        <a:ea typeface="Calibri"/>
                        <a:cs typeface="Times New Roman"/>
                      </a:endParaRPr>
                    </a:p>
                    <a:p>
                      <a:pPr marL="0" marR="0" algn="ctr">
                        <a:lnSpc>
                          <a:spcPct val="100000"/>
                        </a:lnSpc>
                        <a:spcBef>
                          <a:spcPts val="0"/>
                        </a:spcBef>
                        <a:spcAft>
                          <a:spcPts val="0"/>
                        </a:spcAft>
                      </a:pPr>
                      <a:r>
                        <a:rPr lang="en-US" sz="2000" dirty="0">
                          <a:latin typeface="Calibri"/>
                          <a:ea typeface="Calibri"/>
                          <a:cs typeface="Times New Roman"/>
                        </a:rPr>
                        <a:t>Car=96.3</a:t>
                      </a:r>
                      <a:endParaRPr lang="en-US" sz="2400" dirty="0">
                        <a:latin typeface="Calibri"/>
                        <a:ea typeface="Calibri"/>
                        <a:cs typeface="Times New Roman"/>
                      </a:endParaRPr>
                    </a:p>
                  </a:txBody>
                  <a:tcPr marL="64645" marR="646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0000"/>
                        </a:lnSpc>
                        <a:spcBef>
                          <a:spcPts val="0"/>
                        </a:spcBef>
                        <a:spcAft>
                          <a:spcPts val="0"/>
                        </a:spcAft>
                      </a:pPr>
                      <a:r>
                        <a:rPr lang="en-US" sz="2000" b="1" dirty="0">
                          <a:solidFill>
                            <a:srgbClr val="FF0000"/>
                          </a:solidFill>
                          <a:latin typeface="Calibri"/>
                          <a:ea typeface="Calibri"/>
                          <a:cs typeface="Times New Roman"/>
                        </a:rPr>
                        <a:t>Walk=1.8</a:t>
                      </a:r>
                      <a:endParaRPr lang="en-US" sz="2400" b="1" dirty="0">
                        <a:solidFill>
                          <a:srgbClr val="FF0000"/>
                        </a:solidFill>
                        <a:latin typeface="Calibri"/>
                        <a:ea typeface="Calibri"/>
                        <a:cs typeface="Times New Roman"/>
                      </a:endParaRPr>
                    </a:p>
                    <a:p>
                      <a:pPr marL="0" marR="0" algn="ctr">
                        <a:lnSpc>
                          <a:spcPct val="100000"/>
                        </a:lnSpc>
                        <a:spcBef>
                          <a:spcPts val="0"/>
                        </a:spcBef>
                        <a:spcAft>
                          <a:spcPts val="0"/>
                        </a:spcAft>
                      </a:pPr>
                      <a:r>
                        <a:rPr lang="en-US" sz="2000" b="1" dirty="0" smtClean="0">
                          <a:solidFill>
                            <a:srgbClr val="FF0000"/>
                          </a:solidFill>
                          <a:latin typeface="Calibri"/>
                          <a:ea typeface="Calibri"/>
                          <a:cs typeface="Times New Roman"/>
                        </a:rPr>
                        <a:t>Bike=3.4</a:t>
                      </a:r>
                      <a:endParaRPr lang="en-US" sz="2400" dirty="0">
                        <a:latin typeface="Calibri"/>
                        <a:ea typeface="Calibri"/>
                        <a:cs typeface="Times New Roman"/>
                      </a:endParaRPr>
                    </a:p>
                    <a:p>
                      <a:pPr marL="0" marR="0" algn="ctr">
                        <a:lnSpc>
                          <a:spcPct val="100000"/>
                        </a:lnSpc>
                        <a:spcBef>
                          <a:spcPts val="0"/>
                        </a:spcBef>
                        <a:spcAft>
                          <a:spcPts val="0"/>
                        </a:spcAft>
                      </a:pPr>
                      <a:r>
                        <a:rPr lang="en-US" sz="2000" dirty="0">
                          <a:latin typeface="Calibri"/>
                          <a:ea typeface="Calibri"/>
                          <a:cs typeface="Times New Roman"/>
                        </a:rPr>
                        <a:t>Car=106.8</a:t>
                      </a:r>
                      <a:endParaRPr lang="en-US" sz="2400" dirty="0">
                        <a:latin typeface="Calibri"/>
                        <a:ea typeface="Calibri"/>
                        <a:cs typeface="Times New Roman"/>
                      </a:endParaRPr>
                    </a:p>
                  </a:txBody>
                  <a:tcPr marL="64645" marR="646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r>
              <a:tr h="654673">
                <a:tc>
                  <a:txBody>
                    <a:bodyPr/>
                    <a:lstStyle/>
                    <a:p>
                      <a:pPr marL="0" marR="0" algn="ctr">
                        <a:lnSpc>
                          <a:spcPct val="115000"/>
                        </a:lnSpc>
                        <a:spcBef>
                          <a:spcPts val="0"/>
                        </a:spcBef>
                        <a:spcAft>
                          <a:spcPts val="0"/>
                        </a:spcAft>
                      </a:pPr>
                      <a:r>
                        <a:rPr lang="en-US" sz="1800" dirty="0" smtClean="0">
                          <a:latin typeface="Calibri"/>
                          <a:ea typeface="Calibri"/>
                          <a:cs typeface="Times New Roman"/>
                        </a:rPr>
                        <a:t>Avoided</a:t>
                      </a:r>
                      <a:r>
                        <a:rPr lang="en-US" sz="1800" baseline="0" dirty="0" smtClean="0">
                          <a:latin typeface="Calibri"/>
                          <a:ea typeface="Calibri"/>
                          <a:cs typeface="Times New Roman"/>
                        </a:rPr>
                        <a:t> Deaths</a:t>
                      </a:r>
                      <a:endParaRPr lang="en-US" sz="2000" dirty="0">
                        <a:latin typeface="Calibri"/>
                        <a:ea typeface="Calibri"/>
                        <a:cs typeface="Times New Roman"/>
                      </a:endParaRPr>
                    </a:p>
                  </a:txBody>
                  <a:tcPr marL="64645" marR="646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2000" dirty="0">
                        <a:latin typeface="Calibri"/>
                        <a:ea typeface="Calibri"/>
                        <a:cs typeface="Times New Roman"/>
                      </a:endParaRPr>
                    </a:p>
                  </a:txBody>
                  <a:tcPr marL="64645" marR="646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dirty="0">
                          <a:latin typeface="Calibri"/>
                          <a:ea typeface="Calibri"/>
                          <a:cs typeface="Times New Roman"/>
                        </a:rPr>
                        <a:t>-42 </a:t>
                      </a:r>
                      <a:endParaRPr lang="en-US" sz="2800" dirty="0">
                        <a:latin typeface="Calibri"/>
                        <a:ea typeface="Calibri"/>
                        <a:cs typeface="Times New Roman"/>
                      </a:endParaRPr>
                    </a:p>
                    <a:p>
                      <a:pPr marL="0" marR="0" algn="ctr">
                        <a:lnSpc>
                          <a:spcPct val="115000"/>
                        </a:lnSpc>
                        <a:spcBef>
                          <a:spcPts val="0"/>
                        </a:spcBef>
                        <a:spcAft>
                          <a:spcPts val="0"/>
                        </a:spcAft>
                      </a:pPr>
                      <a:r>
                        <a:rPr lang="en-US" sz="2000" dirty="0">
                          <a:latin typeface="Calibri"/>
                          <a:ea typeface="Calibri"/>
                          <a:cs typeface="Times New Roman"/>
                        </a:rPr>
                        <a:t>(1.0%)</a:t>
                      </a:r>
                      <a:endParaRPr lang="en-US" sz="2800" dirty="0">
                        <a:latin typeface="Calibri"/>
                        <a:ea typeface="Calibri"/>
                        <a:cs typeface="Times New Roman"/>
                      </a:endParaRPr>
                    </a:p>
                  </a:txBody>
                  <a:tcPr marL="68580" marR="68580" marT="82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dirty="0">
                          <a:latin typeface="Calibri"/>
                          <a:ea typeface="Calibri"/>
                          <a:cs typeface="Times New Roman"/>
                        </a:rPr>
                        <a:t>-57 </a:t>
                      </a:r>
                      <a:endParaRPr lang="en-US" sz="2800" dirty="0">
                        <a:latin typeface="Calibri"/>
                        <a:ea typeface="Calibri"/>
                        <a:cs typeface="Times New Roman"/>
                      </a:endParaRPr>
                    </a:p>
                    <a:p>
                      <a:pPr marL="0" marR="0" algn="ctr">
                        <a:lnSpc>
                          <a:spcPct val="115000"/>
                        </a:lnSpc>
                        <a:spcBef>
                          <a:spcPts val="0"/>
                        </a:spcBef>
                        <a:spcAft>
                          <a:spcPts val="0"/>
                        </a:spcAft>
                      </a:pPr>
                      <a:r>
                        <a:rPr lang="en-US" sz="2000" dirty="0">
                          <a:latin typeface="Calibri"/>
                          <a:ea typeface="Calibri"/>
                          <a:cs typeface="Times New Roman"/>
                        </a:rPr>
                        <a:t>(1.4%)</a:t>
                      </a:r>
                      <a:endParaRPr lang="en-US" sz="2800" dirty="0">
                        <a:latin typeface="Calibri"/>
                        <a:ea typeface="Calibri"/>
                        <a:cs typeface="Times New Roman"/>
                      </a:endParaRPr>
                    </a:p>
                  </a:txBody>
                  <a:tcPr marL="68580" marR="68580" marT="82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dirty="0">
                          <a:latin typeface="Calibri"/>
                          <a:ea typeface="Calibri"/>
                          <a:cs typeface="Times New Roman"/>
                        </a:rPr>
                        <a:t>-63 </a:t>
                      </a:r>
                      <a:endParaRPr lang="en-US" sz="2800" dirty="0">
                        <a:latin typeface="Calibri"/>
                        <a:ea typeface="Calibri"/>
                        <a:cs typeface="Times New Roman"/>
                      </a:endParaRPr>
                    </a:p>
                    <a:p>
                      <a:pPr marL="0" marR="0" algn="ctr">
                        <a:lnSpc>
                          <a:spcPct val="115000"/>
                        </a:lnSpc>
                        <a:spcBef>
                          <a:spcPts val="0"/>
                        </a:spcBef>
                        <a:spcAft>
                          <a:spcPts val="0"/>
                        </a:spcAft>
                      </a:pPr>
                      <a:r>
                        <a:rPr lang="en-US" sz="2000" dirty="0">
                          <a:latin typeface="Calibri"/>
                          <a:ea typeface="Calibri"/>
                          <a:cs typeface="Times New Roman"/>
                        </a:rPr>
                        <a:t>(1.6%)</a:t>
                      </a:r>
                      <a:endParaRPr lang="en-US" sz="2800" dirty="0">
                        <a:latin typeface="Calibri"/>
                        <a:ea typeface="Calibri"/>
                        <a:cs typeface="Times New Roman"/>
                      </a:endParaRPr>
                    </a:p>
                  </a:txBody>
                  <a:tcPr marL="68580" marR="68580" marT="82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dirty="0">
                          <a:solidFill>
                            <a:srgbClr val="FF0000"/>
                          </a:solidFill>
                          <a:latin typeface="Calibri"/>
                          <a:ea typeface="Calibri"/>
                          <a:cs typeface="Times New Roman"/>
                        </a:rPr>
                        <a:t>-61 </a:t>
                      </a:r>
                      <a:endParaRPr lang="en-US" sz="2800" dirty="0">
                        <a:solidFill>
                          <a:srgbClr val="FF0000"/>
                        </a:solidFill>
                        <a:latin typeface="Calibri"/>
                        <a:ea typeface="Calibri"/>
                        <a:cs typeface="Times New Roman"/>
                      </a:endParaRPr>
                    </a:p>
                    <a:p>
                      <a:pPr marL="0" marR="0" algn="ctr">
                        <a:lnSpc>
                          <a:spcPct val="115000"/>
                        </a:lnSpc>
                        <a:spcBef>
                          <a:spcPts val="0"/>
                        </a:spcBef>
                        <a:spcAft>
                          <a:spcPts val="0"/>
                        </a:spcAft>
                      </a:pPr>
                      <a:r>
                        <a:rPr lang="en-US" sz="2000" dirty="0">
                          <a:solidFill>
                            <a:srgbClr val="FF0000"/>
                          </a:solidFill>
                          <a:latin typeface="Calibri"/>
                          <a:ea typeface="Calibri"/>
                          <a:cs typeface="Times New Roman"/>
                        </a:rPr>
                        <a:t>(1.5%)</a:t>
                      </a:r>
                      <a:endParaRPr lang="en-US" sz="2800" dirty="0">
                        <a:solidFill>
                          <a:srgbClr val="FF0000"/>
                        </a:solidFill>
                        <a:latin typeface="Calibri"/>
                        <a:ea typeface="Calibri"/>
                        <a:cs typeface="Times New Roman"/>
                      </a:endParaRPr>
                    </a:p>
                  </a:txBody>
                  <a:tcPr marL="68580" marR="68580" marT="82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r>
              <a:tr h="609600">
                <a:tc>
                  <a:txBody>
                    <a:bodyPr/>
                    <a:lstStyle/>
                    <a:p>
                      <a:pPr marL="0" marR="0" algn="ctr">
                        <a:lnSpc>
                          <a:spcPct val="115000"/>
                        </a:lnSpc>
                        <a:spcBef>
                          <a:spcPts val="0"/>
                        </a:spcBef>
                        <a:spcAft>
                          <a:spcPts val="0"/>
                        </a:spcAft>
                      </a:pPr>
                      <a:r>
                        <a:rPr lang="en-US" sz="2000" dirty="0" smtClean="0">
                          <a:latin typeface="Calibri"/>
                          <a:ea typeface="Calibri"/>
                          <a:cs typeface="Times New Roman"/>
                        </a:rPr>
                        <a:t>Decrease in Illness (DALYs)</a:t>
                      </a:r>
                      <a:endParaRPr lang="en-US" sz="2000" dirty="0">
                        <a:latin typeface="Calibri"/>
                        <a:ea typeface="Calibri"/>
                        <a:cs typeface="Times New Roman"/>
                      </a:endParaRPr>
                    </a:p>
                  </a:txBody>
                  <a:tcPr marL="64645" marR="646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2000" dirty="0">
                        <a:latin typeface="Calibri"/>
                        <a:ea typeface="Calibri"/>
                        <a:cs typeface="Times New Roman"/>
                      </a:endParaRPr>
                    </a:p>
                  </a:txBody>
                  <a:tcPr marL="64645" marR="646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latin typeface="Calibri"/>
                          <a:ea typeface="Calibri"/>
                          <a:cs typeface="Times New Roman"/>
                        </a:rPr>
                        <a:t>-672 </a:t>
                      </a:r>
                      <a:endParaRPr lang="en-US" sz="2800">
                        <a:latin typeface="Calibri"/>
                        <a:ea typeface="Calibri"/>
                        <a:cs typeface="Times New Roman"/>
                      </a:endParaRPr>
                    </a:p>
                    <a:p>
                      <a:pPr marL="0" marR="0" algn="ctr">
                        <a:lnSpc>
                          <a:spcPct val="115000"/>
                        </a:lnSpc>
                        <a:spcBef>
                          <a:spcPts val="0"/>
                        </a:spcBef>
                        <a:spcAft>
                          <a:spcPts val="0"/>
                        </a:spcAft>
                      </a:pPr>
                      <a:r>
                        <a:rPr lang="en-US" sz="2000">
                          <a:latin typeface="Calibri"/>
                          <a:ea typeface="Calibri"/>
                          <a:cs typeface="Times New Roman"/>
                        </a:rPr>
                        <a:t>(0.7%)</a:t>
                      </a:r>
                      <a:endParaRPr lang="en-US" sz="2800">
                        <a:latin typeface="Calibri"/>
                        <a:ea typeface="Calibri"/>
                        <a:cs typeface="Times New Roman"/>
                      </a:endParaRPr>
                    </a:p>
                  </a:txBody>
                  <a:tcPr marL="68580" marR="68580" marT="82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dirty="0">
                          <a:latin typeface="Calibri"/>
                          <a:ea typeface="Calibri"/>
                          <a:cs typeface="Times New Roman"/>
                        </a:rPr>
                        <a:t>-1,099 </a:t>
                      </a:r>
                      <a:endParaRPr lang="en-US" sz="2000" dirty="0" smtClean="0">
                        <a:latin typeface="Calibri"/>
                        <a:ea typeface="Calibri"/>
                        <a:cs typeface="Times New Roman"/>
                      </a:endParaRPr>
                    </a:p>
                    <a:p>
                      <a:pPr marL="0" marR="0" algn="ctr">
                        <a:lnSpc>
                          <a:spcPct val="115000"/>
                        </a:lnSpc>
                        <a:spcBef>
                          <a:spcPts val="0"/>
                        </a:spcBef>
                        <a:spcAft>
                          <a:spcPts val="0"/>
                        </a:spcAft>
                      </a:pPr>
                      <a:r>
                        <a:rPr lang="en-US" sz="2000" dirty="0" smtClean="0">
                          <a:latin typeface="Calibri"/>
                          <a:ea typeface="Calibri"/>
                          <a:cs typeface="Times New Roman"/>
                        </a:rPr>
                        <a:t>(</a:t>
                      </a:r>
                      <a:r>
                        <a:rPr lang="en-US" sz="2000" dirty="0">
                          <a:latin typeface="Calibri"/>
                          <a:ea typeface="Calibri"/>
                          <a:cs typeface="Times New Roman"/>
                        </a:rPr>
                        <a:t>1.2%)</a:t>
                      </a:r>
                      <a:endParaRPr lang="en-US" sz="2800" dirty="0">
                        <a:latin typeface="Calibri"/>
                        <a:ea typeface="Calibri"/>
                        <a:cs typeface="Times New Roman"/>
                      </a:endParaRPr>
                    </a:p>
                  </a:txBody>
                  <a:tcPr marL="68580" marR="68580" marT="82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dirty="0">
                          <a:latin typeface="Calibri"/>
                          <a:ea typeface="Calibri"/>
                          <a:cs typeface="Times New Roman"/>
                        </a:rPr>
                        <a:t>-1,292 </a:t>
                      </a:r>
                      <a:endParaRPr lang="en-US" sz="2800" dirty="0">
                        <a:latin typeface="Calibri"/>
                        <a:ea typeface="Calibri"/>
                        <a:cs typeface="Times New Roman"/>
                      </a:endParaRPr>
                    </a:p>
                    <a:p>
                      <a:pPr marL="0" marR="0" algn="ctr">
                        <a:lnSpc>
                          <a:spcPct val="115000"/>
                        </a:lnSpc>
                        <a:spcBef>
                          <a:spcPts val="0"/>
                        </a:spcBef>
                        <a:spcAft>
                          <a:spcPts val="0"/>
                        </a:spcAft>
                      </a:pPr>
                      <a:r>
                        <a:rPr lang="en-US" sz="2000" dirty="0">
                          <a:latin typeface="Calibri"/>
                          <a:ea typeface="Calibri"/>
                          <a:cs typeface="Times New Roman"/>
                        </a:rPr>
                        <a:t>(1.4%)</a:t>
                      </a:r>
                      <a:endParaRPr lang="en-US" sz="2800" dirty="0">
                        <a:latin typeface="Calibri"/>
                        <a:ea typeface="Calibri"/>
                        <a:cs typeface="Times New Roman"/>
                      </a:endParaRPr>
                    </a:p>
                  </a:txBody>
                  <a:tcPr marL="68580" marR="68580" marT="82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dirty="0">
                          <a:solidFill>
                            <a:srgbClr val="FF0000"/>
                          </a:solidFill>
                          <a:latin typeface="Calibri"/>
                          <a:ea typeface="Calibri"/>
                          <a:cs typeface="Times New Roman"/>
                        </a:rPr>
                        <a:t>-1,223 </a:t>
                      </a:r>
                      <a:endParaRPr lang="en-US" sz="2800" dirty="0">
                        <a:solidFill>
                          <a:srgbClr val="FF0000"/>
                        </a:solidFill>
                        <a:latin typeface="Calibri"/>
                        <a:ea typeface="Calibri"/>
                        <a:cs typeface="Times New Roman"/>
                      </a:endParaRPr>
                    </a:p>
                    <a:p>
                      <a:pPr marL="0" marR="0" algn="ctr">
                        <a:lnSpc>
                          <a:spcPct val="115000"/>
                        </a:lnSpc>
                        <a:spcBef>
                          <a:spcPts val="0"/>
                        </a:spcBef>
                        <a:spcAft>
                          <a:spcPts val="0"/>
                        </a:spcAft>
                      </a:pPr>
                      <a:r>
                        <a:rPr lang="en-US" sz="2000" dirty="0">
                          <a:solidFill>
                            <a:srgbClr val="FF0000"/>
                          </a:solidFill>
                          <a:latin typeface="Calibri"/>
                          <a:ea typeface="Calibri"/>
                          <a:cs typeface="Times New Roman"/>
                        </a:rPr>
                        <a:t>(1.3%)</a:t>
                      </a:r>
                      <a:endParaRPr lang="en-US" sz="2800" dirty="0">
                        <a:solidFill>
                          <a:srgbClr val="FF0000"/>
                        </a:solidFill>
                        <a:latin typeface="Calibri"/>
                        <a:ea typeface="Calibri"/>
                        <a:cs typeface="Times New Roman"/>
                      </a:endParaRPr>
                    </a:p>
                  </a:txBody>
                  <a:tcPr marL="68580" marR="68580" marT="82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FINDINGS: Physical Activity</a:t>
            </a:r>
            <a:endParaRPr lang="en-US" dirty="0"/>
          </a:p>
        </p:txBody>
      </p:sp>
      <p:graphicFrame>
        <p:nvGraphicFramePr>
          <p:cNvPr id="4" name="Content Placeholder 3"/>
          <p:cNvGraphicFramePr>
            <a:graphicFrameLocks noGrp="1"/>
          </p:cNvGraphicFramePr>
          <p:nvPr>
            <p:ph idx="1"/>
          </p:nvPr>
        </p:nvGraphicFramePr>
        <p:xfrm>
          <a:off x="1143000" y="4191000"/>
          <a:ext cx="4267200" cy="68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Content Placeholder 3"/>
          <p:cNvGraphicFramePr>
            <a:graphicFrameLocks/>
          </p:cNvGraphicFramePr>
          <p:nvPr/>
        </p:nvGraphicFramePr>
        <p:xfrm>
          <a:off x="1143000" y="4876800"/>
          <a:ext cx="7391400" cy="68579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6" name="Picture 14" descr="http://static.freepik.com/free-photo/cyclist-symbol_318-9267.jpg"/>
          <p:cNvPicPr>
            <a:picLocks noChangeAspect="1" noChangeArrowheads="1"/>
          </p:cNvPicPr>
          <p:nvPr/>
        </p:nvPicPr>
        <p:blipFill>
          <a:blip r:embed="rId13" cstate="print"/>
          <a:srcRect/>
          <a:stretch>
            <a:fillRect/>
          </a:stretch>
        </p:blipFill>
        <p:spPr bwMode="auto">
          <a:xfrm flipH="1">
            <a:off x="0" y="4800600"/>
            <a:ext cx="1092512" cy="914400"/>
          </a:xfrm>
          <a:prstGeom prst="rect">
            <a:avLst/>
          </a:prstGeom>
          <a:noFill/>
        </p:spPr>
      </p:pic>
      <p:pic>
        <p:nvPicPr>
          <p:cNvPr id="7" name="Picture 2" descr="http://t2.gstatic.com/images?q=tbn:ANd9GcTkEKNeWiY2HA0gOUw86HaKJE-Rje9rfSK5hkrCBqWO6hatNWBI"/>
          <p:cNvPicPr>
            <a:picLocks noChangeAspect="1" noChangeArrowheads="1"/>
          </p:cNvPicPr>
          <p:nvPr/>
        </p:nvPicPr>
        <p:blipFill>
          <a:blip r:embed="rId14" cstate="print"/>
          <a:srcRect l="30476" t="10787" r="30476" b="50337"/>
          <a:stretch>
            <a:fillRect/>
          </a:stretch>
        </p:blipFill>
        <p:spPr bwMode="auto">
          <a:xfrm>
            <a:off x="228600" y="4038600"/>
            <a:ext cx="595586" cy="838200"/>
          </a:xfrm>
          <a:prstGeom prst="rect">
            <a:avLst/>
          </a:prstGeom>
          <a:noFill/>
        </p:spPr>
      </p:pic>
      <p:grpSp>
        <p:nvGrpSpPr>
          <p:cNvPr id="3" name="Group 162"/>
          <p:cNvGrpSpPr/>
          <p:nvPr/>
        </p:nvGrpSpPr>
        <p:grpSpPr>
          <a:xfrm>
            <a:off x="6324600" y="4114800"/>
            <a:ext cx="1446014" cy="772179"/>
            <a:chOff x="6324600" y="4114800"/>
            <a:chExt cx="1446014" cy="772179"/>
          </a:xfrm>
        </p:grpSpPr>
        <p:grpSp>
          <p:nvGrpSpPr>
            <p:cNvPr id="8" name="Group 159"/>
            <p:cNvGrpSpPr/>
            <p:nvPr/>
          </p:nvGrpSpPr>
          <p:grpSpPr>
            <a:xfrm>
              <a:off x="6324600" y="4114800"/>
              <a:ext cx="1242219" cy="391179"/>
              <a:chOff x="5257800" y="2895600"/>
              <a:chExt cx="1393416" cy="467379"/>
            </a:xfrm>
          </p:grpSpPr>
          <p:pic>
            <p:nvPicPr>
              <p:cNvPr id="123" name="Picture 8" descr="http://static.freepik.com/free-photo/small-person_318-10991.jpg"/>
              <p:cNvPicPr>
                <a:picLocks noChangeAspect="1" noChangeArrowheads="1"/>
              </p:cNvPicPr>
              <p:nvPr/>
            </p:nvPicPr>
            <p:blipFill>
              <a:blip r:embed="rId15" cstate="print"/>
              <a:srcRect/>
              <a:stretch>
                <a:fillRect/>
              </a:stretch>
            </p:blipFill>
            <p:spPr bwMode="auto">
              <a:xfrm>
                <a:off x="5257800" y="2895600"/>
                <a:ext cx="250416" cy="467379"/>
              </a:xfrm>
              <a:prstGeom prst="rect">
                <a:avLst/>
              </a:prstGeom>
              <a:noFill/>
            </p:spPr>
          </p:pic>
          <p:pic>
            <p:nvPicPr>
              <p:cNvPr id="124" name="Picture 8" descr="http://static.freepik.com/free-photo/small-person_318-10991.jpg"/>
              <p:cNvPicPr>
                <a:picLocks noChangeAspect="1" noChangeArrowheads="1"/>
              </p:cNvPicPr>
              <p:nvPr/>
            </p:nvPicPr>
            <p:blipFill>
              <a:blip r:embed="rId15" cstate="print"/>
              <a:srcRect/>
              <a:stretch>
                <a:fillRect/>
              </a:stretch>
            </p:blipFill>
            <p:spPr bwMode="auto">
              <a:xfrm>
                <a:off x="5486400" y="2895600"/>
                <a:ext cx="250416" cy="467379"/>
              </a:xfrm>
              <a:prstGeom prst="rect">
                <a:avLst/>
              </a:prstGeom>
              <a:noFill/>
            </p:spPr>
          </p:pic>
          <p:pic>
            <p:nvPicPr>
              <p:cNvPr id="125" name="Picture 8" descr="http://static.freepik.com/free-photo/small-person_318-10991.jpg"/>
              <p:cNvPicPr>
                <a:picLocks noChangeAspect="1" noChangeArrowheads="1"/>
              </p:cNvPicPr>
              <p:nvPr/>
            </p:nvPicPr>
            <p:blipFill>
              <a:blip r:embed="rId15" cstate="print"/>
              <a:srcRect/>
              <a:stretch>
                <a:fillRect/>
              </a:stretch>
            </p:blipFill>
            <p:spPr bwMode="auto">
              <a:xfrm>
                <a:off x="5715000" y="2895600"/>
                <a:ext cx="250416" cy="467379"/>
              </a:xfrm>
              <a:prstGeom prst="rect">
                <a:avLst/>
              </a:prstGeom>
              <a:noFill/>
            </p:spPr>
          </p:pic>
          <p:pic>
            <p:nvPicPr>
              <p:cNvPr id="126" name="Picture 8" descr="http://static.freepik.com/free-photo/small-person_318-10991.jpg"/>
              <p:cNvPicPr>
                <a:picLocks noChangeAspect="1" noChangeArrowheads="1"/>
              </p:cNvPicPr>
              <p:nvPr/>
            </p:nvPicPr>
            <p:blipFill>
              <a:blip r:embed="rId15" cstate="print"/>
              <a:srcRect/>
              <a:stretch>
                <a:fillRect/>
              </a:stretch>
            </p:blipFill>
            <p:spPr bwMode="auto">
              <a:xfrm>
                <a:off x="5943600" y="2895600"/>
                <a:ext cx="250416" cy="467379"/>
              </a:xfrm>
              <a:prstGeom prst="rect">
                <a:avLst/>
              </a:prstGeom>
              <a:noFill/>
            </p:spPr>
          </p:pic>
          <p:pic>
            <p:nvPicPr>
              <p:cNvPr id="127" name="Picture 8" descr="http://static.freepik.com/free-photo/small-person_318-10991.jpg"/>
              <p:cNvPicPr>
                <a:picLocks noChangeAspect="1" noChangeArrowheads="1"/>
              </p:cNvPicPr>
              <p:nvPr/>
            </p:nvPicPr>
            <p:blipFill>
              <a:blip r:embed="rId15" cstate="print"/>
              <a:srcRect/>
              <a:stretch>
                <a:fillRect/>
              </a:stretch>
            </p:blipFill>
            <p:spPr bwMode="auto">
              <a:xfrm>
                <a:off x="6172200" y="2895600"/>
                <a:ext cx="250416" cy="467379"/>
              </a:xfrm>
              <a:prstGeom prst="rect">
                <a:avLst/>
              </a:prstGeom>
              <a:noFill/>
            </p:spPr>
          </p:pic>
          <p:pic>
            <p:nvPicPr>
              <p:cNvPr id="128" name="Picture 8" descr="http://static.freepik.com/free-photo/small-person_318-10991.jpg"/>
              <p:cNvPicPr>
                <a:picLocks noChangeAspect="1" noChangeArrowheads="1"/>
              </p:cNvPicPr>
              <p:nvPr/>
            </p:nvPicPr>
            <p:blipFill>
              <a:blip r:embed="rId15" cstate="print"/>
              <a:srcRect/>
              <a:stretch>
                <a:fillRect/>
              </a:stretch>
            </p:blipFill>
            <p:spPr bwMode="auto">
              <a:xfrm>
                <a:off x="6400800" y="2895600"/>
                <a:ext cx="250416" cy="467379"/>
              </a:xfrm>
              <a:prstGeom prst="rect">
                <a:avLst/>
              </a:prstGeom>
              <a:noFill/>
            </p:spPr>
          </p:pic>
        </p:grpSp>
        <p:grpSp>
          <p:nvGrpSpPr>
            <p:cNvPr id="9" name="Group 170"/>
            <p:cNvGrpSpPr/>
            <p:nvPr/>
          </p:nvGrpSpPr>
          <p:grpSpPr>
            <a:xfrm>
              <a:off x="6324600" y="4495800"/>
              <a:ext cx="1446014" cy="391179"/>
              <a:chOff x="5257800" y="2895600"/>
              <a:chExt cx="1622016" cy="467379"/>
            </a:xfrm>
          </p:grpSpPr>
          <p:pic>
            <p:nvPicPr>
              <p:cNvPr id="116" name="Picture 8" descr="http://static.freepik.com/free-photo/small-person_318-10991.jpg"/>
              <p:cNvPicPr>
                <a:picLocks noChangeAspect="1" noChangeArrowheads="1"/>
              </p:cNvPicPr>
              <p:nvPr/>
            </p:nvPicPr>
            <p:blipFill>
              <a:blip r:embed="rId15" cstate="print"/>
              <a:srcRect/>
              <a:stretch>
                <a:fillRect/>
              </a:stretch>
            </p:blipFill>
            <p:spPr bwMode="auto">
              <a:xfrm>
                <a:off x="5257800" y="2895600"/>
                <a:ext cx="250416" cy="467379"/>
              </a:xfrm>
              <a:prstGeom prst="rect">
                <a:avLst/>
              </a:prstGeom>
              <a:noFill/>
            </p:spPr>
          </p:pic>
          <p:pic>
            <p:nvPicPr>
              <p:cNvPr id="117" name="Picture 8" descr="http://static.freepik.com/free-photo/small-person_318-10991.jpg"/>
              <p:cNvPicPr>
                <a:picLocks noChangeAspect="1" noChangeArrowheads="1"/>
              </p:cNvPicPr>
              <p:nvPr/>
            </p:nvPicPr>
            <p:blipFill>
              <a:blip r:embed="rId15" cstate="print"/>
              <a:srcRect/>
              <a:stretch>
                <a:fillRect/>
              </a:stretch>
            </p:blipFill>
            <p:spPr bwMode="auto">
              <a:xfrm>
                <a:off x="5486400" y="2895600"/>
                <a:ext cx="250416" cy="467379"/>
              </a:xfrm>
              <a:prstGeom prst="rect">
                <a:avLst/>
              </a:prstGeom>
              <a:noFill/>
            </p:spPr>
          </p:pic>
          <p:pic>
            <p:nvPicPr>
              <p:cNvPr id="118" name="Picture 8" descr="http://static.freepik.com/free-photo/small-person_318-10991.jpg"/>
              <p:cNvPicPr>
                <a:picLocks noChangeAspect="1" noChangeArrowheads="1"/>
              </p:cNvPicPr>
              <p:nvPr/>
            </p:nvPicPr>
            <p:blipFill>
              <a:blip r:embed="rId15" cstate="print"/>
              <a:srcRect/>
              <a:stretch>
                <a:fillRect/>
              </a:stretch>
            </p:blipFill>
            <p:spPr bwMode="auto">
              <a:xfrm>
                <a:off x="5715000" y="2895600"/>
                <a:ext cx="250416" cy="467379"/>
              </a:xfrm>
              <a:prstGeom prst="rect">
                <a:avLst/>
              </a:prstGeom>
              <a:noFill/>
            </p:spPr>
          </p:pic>
          <p:pic>
            <p:nvPicPr>
              <p:cNvPr id="119" name="Picture 8" descr="http://static.freepik.com/free-photo/small-person_318-10991.jpg"/>
              <p:cNvPicPr>
                <a:picLocks noChangeAspect="1" noChangeArrowheads="1"/>
              </p:cNvPicPr>
              <p:nvPr/>
            </p:nvPicPr>
            <p:blipFill>
              <a:blip r:embed="rId15" cstate="print"/>
              <a:srcRect/>
              <a:stretch>
                <a:fillRect/>
              </a:stretch>
            </p:blipFill>
            <p:spPr bwMode="auto">
              <a:xfrm>
                <a:off x="5943600" y="2895600"/>
                <a:ext cx="250416" cy="467379"/>
              </a:xfrm>
              <a:prstGeom prst="rect">
                <a:avLst/>
              </a:prstGeom>
              <a:noFill/>
            </p:spPr>
          </p:pic>
          <p:pic>
            <p:nvPicPr>
              <p:cNvPr id="120" name="Picture 8" descr="http://static.freepik.com/free-photo/small-person_318-10991.jpg"/>
              <p:cNvPicPr>
                <a:picLocks noChangeAspect="1" noChangeArrowheads="1"/>
              </p:cNvPicPr>
              <p:nvPr/>
            </p:nvPicPr>
            <p:blipFill>
              <a:blip r:embed="rId15" cstate="print"/>
              <a:srcRect/>
              <a:stretch>
                <a:fillRect/>
              </a:stretch>
            </p:blipFill>
            <p:spPr bwMode="auto">
              <a:xfrm>
                <a:off x="6172200" y="2895600"/>
                <a:ext cx="250416" cy="467379"/>
              </a:xfrm>
              <a:prstGeom prst="rect">
                <a:avLst/>
              </a:prstGeom>
              <a:noFill/>
            </p:spPr>
          </p:pic>
          <p:pic>
            <p:nvPicPr>
              <p:cNvPr id="121" name="Picture 8" descr="http://static.freepik.com/free-photo/small-person_318-10991.jpg"/>
              <p:cNvPicPr>
                <a:picLocks noChangeAspect="1" noChangeArrowheads="1"/>
              </p:cNvPicPr>
              <p:nvPr/>
            </p:nvPicPr>
            <p:blipFill>
              <a:blip r:embed="rId15" cstate="print"/>
              <a:srcRect/>
              <a:stretch>
                <a:fillRect/>
              </a:stretch>
            </p:blipFill>
            <p:spPr bwMode="auto">
              <a:xfrm>
                <a:off x="6400800" y="2895600"/>
                <a:ext cx="250416" cy="467379"/>
              </a:xfrm>
              <a:prstGeom prst="rect">
                <a:avLst/>
              </a:prstGeom>
              <a:noFill/>
            </p:spPr>
          </p:pic>
          <p:pic>
            <p:nvPicPr>
              <p:cNvPr id="122" name="Picture 8" descr="http://static.freepik.com/free-photo/small-person_318-10991.jpg"/>
              <p:cNvPicPr>
                <a:picLocks noChangeAspect="1" noChangeArrowheads="1"/>
              </p:cNvPicPr>
              <p:nvPr/>
            </p:nvPicPr>
            <p:blipFill>
              <a:blip r:embed="rId15" cstate="print"/>
              <a:srcRect/>
              <a:stretch>
                <a:fillRect/>
              </a:stretch>
            </p:blipFill>
            <p:spPr bwMode="auto">
              <a:xfrm>
                <a:off x="6629400" y="2895600"/>
                <a:ext cx="250416" cy="467379"/>
              </a:xfrm>
              <a:prstGeom prst="rect">
                <a:avLst/>
              </a:prstGeom>
              <a:noFill/>
            </p:spPr>
          </p:pic>
        </p:grpSp>
      </p:grpSp>
      <p:sp>
        <p:nvSpPr>
          <p:cNvPr id="159" name="TextBox 158"/>
          <p:cNvSpPr txBox="1"/>
          <p:nvPr/>
        </p:nvSpPr>
        <p:spPr>
          <a:xfrm>
            <a:off x="1219200" y="5791200"/>
            <a:ext cx="7010400" cy="646331"/>
          </a:xfrm>
          <a:prstGeom prst="rect">
            <a:avLst/>
          </a:prstGeom>
          <a:noFill/>
        </p:spPr>
        <p:txBody>
          <a:bodyPr wrap="square" rtlCol="0">
            <a:spAutoFit/>
          </a:bodyPr>
          <a:lstStyle/>
          <a:p>
            <a:r>
              <a:rPr lang="en-US" sz="3600" dirty="0" smtClean="0"/>
              <a:t>Miles Traveled per Person per Week</a:t>
            </a:r>
            <a:endParaRPr lang="en-US" sz="3600" dirty="0"/>
          </a:p>
        </p:txBody>
      </p:sp>
      <p:sp>
        <p:nvSpPr>
          <p:cNvPr id="160" name="TextBox 159"/>
          <p:cNvSpPr txBox="1"/>
          <p:nvPr/>
        </p:nvSpPr>
        <p:spPr>
          <a:xfrm>
            <a:off x="5791200" y="1447800"/>
            <a:ext cx="3352800" cy="1169551"/>
          </a:xfrm>
          <a:prstGeom prst="rect">
            <a:avLst/>
          </a:prstGeom>
          <a:noFill/>
        </p:spPr>
        <p:txBody>
          <a:bodyPr wrap="square" rtlCol="0">
            <a:spAutoFit/>
          </a:bodyPr>
          <a:lstStyle/>
          <a:p>
            <a:r>
              <a:rPr lang="en-US" sz="3500" b="1" dirty="0" smtClean="0">
                <a:solidFill>
                  <a:schemeClr val="accent1">
                    <a:lumMod val="75000"/>
                  </a:schemeClr>
                </a:solidFill>
              </a:rPr>
              <a:t>61 Avoided </a:t>
            </a:r>
          </a:p>
          <a:p>
            <a:r>
              <a:rPr lang="en-US" sz="3500" b="1" dirty="0" smtClean="0">
                <a:solidFill>
                  <a:schemeClr val="accent1">
                    <a:lumMod val="75000"/>
                  </a:schemeClr>
                </a:solidFill>
              </a:rPr>
              <a:t>Annual Deaths</a:t>
            </a:r>
            <a:r>
              <a:rPr lang="en-US" sz="3500" dirty="0" smtClean="0"/>
              <a:t>	</a:t>
            </a:r>
          </a:p>
        </p:txBody>
      </p:sp>
      <p:sp>
        <p:nvSpPr>
          <p:cNvPr id="165" name="TextBox 164"/>
          <p:cNvSpPr txBox="1"/>
          <p:nvPr/>
        </p:nvSpPr>
        <p:spPr>
          <a:xfrm>
            <a:off x="5867400" y="2438400"/>
            <a:ext cx="2743200" cy="646331"/>
          </a:xfrm>
          <a:prstGeom prst="rect">
            <a:avLst/>
          </a:prstGeom>
          <a:noFill/>
        </p:spPr>
        <p:txBody>
          <a:bodyPr wrap="square" rtlCol="0">
            <a:spAutoFit/>
          </a:bodyPr>
          <a:lstStyle/>
          <a:p>
            <a:r>
              <a:rPr lang="en-US" dirty="0" smtClean="0"/>
              <a:t> (by 2035)</a:t>
            </a:r>
            <a:endParaRPr lang="en-US" sz="2000" dirty="0" smtClean="0"/>
          </a:p>
          <a:p>
            <a:r>
              <a:rPr lang="en-US" dirty="0" smtClean="0">
                <a:solidFill>
                  <a:schemeClr val="accent3">
                    <a:lumMod val="50000"/>
                  </a:schemeClr>
                </a:solidFill>
              </a:rPr>
              <a:t> Draft Preferred Scenario</a:t>
            </a:r>
            <a:endParaRPr lang="en-US" dirty="0"/>
          </a:p>
        </p:txBody>
      </p:sp>
      <p:grpSp>
        <p:nvGrpSpPr>
          <p:cNvPr id="10" name="Group 93"/>
          <p:cNvGrpSpPr/>
          <p:nvPr/>
        </p:nvGrpSpPr>
        <p:grpSpPr>
          <a:xfrm>
            <a:off x="3962400" y="1524000"/>
            <a:ext cx="1446014" cy="2677179"/>
            <a:chOff x="4114800" y="1524000"/>
            <a:chExt cx="1446014" cy="2677179"/>
          </a:xfrm>
        </p:grpSpPr>
        <p:grpSp>
          <p:nvGrpSpPr>
            <p:cNvPr id="11" name="Group 163"/>
            <p:cNvGrpSpPr/>
            <p:nvPr/>
          </p:nvGrpSpPr>
          <p:grpSpPr>
            <a:xfrm>
              <a:off x="4114800" y="1524000"/>
              <a:ext cx="1446014" cy="2677179"/>
              <a:chOff x="4114800" y="1524000"/>
              <a:chExt cx="1446014" cy="2677179"/>
            </a:xfrm>
          </p:grpSpPr>
          <p:grpSp>
            <p:nvGrpSpPr>
              <p:cNvPr id="12" name="Group 104"/>
              <p:cNvGrpSpPr/>
              <p:nvPr/>
            </p:nvGrpSpPr>
            <p:grpSpPr>
              <a:xfrm>
                <a:off x="4114800" y="1524000"/>
                <a:ext cx="1242219" cy="391179"/>
                <a:chOff x="5257800" y="2895600"/>
                <a:chExt cx="1393416" cy="467379"/>
              </a:xfrm>
            </p:grpSpPr>
            <p:pic>
              <p:nvPicPr>
                <p:cNvPr id="97" name="Picture 8" descr="http://static.freepik.com/free-photo/small-person_318-10991.jpg"/>
                <p:cNvPicPr>
                  <a:picLocks noChangeAspect="1" noChangeArrowheads="1"/>
                </p:cNvPicPr>
                <p:nvPr/>
              </p:nvPicPr>
              <p:blipFill>
                <a:blip r:embed="rId15" cstate="print"/>
                <a:srcRect/>
                <a:stretch>
                  <a:fillRect/>
                </a:stretch>
              </p:blipFill>
              <p:spPr bwMode="auto">
                <a:xfrm>
                  <a:off x="5257800" y="2895600"/>
                  <a:ext cx="250416" cy="467379"/>
                </a:xfrm>
                <a:prstGeom prst="rect">
                  <a:avLst/>
                </a:prstGeom>
                <a:noFill/>
              </p:spPr>
            </p:pic>
            <p:pic>
              <p:nvPicPr>
                <p:cNvPr id="98" name="Picture 8" descr="http://static.freepik.com/free-photo/small-person_318-10991.jpg"/>
                <p:cNvPicPr>
                  <a:picLocks noChangeAspect="1" noChangeArrowheads="1"/>
                </p:cNvPicPr>
                <p:nvPr/>
              </p:nvPicPr>
              <p:blipFill>
                <a:blip r:embed="rId15" cstate="print"/>
                <a:srcRect/>
                <a:stretch>
                  <a:fillRect/>
                </a:stretch>
              </p:blipFill>
              <p:spPr bwMode="auto">
                <a:xfrm>
                  <a:off x="5486400" y="2895600"/>
                  <a:ext cx="250416" cy="467379"/>
                </a:xfrm>
                <a:prstGeom prst="rect">
                  <a:avLst/>
                </a:prstGeom>
                <a:noFill/>
              </p:spPr>
            </p:pic>
            <p:pic>
              <p:nvPicPr>
                <p:cNvPr id="99" name="Picture 8" descr="http://static.freepik.com/free-photo/small-person_318-10991.jpg"/>
                <p:cNvPicPr>
                  <a:picLocks noChangeAspect="1" noChangeArrowheads="1"/>
                </p:cNvPicPr>
                <p:nvPr/>
              </p:nvPicPr>
              <p:blipFill>
                <a:blip r:embed="rId15" cstate="print"/>
                <a:srcRect/>
                <a:stretch>
                  <a:fillRect/>
                </a:stretch>
              </p:blipFill>
              <p:spPr bwMode="auto">
                <a:xfrm>
                  <a:off x="5715000" y="2895600"/>
                  <a:ext cx="250416" cy="467379"/>
                </a:xfrm>
                <a:prstGeom prst="rect">
                  <a:avLst/>
                </a:prstGeom>
                <a:noFill/>
              </p:spPr>
            </p:pic>
            <p:pic>
              <p:nvPicPr>
                <p:cNvPr id="100" name="Picture 8" descr="http://static.freepik.com/free-photo/small-person_318-10991.jpg"/>
                <p:cNvPicPr>
                  <a:picLocks noChangeAspect="1" noChangeArrowheads="1"/>
                </p:cNvPicPr>
                <p:nvPr/>
              </p:nvPicPr>
              <p:blipFill>
                <a:blip r:embed="rId15" cstate="print"/>
                <a:srcRect/>
                <a:stretch>
                  <a:fillRect/>
                </a:stretch>
              </p:blipFill>
              <p:spPr bwMode="auto">
                <a:xfrm>
                  <a:off x="5943600" y="2895600"/>
                  <a:ext cx="250416" cy="467379"/>
                </a:xfrm>
                <a:prstGeom prst="rect">
                  <a:avLst/>
                </a:prstGeom>
                <a:noFill/>
              </p:spPr>
            </p:pic>
            <p:pic>
              <p:nvPicPr>
                <p:cNvPr id="101" name="Picture 8" descr="http://static.freepik.com/free-photo/small-person_318-10991.jpg"/>
                <p:cNvPicPr>
                  <a:picLocks noChangeAspect="1" noChangeArrowheads="1"/>
                </p:cNvPicPr>
                <p:nvPr/>
              </p:nvPicPr>
              <p:blipFill>
                <a:blip r:embed="rId15" cstate="print"/>
                <a:srcRect/>
                <a:stretch>
                  <a:fillRect/>
                </a:stretch>
              </p:blipFill>
              <p:spPr bwMode="auto">
                <a:xfrm>
                  <a:off x="6172200" y="2895600"/>
                  <a:ext cx="250416" cy="467379"/>
                </a:xfrm>
                <a:prstGeom prst="rect">
                  <a:avLst/>
                </a:prstGeom>
                <a:noFill/>
              </p:spPr>
            </p:pic>
            <p:pic>
              <p:nvPicPr>
                <p:cNvPr id="102" name="Picture 8" descr="http://static.freepik.com/free-photo/small-person_318-10991.jpg"/>
                <p:cNvPicPr>
                  <a:picLocks noChangeAspect="1" noChangeArrowheads="1"/>
                </p:cNvPicPr>
                <p:nvPr/>
              </p:nvPicPr>
              <p:blipFill>
                <a:blip r:embed="rId15" cstate="print"/>
                <a:srcRect/>
                <a:stretch>
                  <a:fillRect/>
                </a:stretch>
              </p:blipFill>
              <p:spPr bwMode="auto">
                <a:xfrm>
                  <a:off x="6400800" y="2895600"/>
                  <a:ext cx="250416" cy="467379"/>
                </a:xfrm>
                <a:prstGeom prst="rect">
                  <a:avLst/>
                </a:prstGeom>
                <a:noFill/>
              </p:spPr>
            </p:pic>
          </p:grpSp>
          <p:grpSp>
            <p:nvGrpSpPr>
              <p:cNvPr id="13" name="Group 115"/>
              <p:cNvGrpSpPr/>
              <p:nvPr/>
            </p:nvGrpSpPr>
            <p:grpSpPr>
              <a:xfrm>
                <a:off x="4114800" y="1905000"/>
                <a:ext cx="1242219" cy="391179"/>
                <a:chOff x="5257800" y="2895600"/>
                <a:chExt cx="1393416" cy="467379"/>
              </a:xfrm>
            </p:grpSpPr>
            <p:pic>
              <p:nvPicPr>
                <p:cNvPr id="87" name="Picture 8" descr="http://static.freepik.com/free-photo/small-person_318-10991.jpg"/>
                <p:cNvPicPr>
                  <a:picLocks noChangeAspect="1" noChangeArrowheads="1"/>
                </p:cNvPicPr>
                <p:nvPr/>
              </p:nvPicPr>
              <p:blipFill>
                <a:blip r:embed="rId15" cstate="print"/>
                <a:srcRect/>
                <a:stretch>
                  <a:fillRect/>
                </a:stretch>
              </p:blipFill>
              <p:spPr bwMode="auto">
                <a:xfrm>
                  <a:off x="5257800" y="2895600"/>
                  <a:ext cx="250416" cy="467379"/>
                </a:xfrm>
                <a:prstGeom prst="rect">
                  <a:avLst/>
                </a:prstGeom>
                <a:noFill/>
              </p:spPr>
            </p:pic>
            <p:pic>
              <p:nvPicPr>
                <p:cNvPr id="88" name="Picture 8" descr="http://static.freepik.com/free-photo/small-person_318-10991.jpg"/>
                <p:cNvPicPr>
                  <a:picLocks noChangeAspect="1" noChangeArrowheads="1"/>
                </p:cNvPicPr>
                <p:nvPr/>
              </p:nvPicPr>
              <p:blipFill>
                <a:blip r:embed="rId15" cstate="print"/>
                <a:srcRect/>
                <a:stretch>
                  <a:fillRect/>
                </a:stretch>
              </p:blipFill>
              <p:spPr bwMode="auto">
                <a:xfrm>
                  <a:off x="5486400" y="2895600"/>
                  <a:ext cx="250416" cy="467379"/>
                </a:xfrm>
                <a:prstGeom prst="rect">
                  <a:avLst/>
                </a:prstGeom>
                <a:noFill/>
              </p:spPr>
            </p:pic>
            <p:pic>
              <p:nvPicPr>
                <p:cNvPr id="89" name="Picture 8" descr="http://static.freepik.com/free-photo/small-person_318-10991.jpg"/>
                <p:cNvPicPr>
                  <a:picLocks noChangeAspect="1" noChangeArrowheads="1"/>
                </p:cNvPicPr>
                <p:nvPr/>
              </p:nvPicPr>
              <p:blipFill>
                <a:blip r:embed="rId15" cstate="print"/>
                <a:srcRect/>
                <a:stretch>
                  <a:fillRect/>
                </a:stretch>
              </p:blipFill>
              <p:spPr bwMode="auto">
                <a:xfrm>
                  <a:off x="5715000" y="2895600"/>
                  <a:ext cx="250416" cy="467379"/>
                </a:xfrm>
                <a:prstGeom prst="rect">
                  <a:avLst/>
                </a:prstGeom>
                <a:noFill/>
              </p:spPr>
            </p:pic>
            <p:pic>
              <p:nvPicPr>
                <p:cNvPr id="90" name="Picture 8" descr="http://static.freepik.com/free-photo/small-person_318-10991.jpg"/>
                <p:cNvPicPr>
                  <a:picLocks noChangeAspect="1" noChangeArrowheads="1"/>
                </p:cNvPicPr>
                <p:nvPr/>
              </p:nvPicPr>
              <p:blipFill>
                <a:blip r:embed="rId15" cstate="print"/>
                <a:srcRect/>
                <a:stretch>
                  <a:fillRect/>
                </a:stretch>
              </p:blipFill>
              <p:spPr bwMode="auto">
                <a:xfrm>
                  <a:off x="5943600" y="2895600"/>
                  <a:ext cx="250416" cy="467379"/>
                </a:xfrm>
                <a:prstGeom prst="rect">
                  <a:avLst/>
                </a:prstGeom>
                <a:noFill/>
              </p:spPr>
            </p:pic>
            <p:pic>
              <p:nvPicPr>
                <p:cNvPr id="91" name="Picture 8" descr="http://static.freepik.com/free-photo/small-person_318-10991.jpg"/>
                <p:cNvPicPr>
                  <a:picLocks noChangeAspect="1" noChangeArrowheads="1"/>
                </p:cNvPicPr>
                <p:nvPr/>
              </p:nvPicPr>
              <p:blipFill>
                <a:blip r:embed="rId15" cstate="print"/>
                <a:srcRect/>
                <a:stretch>
                  <a:fillRect/>
                </a:stretch>
              </p:blipFill>
              <p:spPr bwMode="auto">
                <a:xfrm>
                  <a:off x="6172200" y="2895600"/>
                  <a:ext cx="250416" cy="467379"/>
                </a:xfrm>
                <a:prstGeom prst="rect">
                  <a:avLst/>
                </a:prstGeom>
                <a:noFill/>
              </p:spPr>
            </p:pic>
            <p:pic>
              <p:nvPicPr>
                <p:cNvPr id="92" name="Picture 8" descr="http://static.freepik.com/free-photo/small-person_318-10991.jpg"/>
                <p:cNvPicPr>
                  <a:picLocks noChangeAspect="1" noChangeArrowheads="1"/>
                </p:cNvPicPr>
                <p:nvPr/>
              </p:nvPicPr>
              <p:blipFill>
                <a:blip r:embed="rId15" cstate="print"/>
                <a:srcRect/>
                <a:stretch>
                  <a:fillRect/>
                </a:stretch>
              </p:blipFill>
              <p:spPr bwMode="auto">
                <a:xfrm>
                  <a:off x="6400800" y="2895600"/>
                  <a:ext cx="250416" cy="467379"/>
                </a:xfrm>
                <a:prstGeom prst="rect">
                  <a:avLst/>
                </a:prstGeom>
                <a:noFill/>
              </p:spPr>
            </p:pic>
          </p:grpSp>
          <p:grpSp>
            <p:nvGrpSpPr>
              <p:cNvPr id="14" name="Group 126"/>
              <p:cNvGrpSpPr/>
              <p:nvPr/>
            </p:nvGrpSpPr>
            <p:grpSpPr>
              <a:xfrm>
                <a:off x="4114800" y="2286000"/>
                <a:ext cx="1242219" cy="391179"/>
                <a:chOff x="5257800" y="2895600"/>
                <a:chExt cx="1393416" cy="467379"/>
              </a:xfrm>
            </p:grpSpPr>
            <p:pic>
              <p:nvPicPr>
                <p:cNvPr id="77" name="Picture 8" descr="http://static.freepik.com/free-photo/small-person_318-10991.jpg"/>
                <p:cNvPicPr>
                  <a:picLocks noChangeAspect="1" noChangeArrowheads="1"/>
                </p:cNvPicPr>
                <p:nvPr/>
              </p:nvPicPr>
              <p:blipFill>
                <a:blip r:embed="rId15" cstate="print"/>
                <a:srcRect/>
                <a:stretch>
                  <a:fillRect/>
                </a:stretch>
              </p:blipFill>
              <p:spPr bwMode="auto">
                <a:xfrm>
                  <a:off x="5257800" y="2895600"/>
                  <a:ext cx="250416" cy="467379"/>
                </a:xfrm>
                <a:prstGeom prst="rect">
                  <a:avLst/>
                </a:prstGeom>
                <a:noFill/>
              </p:spPr>
            </p:pic>
            <p:pic>
              <p:nvPicPr>
                <p:cNvPr id="78" name="Picture 8" descr="http://static.freepik.com/free-photo/small-person_318-10991.jpg"/>
                <p:cNvPicPr>
                  <a:picLocks noChangeAspect="1" noChangeArrowheads="1"/>
                </p:cNvPicPr>
                <p:nvPr/>
              </p:nvPicPr>
              <p:blipFill>
                <a:blip r:embed="rId15" cstate="print"/>
                <a:srcRect/>
                <a:stretch>
                  <a:fillRect/>
                </a:stretch>
              </p:blipFill>
              <p:spPr bwMode="auto">
                <a:xfrm>
                  <a:off x="5486400" y="2895600"/>
                  <a:ext cx="250416" cy="467379"/>
                </a:xfrm>
                <a:prstGeom prst="rect">
                  <a:avLst/>
                </a:prstGeom>
                <a:noFill/>
              </p:spPr>
            </p:pic>
            <p:pic>
              <p:nvPicPr>
                <p:cNvPr id="79" name="Picture 8" descr="http://static.freepik.com/free-photo/small-person_318-10991.jpg"/>
                <p:cNvPicPr>
                  <a:picLocks noChangeAspect="1" noChangeArrowheads="1"/>
                </p:cNvPicPr>
                <p:nvPr/>
              </p:nvPicPr>
              <p:blipFill>
                <a:blip r:embed="rId15" cstate="print"/>
                <a:srcRect/>
                <a:stretch>
                  <a:fillRect/>
                </a:stretch>
              </p:blipFill>
              <p:spPr bwMode="auto">
                <a:xfrm>
                  <a:off x="5715000" y="2895600"/>
                  <a:ext cx="250416" cy="467379"/>
                </a:xfrm>
                <a:prstGeom prst="rect">
                  <a:avLst/>
                </a:prstGeom>
                <a:noFill/>
              </p:spPr>
            </p:pic>
            <p:pic>
              <p:nvPicPr>
                <p:cNvPr id="80" name="Picture 8" descr="http://static.freepik.com/free-photo/small-person_318-10991.jpg"/>
                <p:cNvPicPr>
                  <a:picLocks noChangeAspect="1" noChangeArrowheads="1"/>
                </p:cNvPicPr>
                <p:nvPr/>
              </p:nvPicPr>
              <p:blipFill>
                <a:blip r:embed="rId15" cstate="print"/>
                <a:srcRect/>
                <a:stretch>
                  <a:fillRect/>
                </a:stretch>
              </p:blipFill>
              <p:spPr bwMode="auto">
                <a:xfrm>
                  <a:off x="5943600" y="2895600"/>
                  <a:ext cx="250416" cy="467379"/>
                </a:xfrm>
                <a:prstGeom prst="rect">
                  <a:avLst/>
                </a:prstGeom>
                <a:noFill/>
              </p:spPr>
            </p:pic>
            <p:pic>
              <p:nvPicPr>
                <p:cNvPr id="81" name="Picture 8" descr="http://static.freepik.com/free-photo/small-person_318-10991.jpg"/>
                <p:cNvPicPr>
                  <a:picLocks noChangeAspect="1" noChangeArrowheads="1"/>
                </p:cNvPicPr>
                <p:nvPr/>
              </p:nvPicPr>
              <p:blipFill>
                <a:blip r:embed="rId15" cstate="print"/>
                <a:srcRect/>
                <a:stretch>
                  <a:fillRect/>
                </a:stretch>
              </p:blipFill>
              <p:spPr bwMode="auto">
                <a:xfrm>
                  <a:off x="6172200" y="2895600"/>
                  <a:ext cx="250416" cy="467379"/>
                </a:xfrm>
                <a:prstGeom prst="rect">
                  <a:avLst/>
                </a:prstGeom>
                <a:noFill/>
              </p:spPr>
            </p:pic>
            <p:pic>
              <p:nvPicPr>
                <p:cNvPr id="82" name="Picture 8" descr="http://static.freepik.com/free-photo/small-person_318-10991.jpg"/>
                <p:cNvPicPr>
                  <a:picLocks noChangeAspect="1" noChangeArrowheads="1"/>
                </p:cNvPicPr>
                <p:nvPr/>
              </p:nvPicPr>
              <p:blipFill>
                <a:blip r:embed="rId15" cstate="print"/>
                <a:srcRect/>
                <a:stretch>
                  <a:fillRect/>
                </a:stretch>
              </p:blipFill>
              <p:spPr bwMode="auto">
                <a:xfrm>
                  <a:off x="6400800" y="2895600"/>
                  <a:ext cx="250416" cy="467379"/>
                </a:xfrm>
                <a:prstGeom prst="rect">
                  <a:avLst/>
                </a:prstGeom>
                <a:noFill/>
              </p:spPr>
            </p:pic>
          </p:grpSp>
          <p:grpSp>
            <p:nvGrpSpPr>
              <p:cNvPr id="15" name="Group 137"/>
              <p:cNvGrpSpPr/>
              <p:nvPr/>
            </p:nvGrpSpPr>
            <p:grpSpPr>
              <a:xfrm>
                <a:off x="4114800" y="2667000"/>
                <a:ext cx="1242219" cy="391179"/>
                <a:chOff x="5257800" y="2895600"/>
                <a:chExt cx="1393416" cy="467379"/>
              </a:xfrm>
            </p:grpSpPr>
            <p:pic>
              <p:nvPicPr>
                <p:cNvPr id="67" name="Picture 8" descr="http://static.freepik.com/free-photo/small-person_318-10991.jpg"/>
                <p:cNvPicPr>
                  <a:picLocks noChangeAspect="1" noChangeArrowheads="1"/>
                </p:cNvPicPr>
                <p:nvPr/>
              </p:nvPicPr>
              <p:blipFill>
                <a:blip r:embed="rId15" cstate="print"/>
                <a:srcRect/>
                <a:stretch>
                  <a:fillRect/>
                </a:stretch>
              </p:blipFill>
              <p:spPr bwMode="auto">
                <a:xfrm>
                  <a:off x="5257800" y="2895600"/>
                  <a:ext cx="250416" cy="467379"/>
                </a:xfrm>
                <a:prstGeom prst="rect">
                  <a:avLst/>
                </a:prstGeom>
                <a:noFill/>
              </p:spPr>
            </p:pic>
            <p:pic>
              <p:nvPicPr>
                <p:cNvPr id="68" name="Picture 8" descr="http://static.freepik.com/free-photo/small-person_318-10991.jpg"/>
                <p:cNvPicPr>
                  <a:picLocks noChangeAspect="1" noChangeArrowheads="1"/>
                </p:cNvPicPr>
                <p:nvPr/>
              </p:nvPicPr>
              <p:blipFill>
                <a:blip r:embed="rId15" cstate="print"/>
                <a:srcRect/>
                <a:stretch>
                  <a:fillRect/>
                </a:stretch>
              </p:blipFill>
              <p:spPr bwMode="auto">
                <a:xfrm>
                  <a:off x="5486400" y="2895600"/>
                  <a:ext cx="250416" cy="467379"/>
                </a:xfrm>
                <a:prstGeom prst="rect">
                  <a:avLst/>
                </a:prstGeom>
                <a:noFill/>
              </p:spPr>
            </p:pic>
            <p:pic>
              <p:nvPicPr>
                <p:cNvPr id="69" name="Picture 8" descr="http://static.freepik.com/free-photo/small-person_318-10991.jpg"/>
                <p:cNvPicPr>
                  <a:picLocks noChangeAspect="1" noChangeArrowheads="1"/>
                </p:cNvPicPr>
                <p:nvPr/>
              </p:nvPicPr>
              <p:blipFill>
                <a:blip r:embed="rId15" cstate="print"/>
                <a:srcRect/>
                <a:stretch>
                  <a:fillRect/>
                </a:stretch>
              </p:blipFill>
              <p:spPr bwMode="auto">
                <a:xfrm>
                  <a:off x="5715000" y="2895600"/>
                  <a:ext cx="250416" cy="467379"/>
                </a:xfrm>
                <a:prstGeom prst="rect">
                  <a:avLst/>
                </a:prstGeom>
                <a:noFill/>
              </p:spPr>
            </p:pic>
            <p:pic>
              <p:nvPicPr>
                <p:cNvPr id="70" name="Picture 8" descr="http://static.freepik.com/free-photo/small-person_318-10991.jpg"/>
                <p:cNvPicPr>
                  <a:picLocks noChangeAspect="1" noChangeArrowheads="1"/>
                </p:cNvPicPr>
                <p:nvPr/>
              </p:nvPicPr>
              <p:blipFill>
                <a:blip r:embed="rId15" cstate="print"/>
                <a:srcRect/>
                <a:stretch>
                  <a:fillRect/>
                </a:stretch>
              </p:blipFill>
              <p:spPr bwMode="auto">
                <a:xfrm>
                  <a:off x="5943600" y="2895600"/>
                  <a:ext cx="250416" cy="467379"/>
                </a:xfrm>
                <a:prstGeom prst="rect">
                  <a:avLst/>
                </a:prstGeom>
                <a:noFill/>
              </p:spPr>
            </p:pic>
            <p:pic>
              <p:nvPicPr>
                <p:cNvPr id="71" name="Picture 8" descr="http://static.freepik.com/free-photo/small-person_318-10991.jpg"/>
                <p:cNvPicPr>
                  <a:picLocks noChangeAspect="1" noChangeArrowheads="1"/>
                </p:cNvPicPr>
                <p:nvPr/>
              </p:nvPicPr>
              <p:blipFill>
                <a:blip r:embed="rId15" cstate="print"/>
                <a:srcRect/>
                <a:stretch>
                  <a:fillRect/>
                </a:stretch>
              </p:blipFill>
              <p:spPr bwMode="auto">
                <a:xfrm>
                  <a:off x="6172200" y="2895600"/>
                  <a:ext cx="250416" cy="467379"/>
                </a:xfrm>
                <a:prstGeom prst="rect">
                  <a:avLst/>
                </a:prstGeom>
                <a:noFill/>
              </p:spPr>
            </p:pic>
            <p:pic>
              <p:nvPicPr>
                <p:cNvPr id="72" name="Picture 8" descr="http://static.freepik.com/free-photo/small-person_318-10991.jpg"/>
                <p:cNvPicPr>
                  <a:picLocks noChangeAspect="1" noChangeArrowheads="1"/>
                </p:cNvPicPr>
                <p:nvPr/>
              </p:nvPicPr>
              <p:blipFill>
                <a:blip r:embed="rId15" cstate="print"/>
                <a:srcRect/>
                <a:stretch>
                  <a:fillRect/>
                </a:stretch>
              </p:blipFill>
              <p:spPr bwMode="auto">
                <a:xfrm>
                  <a:off x="6400800" y="2895600"/>
                  <a:ext cx="250416" cy="467379"/>
                </a:xfrm>
                <a:prstGeom prst="rect">
                  <a:avLst/>
                </a:prstGeom>
                <a:noFill/>
              </p:spPr>
            </p:pic>
          </p:grpSp>
          <p:grpSp>
            <p:nvGrpSpPr>
              <p:cNvPr id="16" name="Group 148"/>
              <p:cNvGrpSpPr/>
              <p:nvPr/>
            </p:nvGrpSpPr>
            <p:grpSpPr>
              <a:xfrm>
                <a:off x="4114800" y="3048000"/>
                <a:ext cx="1242219" cy="391179"/>
                <a:chOff x="5257800" y="2895600"/>
                <a:chExt cx="1393416" cy="467379"/>
              </a:xfrm>
            </p:grpSpPr>
            <p:pic>
              <p:nvPicPr>
                <p:cNvPr id="57" name="Picture 8" descr="http://static.freepik.com/free-photo/small-person_318-10991.jpg"/>
                <p:cNvPicPr>
                  <a:picLocks noChangeAspect="1" noChangeArrowheads="1"/>
                </p:cNvPicPr>
                <p:nvPr/>
              </p:nvPicPr>
              <p:blipFill>
                <a:blip r:embed="rId15" cstate="print"/>
                <a:srcRect/>
                <a:stretch>
                  <a:fillRect/>
                </a:stretch>
              </p:blipFill>
              <p:spPr bwMode="auto">
                <a:xfrm>
                  <a:off x="5257800" y="2895600"/>
                  <a:ext cx="250416" cy="467379"/>
                </a:xfrm>
                <a:prstGeom prst="rect">
                  <a:avLst/>
                </a:prstGeom>
                <a:noFill/>
              </p:spPr>
            </p:pic>
            <p:pic>
              <p:nvPicPr>
                <p:cNvPr id="58" name="Picture 8" descr="http://static.freepik.com/free-photo/small-person_318-10991.jpg"/>
                <p:cNvPicPr>
                  <a:picLocks noChangeAspect="1" noChangeArrowheads="1"/>
                </p:cNvPicPr>
                <p:nvPr/>
              </p:nvPicPr>
              <p:blipFill>
                <a:blip r:embed="rId15" cstate="print"/>
                <a:srcRect/>
                <a:stretch>
                  <a:fillRect/>
                </a:stretch>
              </p:blipFill>
              <p:spPr bwMode="auto">
                <a:xfrm>
                  <a:off x="5486400" y="2895600"/>
                  <a:ext cx="250416" cy="467379"/>
                </a:xfrm>
                <a:prstGeom prst="rect">
                  <a:avLst/>
                </a:prstGeom>
                <a:noFill/>
              </p:spPr>
            </p:pic>
            <p:pic>
              <p:nvPicPr>
                <p:cNvPr id="59" name="Picture 8" descr="http://static.freepik.com/free-photo/small-person_318-10991.jpg"/>
                <p:cNvPicPr>
                  <a:picLocks noChangeAspect="1" noChangeArrowheads="1"/>
                </p:cNvPicPr>
                <p:nvPr/>
              </p:nvPicPr>
              <p:blipFill>
                <a:blip r:embed="rId15" cstate="print"/>
                <a:srcRect/>
                <a:stretch>
                  <a:fillRect/>
                </a:stretch>
              </p:blipFill>
              <p:spPr bwMode="auto">
                <a:xfrm>
                  <a:off x="5715000" y="2895600"/>
                  <a:ext cx="250416" cy="467379"/>
                </a:xfrm>
                <a:prstGeom prst="rect">
                  <a:avLst/>
                </a:prstGeom>
                <a:noFill/>
              </p:spPr>
            </p:pic>
            <p:pic>
              <p:nvPicPr>
                <p:cNvPr id="60" name="Picture 8" descr="http://static.freepik.com/free-photo/small-person_318-10991.jpg"/>
                <p:cNvPicPr>
                  <a:picLocks noChangeAspect="1" noChangeArrowheads="1"/>
                </p:cNvPicPr>
                <p:nvPr/>
              </p:nvPicPr>
              <p:blipFill>
                <a:blip r:embed="rId15" cstate="print"/>
                <a:srcRect/>
                <a:stretch>
                  <a:fillRect/>
                </a:stretch>
              </p:blipFill>
              <p:spPr bwMode="auto">
                <a:xfrm>
                  <a:off x="5943600" y="2895600"/>
                  <a:ext cx="250416" cy="467379"/>
                </a:xfrm>
                <a:prstGeom prst="rect">
                  <a:avLst/>
                </a:prstGeom>
                <a:noFill/>
              </p:spPr>
            </p:pic>
            <p:pic>
              <p:nvPicPr>
                <p:cNvPr id="61" name="Picture 8" descr="http://static.freepik.com/free-photo/small-person_318-10991.jpg"/>
                <p:cNvPicPr>
                  <a:picLocks noChangeAspect="1" noChangeArrowheads="1"/>
                </p:cNvPicPr>
                <p:nvPr/>
              </p:nvPicPr>
              <p:blipFill>
                <a:blip r:embed="rId15" cstate="print"/>
                <a:srcRect/>
                <a:stretch>
                  <a:fillRect/>
                </a:stretch>
              </p:blipFill>
              <p:spPr bwMode="auto">
                <a:xfrm>
                  <a:off x="6172200" y="2895600"/>
                  <a:ext cx="250416" cy="467379"/>
                </a:xfrm>
                <a:prstGeom prst="rect">
                  <a:avLst/>
                </a:prstGeom>
                <a:noFill/>
              </p:spPr>
            </p:pic>
            <p:pic>
              <p:nvPicPr>
                <p:cNvPr id="62" name="Picture 8" descr="http://static.freepik.com/free-photo/small-person_318-10991.jpg"/>
                <p:cNvPicPr>
                  <a:picLocks noChangeAspect="1" noChangeArrowheads="1"/>
                </p:cNvPicPr>
                <p:nvPr/>
              </p:nvPicPr>
              <p:blipFill>
                <a:blip r:embed="rId15" cstate="print"/>
                <a:srcRect/>
                <a:stretch>
                  <a:fillRect/>
                </a:stretch>
              </p:blipFill>
              <p:spPr bwMode="auto">
                <a:xfrm>
                  <a:off x="6400800" y="2895600"/>
                  <a:ext cx="250416" cy="467379"/>
                </a:xfrm>
                <a:prstGeom prst="rect">
                  <a:avLst/>
                </a:prstGeom>
                <a:noFill/>
              </p:spPr>
            </p:pic>
          </p:grpSp>
          <p:grpSp>
            <p:nvGrpSpPr>
              <p:cNvPr id="17" name="Group 159"/>
              <p:cNvGrpSpPr/>
              <p:nvPr/>
            </p:nvGrpSpPr>
            <p:grpSpPr>
              <a:xfrm>
                <a:off x="4114800" y="3429000"/>
                <a:ext cx="1242219" cy="391179"/>
                <a:chOff x="5257800" y="2895600"/>
                <a:chExt cx="1393416" cy="467379"/>
              </a:xfrm>
            </p:grpSpPr>
            <p:pic>
              <p:nvPicPr>
                <p:cNvPr id="47" name="Picture 8" descr="http://static.freepik.com/free-photo/small-person_318-10991.jpg"/>
                <p:cNvPicPr>
                  <a:picLocks noChangeAspect="1" noChangeArrowheads="1"/>
                </p:cNvPicPr>
                <p:nvPr/>
              </p:nvPicPr>
              <p:blipFill>
                <a:blip r:embed="rId15" cstate="print"/>
                <a:srcRect/>
                <a:stretch>
                  <a:fillRect/>
                </a:stretch>
              </p:blipFill>
              <p:spPr bwMode="auto">
                <a:xfrm>
                  <a:off x="5257800" y="2895600"/>
                  <a:ext cx="250416" cy="467379"/>
                </a:xfrm>
                <a:prstGeom prst="rect">
                  <a:avLst/>
                </a:prstGeom>
                <a:noFill/>
              </p:spPr>
            </p:pic>
            <p:pic>
              <p:nvPicPr>
                <p:cNvPr id="48" name="Picture 8" descr="http://static.freepik.com/free-photo/small-person_318-10991.jpg"/>
                <p:cNvPicPr>
                  <a:picLocks noChangeAspect="1" noChangeArrowheads="1"/>
                </p:cNvPicPr>
                <p:nvPr/>
              </p:nvPicPr>
              <p:blipFill>
                <a:blip r:embed="rId15" cstate="print"/>
                <a:srcRect/>
                <a:stretch>
                  <a:fillRect/>
                </a:stretch>
              </p:blipFill>
              <p:spPr bwMode="auto">
                <a:xfrm>
                  <a:off x="5486400" y="2895600"/>
                  <a:ext cx="250416" cy="467379"/>
                </a:xfrm>
                <a:prstGeom prst="rect">
                  <a:avLst/>
                </a:prstGeom>
                <a:noFill/>
              </p:spPr>
            </p:pic>
            <p:pic>
              <p:nvPicPr>
                <p:cNvPr id="49" name="Picture 8" descr="http://static.freepik.com/free-photo/small-person_318-10991.jpg"/>
                <p:cNvPicPr>
                  <a:picLocks noChangeAspect="1" noChangeArrowheads="1"/>
                </p:cNvPicPr>
                <p:nvPr/>
              </p:nvPicPr>
              <p:blipFill>
                <a:blip r:embed="rId15" cstate="print"/>
                <a:srcRect/>
                <a:stretch>
                  <a:fillRect/>
                </a:stretch>
              </p:blipFill>
              <p:spPr bwMode="auto">
                <a:xfrm>
                  <a:off x="5715000" y="2895600"/>
                  <a:ext cx="250416" cy="467379"/>
                </a:xfrm>
                <a:prstGeom prst="rect">
                  <a:avLst/>
                </a:prstGeom>
                <a:noFill/>
              </p:spPr>
            </p:pic>
            <p:pic>
              <p:nvPicPr>
                <p:cNvPr id="50" name="Picture 8" descr="http://static.freepik.com/free-photo/small-person_318-10991.jpg"/>
                <p:cNvPicPr>
                  <a:picLocks noChangeAspect="1" noChangeArrowheads="1"/>
                </p:cNvPicPr>
                <p:nvPr/>
              </p:nvPicPr>
              <p:blipFill>
                <a:blip r:embed="rId15" cstate="print"/>
                <a:srcRect/>
                <a:stretch>
                  <a:fillRect/>
                </a:stretch>
              </p:blipFill>
              <p:spPr bwMode="auto">
                <a:xfrm>
                  <a:off x="5943600" y="2895600"/>
                  <a:ext cx="250416" cy="467379"/>
                </a:xfrm>
                <a:prstGeom prst="rect">
                  <a:avLst/>
                </a:prstGeom>
                <a:noFill/>
              </p:spPr>
            </p:pic>
            <p:pic>
              <p:nvPicPr>
                <p:cNvPr id="51" name="Picture 8" descr="http://static.freepik.com/free-photo/small-person_318-10991.jpg"/>
                <p:cNvPicPr>
                  <a:picLocks noChangeAspect="1" noChangeArrowheads="1"/>
                </p:cNvPicPr>
                <p:nvPr/>
              </p:nvPicPr>
              <p:blipFill>
                <a:blip r:embed="rId15" cstate="print"/>
                <a:srcRect/>
                <a:stretch>
                  <a:fillRect/>
                </a:stretch>
              </p:blipFill>
              <p:spPr bwMode="auto">
                <a:xfrm>
                  <a:off x="6172200" y="2895600"/>
                  <a:ext cx="250416" cy="467379"/>
                </a:xfrm>
                <a:prstGeom prst="rect">
                  <a:avLst/>
                </a:prstGeom>
                <a:noFill/>
              </p:spPr>
            </p:pic>
            <p:pic>
              <p:nvPicPr>
                <p:cNvPr id="52" name="Picture 8" descr="http://static.freepik.com/free-photo/small-person_318-10991.jpg"/>
                <p:cNvPicPr>
                  <a:picLocks noChangeAspect="1" noChangeArrowheads="1"/>
                </p:cNvPicPr>
                <p:nvPr/>
              </p:nvPicPr>
              <p:blipFill>
                <a:blip r:embed="rId15" cstate="print"/>
                <a:srcRect/>
                <a:stretch>
                  <a:fillRect/>
                </a:stretch>
              </p:blipFill>
              <p:spPr bwMode="auto">
                <a:xfrm>
                  <a:off x="6400800" y="2895600"/>
                  <a:ext cx="250416" cy="467379"/>
                </a:xfrm>
                <a:prstGeom prst="rect">
                  <a:avLst/>
                </a:prstGeom>
                <a:noFill/>
              </p:spPr>
            </p:pic>
          </p:grpSp>
          <p:grpSp>
            <p:nvGrpSpPr>
              <p:cNvPr id="18" name="Group 170"/>
              <p:cNvGrpSpPr/>
              <p:nvPr/>
            </p:nvGrpSpPr>
            <p:grpSpPr>
              <a:xfrm>
                <a:off x="4114800" y="3810000"/>
                <a:ext cx="1446014" cy="391179"/>
                <a:chOff x="5257800" y="2895600"/>
                <a:chExt cx="1622016" cy="467379"/>
              </a:xfrm>
            </p:grpSpPr>
            <p:pic>
              <p:nvPicPr>
                <p:cNvPr id="37" name="Picture 8" descr="http://static.freepik.com/free-photo/small-person_318-10991.jpg"/>
                <p:cNvPicPr>
                  <a:picLocks noChangeAspect="1" noChangeArrowheads="1"/>
                </p:cNvPicPr>
                <p:nvPr/>
              </p:nvPicPr>
              <p:blipFill>
                <a:blip r:embed="rId15" cstate="print"/>
                <a:srcRect/>
                <a:stretch>
                  <a:fillRect/>
                </a:stretch>
              </p:blipFill>
              <p:spPr bwMode="auto">
                <a:xfrm>
                  <a:off x="5257800" y="2895600"/>
                  <a:ext cx="250416" cy="467379"/>
                </a:xfrm>
                <a:prstGeom prst="rect">
                  <a:avLst/>
                </a:prstGeom>
                <a:noFill/>
              </p:spPr>
            </p:pic>
            <p:pic>
              <p:nvPicPr>
                <p:cNvPr id="38" name="Picture 8" descr="http://static.freepik.com/free-photo/small-person_318-10991.jpg"/>
                <p:cNvPicPr>
                  <a:picLocks noChangeAspect="1" noChangeArrowheads="1"/>
                </p:cNvPicPr>
                <p:nvPr/>
              </p:nvPicPr>
              <p:blipFill>
                <a:blip r:embed="rId15" cstate="print"/>
                <a:srcRect/>
                <a:stretch>
                  <a:fillRect/>
                </a:stretch>
              </p:blipFill>
              <p:spPr bwMode="auto">
                <a:xfrm>
                  <a:off x="5486400" y="2895600"/>
                  <a:ext cx="250416" cy="467379"/>
                </a:xfrm>
                <a:prstGeom prst="rect">
                  <a:avLst/>
                </a:prstGeom>
                <a:noFill/>
              </p:spPr>
            </p:pic>
            <p:pic>
              <p:nvPicPr>
                <p:cNvPr id="39" name="Picture 8" descr="http://static.freepik.com/free-photo/small-person_318-10991.jpg"/>
                <p:cNvPicPr>
                  <a:picLocks noChangeAspect="1" noChangeArrowheads="1"/>
                </p:cNvPicPr>
                <p:nvPr/>
              </p:nvPicPr>
              <p:blipFill>
                <a:blip r:embed="rId15" cstate="print"/>
                <a:srcRect/>
                <a:stretch>
                  <a:fillRect/>
                </a:stretch>
              </p:blipFill>
              <p:spPr bwMode="auto">
                <a:xfrm>
                  <a:off x="5715000" y="2895600"/>
                  <a:ext cx="250416" cy="467379"/>
                </a:xfrm>
                <a:prstGeom prst="rect">
                  <a:avLst/>
                </a:prstGeom>
                <a:noFill/>
              </p:spPr>
            </p:pic>
            <p:pic>
              <p:nvPicPr>
                <p:cNvPr id="40" name="Picture 8" descr="http://static.freepik.com/free-photo/small-person_318-10991.jpg"/>
                <p:cNvPicPr>
                  <a:picLocks noChangeAspect="1" noChangeArrowheads="1"/>
                </p:cNvPicPr>
                <p:nvPr/>
              </p:nvPicPr>
              <p:blipFill>
                <a:blip r:embed="rId15" cstate="print"/>
                <a:srcRect/>
                <a:stretch>
                  <a:fillRect/>
                </a:stretch>
              </p:blipFill>
              <p:spPr bwMode="auto">
                <a:xfrm>
                  <a:off x="5943600" y="2895600"/>
                  <a:ext cx="250416" cy="467379"/>
                </a:xfrm>
                <a:prstGeom prst="rect">
                  <a:avLst/>
                </a:prstGeom>
                <a:noFill/>
              </p:spPr>
            </p:pic>
            <p:pic>
              <p:nvPicPr>
                <p:cNvPr id="41" name="Picture 8" descr="http://static.freepik.com/free-photo/small-person_318-10991.jpg"/>
                <p:cNvPicPr>
                  <a:picLocks noChangeAspect="1" noChangeArrowheads="1"/>
                </p:cNvPicPr>
                <p:nvPr/>
              </p:nvPicPr>
              <p:blipFill>
                <a:blip r:embed="rId15" cstate="print"/>
                <a:srcRect/>
                <a:stretch>
                  <a:fillRect/>
                </a:stretch>
              </p:blipFill>
              <p:spPr bwMode="auto">
                <a:xfrm>
                  <a:off x="6172200" y="2895600"/>
                  <a:ext cx="250416" cy="467379"/>
                </a:xfrm>
                <a:prstGeom prst="rect">
                  <a:avLst/>
                </a:prstGeom>
                <a:noFill/>
              </p:spPr>
            </p:pic>
            <p:pic>
              <p:nvPicPr>
                <p:cNvPr id="42" name="Picture 8" descr="http://static.freepik.com/free-photo/small-person_318-10991.jpg"/>
                <p:cNvPicPr>
                  <a:picLocks noChangeAspect="1" noChangeArrowheads="1"/>
                </p:cNvPicPr>
                <p:nvPr/>
              </p:nvPicPr>
              <p:blipFill>
                <a:blip r:embed="rId15" cstate="print"/>
                <a:srcRect/>
                <a:stretch>
                  <a:fillRect/>
                </a:stretch>
              </p:blipFill>
              <p:spPr bwMode="auto">
                <a:xfrm>
                  <a:off x="6400800" y="2895600"/>
                  <a:ext cx="250416" cy="467379"/>
                </a:xfrm>
                <a:prstGeom prst="rect">
                  <a:avLst/>
                </a:prstGeom>
                <a:noFill/>
              </p:spPr>
            </p:pic>
            <p:pic>
              <p:nvPicPr>
                <p:cNvPr id="43" name="Picture 8" descr="http://static.freepik.com/free-photo/small-person_318-10991.jpg"/>
                <p:cNvPicPr>
                  <a:picLocks noChangeAspect="1" noChangeArrowheads="1"/>
                </p:cNvPicPr>
                <p:nvPr/>
              </p:nvPicPr>
              <p:blipFill>
                <a:blip r:embed="rId15" cstate="print"/>
                <a:srcRect/>
                <a:stretch>
                  <a:fillRect/>
                </a:stretch>
              </p:blipFill>
              <p:spPr bwMode="auto">
                <a:xfrm>
                  <a:off x="6629400" y="2895600"/>
                  <a:ext cx="250416" cy="467379"/>
                </a:xfrm>
                <a:prstGeom prst="rect">
                  <a:avLst/>
                </a:prstGeom>
                <a:noFill/>
              </p:spPr>
            </p:pic>
          </p:grpSp>
        </p:grpSp>
        <p:pic>
          <p:nvPicPr>
            <p:cNvPr id="83" name="Picture 8" descr="http://static.freepik.com/free-photo/small-person_318-10991.jpg"/>
            <p:cNvPicPr>
              <a:picLocks noChangeAspect="1" noChangeArrowheads="1"/>
            </p:cNvPicPr>
            <p:nvPr/>
          </p:nvPicPr>
          <p:blipFill>
            <a:blip r:embed="rId15" cstate="print"/>
            <a:srcRect/>
            <a:stretch>
              <a:fillRect/>
            </a:stretch>
          </p:blipFill>
          <p:spPr bwMode="auto">
            <a:xfrm>
              <a:off x="5334000" y="3429000"/>
              <a:ext cx="223244" cy="391179"/>
            </a:xfrm>
            <a:prstGeom prst="rect">
              <a:avLst/>
            </a:prstGeom>
            <a:noFill/>
          </p:spPr>
        </p:pic>
        <p:pic>
          <p:nvPicPr>
            <p:cNvPr id="84" name="Picture 8" descr="http://static.freepik.com/free-photo/small-person_318-10991.jpg"/>
            <p:cNvPicPr>
              <a:picLocks noChangeAspect="1" noChangeArrowheads="1"/>
            </p:cNvPicPr>
            <p:nvPr/>
          </p:nvPicPr>
          <p:blipFill>
            <a:blip r:embed="rId15" cstate="print"/>
            <a:srcRect/>
            <a:stretch>
              <a:fillRect/>
            </a:stretch>
          </p:blipFill>
          <p:spPr bwMode="auto">
            <a:xfrm>
              <a:off x="5334000" y="3048000"/>
              <a:ext cx="223244" cy="391179"/>
            </a:xfrm>
            <a:prstGeom prst="rect">
              <a:avLst/>
            </a:prstGeom>
            <a:noFill/>
          </p:spPr>
        </p:pic>
        <p:pic>
          <p:nvPicPr>
            <p:cNvPr id="85" name="Picture 8" descr="http://static.freepik.com/free-photo/small-person_318-10991.jpg"/>
            <p:cNvPicPr>
              <a:picLocks noChangeAspect="1" noChangeArrowheads="1"/>
            </p:cNvPicPr>
            <p:nvPr/>
          </p:nvPicPr>
          <p:blipFill>
            <a:blip r:embed="rId15" cstate="print"/>
            <a:srcRect/>
            <a:stretch>
              <a:fillRect/>
            </a:stretch>
          </p:blipFill>
          <p:spPr bwMode="auto">
            <a:xfrm>
              <a:off x="5334000" y="2667000"/>
              <a:ext cx="223244" cy="391179"/>
            </a:xfrm>
            <a:prstGeom prst="rect">
              <a:avLst/>
            </a:prstGeom>
            <a:noFill/>
          </p:spPr>
        </p:pic>
        <p:pic>
          <p:nvPicPr>
            <p:cNvPr id="86" name="Picture 8" descr="http://static.freepik.com/free-photo/small-person_318-10991.jpg"/>
            <p:cNvPicPr>
              <a:picLocks noChangeAspect="1" noChangeArrowheads="1"/>
            </p:cNvPicPr>
            <p:nvPr/>
          </p:nvPicPr>
          <p:blipFill>
            <a:blip r:embed="rId15" cstate="print"/>
            <a:srcRect/>
            <a:stretch>
              <a:fillRect/>
            </a:stretch>
          </p:blipFill>
          <p:spPr bwMode="auto">
            <a:xfrm>
              <a:off x="5334000" y="2286000"/>
              <a:ext cx="223244" cy="391179"/>
            </a:xfrm>
            <a:prstGeom prst="rect">
              <a:avLst/>
            </a:prstGeom>
            <a:noFill/>
          </p:spPr>
        </p:pic>
        <p:pic>
          <p:nvPicPr>
            <p:cNvPr id="93" name="Picture 8" descr="http://static.freepik.com/free-photo/small-person_318-10991.jpg"/>
            <p:cNvPicPr>
              <a:picLocks noChangeAspect="1" noChangeArrowheads="1"/>
            </p:cNvPicPr>
            <p:nvPr/>
          </p:nvPicPr>
          <p:blipFill>
            <a:blip r:embed="rId15" cstate="print"/>
            <a:srcRect/>
            <a:stretch>
              <a:fillRect/>
            </a:stretch>
          </p:blipFill>
          <p:spPr bwMode="auto">
            <a:xfrm>
              <a:off x="5334000" y="1905000"/>
              <a:ext cx="223244" cy="391179"/>
            </a:xfrm>
            <a:prstGeom prst="rect">
              <a:avLst/>
            </a:prstGeom>
            <a:noFill/>
          </p:spPr>
        </p:pic>
      </p:gr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AutoShape 2" descr="data:image/jpeg;base64,/9j/4AAQSkZJRgABAQAAAQABAAD/2wCEAAkGBxQTEhQUEhQWFhQWGBUZFxYYGBQYHBcYGhgcGBwcIRkaHCggGhsmHxgcITEhJSkrLjEuGB8zODQtNygtOisBCgoKBQUFDgUFDisZExkrKysrKysrKysrKysrKysrKysrKysrKysrKysrKysrKysrKysrKysrKysrKysrKysrK//AABEIAMoA+gMBIgACEQEDEQH/xAAcAAEAAwADAQEAAAAAAAAAAAAABgcIAwQFAQL/xABIEAABAwICBwQFCgMFCAMAAAABAAIDBBEFMQYHEiFBUWETInGBMoKRobEIFCNCUlNicpLBJEPSF4OywtMlM0RUorPR8BV0k//EABQBAQAAAAAAAAAAAAAAAAAAAAD/xAAUEQEAAAAAAAAAAAAAAAAAAAAA/9oADAMBAAIRAxEAPwC8UREBERAREQEREBERAREQFCNZOsWHC2BoHa1LxdkV7bLctt54N5DM28SJuVQuManMSrKqWeoqKf6R7jtbUriBfugN2BYAbgL8EEExvWTiVS4l9U9gJ3MiPZBvQbO/2krxm6SVgNxV1APPtpf6lKdO9VlThsQndIyaG4a5zbtLCdwu08Cd1wVAkE90c1t4jTOG3L84j4xy2O7o8DaB8yOi0FoRpjT4lB2sBIc3dJE621GetsweB4rICluq3SJ1FiMDwT2cjmxSjgWPIF/VNneSDWqIiAiIgIiICIiAiIgIiICIiAiIgIiICIiAiIgIiICIiAi+EqCaRa3MNpSW9o6d43FsAD7HL0yQzhwJQc2uh4GDVd+IiA8e2YspqzNYOs2bFmtpKancyJzgdkXfJKRvAs0bhffYXyG9dTCtTeKTNDjHHCD96+x/S0OIQV8uWlJD2Wz2m28bqz/7BcR++o/1z/6K7FBqLr2SxudNSFrXtJAfNewIJt9Dmg0FT+i2/IfBci+AL6gIiICIiAiIgIiICIiAiIgIiICIiAiIgIiICIiAiIg8DT2hlnw6rigv2r4nhoGbja+z6wBb5rPWh+qeurHAyMNNDxklaQfVjJDifGw6rUi/MkgaC5xAaBckkAADiScggjuh+hFJhzLU8ffI70rt73efAdBYL1sWxeCmZt1ErImc3uDb+F8z0CqnT7XWyLahw4CR+RndvYPyD656nd4qjcWxWapkMtRK+WQ5ucb+Q4AdBuQacGt3CdrZ+ddNrsp7e3Y9+SmVBXRzMEkL2yMdk5hDgfMLEqkug2mlRhswfC68ZI7WEnuvHHwdbJ3xG5Br1F5WjOPw11OyogddjxvBttMdxa4DJwXqoCIiAiIgIiICIiAiIgIiICIiAiIgIiICIiAiIgIir/WJrRp8OBijtNVfdg92Pq8jL8uZ6ZoJTpPpLT0EJmqpAxuTRm57vstbmT7hxsFm7WFrMqMScWNvDSg7ogd7+ReR6R/DkOuajGkOP1FbMZqmQvecuAaOTWjc0dAuDCMJmqpRFTxulkdk1ov5ngB1O5B00V34TqEJp3GpqdmoI7rWAFjDwDid7+treaqHSHA5qKd9PUM2ZGexw4OaeLTwP7oPOREQTPVfpy/DKm7iTTSECZg325PA+0PeLjlbVVLUNkY18bg5jwHNcN4IIuCFiJXLqI097Jww+odaN5/h3H6rySSwnk4m46kjigv1ERAREQEREBERAREQEREBERAREQERdbEK+KCN0k0jY425ueQAPM/BB2V+JZWtBc4hrRvJJAAHUnJU3pdr1jZdmHxdofvpLhvkz0neZCp3SHSmrrXXqp3yWNw02DR4MaA0exBrPD9JaSeUxQ1MMkoBJYx7XGwz3Ar0KuqZEx0kjmsY0Xc5xAAHMkrGOB4tJSTx1EJtJG4OaSLjkQRxBFwfFezppp3V4k76d+zED3YWbmN683Hqb9LIJ/rH1zOk26fDSWM3h1TvD3c9gZsH4s+VlTT3kkkkkkkkneSTmSeJRrSSABcncAOJV0atNThfsVOJNLWZspjcOdyMnFo/Dnztkgher7VxU4k4PH0VMDZ0zhnbMMH1ncOQ9y0jononTYfEIqaO2W3IbF8h5udx8BYDgAvZghaxoaxoa1oADQAAAOAAyC/aAoZrP0GZidMQ0BtTGCYX7t5t6Dj9g+42PjM0QYiqqZ0b3RyNLXscWuacw4GxC4lf2vXQHtWHEKZv0jB/ENA3vYLAPt9poz6eCoFAX1jiCCCQQbgjcQea+Ig1Hqf04/8AkKXYlP8AFQANk5yNyEnnkeviFP1nnUJonUuqhXXdFTsD23O7tiRbZAObBmXc2gDjbQyAiIgIiICIiAiIgIiICIiAiIgi+n+m0OGQdpJ35X3EUQNi8jM9Gi4ueo4lZh0r0tqsQl7SpkJH1Y23EbPytvu8Tc9V6OtPHnVmJVDySWRvMUY+yxh2feQXeaiSAiIgLnoKKSaRkULHPkebNY0XJK4FeXybm0xFSbD52C3ec+xI+ry7172/D0QSTVlqpiodmeptLV2BA3FkJ/Du3v8Axey3GzERAREQEREHxzbix3g5hZl1xaAGgm7eBv8ACSndb+U87yw8mnNvmOG/Ta6eLYZFUwyQTtD45GlrmnkeR4EZgjIoMUgX3BXHqz1OvlLKnEWlkW5zKc3D3/n+w38OZ6cbJ0Q1X0NA/tGNMswPdkls4s/KAA0Hra/VevphpfTYdF2lQ/eQdiMb3yEcAP3O4IPWc6KCLfsRRRt6MYxoHsAAVX4jrzpWVTIo43Ppw60k+XrMZm5oOd7HduCqTTvWDVYm+0h7OAG7IGnujq42G27qfIBRFBt+CZr2tewhzXAFrhvBB3gg8l+1SOoHTa4/+OndvF3U7ieGbo/Le4dNocAruQEREBERAREQEREBERAREQYv0nYRWVQOYnm/7jl5qsbXfotJS18lQGnsKk7bX23CQjvtJ4G93DoehVcoCIiAvS0exyaiqGVFO7ZkYeOTgc2uHFp5LzUQa80E01gxODtIjsyNt2sJI2mHn1aeDvgbhSZYqwjFpqWVs1PI6ORuTm/AjIjobgq6NGdfLbBtfAQ4W+lhsQeZMZtbyJzyCC7VHMS07w6BzmS1kIe3c5ocHEHkQ29j0VVawddLZoHQYe2RpkBD5nd0tacw0Ak3OW1utw6Uqg1RLrdwlv8AxJPhFMfg1cL9cmEj+e8+EM37tWXUQabfrswsZOmPhEf3IXXk16YaMmVJ8I2fvIFmxEF+45r6p+xd8zgmMx3NMzY2sb1OxISbct3iqPxnF5qqV01RI6SR2bjy4ADIAcgukiAiIg56GrfDIyWNxa+NzXNcODmm4PuV/wBBr6o+zZ20FT2uy3b2GQlu1bfskyg2vzCzyiDSH9u+HfdVX/5xf6q+t17Yb93VD+7j/wBRZuRBpZmvHDDn84HjGP2eV6FJrfwp5A+cFpP245B79m3vWWUQbWwrFYalnaU8rJWZbTHBwvyNsj0K7ipX5OWETxtqppGvZDIIhHtAgPI2iXAHMAEC/wCLoVdSAiIgIiICKPaUaa0VAP4mYNdwjb3nn1Rl4mwVXY1r+3kUlILcHzOO/wBRn9SC75oWvaWvaHNOYcAQfIrx63RChlFpKSnd/dsHvAVCS68cSJ3CnaOQjJ+LlyU2vPEWnvsp3jkWOHvD0Fg4/qPoZQTTOkpn8LEyMv8Aleb+xwVR6Xar6+hBe6PtoR/Nh2nADm5ttpvja3VWTgOvuF5DaundF+OM9o3xLSAR5XVpYHjtPWR9pTSslZxtmL8HNO9p6EBBi9FpDWPqihqw6eiDYaneSwWbHKc94+q8/aG7nzGda2kfDI6OVpZIwlrmuFiCOCDhREQEREBERAREQEREBERAUl0T0ErcQP8ADxWj4yvu2MetbvHo0FT7VTql7cMq69pERs6KA7jIMw5/Jh4NzPhnek0sNNDdxjhhjbmdljGNGXIAIKnwPULA0A1dRJI7i2MBjfaQSfHcphQarMKiypGuPOR0kl/JziPYFFtI9etLES2kidUEfXcTGzyuC4+wKE1evTEXHuMp4xyDHO97nIL2ptDqCP0KOnH90z9wvQp8KgjN2QxMPNrGN+AWcW67MUH1oT4xD9ivYwvX5UtI+cU0Ug4lhdGfHftDy3INBIoNonrUoK1wjDzDMco5Rs3PIPHdJ6Xv0U5QEREBU5rY1smnc6koHAyi4lnFiIzkWN4F44nhlnlK9bulxw+hcYzaea8cXNu7vP8AVHvLVldxLjc3JJ8SSfiUH2eZz3Fz3FznG7nOJJJ5kneSpFo1oFX11jBTu7M/zX9xn6nel6t1bmq/VHHExlTiDBJM4BzYHAFkY4bQO5z+h3DqVcDWgCwFgMgEGfqPUFUkAy1ULDya177eZ2V+a/UHVtBMVTDIeTg9l/8AEFoREGONJNEqyhdaqgewXsH+kx3g8bvLPoungmMz0krZqaR0cjeI4jiCDucOh3LZlbSRysdHKxr2OFnNcA4EdQVnbW3qw+Y3qqQE0pPfZmYSct/FhOR4ZFBauq/WJHicew/Zjq4x9JGMnjLbZf6t8xwv1BPl66NABWQmqgb/ABULd4H86MZjq5ouR5jlbPWCYtLSTxzwO2ZIyCDwPMEcWkbiOq15olj8ddSRVMeTxvb9l43Ob5EH3IMaop5rm0WFDXuMbbQ1AMsYGQN++0crHfbk4KBoCIiAiIgIiICIiArX1KavBVvFZVNvTxu+jYcpXjifwNPtO7IG9e6K4I6tq4aZmcjwCfstzc7yaCVsPDKCOnhjhiaGxxtDWjkAPjxJQdbSPHYaKnfUTu2WMGXFx4NaOListae6c1GJy7Uh2YWk9lCD3WjmftPtxPlZenrf01OIVZZG7+GgJbGAdz3ZOkPO+Q6W5lePoDodLidSIo+6xtnSyWuGN/dxyA/8FB5GDYNPVSCKmifK88Gi9upOTR1Ngp9R6j8SeAXGCO/B0hJHjstI96v7RjRqnoIRDTRhrfrO3Fzzzc7if/QvYQZzOoev++p/1Sf0LycX1OYnC0uETJgMxE/adb8pAJ8BcrUSIMQTROY4te0tcDYtIIIPIg7wVbuqrWy6FzKWveXQmzY5nZxcAHHizqd48MrJ1j6t4MSYXtAiqmjuSgWDvwvt6Q65j3HMGKYdJTyvhmaWSRnZc08D+4436oNrtcCAQbg7wRxC+qk9QmnTn/7OqHXLWk07id+yM4/Ib29ARwCuxBmTXzjZnxN0QPcpmtjH5nAPefeG+oufURomKqsNRK28VNYgHJ0p9D9Ni7xDVBNKK3tqyplvfbmlcPAvNvdZaP1GYYIcJidbvTOfK487nYH/AEsHvQWAiIgIiIC4a2lZLG+ORocx7S1zTvBaRYhcyIMd6c6OmgrZqc+i114z9qN29p8bbj1BVlfJxx0iWoo3O7r2iWMcnN7r7eILf0+K5PlJ4UA+kqQN7g+Jx57J22/4nKBapKox4vRkcXlh8Hscz/MguzXxgXzjDTKB36ZwkH5D3XjwsQ71VmRbZxKibPDJC8XZKx7HD8Lmlp9xWNMdwt9LUTU8gs+J7mHhex3HwIsR0KDooiICIiAiIgIiILh+ThhO1VVFSR/uoxG3ltSG5PiAy3rFWPrm0hNHhkmwbSzEQsPLa9M+OwHeZCjnybYrUVS7nUW/TG0/5l4Hyk64mekhvuZHI8jq9wb8Ge8oKaa0kgAXJ3ADiVrbVnos3D6GOKw7V4D5jzkcMvBvojwvxWb9WWGioxSjjd6Pah7uoj+kseh2bea12gIiICIiAqf+UFokJIG10TfpIbNlt9aI7gfFriPJx5K4F5+kFA2elnhd6MkUjD6zSL+IzQY6wTE301RFPH6cT2vHWxy8CN3mtn0tS2RjXtPde1rh4EXHxWJHNIJBzG4q7MA1idnS08Z3lkMTf0sA59EFKzNIc4HME38brV2qGoD8IoyPqsLT4te4FZs08w40+I1cR3bMzyPyuO233OCtz5OWkIdFNROPeY7tYweLHWDgPBwB9dBdCIiAiIgIiIKe+Um4fNaUce2cfIMP/kKo9Wse1itEB98z3G/7KW/KCx8T1zKdhBZTMs633rzd3sAaPG66eoXCTNijJbd2nY955bTmmNo/6ifVQacVWa5NW7q4fOqUXqWNs5m4ds0ZWJ+uOHMbuStNEGIJ4XMcWvaWuabFrgQQeRB3gr8LYekuhlFXD+Jga52QkF2vHrtsfI7lXeKagqd1zT1UsfISNbIB7NkoKARW3V6g60H6Kopnj8XasPsDHfFedJqQxMZdg7wkP7tCCtUVgy6msVH8ph8JWfuupJqmxYf8IT4SQ/u9BCUUz/sqxb/k3frg/rXw6rMW/wCTf+uH+tBbfycR/s2b/wC1J/2YVCPlGQkYhC45Ogbbye6/xVk6j8BqKOgliqojE81D3hpLTdpiiAO4ni0+xR/5R+DF9PT1TR/unujf+WSxafJzbeugrzUhKBjFPf6wlA8dgn9itTLGWiuKmlrKeoBIEUrHOtxYCNsebbjzWyYJmva17SC1wDmkZEEXB9iDkREQEREBcVU8NY8nINcT5BcqhOuHSBtJhk2+0k4MMY43eCHHybc38EGV6mTae532nE+03UhpMHldGxwBsWtI8CLqNLW2AaJMjpadj2jaZDE11xvu1gB94QVx8oXRI3ZiETbiwjntwtuY/wDyk9GqodHsalo6iOogNnxuv0cOLT0IuD4rZdZSslY+ORocx7S1zTvDmkWIKzDrS1dSYbIZIgX0bz3H5mMnJjj8HcfFBobQzSuDEads0B37hJGT3o3fZP7HiF7yxjo5pDUUMwmppCx4z4tcPsuadxCvnRDXZSzgMrB82ly2t7onddrNngd3VBaqLqUeJQytD4pY5GnJzHtcD5gro41pVR0jb1FTEzdcNLwXHwYO8fIIPZUE1o6wo8NhLIyHVcgPZsz2Ad227kBwHE9L2gmmevMuDo8OjLcx28gF/Fse8Dxd7FTNZVvle6SVznvebuc4kknqSg/NRM57nPeS5ziXOccy4m5J6krTOpDRQ0dD2sjbTVOy9wObWC/Zt6biXW/F0Vc6nNWrqp7KyrYRTMIdGw3HbOG8G33Y99rZXWi0BERAREQEREBERAREQF5mkuDMrKWamk9GVpbf7Jza7xDgD5L00QYpxjDJKaeSCYbMkbi1w6jiOYI3g8irq1H6xG7DMPqnhrm7qd5yc37sngR9XmN2YF/e1yauvn0fzmmH8VG2xb98wb9n844c8uVs2yRlpLXAhwJBBFiCNxBByKDcCLN2gmuSopA2KrDqmEWAdcdqwdCfTHRxv1V4aP6b0NYB2FTGXEX7Nzgx49R2/wAxuQSFFwyVTGi7ntA5lwA9qg+lGtvD6QEMk+cycGQkOF+snogeFz0QTXEa+OCJ8szwyNgu5zsgP/eCyrrM01didVti7YI7thYeA4uP4nfAALi0509qsTf9MdiFpuyFvot6ni53U+Vl42j+CTVk7IKdhfI72NHFzjwaOJQSjU7oua7EGFwvDBaWW+Rse43rdw9gK1So7oHonHhtK2CPvOPelktbbeRvPQcAOSkSAuGspWSsdHKxr2PBDmuAIcDwIK5kQUDp/qVkjLpsNvJGd5gJ77Pyk+mOh3+KqCqpnxuLJGOY8ZtcC0jxB3hbdXQxfD4pWESxRybvrsa74hBi+OVzfRJHgSPgvwSrn01wWmZKQynhaOTY4x8Avb1e4DSvF300DiLWJijJG/mQgo/BMBqat+xTQvldx2QbDxdk3zKurQLUmyItmxEtkcN4gbvYD+M/X8Bu8VcUMLWANY0NaMg0AAeQXIg/LGAAAAAAWAG4ADhZfpEQEREBERAREQEREBERAREQFX+sLVZT4jeWMiCq+8A7sn52jM/iG/xVgIgyDpPoJXUJPziB2wP5rLvjI57Q9H1rFRtbiUP0uwClcC51NA51szFGT7S1BlCSZztznEgcySvkcZcQ1oJJ3AAXJPgFduD4HTGcA08JG1kYoyPZZW7gGFQQsHYwxR5+gxjP8ICDO2iWqGuqy10rfm0J3l0g75H4Y87/AJrK/wDQ/Q+lw6Ls6ZneNtuV1i+S3N1suQG4KQIgIiI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3252" name="AutoShape 4" descr="data:image/jpeg;base64,/9j/4AAQSkZJRgABAQAAAQABAAD/2wCEAAkGBxQTEhQUEhQWFhQWGBUZFxYYGBQYHBcYGhgcGBwcIRkaHCggGhsmHxgcITEhJSkrLjEuGB8zODQtNygtOisBCgoKBQUFDgUFDisZExkrKysrKysrKysrKysrKysrKysrKysrKysrKysrKysrKysrKysrKysrKysrKysrKysrK//AABEIAMoA+gMBIgACEQEDEQH/xAAcAAEAAwADAQEAAAAAAAAAAAAABgcIAwQFAQL/xABIEAABAwICBwQFCgMFCAMAAAABAAIDBBEFMQYHEiFBUWETInGBMoKRobEIFCNCUlNicpLBJEPSF4OywtMlM0RUorPR8BV0k//EABQBAQAAAAAAAAAAAAAAAAAAAAD/xAAUEQEAAAAAAAAAAAAAAAAAAAAA/9oADAMBAAIRAxEAPwC8UREBERAREQEREBERAREQFCNZOsWHC2BoHa1LxdkV7bLctt54N5DM28SJuVQuManMSrKqWeoqKf6R7jtbUriBfugN2BYAbgL8EEExvWTiVS4l9U9gJ3MiPZBvQbO/2krxm6SVgNxV1APPtpf6lKdO9VlThsQndIyaG4a5zbtLCdwu08Cd1wVAkE90c1t4jTOG3L84j4xy2O7o8DaB8yOi0FoRpjT4lB2sBIc3dJE621GetsweB4rICluq3SJ1FiMDwT2cjmxSjgWPIF/VNneSDWqIiAiIgIiICIiAiIgIiICIiAiIgIiICIiAiIgIiICIiAi+EqCaRa3MNpSW9o6d43FsAD7HL0yQzhwJQc2uh4GDVd+IiA8e2YspqzNYOs2bFmtpKancyJzgdkXfJKRvAs0bhffYXyG9dTCtTeKTNDjHHCD96+x/S0OIQV8uWlJD2Wz2m28bqz/7BcR++o/1z/6K7FBqLr2SxudNSFrXtJAfNewIJt9Dmg0FT+i2/IfBci+AL6gIiICIiAiIgIiICIiAiIgIiICIiAiIgIiICIiAiIg8DT2hlnw6rigv2r4nhoGbja+z6wBb5rPWh+qeurHAyMNNDxklaQfVjJDifGw6rUi/MkgaC5xAaBckkAADiScggjuh+hFJhzLU8ffI70rt73efAdBYL1sWxeCmZt1ErImc3uDb+F8z0CqnT7XWyLahw4CR+RndvYPyD656nd4qjcWxWapkMtRK+WQ5ucb+Q4AdBuQacGt3CdrZ+ddNrsp7e3Y9+SmVBXRzMEkL2yMdk5hDgfMLEqkug2mlRhswfC68ZI7WEnuvHHwdbJ3xG5Br1F5WjOPw11OyogddjxvBttMdxa4DJwXqoCIiAiIgIiICIiAiIgIiICIiAiIgIiICIiAiIgIir/WJrRp8OBijtNVfdg92Pq8jL8uZ6ZoJTpPpLT0EJmqpAxuTRm57vstbmT7hxsFm7WFrMqMScWNvDSg7ogd7+ReR6R/DkOuajGkOP1FbMZqmQvecuAaOTWjc0dAuDCMJmqpRFTxulkdk1ov5ngB1O5B00V34TqEJp3GpqdmoI7rWAFjDwDid7+treaqHSHA5qKd9PUM2ZGexw4OaeLTwP7oPOREQTPVfpy/DKm7iTTSECZg325PA+0PeLjlbVVLUNkY18bg5jwHNcN4IIuCFiJXLqI097Jww+odaN5/h3H6rySSwnk4m46kjigv1ERAREQEREBERAREQEREBERAREQERdbEK+KCN0k0jY425ueQAPM/BB2V+JZWtBc4hrRvJJAAHUnJU3pdr1jZdmHxdofvpLhvkz0neZCp3SHSmrrXXqp3yWNw02DR4MaA0exBrPD9JaSeUxQ1MMkoBJYx7XGwz3Ar0KuqZEx0kjmsY0Xc5xAAHMkrGOB4tJSTx1EJtJG4OaSLjkQRxBFwfFezppp3V4k76d+zED3YWbmN683Hqb9LIJ/rH1zOk26fDSWM3h1TvD3c9gZsH4s+VlTT3kkkkkkkkneSTmSeJRrSSABcncAOJV0atNThfsVOJNLWZspjcOdyMnFo/Dnztkgher7VxU4k4PH0VMDZ0zhnbMMH1ncOQ9y0jononTYfEIqaO2W3IbF8h5udx8BYDgAvZghaxoaxoa1oADQAAAOAAyC/aAoZrP0GZidMQ0BtTGCYX7t5t6Dj9g+42PjM0QYiqqZ0b3RyNLXscWuacw4GxC4lf2vXQHtWHEKZv0jB/ENA3vYLAPt9poz6eCoFAX1jiCCCQQbgjcQea+Ig1Hqf04/8AkKXYlP8AFQANk5yNyEnnkeviFP1nnUJonUuqhXXdFTsD23O7tiRbZAObBmXc2gDjbQyAiIgIiICIiAiIgIiICIiAiIgi+n+m0OGQdpJ35X3EUQNi8jM9Gi4ueo4lZh0r0tqsQl7SpkJH1Y23EbPytvu8Tc9V6OtPHnVmJVDySWRvMUY+yxh2feQXeaiSAiIgLnoKKSaRkULHPkebNY0XJK4FeXybm0xFSbD52C3ec+xI+ry7172/D0QSTVlqpiodmeptLV2BA3FkJ/Du3v8Axey3GzERAREQEREHxzbix3g5hZl1xaAGgm7eBv8ACSndb+U87yw8mnNvmOG/Ta6eLYZFUwyQTtD45GlrmnkeR4EZgjIoMUgX3BXHqz1OvlLKnEWlkW5zKc3D3/n+w38OZ6cbJ0Q1X0NA/tGNMswPdkls4s/KAA0Hra/VevphpfTYdF2lQ/eQdiMb3yEcAP3O4IPWc6KCLfsRRRt6MYxoHsAAVX4jrzpWVTIo43Ppw60k+XrMZm5oOd7HduCqTTvWDVYm+0h7OAG7IGnujq42G27qfIBRFBt+CZr2tewhzXAFrhvBB3gg8l+1SOoHTa4/+OndvF3U7ieGbo/Le4dNocAruQEREBERAREQEREBERAREQYv0nYRWVQOYnm/7jl5qsbXfotJS18lQGnsKk7bX23CQjvtJ4G93DoehVcoCIiAvS0exyaiqGVFO7ZkYeOTgc2uHFp5LzUQa80E01gxODtIjsyNt2sJI2mHn1aeDvgbhSZYqwjFpqWVs1PI6ORuTm/AjIjobgq6NGdfLbBtfAQ4W+lhsQeZMZtbyJzyCC7VHMS07w6BzmS1kIe3c5ocHEHkQ29j0VVawddLZoHQYe2RpkBD5nd0tacw0Ak3OW1utw6Uqg1RLrdwlv8AxJPhFMfg1cL9cmEj+e8+EM37tWXUQabfrswsZOmPhEf3IXXk16YaMmVJ8I2fvIFmxEF+45r6p+xd8zgmMx3NMzY2sb1OxISbct3iqPxnF5qqV01RI6SR2bjy4ADIAcgukiAiIg56GrfDIyWNxa+NzXNcODmm4PuV/wBBr6o+zZ20FT2uy3b2GQlu1bfskyg2vzCzyiDSH9u+HfdVX/5xf6q+t17Yb93VD+7j/wBRZuRBpZmvHDDn84HjGP2eV6FJrfwp5A+cFpP245B79m3vWWUQbWwrFYalnaU8rJWZbTHBwvyNsj0K7ipX5OWETxtqppGvZDIIhHtAgPI2iXAHMAEC/wCLoVdSAiIgIiICKPaUaa0VAP4mYNdwjb3nn1Rl4mwVXY1r+3kUlILcHzOO/wBRn9SC75oWvaWvaHNOYcAQfIrx63RChlFpKSnd/dsHvAVCS68cSJ3CnaOQjJ+LlyU2vPEWnvsp3jkWOHvD0Fg4/qPoZQTTOkpn8LEyMv8Aleb+xwVR6Xar6+hBe6PtoR/Nh2nADm5ttpvja3VWTgOvuF5DaundF+OM9o3xLSAR5XVpYHjtPWR9pTSslZxtmL8HNO9p6EBBi9FpDWPqihqw6eiDYaneSwWbHKc94+q8/aG7nzGda2kfDI6OVpZIwlrmuFiCOCDhREQEREBERAREQEREBERAUl0T0ErcQP8ADxWj4yvu2MetbvHo0FT7VTql7cMq69pERs6KA7jIMw5/Jh4NzPhnek0sNNDdxjhhjbmdljGNGXIAIKnwPULA0A1dRJI7i2MBjfaQSfHcphQarMKiypGuPOR0kl/JziPYFFtI9etLES2kidUEfXcTGzyuC4+wKE1evTEXHuMp4xyDHO97nIL2ptDqCP0KOnH90z9wvQp8KgjN2QxMPNrGN+AWcW67MUH1oT4xD9ivYwvX5UtI+cU0Ug4lhdGfHftDy3INBIoNonrUoK1wjDzDMco5Rs3PIPHdJ6Xv0U5QEREBU5rY1smnc6koHAyi4lnFiIzkWN4F44nhlnlK9bulxw+hcYzaea8cXNu7vP8AVHvLVldxLjc3JJ8SSfiUH2eZz3Fz3FznG7nOJJJ5kneSpFo1oFX11jBTu7M/zX9xn6nel6t1bmq/VHHExlTiDBJM4BzYHAFkY4bQO5z+h3DqVcDWgCwFgMgEGfqPUFUkAy1ULDya177eZ2V+a/UHVtBMVTDIeTg9l/8AEFoREGONJNEqyhdaqgewXsH+kx3g8bvLPoungmMz0krZqaR0cjeI4jiCDucOh3LZlbSRysdHKxr2OFnNcA4EdQVnbW3qw+Y3qqQE0pPfZmYSct/FhOR4ZFBauq/WJHicew/Zjq4x9JGMnjLbZf6t8xwv1BPl66NABWQmqgb/ABULd4H86MZjq5ouR5jlbPWCYtLSTxzwO2ZIyCDwPMEcWkbiOq15olj8ddSRVMeTxvb9l43Ob5EH3IMaop5rm0WFDXuMbbQ1AMsYGQN++0crHfbk4KBoCIiAiIgIiICIiArX1KavBVvFZVNvTxu+jYcpXjifwNPtO7IG9e6K4I6tq4aZmcjwCfstzc7yaCVsPDKCOnhjhiaGxxtDWjkAPjxJQdbSPHYaKnfUTu2WMGXFx4NaOListae6c1GJy7Uh2YWk9lCD3WjmftPtxPlZenrf01OIVZZG7+GgJbGAdz3ZOkPO+Q6W5lePoDodLidSIo+6xtnSyWuGN/dxyA/8FB5GDYNPVSCKmifK88Gi9upOTR1Ngp9R6j8SeAXGCO/B0hJHjstI96v7RjRqnoIRDTRhrfrO3Fzzzc7if/QvYQZzOoev++p/1Sf0LycX1OYnC0uETJgMxE/adb8pAJ8BcrUSIMQTROY4te0tcDYtIIIPIg7wVbuqrWy6FzKWveXQmzY5nZxcAHHizqd48MrJ1j6t4MSYXtAiqmjuSgWDvwvt6Q65j3HMGKYdJTyvhmaWSRnZc08D+4436oNrtcCAQbg7wRxC+qk9QmnTn/7OqHXLWk07id+yM4/Ib29ARwCuxBmTXzjZnxN0QPcpmtjH5nAPefeG+oufURomKqsNRK28VNYgHJ0p9D9Ni7xDVBNKK3tqyplvfbmlcPAvNvdZaP1GYYIcJidbvTOfK487nYH/AEsHvQWAiIgIiIC4a2lZLG+ORocx7S1zTvBaRYhcyIMd6c6OmgrZqc+i114z9qN29p8bbj1BVlfJxx0iWoo3O7r2iWMcnN7r7eILf0+K5PlJ4UA+kqQN7g+Jx57J22/4nKBapKox4vRkcXlh8Hscz/MguzXxgXzjDTKB36ZwkH5D3XjwsQ71VmRbZxKibPDJC8XZKx7HD8Lmlp9xWNMdwt9LUTU8gs+J7mHhex3HwIsR0KDooiICIiAiIgIiILh+ThhO1VVFSR/uoxG3ltSG5PiAy3rFWPrm0hNHhkmwbSzEQsPLa9M+OwHeZCjnybYrUVS7nUW/TG0/5l4Hyk64mekhvuZHI8jq9wb8Ge8oKaa0kgAXJ3ADiVrbVnos3D6GOKw7V4D5jzkcMvBvojwvxWb9WWGioxSjjd6Pah7uoj+kseh2bea12gIiICIiAqf+UFokJIG10TfpIbNlt9aI7gfFriPJx5K4F5+kFA2elnhd6MkUjD6zSL+IzQY6wTE301RFPH6cT2vHWxy8CN3mtn0tS2RjXtPde1rh4EXHxWJHNIJBzG4q7MA1idnS08Z3lkMTf0sA59EFKzNIc4HME38brV2qGoD8IoyPqsLT4te4FZs08w40+I1cR3bMzyPyuO233OCtz5OWkIdFNROPeY7tYweLHWDgPBwB9dBdCIiAiIgIiIKe+Um4fNaUce2cfIMP/kKo9Wse1itEB98z3G/7KW/KCx8T1zKdhBZTMs633rzd3sAaPG66eoXCTNijJbd2nY955bTmmNo/6ifVQacVWa5NW7q4fOqUXqWNs5m4ds0ZWJ+uOHMbuStNEGIJ4XMcWvaWuabFrgQQeRB3gr8LYekuhlFXD+Jga52QkF2vHrtsfI7lXeKagqd1zT1UsfISNbIB7NkoKARW3V6g60H6Kopnj8XasPsDHfFedJqQxMZdg7wkP7tCCtUVgy6msVH8ph8JWfuupJqmxYf8IT4SQ/u9BCUUz/sqxb/k3frg/rXw6rMW/wCTf+uH+tBbfycR/s2b/wC1J/2YVCPlGQkYhC45Ogbbye6/xVk6j8BqKOgliqojE81D3hpLTdpiiAO4ni0+xR/5R+DF9PT1TR/unujf+WSxafJzbeugrzUhKBjFPf6wlA8dgn9itTLGWiuKmlrKeoBIEUrHOtxYCNsebbjzWyYJmva17SC1wDmkZEEXB9iDkREQEREBcVU8NY8nINcT5BcqhOuHSBtJhk2+0k4MMY43eCHHybc38EGV6mTae532nE+03UhpMHldGxwBsWtI8CLqNLW2AaJMjpadj2jaZDE11xvu1gB94QVx8oXRI3ZiETbiwjntwtuY/wDyk9GqodHsalo6iOogNnxuv0cOLT0IuD4rZdZSslY+ORocx7S1zTvDmkWIKzDrS1dSYbIZIgX0bz3H5mMnJjj8HcfFBobQzSuDEads0B37hJGT3o3fZP7HiF7yxjo5pDUUMwmppCx4z4tcPsuadxCvnRDXZSzgMrB82ly2t7onddrNngd3VBaqLqUeJQytD4pY5GnJzHtcD5gro41pVR0jb1FTEzdcNLwXHwYO8fIIPZUE1o6wo8NhLIyHVcgPZsz2Ad227kBwHE9L2gmmevMuDo8OjLcx28gF/Fse8Dxd7FTNZVvle6SVznvebuc4kknqSg/NRM57nPeS5ziXOccy4m5J6krTOpDRQ0dD2sjbTVOy9wObWC/Zt6biXW/F0Vc6nNWrqp7KyrYRTMIdGw3HbOG8G33Y99rZXWi0BERAREQEREBERAREQF5mkuDMrKWamk9GVpbf7Jza7xDgD5L00QYpxjDJKaeSCYbMkbi1w6jiOYI3g8irq1H6xG7DMPqnhrm7qd5yc37sngR9XmN2YF/e1yauvn0fzmmH8VG2xb98wb9n844c8uVs2yRlpLXAhwJBBFiCNxBByKDcCLN2gmuSopA2KrDqmEWAdcdqwdCfTHRxv1V4aP6b0NYB2FTGXEX7Nzgx49R2/wAxuQSFFwyVTGi7ntA5lwA9qg+lGtvD6QEMk+cycGQkOF+snogeFz0QTXEa+OCJ8szwyNgu5zsgP/eCyrrM01didVti7YI7thYeA4uP4nfAALi0509qsTf9MdiFpuyFvot6ni53U+Vl42j+CTVk7IKdhfI72NHFzjwaOJQSjU7oua7EGFwvDBaWW+Rse43rdw9gK1So7oHonHhtK2CPvOPelktbbeRvPQcAOSkSAuGspWSsdHKxr2PBDmuAIcDwIK5kQUDp/qVkjLpsNvJGd5gJ77Pyk+mOh3+KqCqpnxuLJGOY8ZtcC0jxB3hbdXQxfD4pWESxRybvrsa74hBi+OVzfRJHgSPgvwSrn01wWmZKQynhaOTY4x8Avb1e4DSvF300DiLWJijJG/mQgo/BMBqat+xTQvldx2QbDxdk3zKurQLUmyItmxEtkcN4gbvYD+M/X8Bu8VcUMLWANY0NaMg0AAeQXIg/LGAAAAAAWAG4ADhZfpEQEREBERAREQEREBERAREQFX+sLVZT4jeWMiCq+8A7sn52jM/iG/xVgIgyDpPoJXUJPziB2wP5rLvjI57Q9H1rFRtbiUP0uwClcC51NA51szFGT7S1BlCSZztznEgcySvkcZcQ1oJJ3AAXJPgFduD4HTGcA08JG1kYoyPZZW7gGFQQsHYwxR5+gxjP8ICDO2iWqGuqy10rfm0J3l0g75H4Y87/AJrK/wDQ/Q+lw6Ls6ZneNtuV1i+S3N1suQG4KQIgIiI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grpSp>
        <p:nvGrpSpPr>
          <p:cNvPr id="2" name="Group 34"/>
          <p:cNvGrpSpPr/>
          <p:nvPr/>
        </p:nvGrpSpPr>
        <p:grpSpPr>
          <a:xfrm>
            <a:off x="0" y="1371600"/>
            <a:ext cx="8915400" cy="5486400"/>
            <a:chOff x="0" y="1371600"/>
            <a:chExt cx="8915400" cy="5486400"/>
          </a:xfrm>
        </p:grpSpPr>
        <p:graphicFrame>
          <p:nvGraphicFramePr>
            <p:cNvPr id="27" name="Chart 26"/>
            <p:cNvGraphicFramePr/>
            <p:nvPr/>
          </p:nvGraphicFramePr>
          <p:xfrm>
            <a:off x="457200" y="2590800"/>
            <a:ext cx="8382000"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Down Arrow 9"/>
            <p:cNvSpPr/>
            <p:nvPr/>
          </p:nvSpPr>
          <p:spPr>
            <a:xfrm rot="16200000">
              <a:off x="5205984" y="-1319784"/>
              <a:ext cx="1018032" cy="6400800"/>
            </a:xfrm>
            <a:prstGeom prst="downArrow">
              <a:avLst/>
            </a:prstGeom>
            <a:gradFill flip="none" rotWithShape="1">
              <a:gsLst>
                <a:gs pos="0">
                  <a:srgbClr val="5E9EFF"/>
                </a:gs>
                <a:gs pos="39999">
                  <a:srgbClr val="85C2FF"/>
                </a:gs>
                <a:gs pos="70000">
                  <a:srgbClr val="C4D6EB"/>
                </a:gs>
                <a:gs pos="100000">
                  <a:srgbClr val="FFEBFA"/>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own Arrow 8"/>
            <p:cNvSpPr/>
            <p:nvPr/>
          </p:nvSpPr>
          <p:spPr>
            <a:xfrm rot="5400000">
              <a:off x="633984" y="737616"/>
              <a:ext cx="1018032" cy="2286000"/>
            </a:xfrm>
            <a:prstGeom prst="downArrow">
              <a:avLst/>
            </a:prstGeom>
            <a:gradFill>
              <a:gsLst>
                <a:gs pos="0">
                  <a:srgbClr val="FFF200"/>
                </a:gs>
                <a:gs pos="45000">
                  <a:srgbClr val="FF7A00"/>
                </a:gs>
                <a:gs pos="70000">
                  <a:srgbClr val="FF0300"/>
                </a:gs>
                <a:gs pos="100000">
                  <a:srgbClr val="4D0808"/>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81000" y="1600200"/>
              <a:ext cx="1981200" cy="584775"/>
            </a:xfrm>
            <a:prstGeom prst="rect">
              <a:avLst/>
            </a:prstGeom>
            <a:noFill/>
          </p:spPr>
          <p:txBody>
            <a:bodyPr wrap="square" rtlCol="0">
              <a:spAutoFit/>
            </a:bodyPr>
            <a:lstStyle/>
            <a:p>
              <a:r>
                <a:rPr lang="en-US" sz="3200" dirty="0" smtClean="0"/>
                <a:t>Lost Lives</a:t>
              </a:r>
              <a:endParaRPr lang="en-US" sz="3200" dirty="0"/>
            </a:p>
          </p:txBody>
        </p:sp>
        <p:sp>
          <p:nvSpPr>
            <p:cNvPr id="8" name="TextBox 7"/>
            <p:cNvSpPr txBox="1"/>
            <p:nvPr/>
          </p:nvSpPr>
          <p:spPr>
            <a:xfrm>
              <a:off x="3886200" y="1600200"/>
              <a:ext cx="2514600" cy="584775"/>
            </a:xfrm>
            <a:prstGeom prst="rect">
              <a:avLst/>
            </a:prstGeom>
            <a:noFill/>
          </p:spPr>
          <p:txBody>
            <a:bodyPr wrap="square" rtlCol="0">
              <a:spAutoFit/>
            </a:bodyPr>
            <a:lstStyle/>
            <a:p>
              <a:r>
                <a:rPr lang="en-US" sz="3200" dirty="0" smtClean="0"/>
                <a:t>Saved Lives</a:t>
              </a:r>
              <a:endParaRPr lang="en-US" sz="3200" dirty="0"/>
            </a:p>
          </p:txBody>
        </p:sp>
        <p:grpSp>
          <p:nvGrpSpPr>
            <p:cNvPr id="3" name="Group 18"/>
            <p:cNvGrpSpPr/>
            <p:nvPr/>
          </p:nvGrpSpPr>
          <p:grpSpPr>
            <a:xfrm>
              <a:off x="5029200" y="4495800"/>
              <a:ext cx="3810000" cy="1631216"/>
              <a:chOff x="762000" y="3276600"/>
              <a:chExt cx="3810000" cy="1631216"/>
            </a:xfrm>
          </p:grpSpPr>
          <p:sp>
            <p:nvSpPr>
              <p:cNvPr id="20" name="Rounded Rectangle 19"/>
              <p:cNvSpPr/>
              <p:nvPr/>
            </p:nvSpPr>
            <p:spPr>
              <a:xfrm>
                <a:off x="762000" y="3657600"/>
                <a:ext cx="3581400" cy="12192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12"/>
              <p:cNvGrpSpPr/>
              <p:nvPr/>
            </p:nvGrpSpPr>
            <p:grpSpPr>
              <a:xfrm>
                <a:off x="762000" y="3276600"/>
                <a:ext cx="3810000" cy="1631216"/>
                <a:chOff x="762000" y="3276600"/>
                <a:chExt cx="3810000" cy="1631216"/>
              </a:xfrm>
            </p:grpSpPr>
            <p:sp>
              <p:nvSpPr>
                <p:cNvPr id="22" name="TextBox 3"/>
                <p:cNvSpPr txBox="1"/>
                <p:nvPr/>
              </p:nvSpPr>
              <p:spPr>
                <a:xfrm>
                  <a:off x="762000" y="3276600"/>
                  <a:ext cx="3810000" cy="1631216"/>
                </a:xfrm>
                <a:prstGeom prst="rect">
                  <a:avLst/>
                </a:prstGeom>
                <a:noFill/>
              </p:spPr>
              <p:txBody>
                <a:bodyPr wrap="square" rtlCol="0">
                  <a:spAutoFit/>
                </a:bodyPr>
                <a:lstStyle/>
                <a:p>
                  <a:r>
                    <a:rPr lang="en-US" sz="2000" b="1" dirty="0" smtClean="0">
                      <a:latin typeface="+mj-lt"/>
                      <a:cs typeface="Arial" pitchFamily="34" charset="0"/>
                    </a:rPr>
                    <a:t>Sum of Avoided Fatalities</a:t>
                  </a:r>
                </a:p>
                <a:p>
                  <a:r>
                    <a:rPr lang="en-US" sz="2000" dirty="0" smtClean="0">
                      <a:latin typeface="+mj-lt"/>
                      <a:cs typeface="Arial" pitchFamily="34" charset="0"/>
                    </a:rPr>
                    <a:t>	Scenario A	  1.4</a:t>
                  </a:r>
                </a:p>
                <a:p>
                  <a:r>
                    <a:rPr lang="en-US" sz="2000" dirty="0" smtClean="0">
                      <a:latin typeface="+mj-lt"/>
                      <a:cs typeface="Arial" pitchFamily="34" charset="0"/>
                    </a:rPr>
                    <a:t>	Scenario </a:t>
                  </a:r>
                  <a:r>
                    <a:rPr lang="en-US" sz="2000" dirty="0">
                      <a:latin typeface="+mj-lt"/>
                      <a:cs typeface="Arial" pitchFamily="34" charset="0"/>
                    </a:rPr>
                    <a:t>B</a:t>
                  </a:r>
                  <a:r>
                    <a:rPr lang="en-US" sz="2000" dirty="0" smtClean="0">
                      <a:latin typeface="+mj-lt"/>
                      <a:cs typeface="Arial" pitchFamily="34" charset="0"/>
                    </a:rPr>
                    <a:t>	  4.0</a:t>
                  </a:r>
                </a:p>
                <a:p>
                  <a:r>
                    <a:rPr lang="en-US" sz="2000" dirty="0" smtClean="0">
                      <a:latin typeface="+mj-lt"/>
                      <a:cs typeface="Arial" pitchFamily="34" charset="0"/>
                    </a:rPr>
                    <a:t>	Scenario C	12.1</a:t>
                  </a:r>
                </a:p>
                <a:p>
                  <a:r>
                    <a:rPr lang="en-US" sz="2000" dirty="0" smtClean="0">
                      <a:latin typeface="+mj-lt"/>
                      <a:cs typeface="Arial" pitchFamily="34" charset="0"/>
                    </a:rPr>
                    <a:t>	Draft Preferred	  5.9</a:t>
                  </a:r>
                </a:p>
              </p:txBody>
            </p:sp>
            <p:sp>
              <p:nvSpPr>
                <p:cNvPr id="23" name="Rounded Rectangle 22"/>
                <p:cNvSpPr/>
                <p:nvPr/>
              </p:nvSpPr>
              <p:spPr>
                <a:xfrm>
                  <a:off x="914400" y="4343400"/>
                  <a:ext cx="457200" cy="152400"/>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4" name="Rounded Rectangle 23"/>
                <p:cNvSpPr/>
                <p:nvPr/>
              </p:nvSpPr>
              <p:spPr>
                <a:xfrm>
                  <a:off x="914400" y="4038600"/>
                  <a:ext cx="457200" cy="1524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Rounded Rectangle 24"/>
                <p:cNvSpPr/>
                <p:nvPr/>
              </p:nvSpPr>
              <p:spPr>
                <a:xfrm>
                  <a:off x="914400" y="3733800"/>
                  <a:ext cx="457200" cy="152400"/>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grpSp>
        </p:grpSp>
        <p:pic>
          <p:nvPicPr>
            <p:cNvPr id="53254" name="Picture 6" descr="http://www.wpclipart.com/transportation/car/icons_BW/motorcycle_BW_icon.png"/>
            <p:cNvPicPr>
              <a:picLocks noChangeAspect="1" noChangeArrowheads="1"/>
            </p:cNvPicPr>
            <p:nvPr/>
          </p:nvPicPr>
          <p:blipFill>
            <a:blip r:embed="rId4" cstate="print"/>
            <a:srcRect/>
            <a:stretch>
              <a:fillRect/>
            </a:stretch>
          </p:blipFill>
          <p:spPr bwMode="auto">
            <a:xfrm>
              <a:off x="3124200" y="2743200"/>
              <a:ext cx="762000" cy="651279"/>
            </a:xfrm>
            <a:prstGeom prst="rect">
              <a:avLst/>
            </a:prstGeom>
            <a:noFill/>
          </p:spPr>
        </p:pic>
        <p:pic>
          <p:nvPicPr>
            <p:cNvPr id="53256" name="Picture 8" descr="https://cdn1.iconfinder.com/data/icons/windows-8-metro-style/512/car-.png"/>
            <p:cNvPicPr>
              <a:picLocks noChangeAspect="1" noChangeArrowheads="1"/>
            </p:cNvPicPr>
            <p:nvPr/>
          </p:nvPicPr>
          <p:blipFill>
            <a:blip r:embed="rId5" cstate="print">
              <a:lum contrast="100000"/>
            </a:blip>
            <a:srcRect t="34615"/>
            <a:stretch>
              <a:fillRect/>
            </a:stretch>
          </p:blipFill>
          <p:spPr bwMode="auto">
            <a:xfrm>
              <a:off x="3200400" y="3810000"/>
              <a:ext cx="829799" cy="542563"/>
            </a:xfrm>
            <a:prstGeom prst="rect">
              <a:avLst/>
            </a:prstGeom>
            <a:noFill/>
          </p:spPr>
        </p:pic>
        <p:pic>
          <p:nvPicPr>
            <p:cNvPr id="21" name="Picture 2" descr="http://t2.gstatic.com/images?q=tbn:ANd9GcTkEKNeWiY2HA0gOUw86HaKJE-Rje9rfSK5hkrCBqWO6hatNWBI"/>
            <p:cNvPicPr>
              <a:picLocks noChangeAspect="1" noChangeArrowheads="1"/>
            </p:cNvPicPr>
            <p:nvPr/>
          </p:nvPicPr>
          <p:blipFill>
            <a:blip r:embed="rId6" cstate="print"/>
            <a:srcRect l="30476" t="10787" r="30476" b="50337"/>
            <a:stretch>
              <a:fillRect/>
            </a:stretch>
          </p:blipFill>
          <p:spPr bwMode="auto">
            <a:xfrm>
              <a:off x="914400" y="5486400"/>
              <a:ext cx="595586" cy="838200"/>
            </a:xfrm>
            <a:prstGeom prst="rect">
              <a:avLst/>
            </a:prstGeom>
            <a:noFill/>
          </p:spPr>
        </p:pic>
        <p:pic>
          <p:nvPicPr>
            <p:cNvPr id="53262" name="Picture 14" descr="http://static.freepik.com/free-photo/cyclist-symbol_318-9267.jpg"/>
            <p:cNvPicPr>
              <a:picLocks noChangeAspect="1" noChangeArrowheads="1"/>
            </p:cNvPicPr>
            <p:nvPr/>
          </p:nvPicPr>
          <p:blipFill>
            <a:blip r:embed="rId7" cstate="print"/>
            <a:srcRect/>
            <a:stretch>
              <a:fillRect/>
            </a:stretch>
          </p:blipFill>
          <p:spPr bwMode="auto">
            <a:xfrm>
              <a:off x="762000" y="4572000"/>
              <a:ext cx="964888" cy="914400"/>
            </a:xfrm>
            <a:prstGeom prst="rect">
              <a:avLst/>
            </a:prstGeom>
            <a:noFill/>
          </p:spPr>
        </p:pic>
        <p:sp>
          <p:nvSpPr>
            <p:cNvPr id="28" name="Rounded Rectangle 27"/>
            <p:cNvSpPr/>
            <p:nvPr/>
          </p:nvSpPr>
          <p:spPr>
            <a:xfrm>
              <a:off x="5181600" y="5867400"/>
              <a:ext cx="457200" cy="152400"/>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9" name="TextBox 28"/>
            <p:cNvSpPr txBox="1"/>
            <p:nvPr/>
          </p:nvSpPr>
          <p:spPr>
            <a:xfrm>
              <a:off x="381000" y="6488668"/>
              <a:ext cx="457200" cy="369332"/>
            </a:xfrm>
            <a:prstGeom prst="rect">
              <a:avLst/>
            </a:prstGeom>
            <a:noFill/>
          </p:spPr>
          <p:txBody>
            <a:bodyPr wrap="square" rtlCol="0">
              <a:spAutoFit/>
            </a:bodyPr>
            <a:lstStyle/>
            <a:p>
              <a:r>
                <a:rPr lang="en-US" dirty="0" smtClean="0"/>
                <a:t>-5</a:t>
              </a:r>
            </a:p>
          </p:txBody>
        </p:sp>
        <p:sp>
          <p:nvSpPr>
            <p:cNvPr id="30" name="TextBox 29"/>
            <p:cNvSpPr txBox="1"/>
            <p:nvPr/>
          </p:nvSpPr>
          <p:spPr>
            <a:xfrm>
              <a:off x="2438400" y="6488668"/>
              <a:ext cx="304800" cy="369332"/>
            </a:xfrm>
            <a:prstGeom prst="rect">
              <a:avLst/>
            </a:prstGeom>
            <a:noFill/>
          </p:spPr>
          <p:txBody>
            <a:bodyPr wrap="square" rtlCol="0">
              <a:spAutoFit/>
            </a:bodyPr>
            <a:lstStyle/>
            <a:p>
              <a:r>
                <a:rPr lang="en-US" dirty="0" smtClean="0"/>
                <a:t>0</a:t>
              </a:r>
            </a:p>
          </p:txBody>
        </p:sp>
        <p:sp>
          <p:nvSpPr>
            <p:cNvPr id="31" name="TextBox 30"/>
            <p:cNvSpPr txBox="1"/>
            <p:nvPr/>
          </p:nvSpPr>
          <p:spPr>
            <a:xfrm>
              <a:off x="4495800" y="6488668"/>
              <a:ext cx="304800" cy="369332"/>
            </a:xfrm>
            <a:prstGeom prst="rect">
              <a:avLst/>
            </a:prstGeom>
            <a:noFill/>
          </p:spPr>
          <p:txBody>
            <a:bodyPr wrap="square" rtlCol="0">
              <a:spAutoFit/>
            </a:bodyPr>
            <a:lstStyle/>
            <a:p>
              <a:r>
                <a:rPr lang="en-US" dirty="0"/>
                <a:t>5</a:t>
              </a:r>
              <a:endParaRPr lang="en-US" dirty="0" smtClean="0"/>
            </a:p>
          </p:txBody>
        </p:sp>
        <p:sp>
          <p:nvSpPr>
            <p:cNvPr id="32" name="TextBox 31"/>
            <p:cNvSpPr txBox="1"/>
            <p:nvPr/>
          </p:nvSpPr>
          <p:spPr>
            <a:xfrm>
              <a:off x="6477000" y="6488668"/>
              <a:ext cx="457200" cy="369332"/>
            </a:xfrm>
            <a:prstGeom prst="rect">
              <a:avLst/>
            </a:prstGeom>
            <a:noFill/>
          </p:spPr>
          <p:txBody>
            <a:bodyPr wrap="square" rtlCol="0">
              <a:spAutoFit/>
            </a:bodyPr>
            <a:lstStyle/>
            <a:p>
              <a:r>
                <a:rPr lang="en-US" dirty="0" smtClean="0"/>
                <a:t>10</a:t>
              </a:r>
            </a:p>
          </p:txBody>
        </p:sp>
        <p:sp>
          <p:nvSpPr>
            <p:cNvPr id="33" name="TextBox 32"/>
            <p:cNvSpPr txBox="1"/>
            <p:nvPr/>
          </p:nvSpPr>
          <p:spPr>
            <a:xfrm>
              <a:off x="8458200" y="6488668"/>
              <a:ext cx="457200" cy="369332"/>
            </a:xfrm>
            <a:prstGeom prst="rect">
              <a:avLst/>
            </a:prstGeom>
            <a:noFill/>
          </p:spPr>
          <p:txBody>
            <a:bodyPr wrap="square" rtlCol="0">
              <a:spAutoFit/>
            </a:bodyPr>
            <a:lstStyle/>
            <a:p>
              <a:r>
                <a:rPr lang="en-US" dirty="0" smtClean="0"/>
                <a:t>15</a:t>
              </a:r>
            </a:p>
          </p:txBody>
        </p:sp>
      </p:grpSp>
      <p:sp>
        <p:nvSpPr>
          <p:cNvPr id="34" name="Title 33"/>
          <p:cNvSpPr>
            <a:spLocks noGrp="1"/>
          </p:cNvSpPr>
          <p:nvPr>
            <p:ph type="title"/>
          </p:nvPr>
        </p:nvSpPr>
        <p:spPr/>
        <p:txBody>
          <a:bodyPr/>
          <a:lstStyle/>
          <a:p>
            <a:r>
              <a:rPr lang="en-US" dirty="0" smtClean="0"/>
              <a:t> </a:t>
            </a:r>
            <a:endParaRPr lang="en-US" dirty="0"/>
          </a:p>
        </p:txBody>
      </p:sp>
      <p:sp>
        <p:nvSpPr>
          <p:cNvPr id="36" name="Title 1"/>
          <p:cNvSpPr txBox="1">
            <a:spLocks/>
          </p:cNvSpPr>
          <p:nvPr/>
        </p:nvSpPr>
        <p:spPr>
          <a:xfrm>
            <a:off x="609600" y="42703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smtClean="0">
                <a:ln>
                  <a:noFill/>
                </a:ln>
                <a:solidFill>
                  <a:schemeClr val="tx1"/>
                </a:solidFill>
                <a:effectLst/>
                <a:uLnTx/>
                <a:uFillTx/>
                <a:latin typeface="+mj-lt"/>
                <a:ea typeface="+mj-ea"/>
                <a:cs typeface="+mj-cs"/>
              </a:rPr>
              <a:t>FINDINGS: Traffic Safety</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val="82535995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Acknowledgements</a:t>
            </a:r>
            <a:endParaRPr lang="en-US" dirty="0"/>
          </a:p>
        </p:txBody>
      </p:sp>
      <p:sp>
        <p:nvSpPr>
          <p:cNvPr id="3" name="Content Placeholder 2"/>
          <p:cNvSpPr>
            <a:spLocks noGrp="1"/>
          </p:cNvSpPr>
          <p:nvPr>
            <p:ph idx="1"/>
          </p:nvPr>
        </p:nvSpPr>
        <p:spPr/>
        <p:txBody>
          <a:bodyPr>
            <a:normAutofit fontScale="92500" lnSpcReduction="20000"/>
          </a:bodyPr>
          <a:lstStyle/>
          <a:p>
            <a:pPr>
              <a:buNone/>
            </a:pPr>
            <a:r>
              <a:rPr lang="en-US" sz="2800" dirty="0" smtClean="0"/>
              <a:t>	</a:t>
            </a:r>
            <a:r>
              <a:rPr lang="en-US" sz="2800" dirty="0" smtClean="0">
                <a:solidFill>
                  <a:schemeClr val="accent1">
                    <a:lumMod val="50000"/>
                  </a:schemeClr>
                </a:solidFill>
              </a:rPr>
              <a:t>This work was completed at the Oregon Health Authority, Public Health Division with the support of grants from:</a:t>
            </a:r>
          </a:p>
          <a:p>
            <a:pPr lvl="1"/>
            <a:r>
              <a:rPr lang="en-US" dirty="0" smtClean="0"/>
              <a:t>CDC Healthy Community Design Initiative</a:t>
            </a:r>
          </a:p>
          <a:p>
            <a:pPr lvl="1"/>
            <a:r>
              <a:rPr lang="en-US" dirty="0" smtClean="0"/>
              <a:t>Health Impact Project, a collaboration of the RWJ Foundation and the Pew Charitable Trust</a:t>
            </a:r>
          </a:p>
          <a:p>
            <a:pPr>
              <a:buNone/>
            </a:pPr>
            <a:r>
              <a:rPr lang="en-US" dirty="0" smtClean="0">
                <a:solidFill>
                  <a:schemeClr val="accent1">
                    <a:lumMod val="50000"/>
                  </a:schemeClr>
                </a:solidFill>
              </a:rPr>
              <a:t>	</a:t>
            </a:r>
            <a:r>
              <a:rPr lang="en-US" sz="2800" dirty="0" smtClean="0">
                <a:solidFill>
                  <a:schemeClr val="accent1">
                    <a:lumMod val="50000"/>
                  </a:schemeClr>
                </a:solidFill>
              </a:rPr>
              <a:t>It uses the Integrated Transport &amp; Health Impact Model (ITHIM) which was provided free of charge.  We thank:</a:t>
            </a:r>
          </a:p>
          <a:p>
            <a:pPr lvl="1"/>
            <a:r>
              <a:rPr lang="en-US" dirty="0" smtClean="0"/>
              <a:t>Developer Dr. James Woodcock at the Centre for Diet and Activity Research, Cambridge Institute of Public Health</a:t>
            </a:r>
          </a:p>
          <a:p>
            <a:pPr lvl="1"/>
            <a:r>
              <a:rPr lang="en-US" dirty="0" smtClean="0"/>
              <a:t>Dr. Neil </a:t>
            </a:r>
            <a:r>
              <a:rPr lang="en-US" dirty="0" err="1" smtClean="0"/>
              <a:t>Maizlish</a:t>
            </a:r>
            <a:r>
              <a:rPr lang="en-US" dirty="0" smtClean="0"/>
              <a:t> at the State of California Department of Public Health for U.S. updates and collaboration</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90800"/>
            <a:ext cx="8229600" cy="1143000"/>
          </a:xfrm>
        </p:spPr>
        <p:txBody>
          <a:bodyPr>
            <a:noAutofit/>
          </a:bodyPr>
          <a:lstStyle/>
          <a:p>
            <a:r>
              <a:rPr lang="en-US" sz="5400" dirty="0" smtClean="0"/>
              <a:t>But your model isn’t detailed enough to address vulnerable populations …..</a:t>
            </a:r>
            <a:endParaRPr lang="en-US" sz="5400" dirty="0"/>
          </a:p>
        </p:txBody>
      </p:sp>
    </p:spTree>
    <p:extLst>
      <p:ext uri="{BB962C8B-B14F-4D97-AF65-F5344CB8AC3E}">
        <p14:creationId xmlns:p14="http://schemas.microsoft.com/office/powerpoint/2010/main" val="41267844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FINDINGS: Air Quality</a:t>
            </a:r>
            <a:endParaRPr lang="en-US" dirty="0"/>
          </a:p>
        </p:txBody>
      </p:sp>
      <p:graphicFrame>
        <p:nvGraphicFramePr>
          <p:cNvPr id="3" name="Table 2"/>
          <p:cNvGraphicFramePr>
            <a:graphicFrameLocks noGrp="1"/>
          </p:cNvGraphicFramePr>
          <p:nvPr/>
        </p:nvGraphicFramePr>
        <p:xfrm>
          <a:off x="0" y="1524000"/>
          <a:ext cx="9144000" cy="3050540"/>
        </p:xfrm>
        <a:graphic>
          <a:graphicData uri="http://schemas.openxmlformats.org/drawingml/2006/table">
            <a:tbl>
              <a:tblPr/>
              <a:tblGrid>
                <a:gridCol w="1858590"/>
                <a:gridCol w="1457082"/>
                <a:gridCol w="1359943"/>
                <a:gridCol w="1359943"/>
                <a:gridCol w="1457082"/>
                <a:gridCol w="1651360"/>
              </a:tblGrid>
              <a:tr h="430530">
                <a:tc>
                  <a:txBody>
                    <a:bodyPr/>
                    <a:lstStyle/>
                    <a:p>
                      <a:endParaRPr lang="en-US" sz="2000" dirty="0">
                        <a:latin typeface="Calibri"/>
                        <a:cs typeface="Times New Roman"/>
                      </a:endParaRPr>
                    </a:p>
                  </a:txBody>
                  <a:tcPr marL="64770" marR="64770" marT="82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marL="0" marR="0" algn="ctr">
                        <a:lnSpc>
                          <a:spcPct val="115000"/>
                        </a:lnSpc>
                        <a:spcBef>
                          <a:spcPts val="0"/>
                        </a:spcBef>
                        <a:spcAft>
                          <a:spcPts val="0"/>
                        </a:spcAft>
                      </a:pPr>
                      <a:r>
                        <a:rPr lang="en-US" sz="2000" b="1">
                          <a:latin typeface="Calibri"/>
                          <a:ea typeface="Calibri"/>
                          <a:cs typeface="Times New Roman"/>
                        </a:rPr>
                        <a:t>Baseline</a:t>
                      </a:r>
                      <a:endParaRPr lang="en-US" sz="2800">
                        <a:latin typeface="Calibri"/>
                        <a:ea typeface="Calibri"/>
                        <a:cs typeface="Times New Roman"/>
                      </a:endParaRPr>
                    </a:p>
                    <a:p>
                      <a:pPr marL="0" marR="0" algn="ctr">
                        <a:lnSpc>
                          <a:spcPct val="115000"/>
                        </a:lnSpc>
                        <a:spcBef>
                          <a:spcPts val="0"/>
                        </a:spcBef>
                        <a:spcAft>
                          <a:spcPts val="0"/>
                        </a:spcAft>
                      </a:pPr>
                      <a:r>
                        <a:rPr lang="en-US" sz="2000" b="1">
                          <a:latin typeface="Calibri"/>
                          <a:ea typeface="Calibri"/>
                          <a:cs typeface="Times New Roman"/>
                        </a:rPr>
                        <a:t>(2010)</a:t>
                      </a:r>
                      <a:endParaRPr lang="en-US" sz="2800">
                        <a:latin typeface="Calibri"/>
                        <a:ea typeface="Calibri"/>
                        <a:cs typeface="Times New Roman"/>
                      </a:endParaRPr>
                    </a:p>
                  </a:txBody>
                  <a:tcPr marL="64770" marR="64770" marT="82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marL="0" marR="0" algn="ctr">
                        <a:lnSpc>
                          <a:spcPct val="115000"/>
                        </a:lnSpc>
                        <a:spcBef>
                          <a:spcPts val="0"/>
                        </a:spcBef>
                        <a:spcAft>
                          <a:spcPts val="0"/>
                        </a:spcAft>
                      </a:pPr>
                      <a:r>
                        <a:rPr lang="en-US" sz="2000" b="1">
                          <a:latin typeface="Calibri"/>
                          <a:ea typeface="Calibri"/>
                          <a:cs typeface="Times New Roman"/>
                        </a:rPr>
                        <a:t>Scenario A</a:t>
                      </a:r>
                      <a:endParaRPr lang="en-US" sz="2800">
                        <a:latin typeface="Calibri"/>
                        <a:ea typeface="Calibri"/>
                        <a:cs typeface="Times New Roman"/>
                      </a:endParaRPr>
                    </a:p>
                  </a:txBody>
                  <a:tcPr marL="64770" marR="64770" marT="82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marL="0" marR="0" algn="ctr">
                        <a:lnSpc>
                          <a:spcPct val="115000"/>
                        </a:lnSpc>
                        <a:spcBef>
                          <a:spcPts val="0"/>
                        </a:spcBef>
                        <a:spcAft>
                          <a:spcPts val="0"/>
                        </a:spcAft>
                      </a:pPr>
                      <a:r>
                        <a:rPr lang="en-US" sz="2000" b="1">
                          <a:latin typeface="Calibri"/>
                          <a:ea typeface="Calibri"/>
                          <a:cs typeface="Times New Roman"/>
                        </a:rPr>
                        <a:t>Scenario B</a:t>
                      </a:r>
                      <a:endParaRPr lang="en-US" sz="2800">
                        <a:latin typeface="Calibri"/>
                        <a:ea typeface="Calibri"/>
                        <a:cs typeface="Times New Roman"/>
                      </a:endParaRPr>
                    </a:p>
                  </a:txBody>
                  <a:tcPr marL="64770" marR="64770" marT="82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marL="0" marR="0" algn="ctr">
                        <a:lnSpc>
                          <a:spcPct val="115000"/>
                        </a:lnSpc>
                        <a:spcBef>
                          <a:spcPts val="0"/>
                        </a:spcBef>
                        <a:spcAft>
                          <a:spcPts val="0"/>
                        </a:spcAft>
                      </a:pPr>
                      <a:r>
                        <a:rPr lang="en-US" sz="2000" b="1">
                          <a:latin typeface="Calibri"/>
                          <a:ea typeface="Calibri"/>
                          <a:cs typeface="Times New Roman"/>
                        </a:rPr>
                        <a:t>Scenario C</a:t>
                      </a:r>
                      <a:endParaRPr lang="en-US" sz="2800">
                        <a:latin typeface="Calibri"/>
                        <a:ea typeface="Calibri"/>
                        <a:cs typeface="Times New Roman"/>
                      </a:endParaRPr>
                    </a:p>
                  </a:txBody>
                  <a:tcPr marL="64770" marR="64770" marT="82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marL="0" marR="0" algn="ctr">
                        <a:lnSpc>
                          <a:spcPct val="115000"/>
                        </a:lnSpc>
                        <a:spcBef>
                          <a:spcPts val="0"/>
                        </a:spcBef>
                        <a:spcAft>
                          <a:spcPts val="0"/>
                        </a:spcAft>
                      </a:pPr>
                      <a:r>
                        <a:rPr lang="en-US" sz="2000" b="1">
                          <a:latin typeface="Calibri"/>
                          <a:ea typeface="Calibri"/>
                          <a:cs typeface="Times New Roman"/>
                        </a:rPr>
                        <a:t>Draft Preferred</a:t>
                      </a:r>
                      <a:endParaRPr lang="en-US" sz="2800">
                        <a:latin typeface="Calibri"/>
                        <a:ea typeface="Calibri"/>
                        <a:cs typeface="Times New Roman"/>
                      </a:endParaRPr>
                    </a:p>
                  </a:txBody>
                  <a:tcPr marL="64770" marR="64770" marT="82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3D69B"/>
                    </a:solidFill>
                  </a:tcPr>
                </a:tc>
              </a:tr>
              <a:tr h="460375">
                <a:tc>
                  <a:txBody>
                    <a:bodyPr/>
                    <a:lstStyle/>
                    <a:p>
                      <a:pPr marL="0" marR="0" algn="ctr">
                        <a:lnSpc>
                          <a:spcPct val="115000"/>
                        </a:lnSpc>
                        <a:spcBef>
                          <a:spcPts val="0"/>
                        </a:spcBef>
                        <a:spcAft>
                          <a:spcPts val="0"/>
                        </a:spcAft>
                      </a:pPr>
                      <a:r>
                        <a:rPr lang="en-US" sz="2000" b="1">
                          <a:latin typeface="Calibri"/>
                          <a:ea typeface="Calibri"/>
                          <a:cs typeface="Times New Roman"/>
                        </a:rPr>
                        <a:t>PM</a:t>
                      </a:r>
                      <a:r>
                        <a:rPr lang="en-US" sz="2000" b="1" baseline="-25000">
                          <a:latin typeface="Calibri"/>
                          <a:ea typeface="Calibri"/>
                          <a:cs typeface="Times New Roman"/>
                        </a:rPr>
                        <a:t>2.5</a:t>
                      </a:r>
                      <a:r>
                        <a:rPr lang="en-US" sz="2000" b="1">
                          <a:latin typeface="Calibri"/>
                          <a:ea typeface="Calibri"/>
                          <a:cs typeface="Times New Roman"/>
                        </a:rPr>
                        <a:t> (µg/m3)</a:t>
                      </a:r>
                      <a:r>
                        <a:rPr lang="en-US" sz="2000" b="1" baseline="30000">
                          <a:latin typeface="Calibri"/>
                          <a:ea typeface="Calibri"/>
                          <a:cs typeface="Times New Roman"/>
                        </a:rPr>
                        <a:t>2</a:t>
                      </a:r>
                      <a:endParaRPr lang="en-US" sz="2800">
                        <a:latin typeface="Calibri"/>
                        <a:ea typeface="Calibri"/>
                        <a:cs typeface="Times New Roman"/>
                      </a:endParaRPr>
                    </a:p>
                  </a:txBody>
                  <a:tcPr marL="64770" marR="64770" marT="82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latin typeface="Calibri"/>
                          <a:ea typeface="Calibri"/>
                          <a:cs typeface="Times New Roman"/>
                        </a:rPr>
                        <a:t>7.7291</a:t>
                      </a:r>
                      <a:endParaRPr lang="en-US" sz="2800">
                        <a:latin typeface="Calibri"/>
                        <a:ea typeface="Calibri"/>
                        <a:cs typeface="Times New Roman"/>
                      </a:endParaRPr>
                    </a:p>
                  </a:txBody>
                  <a:tcPr marL="64770" marR="64770" marT="82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2000">
                          <a:latin typeface="Calibri"/>
                          <a:ea typeface="Times New Roman"/>
                          <a:cs typeface="Arial"/>
                        </a:rPr>
                        <a:t>6.4429</a:t>
                      </a:r>
                      <a:endParaRPr lang="en-US" sz="2800">
                        <a:latin typeface="Calibri"/>
                        <a:ea typeface="Calibri"/>
                        <a:cs typeface="Times New Roman"/>
                      </a:endParaRPr>
                    </a:p>
                    <a:p>
                      <a:pPr marL="0" marR="0" algn="ctr">
                        <a:lnSpc>
                          <a:spcPct val="150000"/>
                        </a:lnSpc>
                        <a:spcBef>
                          <a:spcPts val="0"/>
                        </a:spcBef>
                        <a:spcAft>
                          <a:spcPts val="0"/>
                        </a:spcAft>
                      </a:pPr>
                      <a:r>
                        <a:rPr lang="en-US" sz="2000">
                          <a:latin typeface="Calibri"/>
                          <a:ea typeface="Calibri"/>
                          <a:cs typeface="Calibri"/>
                        </a:rPr>
                        <a:t>↓</a:t>
                      </a:r>
                      <a:r>
                        <a:rPr lang="en-US" sz="2000">
                          <a:latin typeface="Calibri"/>
                          <a:ea typeface="Times New Roman"/>
                          <a:cs typeface="Arial"/>
                        </a:rPr>
                        <a:t>16.6%</a:t>
                      </a:r>
                      <a:endParaRPr lang="en-US" sz="2800">
                        <a:latin typeface="Calibri"/>
                        <a:ea typeface="Calibri"/>
                        <a:cs typeface="Times New Roman"/>
                      </a:endParaRPr>
                    </a:p>
                  </a:txBody>
                  <a:tcPr marL="64770" marR="64770" marT="82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2000">
                          <a:latin typeface="Calibri"/>
                          <a:ea typeface="Times New Roman"/>
                          <a:cs typeface="Arial"/>
                        </a:rPr>
                        <a:t>6.4180</a:t>
                      </a:r>
                      <a:endParaRPr lang="en-US" sz="2800">
                        <a:latin typeface="Calibri"/>
                        <a:ea typeface="Calibri"/>
                        <a:cs typeface="Times New Roman"/>
                      </a:endParaRPr>
                    </a:p>
                    <a:p>
                      <a:pPr marL="0" marR="0" algn="ctr">
                        <a:lnSpc>
                          <a:spcPct val="150000"/>
                        </a:lnSpc>
                        <a:spcBef>
                          <a:spcPts val="0"/>
                        </a:spcBef>
                        <a:spcAft>
                          <a:spcPts val="0"/>
                        </a:spcAft>
                      </a:pPr>
                      <a:r>
                        <a:rPr lang="en-US" sz="2000">
                          <a:latin typeface="Calibri"/>
                          <a:ea typeface="Calibri"/>
                          <a:cs typeface="Calibri"/>
                        </a:rPr>
                        <a:t>↓</a:t>
                      </a:r>
                      <a:r>
                        <a:rPr lang="en-US" sz="2000">
                          <a:latin typeface="Calibri"/>
                          <a:ea typeface="Times New Roman"/>
                          <a:cs typeface="Arial"/>
                        </a:rPr>
                        <a:t>17.0%</a:t>
                      </a:r>
                      <a:endParaRPr lang="en-US" sz="2800">
                        <a:latin typeface="Calibri"/>
                        <a:ea typeface="Calibri"/>
                        <a:cs typeface="Times New Roman"/>
                      </a:endParaRPr>
                    </a:p>
                  </a:txBody>
                  <a:tcPr marL="64770" marR="64770" marT="82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2000">
                          <a:latin typeface="Calibri"/>
                          <a:ea typeface="Times New Roman"/>
                          <a:cs typeface="Arial"/>
                        </a:rPr>
                        <a:t>6.3925</a:t>
                      </a:r>
                      <a:endParaRPr lang="en-US" sz="2800">
                        <a:latin typeface="Calibri"/>
                        <a:ea typeface="Calibri"/>
                        <a:cs typeface="Times New Roman"/>
                      </a:endParaRPr>
                    </a:p>
                    <a:p>
                      <a:pPr marL="0" marR="0" algn="ctr">
                        <a:lnSpc>
                          <a:spcPct val="150000"/>
                        </a:lnSpc>
                        <a:spcBef>
                          <a:spcPts val="0"/>
                        </a:spcBef>
                        <a:spcAft>
                          <a:spcPts val="0"/>
                        </a:spcAft>
                      </a:pPr>
                      <a:r>
                        <a:rPr lang="en-US" sz="2000">
                          <a:latin typeface="Calibri"/>
                          <a:ea typeface="Calibri"/>
                          <a:cs typeface="Calibri"/>
                        </a:rPr>
                        <a:t>↓</a:t>
                      </a:r>
                      <a:r>
                        <a:rPr lang="en-US" sz="2000">
                          <a:latin typeface="Calibri"/>
                          <a:ea typeface="Times New Roman"/>
                          <a:cs typeface="Arial"/>
                        </a:rPr>
                        <a:t>17.3%</a:t>
                      </a:r>
                      <a:endParaRPr lang="en-US" sz="2800">
                        <a:latin typeface="Calibri"/>
                        <a:ea typeface="Calibri"/>
                        <a:cs typeface="Times New Roman"/>
                      </a:endParaRPr>
                    </a:p>
                  </a:txBody>
                  <a:tcPr marL="64770" marR="64770" marT="82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2000" dirty="0">
                          <a:latin typeface="Calibri"/>
                          <a:ea typeface="Times New Roman"/>
                          <a:cs typeface="Arial"/>
                        </a:rPr>
                        <a:t>6.4109</a:t>
                      </a:r>
                      <a:endParaRPr lang="en-US" sz="2800" dirty="0">
                        <a:latin typeface="Calibri"/>
                        <a:ea typeface="Calibri"/>
                        <a:cs typeface="Times New Roman"/>
                      </a:endParaRPr>
                    </a:p>
                    <a:p>
                      <a:pPr marL="0" marR="0" algn="ctr">
                        <a:lnSpc>
                          <a:spcPct val="150000"/>
                        </a:lnSpc>
                        <a:spcBef>
                          <a:spcPts val="0"/>
                        </a:spcBef>
                        <a:spcAft>
                          <a:spcPts val="0"/>
                        </a:spcAft>
                      </a:pPr>
                      <a:r>
                        <a:rPr lang="en-US" sz="2000" dirty="0">
                          <a:latin typeface="Calibri"/>
                          <a:ea typeface="Calibri"/>
                          <a:cs typeface="Calibri"/>
                        </a:rPr>
                        <a:t>↓17.1</a:t>
                      </a:r>
                      <a:r>
                        <a:rPr lang="en-US" sz="2000" dirty="0">
                          <a:latin typeface="Calibri"/>
                          <a:ea typeface="Times New Roman"/>
                          <a:cs typeface="Arial"/>
                        </a:rPr>
                        <a:t>%</a:t>
                      </a:r>
                      <a:endParaRPr lang="en-US" sz="2800" dirty="0">
                        <a:latin typeface="Calibri"/>
                        <a:ea typeface="Calibri"/>
                        <a:cs typeface="Times New Roman"/>
                      </a:endParaRPr>
                    </a:p>
                  </a:txBody>
                  <a:tcPr marL="64770" marR="64770" marT="82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3D69B"/>
                    </a:solidFill>
                  </a:tcPr>
                </a:tc>
              </a:tr>
              <a:tr h="321945">
                <a:tc>
                  <a:txBody>
                    <a:bodyPr/>
                    <a:lstStyle/>
                    <a:p>
                      <a:pPr marL="0" marR="0" algn="ctr">
                        <a:lnSpc>
                          <a:spcPct val="115000"/>
                        </a:lnSpc>
                        <a:spcBef>
                          <a:spcPts val="0"/>
                        </a:spcBef>
                        <a:spcAft>
                          <a:spcPts val="0"/>
                        </a:spcAft>
                      </a:pPr>
                      <a:r>
                        <a:rPr lang="en-US" sz="2000" b="1" dirty="0">
                          <a:latin typeface="Calibri"/>
                          <a:ea typeface="Calibri"/>
                          <a:cs typeface="Times New Roman"/>
                        </a:rPr>
                        <a:t>Avoided Deaths </a:t>
                      </a:r>
                      <a:endParaRPr lang="en-US" sz="2800" dirty="0">
                        <a:latin typeface="Calibri"/>
                        <a:ea typeface="Calibri"/>
                        <a:cs typeface="Times New Roman"/>
                      </a:endParaRPr>
                    </a:p>
                  </a:txBody>
                  <a:tcPr marL="64770" marR="64770" marT="82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2000">
                        <a:latin typeface="Calibri"/>
                        <a:cs typeface="Times New Roman"/>
                      </a:endParaRPr>
                    </a:p>
                  </a:txBody>
                  <a:tcPr marL="64770" marR="64770" marT="82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dirty="0" smtClean="0">
                          <a:latin typeface="Calibri"/>
                          <a:ea typeface="Calibri"/>
                          <a:cs typeface="Times New Roman"/>
                        </a:rPr>
                        <a:t>-58 </a:t>
                      </a:r>
                      <a:endParaRPr lang="en-US" sz="2800" dirty="0">
                        <a:latin typeface="Calibri"/>
                        <a:ea typeface="Calibri"/>
                        <a:cs typeface="Times New Roman"/>
                      </a:endParaRPr>
                    </a:p>
                    <a:p>
                      <a:pPr marL="0" marR="0" algn="ctr">
                        <a:lnSpc>
                          <a:spcPct val="115000"/>
                        </a:lnSpc>
                        <a:spcBef>
                          <a:spcPts val="0"/>
                        </a:spcBef>
                        <a:spcAft>
                          <a:spcPts val="0"/>
                        </a:spcAft>
                      </a:pPr>
                      <a:r>
                        <a:rPr lang="en-US" sz="2000" dirty="0">
                          <a:latin typeface="Calibri"/>
                          <a:ea typeface="Calibri"/>
                          <a:cs typeface="Times New Roman"/>
                        </a:rPr>
                        <a:t>(</a:t>
                      </a:r>
                      <a:r>
                        <a:rPr lang="en-US" sz="2000" dirty="0" smtClean="0">
                          <a:latin typeface="Calibri"/>
                          <a:ea typeface="Calibri"/>
                          <a:cs typeface="Times New Roman"/>
                        </a:rPr>
                        <a:t>1.8%)</a:t>
                      </a:r>
                      <a:endParaRPr lang="en-US" sz="2800" dirty="0">
                        <a:latin typeface="Calibri"/>
                        <a:ea typeface="Calibri"/>
                        <a:cs typeface="Times New Roman"/>
                      </a:endParaRPr>
                    </a:p>
                  </a:txBody>
                  <a:tcPr marL="68580" marR="68580" marT="82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dirty="0">
                          <a:latin typeface="Calibri"/>
                          <a:ea typeface="Calibri"/>
                          <a:cs typeface="Times New Roman"/>
                        </a:rPr>
                        <a:t>-</a:t>
                      </a:r>
                      <a:r>
                        <a:rPr lang="en-US" sz="2000" dirty="0" smtClean="0">
                          <a:latin typeface="Calibri"/>
                          <a:ea typeface="Calibri"/>
                          <a:cs typeface="Times New Roman"/>
                        </a:rPr>
                        <a:t>59 </a:t>
                      </a:r>
                      <a:endParaRPr lang="en-US" sz="2800" dirty="0">
                        <a:latin typeface="Calibri"/>
                        <a:ea typeface="Calibri"/>
                        <a:cs typeface="Times New Roman"/>
                      </a:endParaRPr>
                    </a:p>
                    <a:p>
                      <a:pPr marL="0" marR="0" algn="ctr">
                        <a:lnSpc>
                          <a:spcPct val="115000"/>
                        </a:lnSpc>
                        <a:spcBef>
                          <a:spcPts val="0"/>
                        </a:spcBef>
                        <a:spcAft>
                          <a:spcPts val="0"/>
                        </a:spcAft>
                      </a:pPr>
                      <a:r>
                        <a:rPr lang="en-US" sz="2000" dirty="0">
                          <a:latin typeface="Calibri"/>
                          <a:ea typeface="Calibri"/>
                          <a:cs typeface="Times New Roman"/>
                        </a:rPr>
                        <a:t>(</a:t>
                      </a:r>
                      <a:r>
                        <a:rPr lang="en-US" sz="2000" dirty="0" smtClean="0">
                          <a:latin typeface="Calibri"/>
                          <a:ea typeface="Calibri"/>
                          <a:cs typeface="Times New Roman"/>
                        </a:rPr>
                        <a:t>1.8%)</a:t>
                      </a:r>
                      <a:endParaRPr lang="en-US" sz="2800" dirty="0">
                        <a:latin typeface="Calibri"/>
                        <a:ea typeface="Calibri"/>
                        <a:cs typeface="Times New Roman"/>
                      </a:endParaRPr>
                    </a:p>
                  </a:txBody>
                  <a:tcPr marL="68580" marR="68580" marT="82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dirty="0" smtClean="0">
                          <a:latin typeface="Calibri"/>
                          <a:ea typeface="Calibri"/>
                          <a:cs typeface="Times New Roman"/>
                        </a:rPr>
                        <a:t>-60</a:t>
                      </a:r>
                      <a:endParaRPr lang="en-US" sz="2800" dirty="0">
                        <a:latin typeface="Calibri"/>
                        <a:ea typeface="Calibri"/>
                        <a:cs typeface="Times New Roman"/>
                      </a:endParaRPr>
                    </a:p>
                    <a:p>
                      <a:pPr marL="0" marR="0" algn="ctr">
                        <a:lnSpc>
                          <a:spcPct val="115000"/>
                        </a:lnSpc>
                        <a:spcBef>
                          <a:spcPts val="0"/>
                        </a:spcBef>
                        <a:spcAft>
                          <a:spcPts val="0"/>
                        </a:spcAft>
                      </a:pPr>
                      <a:r>
                        <a:rPr lang="en-US" sz="2000" dirty="0">
                          <a:latin typeface="Calibri"/>
                          <a:ea typeface="Calibri"/>
                          <a:cs typeface="Times New Roman"/>
                        </a:rPr>
                        <a:t>(</a:t>
                      </a:r>
                      <a:r>
                        <a:rPr lang="en-US" sz="2000" dirty="0" smtClean="0">
                          <a:latin typeface="Calibri"/>
                          <a:ea typeface="Calibri"/>
                          <a:cs typeface="Times New Roman"/>
                        </a:rPr>
                        <a:t>1.8%)</a:t>
                      </a:r>
                      <a:endParaRPr lang="en-US" sz="2800" dirty="0">
                        <a:latin typeface="Calibri"/>
                        <a:ea typeface="Calibri"/>
                        <a:cs typeface="Times New Roman"/>
                      </a:endParaRPr>
                    </a:p>
                  </a:txBody>
                  <a:tcPr marL="68580" marR="68580" marT="82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dirty="0" smtClean="0">
                          <a:latin typeface="Calibri"/>
                          <a:ea typeface="Calibri"/>
                          <a:cs typeface="Times New Roman"/>
                        </a:rPr>
                        <a:t>-59</a:t>
                      </a:r>
                      <a:endParaRPr lang="en-US" sz="2800" dirty="0">
                        <a:latin typeface="Calibri"/>
                        <a:ea typeface="Calibri"/>
                        <a:cs typeface="Times New Roman"/>
                      </a:endParaRPr>
                    </a:p>
                    <a:p>
                      <a:pPr marL="0" marR="0" algn="ctr">
                        <a:lnSpc>
                          <a:spcPct val="115000"/>
                        </a:lnSpc>
                        <a:spcBef>
                          <a:spcPts val="0"/>
                        </a:spcBef>
                        <a:spcAft>
                          <a:spcPts val="0"/>
                        </a:spcAft>
                      </a:pPr>
                      <a:r>
                        <a:rPr lang="en-US" sz="2000" dirty="0">
                          <a:latin typeface="Calibri"/>
                          <a:ea typeface="Calibri"/>
                          <a:cs typeface="Times New Roman"/>
                        </a:rPr>
                        <a:t>(</a:t>
                      </a:r>
                      <a:r>
                        <a:rPr lang="en-US" sz="2000" dirty="0" smtClean="0">
                          <a:latin typeface="Calibri"/>
                          <a:ea typeface="Calibri"/>
                          <a:cs typeface="Times New Roman"/>
                        </a:rPr>
                        <a:t>1.8%)</a:t>
                      </a:r>
                      <a:endParaRPr lang="en-US" sz="2800" dirty="0">
                        <a:latin typeface="Calibri"/>
                        <a:ea typeface="Calibri"/>
                        <a:cs typeface="Times New Roman"/>
                      </a:endParaRPr>
                    </a:p>
                  </a:txBody>
                  <a:tcPr marL="68580" marR="68580" marT="82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3D69B"/>
                    </a:solidFill>
                  </a:tcPr>
                </a:tc>
              </a:tr>
              <a:tr h="339090">
                <a:tc>
                  <a:txBody>
                    <a:bodyPr/>
                    <a:lstStyle/>
                    <a:p>
                      <a:pPr marL="0" marR="0" algn="ctr">
                        <a:lnSpc>
                          <a:spcPct val="115000"/>
                        </a:lnSpc>
                        <a:spcBef>
                          <a:spcPts val="0"/>
                        </a:spcBef>
                        <a:spcAft>
                          <a:spcPts val="0"/>
                        </a:spcAft>
                      </a:pPr>
                      <a:r>
                        <a:rPr lang="en-US" sz="2000" b="1" dirty="0">
                          <a:latin typeface="Calibri"/>
                          <a:ea typeface="Calibri"/>
                          <a:cs typeface="Times New Roman"/>
                        </a:rPr>
                        <a:t>Decrease in Illness (DALYs) </a:t>
                      </a:r>
                      <a:endParaRPr lang="en-US" sz="2800" dirty="0">
                        <a:latin typeface="Calibri"/>
                        <a:ea typeface="Calibri"/>
                        <a:cs typeface="Times New Roman"/>
                      </a:endParaRPr>
                    </a:p>
                  </a:txBody>
                  <a:tcPr marL="64770" marR="64770" marT="82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2000">
                        <a:latin typeface="Calibri"/>
                        <a:cs typeface="Times New Roman"/>
                      </a:endParaRPr>
                    </a:p>
                  </a:txBody>
                  <a:tcPr marL="64770" marR="64770" marT="82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dirty="0" smtClean="0">
                          <a:latin typeface="Calibri"/>
                          <a:ea typeface="Calibri"/>
                          <a:cs typeface="Times New Roman"/>
                        </a:rPr>
                        <a:t>-489</a:t>
                      </a:r>
                      <a:endParaRPr lang="en-US" sz="2800" dirty="0">
                        <a:latin typeface="Calibri"/>
                        <a:ea typeface="Calibri"/>
                        <a:cs typeface="Times New Roman"/>
                      </a:endParaRPr>
                    </a:p>
                    <a:p>
                      <a:pPr marL="0" marR="0" algn="ctr">
                        <a:lnSpc>
                          <a:spcPct val="115000"/>
                        </a:lnSpc>
                        <a:spcBef>
                          <a:spcPts val="0"/>
                        </a:spcBef>
                        <a:spcAft>
                          <a:spcPts val="0"/>
                        </a:spcAft>
                      </a:pPr>
                      <a:r>
                        <a:rPr lang="en-US" sz="2000" dirty="0" smtClean="0">
                          <a:latin typeface="Calibri"/>
                          <a:ea typeface="Calibri"/>
                          <a:cs typeface="Times New Roman"/>
                        </a:rPr>
                        <a:t>(2.4%)</a:t>
                      </a:r>
                      <a:endParaRPr lang="en-US" sz="2800" dirty="0">
                        <a:latin typeface="Calibri"/>
                        <a:ea typeface="Calibri"/>
                        <a:cs typeface="Times New Roman"/>
                      </a:endParaRPr>
                    </a:p>
                  </a:txBody>
                  <a:tcPr marL="68580" marR="68580" marT="82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dirty="0" smtClean="0">
                          <a:latin typeface="Calibri"/>
                          <a:ea typeface="Calibri"/>
                          <a:cs typeface="Times New Roman"/>
                        </a:rPr>
                        <a:t>-497</a:t>
                      </a:r>
                    </a:p>
                    <a:p>
                      <a:pPr marL="0" marR="0" algn="ctr">
                        <a:lnSpc>
                          <a:spcPct val="115000"/>
                        </a:lnSpc>
                        <a:spcBef>
                          <a:spcPts val="0"/>
                        </a:spcBef>
                        <a:spcAft>
                          <a:spcPts val="0"/>
                        </a:spcAft>
                      </a:pPr>
                      <a:r>
                        <a:rPr lang="en-US" sz="2000" dirty="0" smtClean="0">
                          <a:latin typeface="Calibri"/>
                          <a:ea typeface="Calibri"/>
                          <a:cs typeface="Times New Roman"/>
                        </a:rPr>
                        <a:t>(2.5%)</a:t>
                      </a:r>
                      <a:endParaRPr lang="en-US" sz="2800" dirty="0">
                        <a:latin typeface="Calibri"/>
                        <a:ea typeface="Calibri"/>
                        <a:cs typeface="Times New Roman"/>
                      </a:endParaRPr>
                    </a:p>
                  </a:txBody>
                  <a:tcPr marL="68580" marR="68580" marT="82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dirty="0" smtClean="0">
                          <a:latin typeface="Calibri"/>
                          <a:ea typeface="Calibri"/>
                          <a:cs typeface="Times New Roman"/>
                        </a:rPr>
                        <a:t>-506</a:t>
                      </a:r>
                      <a:endParaRPr lang="en-US" sz="2800" dirty="0">
                        <a:latin typeface="Calibri"/>
                        <a:ea typeface="Calibri"/>
                        <a:cs typeface="Times New Roman"/>
                      </a:endParaRPr>
                    </a:p>
                    <a:p>
                      <a:pPr marL="0" marR="0" algn="ctr">
                        <a:lnSpc>
                          <a:spcPct val="115000"/>
                        </a:lnSpc>
                        <a:spcBef>
                          <a:spcPts val="0"/>
                        </a:spcBef>
                        <a:spcAft>
                          <a:spcPts val="0"/>
                        </a:spcAft>
                      </a:pPr>
                      <a:r>
                        <a:rPr lang="en-US" sz="2000" dirty="0" smtClean="0">
                          <a:latin typeface="Calibri"/>
                          <a:ea typeface="Calibri"/>
                          <a:cs typeface="Times New Roman"/>
                        </a:rPr>
                        <a:t>(2.5%)</a:t>
                      </a:r>
                      <a:endParaRPr lang="en-US" sz="2800" dirty="0">
                        <a:latin typeface="Calibri"/>
                        <a:ea typeface="Calibri"/>
                        <a:cs typeface="Times New Roman"/>
                      </a:endParaRPr>
                    </a:p>
                  </a:txBody>
                  <a:tcPr marL="68580" marR="68580" marT="82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dirty="0" smtClean="0">
                          <a:latin typeface="Calibri"/>
                          <a:ea typeface="Calibri"/>
                          <a:cs typeface="Times New Roman"/>
                        </a:rPr>
                        <a:t>-499</a:t>
                      </a:r>
                      <a:endParaRPr lang="en-US" sz="2800" dirty="0">
                        <a:latin typeface="Calibri"/>
                        <a:ea typeface="Calibri"/>
                        <a:cs typeface="Times New Roman"/>
                      </a:endParaRPr>
                    </a:p>
                    <a:p>
                      <a:pPr marL="0" marR="0" algn="ctr">
                        <a:lnSpc>
                          <a:spcPct val="115000"/>
                        </a:lnSpc>
                        <a:spcBef>
                          <a:spcPts val="0"/>
                        </a:spcBef>
                        <a:spcAft>
                          <a:spcPts val="0"/>
                        </a:spcAft>
                      </a:pPr>
                      <a:r>
                        <a:rPr lang="en-US" sz="2000" dirty="0" smtClean="0">
                          <a:latin typeface="Calibri"/>
                          <a:ea typeface="Calibri"/>
                          <a:cs typeface="Times New Roman"/>
                        </a:rPr>
                        <a:t>(2.5%)</a:t>
                      </a:r>
                      <a:endParaRPr lang="en-US" sz="2800" dirty="0">
                        <a:latin typeface="Calibri"/>
                        <a:ea typeface="Calibri"/>
                        <a:cs typeface="Times New Roman"/>
                      </a:endParaRPr>
                    </a:p>
                  </a:txBody>
                  <a:tcPr marL="68580" marR="68580" marT="82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3D69B"/>
                    </a:solidFill>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1" name="Picture 3"/>
          <p:cNvPicPr>
            <a:picLocks noChangeAspect="1" noChangeArrowheads="1"/>
          </p:cNvPicPr>
          <p:nvPr/>
        </p:nvPicPr>
        <p:blipFill>
          <a:blip r:embed="rId3" cstate="print"/>
          <a:srcRect/>
          <a:stretch>
            <a:fillRect/>
          </a:stretch>
        </p:blipFill>
        <p:spPr bwMode="auto">
          <a:xfrm>
            <a:off x="228600" y="0"/>
            <a:ext cx="8677835" cy="6705600"/>
          </a:xfrm>
          <a:prstGeom prst="rect">
            <a:avLst/>
          </a:prstGeom>
          <a:noFill/>
          <a:ln w="9525">
            <a:noFill/>
            <a:miter lim="800000"/>
            <a:headEnd/>
            <a:tailEnd/>
          </a:ln>
          <a:effectLst/>
        </p:spPr>
      </p:pic>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Conclusions</a:t>
            </a:r>
            <a:endParaRPr lang="en-US" dirty="0"/>
          </a:p>
        </p:txBody>
      </p:sp>
      <p:sp>
        <p:nvSpPr>
          <p:cNvPr id="5" name="Content Placeholder 4"/>
          <p:cNvSpPr>
            <a:spLocks noGrp="1"/>
          </p:cNvSpPr>
          <p:nvPr>
            <p:ph idx="1"/>
          </p:nvPr>
        </p:nvSpPr>
        <p:spPr/>
        <p:txBody>
          <a:bodyPr/>
          <a:lstStyle/>
          <a:p>
            <a:r>
              <a:rPr lang="en-US" dirty="0" smtClean="0"/>
              <a:t>Quantitative modeling can prompt social learning</a:t>
            </a:r>
          </a:p>
          <a:p>
            <a:r>
              <a:rPr lang="en-US" dirty="0" smtClean="0"/>
              <a:t>Requires providing opportunities for discussing assumptions, analysis, and results</a:t>
            </a:r>
          </a:p>
          <a:p>
            <a:r>
              <a:rPr lang="en-US" dirty="0" smtClean="0"/>
              <a:t>May take lots of time</a:t>
            </a:r>
            <a:endParaRPr lang="en-US" dirty="0"/>
          </a:p>
        </p:txBody>
      </p:sp>
    </p:spTree>
    <p:extLst>
      <p:ext uri="{BB962C8B-B14F-4D97-AF65-F5344CB8AC3E}">
        <p14:creationId xmlns:p14="http://schemas.microsoft.com/office/powerpoint/2010/main" val="41416302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Direct questions to…</a:t>
            </a:r>
            <a:endParaRPr lang="en-US" dirty="0"/>
          </a:p>
        </p:txBody>
      </p:sp>
      <p:sp>
        <p:nvSpPr>
          <p:cNvPr id="3" name="Content Placeholder 2"/>
          <p:cNvSpPr>
            <a:spLocks noGrp="1"/>
          </p:cNvSpPr>
          <p:nvPr>
            <p:ph idx="1"/>
          </p:nvPr>
        </p:nvSpPr>
        <p:spPr>
          <a:xfrm>
            <a:off x="457200" y="1600200"/>
            <a:ext cx="8229600" cy="5029200"/>
          </a:xfrm>
        </p:spPr>
        <p:txBody>
          <a:bodyPr>
            <a:normAutofit fontScale="92500" lnSpcReduction="10000"/>
          </a:bodyPr>
          <a:lstStyle/>
          <a:p>
            <a:r>
              <a:rPr lang="en-US" dirty="0" smtClean="0"/>
              <a:t>Nicole Iroz-Elardo, PhD</a:t>
            </a:r>
          </a:p>
          <a:p>
            <a:pPr lvl="1">
              <a:buNone/>
            </a:pPr>
            <a:r>
              <a:rPr lang="en-US" dirty="0" smtClean="0"/>
              <a:t>nirozelardo@</a:t>
            </a:r>
            <a:r>
              <a:rPr lang="en-US" dirty="0" smtClean="0"/>
              <a:t>ud4h.com</a:t>
            </a:r>
          </a:p>
          <a:p>
            <a:pPr lvl="1">
              <a:buNone/>
            </a:pPr>
            <a:r>
              <a:rPr lang="en-US" dirty="0" smtClean="0"/>
              <a:t>www.urbandesign4health.com</a:t>
            </a:r>
            <a:endParaRPr lang="en-US" dirty="0" smtClean="0"/>
          </a:p>
          <a:p>
            <a:r>
              <a:rPr lang="en-US" dirty="0" smtClean="0"/>
              <a:t>Andrea Hamberg, HIA Program Coordinator</a:t>
            </a:r>
          </a:p>
          <a:p>
            <a:pPr lvl="1">
              <a:buNone/>
            </a:pPr>
            <a:r>
              <a:rPr lang="en-US" dirty="0" err="1" smtClean="0"/>
              <a:t>andrea.hamberg@state.or.us</a:t>
            </a:r>
            <a:endParaRPr lang="en-US" dirty="0" smtClean="0"/>
          </a:p>
          <a:p>
            <a:pPr lvl="1">
              <a:buNone/>
            </a:pPr>
            <a:r>
              <a:rPr lang="en-US" u="sng" dirty="0" smtClean="0">
                <a:hlinkClick r:id="rId3"/>
              </a:rPr>
              <a:t>www.healthoregon.org/hia</a:t>
            </a:r>
            <a:endParaRPr lang="en-US" dirty="0" smtClean="0"/>
          </a:p>
          <a:p>
            <a:endParaRPr lang="en-US" dirty="0" smtClean="0"/>
          </a:p>
          <a:p>
            <a:r>
              <a:rPr lang="en-US" dirty="0" smtClean="0"/>
              <a:t>Kim Ellis, Metro </a:t>
            </a:r>
          </a:p>
          <a:p>
            <a:pPr lvl="1">
              <a:buNone/>
            </a:pPr>
            <a:r>
              <a:rPr lang="en-US" dirty="0" smtClean="0"/>
              <a:t>Kim.ellis@oregonmetro.gov</a:t>
            </a:r>
          </a:p>
          <a:p>
            <a:pPr lvl="1">
              <a:buNone/>
            </a:pPr>
            <a:r>
              <a:rPr lang="en-US" dirty="0" smtClean="0">
                <a:hlinkClick r:id="rId4"/>
              </a:rPr>
              <a:t>http://www.oregonmetro.gov/public-projects/climate-smart-communities-scenarios</a:t>
            </a:r>
            <a:r>
              <a:rPr lang="en-US" dirty="0" smtClean="0"/>
              <a:t> </a:t>
            </a:r>
            <a:endParaRPr lang="en-US" dirty="0"/>
          </a:p>
        </p:txBody>
      </p:sp>
    </p:spTree>
    <p:extLst>
      <p:ext uri="{BB962C8B-B14F-4D97-AF65-F5344CB8AC3E}">
        <p14:creationId xmlns:p14="http://schemas.microsoft.com/office/powerpoint/2010/main" val="65844593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1</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smtClean="0"/>
              <a:t>Statement of Evidence: </a:t>
            </a:r>
          </a:p>
          <a:p>
            <a:pPr marL="0" indent="0">
              <a:buNone/>
            </a:pPr>
            <a:endParaRPr lang="en-US" sz="4000" i="1" dirty="0"/>
          </a:p>
          <a:p>
            <a:pPr marL="0" indent="0">
              <a:buNone/>
            </a:pPr>
            <a:r>
              <a:rPr lang="en-US" sz="4000" i="1" dirty="0" smtClean="0"/>
              <a:t>The benefits of active transportation likely outweigh the risks.  </a:t>
            </a:r>
          </a:p>
          <a:p>
            <a:pPr marL="0" indent="0">
              <a:buNone/>
            </a:pPr>
            <a:endParaRPr lang="en-US" dirty="0"/>
          </a:p>
          <a:p>
            <a:pPr marL="0" indent="0">
              <a:buNone/>
            </a:pPr>
            <a:r>
              <a:rPr lang="en-US" sz="2200" dirty="0"/>
              <a:t>de </a:t>
            </a:r>
            <a:r>
              <a:rPr lang="en-US" sz="2200" dirty="0" err="1"/>
              <a:t>Nazelle</a:t>
            </a:r>
            <a:r>
              <a:rPr lang="en-US" sz="2200" dirty="0"/>
              <a:t> A, </a:t>
            </a:r>
            <a:r>
              <a:rPr lang="en-US" sz="2200" dirty="0" err="1"/>
              <a:t>Nieuwenhuijsen</a:t>
            </a:r>
            <a:r>
              <a:rPr lang="en-US" sz="2200" dirty="0"/>
              <a:t> MJ, </a:t>
            </a:r>
            <a:r>
              <a:rPr lang="en-US" sz="2200" dirty="0" err="1"/>
              <a:t>Anto</a:t>
            </a:r>
            <a:r>
              <a:rPr lang="en-US" sz="2200" dirty="0"/>
              <a:t> JM, </a:t>
            </a:r>
            <a:r>
              <a:rPr lang="en-US" sz="2200" dirty="0" err="1"/>
              <a:t>Brauer</a:t>
            </a:r>
            <a:r>
              <a:rPr lang="en-US" sz="2200" dirty="0"/>
              <a:t> M, Briggs D, Braun-</a:t>
            </a:r>
            <a:r>
              <a:rPr lang="en-US" sz="2200" dirty="0" err="1"/>
              <a:t>Fahrlander</a:t>
            </a:r>
            <a:r>
              <a:rPr lang="en-US" sz="2200" dirty="0"/>
              <a:t> C, et al. Improving health through policies that promote active travel: a review of evidence to support integrated health impact assessment. Environment international. 2011;37(4):766-77. </a:t>
            </a:r>
          </a:p>
        </p:txBody>
      </p:sp>
    </p:spTree>
    <p:extLst>
      <p:ext uri="{BB962C8B-B14F-4D97-AF65-F5344CB8AC3E}">
        <p14:creationId xmlns:p14="http://schemas.microsoft.com/office/powerpoint/2010/main" val="12253615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itle 54"/>
          <p:cNvSpPr>
            <a:spLocks noGrp="1"/>
          </p:cNvSpPr>
          <p:nvPr>
            <p:ph type="title"/>
          </p:nvPr>
        </p:nvSpPr>
        <p:spPr/>
        <p:txBody>
          <a:bodyPr>
            <a:noAutofit/>
          </a:bodyPr>
          <a:lstStyle/>
          <a:p>
            <a:r>
              <a:rPr lang="en-US" sz="3200" dirty="0" smtClean="0"/>
              <a:t>Example 2 - Annual (in 2035) Health Benefits </a:t>
            </a:r>
            <a:br>
              <a:rPr lang="en-US" sz="3200" dirty="0" smtClean="0"/>
            </a:br>
            <a:r>
              <a:rPr lang="en-US" sz="3200" dirty="0" smtClean="0"/>
              <a:t>by Attributable Pathway</a:t>
            </a:r>
            <a:endParaRPr lang="en-US" sz="3200" dirty="0"/>
          </a:p>
        </p:txBody>
      </p:sp>
      <p:grpSp>
        <p:nvGrpSpPr>
          <p:cNvPr id="2" name="Group 22"/>
          <p:cNvGrpSpPr/>
          <p:nvPr/>
        </p:nvGrpSpPr>
        <p:grpSpPr>
          <a:xfrm>
            <a:off x="-609600" y="1066800"/>
            <a:ext cx="9753600" cy="5791200"/>
            <a:chOff x="-609600" y="1066800"/>
            <a:chExt cx="9753600" cy="5791200"/>
          </a:xfrm>
        </p:grpSpPr>
        <p:grpSp>
          <p:nvGrpSpPr>
            <p:cNvPr id="3" name="Group 17"/>
            <p:cNvGrpSpPr/>
            <p:nvPr/>
          </p:nvGrpSpPr>
          <p:grpSpPr>
            <a:xfrm>
              <a:off x="-228600" y="1905000"/>
              <a:ext cx="9144000" cy="4953000"/>
              <a:chOff x="-228600" y="1905000"/>
              <a:chExt cx="9144000" cy="4953000"/>
            </a:xfrm>
          </p:grpSpPr>
          <p:grpSp>
            <p:nvGrpSpPr>
              <p:cNvPr id="4" name="Group 29"/>
              <p:cNvGrpSpPr/>
              <p:nvPr/>
            </p:nvGrpSpPr>
            <p:grpSpPr>
              <a:xfrm>
                <a:off x="-228600" y="1905000"/>
                <a:ext cx="5886450" cy="4953000"/>
                <a:chOff x="1902618" y="451247"/>
                <a:chExt cx="5886450" cy="4953000"/>
              </a:xfrm>
            </p:grpSpPr>
            <p:graphicFrame>
              <p:nvGraphicFramePr>
                <p:cNvPr id="31" name="Chart 30"/>
                <p:cNvGraphicFramePr/>
                <p:nvPr/>
              </p:nvGraphicFramePr>
              <p:xfrm>
                <a:off x="1902618" y="2665809"/>
                <a:ext cx="4667250" cy="27384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6" name="Chart 35"/>
                <p:cNvGraphicFramePr/>
                <p:nvPr/>
              </p:nvGraphicFramePr>
              <p:xfrm>
                <a:off x="3121818" y="451247"/>
                <a:ext cx="4667250" cy="2738438"/>
              </p:xfrm>
              <a:graphic>
                <a:graphicData uri="http://schemas.openxmlformats.org/drawingml/2006/chart">
                  <c:chart xmlns:c="http://schemas.openxmlformats.org/drawingml/2006/chart" xmlns:r="http://schemas.openxmlformats.org/officeDocument/2006/relationships" r:id="rId4"/>
                </a:graphicData>
              </a:graphic>
            </p:graphicFrame>
          </p:grpSp>
          <p:sp>
            <p:nvSpPr>
              <p:cNvPr id="39" name="TextBox 38"/>
              <p:cNvSpPr txBox="1"/>
              <p:nvPr/>
            </p:nvSpPr>
            <p:spPr>
              <a:xfrm rot="16200000">
                <a:off x="-667434" y="2877234"/>
                <a:ext cx="1981199" cy="646331"/>
              </a:xfrm>
              <a:prstGeom prst="rect">
                <a:avLst/>
              </a:prstGeom>
              <a:noFill/>
            </p:spPr>
            <p:txBody>
              <a:bodyPr wrap="square" rtlCol="0">
                <a:spAutoFit/>
              </a:bodyPr>
              <a:lstStyle/>
              <a:p>
                <a:pPr algn="ctr"/>
                <a:r>
                  <a:rPr lang="en-US" b="1" dirty="0" smtClean="0"/>
                  <a:t>Avoided Illness (DALY)</a:t>
                </a:r>
                <a:endParaRPr lang="en-US" b="1" dirty="0"/>
              </a:p>
            </p:txBody>
          </p:sp>
          <p:sp>
            <p:nvSpPr>
              <p:cNvPr id="40" name="TextBox 39"/>
              <p:cNvSpPr txBox="1"/>
              <p:nvPr/>
            </p:nvSpPr>
            <p:spPr>
              <a:xfrm rot="16200000">
                <a:off x="-691633" y="5416035"/>
                <a:ext cx="2057401" cy="369332"/>
              </a:xfrm>
              <a:prstGeom prst="rect">
                <a:avLst/>
              </a:prstGeom>
              <a:noFill/>
            </p:spPr>
            <p:txBody>
              <a:bodyPr wrap="square" rtlCol="0">
                <a:spAutoFit/>
              </a:bodyPr>
              <a:lstStyle/>
              <a:p>
                <a:r>
                  <a:rPr lang="en-US" b="1" dirty="0" smtClean="0"/>
                  <a:t>Avoided Mortality</a:t>
                </a:r>
                <a:endParaRPr lang="en-US" b="1" dirty="0"/>
              </a:p>
            </p:txBody>
          </p:sp>
          <p:sp>
            <p:nvSpPr>
              <p:cNvPr id="41" name="TextBox 40"/>
              <p:cNvSpPr txBox="1"/>
              <p:nvPr/>
            </p:nvSpPr>
            <p:spPr>
              <a:xfrm>
                <a:off x="838200" y="6488668"/>
                <a:ext cx="1219200" cy="369332"/>
              </a:xfrm>
              <a:prstGeom prst="rect">
                <a:avLst/>
              </a:prstGeom>
              <a:noFill/>
            </p:spPr>
            <p:txBody>
              <a:bodyPr wrap="square" rtlCol="0">
                <a:spAutoFit/>
              </a:bodyPr>
              <a:lstStyle/>
              <a:p>
                <a:r>
                  <a:rPr lang="en-US" b="1" dirty="0" smtClean="0"/>
                  <a:t>Scenario A</a:t>
                </a:r>
                <a:endParaRPr lang="en-US" b="1" dirty="0"/>
              </a:p>
            </p:txBody>
          </p:sp>
          <p:sp>
            <p:nvSpPr>
              <p:cNvPr id="51" name="TextBox 50"/>
              <p:cNvSpPr txBox="1"/>
              <p:nvPr/>
            </p:nvSpPr>
            <p:spPr>
              <a:xfrm>
                <a:off x="2819400" y="6488668"/>
                <a:ext cx="1219200" cy="369332"/>
              </a:xfrm>
              <a:prstGeom prst="rect">
                <a:avLst/>
              </a:prstGeom>
              <a:noFill/>
            </p:spPr>
            <p:txBody>
              <a:bodyPr wrap="square" rtlCol="0">
                <a:spAutoFit/>
              </a:bodyPr>
              <a:lstStyle/>
              <a:p>
                <a:r>
                  <a:rPr lang="en-US" b="1" dirty="0" smtClean="0"/>
                  <a:t>Scenario B </a:t>
                </a:r>
                <a:endParaRPr lang="en-US" dirty="0"/>
              </a:p>
            </p:txBody>
          </p:sp>
          <p:sp>
            <p:nvSpPr>
              <p:cNvPr id="52" name="TextBox 51"/>
              <p:cNvSpPr txBox="1"/>
              <p:nvPr/>
            </p:nvSpPr>
            <p:spPr>
              <a:xfrm>
                <a:off x="5029200" y="6488668"/>
                <a:ext cx="1219200" cy="369332"/>
              </a:xfrm>
              <a:prstGeom prst="rect">
                <a:avLst/>
              </a:prstGeom>
              <a:noFill/>
            </p:spPr>
            <p:txBody>
              <a:bodyPr wrap="square" rtlCol="0">
                <a:spAutoFit/>
              </a:bodyPr>
              <a:lstStyle/>
              <a:p>
                <a:r>
                  <a:rPr lang="en-US" b="1" dirty="0" smtClean="0"/>
                  <a:t>Scenario C</a:t>
                </a:r>
                <a:endParaRPr lang="en-US" b="1" dirty="0"/>
              </a:p>
            </p:txBody>
          </p:sp>
          <p:sp>
            <p:nvSpPr>
              <p:cNvPr id="53" name="TextBox 52"/>
              <p:cNvSpPr txBox="1"/>
              <p:nvPr/>
            </p:nvSpPr>
            <p:spPr>
              <a:xfrm>
                <a:off x="7086600" y="6488668"/>
                <a:ext cx="1828800" cy="369332"/>
              </a:xfrm>
              <a:prstGeom prst="rect">
                <a:avLst/>
              </a:prstGeom>
              <a:noFill/>
            </p:spPr>
            <p:txBody>
              <a:bodyPr wrap="square" rtlCol="0">
                <a:spAutoFit/>
              </a:bodyPr>
              <a:lstStyle/>
              <a:p>
                <a:r>
                  <a:rPr lang="en-US" b="1" dirty="0" smtClean="0"/>
                  <a:t>Draft Approach</a:t>
                </a:r>
                <a:endParaRPr lang="en-US" b="1" dirty="0"/>
              </a:p>
            </p:txBody>
          </p:sp>
        </p:grpSp>
        <p:grpSp>
          <p:nvGrpSpPr>
            <p:cNvPr id="5" name="Group 21"/>
            <p:cNvGrpSpPr/>
            <p:nvPr/>
          </p:nvGrpSpPr>
          <p:grpSpPr>
            <a:xfrm>
              <a:off x="-609600" y="1066800"/>
              <a:ext cx="9753600" cy="5791200"/>
              <a:chOff x="-2209800" y="1905000"/>
              <a:chExt cx="9753600" cy="5791200"/>
            </a:xfrm>
          </p:grpSpPr>
          <p:graphicFrame>
            <p:nvGraphicFramePr>
              <p:cNvPr id="29" name="Chart 28"/>
              <p:cNvGraphicFramePr/>
              <p:nvPr/>
            </p:nvGraphicFramePr>
            <p:xfrm>
              <a:off x="-381000" y="4966595"/>
              <a:ext cx="4607292" cy="272960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2" name="Chart 41"/>
              <p:cNvGraphicFramePr/>
              <p:nvPr/>
            </p:nvGraphicFramePr>
            <p:xfrm>
              <a:off x="3030534" y="4966595"/>
              <a:ext cx="4513266" cy="2729605"/>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43" name="Chart 42"/>
              <p:cNvGraphicFramePr/>
              <p:nvPr/>
            </p:nvGraphicFramePr>
            <p:xfrm>
              <a:off x="1676400" y="4966595"/>
              <a:ext cx="4531092" cy="2729605"/>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44" name="Chart 43"/>
              <p:cNvGraphicFramePr/>
              <p:nvPr/>
            </p:nvGraphicFramePr>
            <p:xfrm>
              <a:off x="3030534" y="2590800"/>
              <a:ext cx="4513266" cy="2729605"/>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45" name="Chart 44"/>
              <p:cNvGraphicFramePr/>
              <p:nvPr/>
            </p:nvGraphicFramePr>
            <p:xfrm>
              <a:off x="-457200" y="1905000"/>
              <a:ext cx="7162800" cy="365760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46" name="Chart 45"/>
              <p:cNvGraphicFramePr/>
              <p:nvPr/>
            </p:nvGraphicFramePr>
            <p:xfrm>
              <a:off x="-533400" y="2667000"/>
              <a:ext cx="4607292" cy="2729605"/>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47" name="Chart 46"/>
              <p:cNvGraphicFramePr/>
              <p:nvPr/>
            </p:nvGraphicFramePr>
            <p:xfrm>
              <a:off x="-2209800" y="4648200"/>
              <a:ext cx="4607292" cy="2729605"/>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48" name="Chart 47"/>
              <p:cNvGraphicFramePr/>
              <p:nvPr/>
            </p:nvGraphicFramePr>
            <p:xfrm>
              <a:off x="-2209800" y="2667000"/>
              <a:ext cx="4552430" cy="2729605"/>
            </p:xfrm>
            <a:graphic>
              <a:graphicData uri="http://schemas.openxmlformats.org/drawingml/2006/chart">
                <c:chart xmlns:c="http://schemas.openxmlformats.org/drawingml/2006/chart" xmlns:r="http://schemas.openxmlformats.org/officeDocument/2006/relationships" r:id="rId12"/>
              </a:graphicData>
            </a:graphic>
          </p:graphicFrame>
        </p:grpSp>
      </p:grpSp>
    </p:spTree>
    <p:extLst>
      <p:ext uri="{BB962C8B-B14F-4D97-AF65-F5344CB8AC3E}">
        <p14:creationId xmlns:p14="http://schemas.microsoft.com/office/powerpoint/2010/main" val="242888275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991600" cy="1143000"/>
          </a:xfrm>
        </p:spPr>
        <p:txBody>
          <a:bodyPr>
            <a:noAutofit/>
          </a:bodyPr>
          <a:lstStyle/>
          <a:p>
            <a:pPr marL="0" indent="0"/>
            <a:r>
              <a:rPr lang="en-US" sz="3600" b="1" dirty="0"/>
              <a:t>How does quantitative modeling interact with the social learning environment in HIA? </a:t>
            </a:r>
          </a:p>
        </p:txBody>
      </p:sp>
      <p:sp>
        <p:nvSpPr>
          <p:cNvPr id="3" name="Content Placeholder 2"/>
          <p:cNvSpPr>
            <a:spLocks noGrp="1"/>
          </p:cNvSpPr>
          <p:nvPr>
            <p:ph idx="1"/>
          </p:nvPr>
        </p:nvSpPr>
        <p:spPr/>
        <p:txBody>
          <a:bodyPr>
            <a:normAutofit fontScale="92500" lnSpcReduction="10000"/>
          </a:bodyPr>
          <a:lstStyle/>
          <a:p>
            <a:pPr marL="0" indent="0">
              <a:buNone/>
            </a:pPr>
            <a:r>
              <a:rPr lang="en-US" dirty="0" smtClean="0"/>
              <a:t>Do we like modeling?</a:t>
            </a:r>
          </a:p>
          <a:p>
            <a:pPr lvl="1"/>
            <a:r>
              <a:rPr lang="en-US" dirty="0" smtClean="0"/>
              <a:t>Modeling is resource intensive</a:t>
            </a:r>
          </a:p>
          <a:p>
            <a:pPr lvl="1"/>
            <a:r>
              <a:rPr lang="en-US" dirty="0" smtClean="0"/>
              <a:t>Want to be inclusive of all types of knowledge </a:t>
            </a:r>
          </a:p>
          <a:p>
            <a:pPr lvl="2"/>
            <a:r>
              <a:rPr lang="en-US" dirty="0" smtClean="0"/>
              <a:t>Community knowledge</a:t>
            </a:r>
          </a:p>
          <a:p>
            <a:pPr lvl="2"/>
            <a:r>
              <a:rPr lang="en-US" dirty="0" smtClean="0"/>
              <a:t>Qualitative knowledge</a:t>
            </a:r>
          </a:p>
          <a:p>
            <a:pPr lvl="2"/>
            <a:r>
              <a:rPr lang="en-US" dirty="0" smtClean="0"/>
              <a:t>Experiential knowledge</a:t>
            </a:r>
            <a:endParaRPr lang="en-US" dirty="0"/>
          </a:p>
          <a:p>
            <a:pPr lvl="1"/>
            <a:r>
              <a:rPr lang="en-US" dirty="0" smtClean="0"/>
              <a:t>Unclear if/how it supports our values of democracy and equity</a:t>
            </a:r>
          </a:p>
          <a:p>
            <a:pPr marL="0" indent="0">
              <a:buNone/>
            </a:pPr>
            <a:r>
              <a:rPr lang="en-US" dirty="0" smtClean="0"/>
              <a:t>BUT, we are supposed to capture magnitude of impact…</a:t>
            </a:r>
          </a:p>
        </p:txBody>
      </p:sp>
    </p:spTree>
    <p:extLst>
      <p:ext uri="{BB962C8B-B14F-4D97-AF65-F5344CB8AC3E}">
        <p14:creationId xmlns:p14="http://schemas.microsoft.com/office/powerpoint/2010/main" val="28293341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Elements of Social Learning</a:t>
            </a:r>
            <a:endParaRPr lang="en-US" dirty="0"/>
          </a:p>
        </p:txBody>
      </p:sp>
      <p:sp>
        <p:nvSpPr>
          <p:cNvPr id="3" name="Content Placeholder 2"/>
          <p:cNvSpPr>
            <a:spLocks noGrp="1"/>
          </p:cNvSpPr>
          <p:nvPr>
            <p:ph idx="1"/>
          </p:nvPr>
        </p:nvSpPr>
        <p:spPr/>
        <p:txBody>
          <a:bodyPr>
            <a:normAutofit fontScale="85000" lnSpcReduction="10000"/>
          </a:bodyPr>
          <a:lstStyle/>
          <a:p>
            <a:r>
              <a:rPr lang="en-US" dirty="0"/>
              <a:t>cognitive </a:t>
            </a:r>
            <a:r>
              <a:rPr lang="en-US" dirty="0" smtClean="0"/>
              <a:t>enhancement</a:t>
            </a:r>
          </a:p>
          <a:p>
            <a:pPr lvl="1"/>
            <a:r>
              <a:rPr lang="en-US" dirty="0" smtClean="0"/>
              <a:t>Learn about problem and solutions</a:t>
            </a:r>
          </a:p>
          <a:p>
            <a:pPr lvl="1"/>
            <a:r>
              <a:rPr lang="en-US" dirty="0" smtClean="0"/>
              <a:t>Your own </a:t>
            </a:r>
            <a:r>
              <a:rPr lang="en-US" i="1" dirty="0" smtClean="0"/>
              <a:t>and others </a:t>
            </a:r>
            <a:r>
              <a:rPr lang="en-US" dirty="0" smtClean="0"/>
              <a:t>perspectives</a:t>
            </a:r>
          </a:p>
          <a:p>
            <a:r>
              <a:rPr lang="en-US" dirty="0" smtClean="0"/>
              <a:t>moral development</a:t>
            </a:r>
          </a:p>
          <a:p>
            <a:pPr lvl="1"/>
            <a:r>
              <a:rPr lang="en-US" dirty="0" smtClean="0"/>
              <a:t>Move towards a collective solution</a:t>
            </a:r>
          </a:p>
          <a:p>
            <a:pPr lvl="1"/>
            <a:r>
              <a:rPr lang="en-US" dirty="0" smtClean="0"/>
              <a:t>Implies a better decision because of the process</a:t>
            </a:r>
          </a:p>
          <a:p>
            <a:pPr marL="457200" lvl="1" indent="0">
              <a:buNone/>
            </a:pPr>
            <a:endParaRPr lang="en-US" dirty="0" smtClean="0"/>
          </a:p>
          <a:p>
            <a:pPr marL="0" indent="0">
              <a:buNone/>
            </a:pPr>
            <a:r>
              <a:rPr lang="en-US" sz="2400" dirty="0"/>
              <a:t>Bandura, A. (1977). </a:t>
            </a:r>
            <a:r>
              <a:rPr lang="en-US" sz="2400" i="1" dirty="0"/>
              <a:t>Social learning theory</a:t>
            </a:r>
            <a:r>
              <a:rPr lang="en-US" sz="2400" dirty="0"/>
              <a:t>. Englewood Cliffs, NJ: Prentice Hall</a:t>
            </a:r>
            <a:r>
              <a:rPr lang="en-US" sz="2400" dirty="0" smtClean="0"/>
              <a:t>.</a:t>
            </a:r>
          </a:p>
          <a:p>
            <a:pPr marL="0" indent="0">
              <a:buNone/>
            </a:pPr>
            <a:endParaRPr lang="en-US" sz="2400" dirty="0" smtClean="0"/>
          </a:p>
          <a:p>
            <a:pPr marL="0" indent="0">
              <a:buNone/>
            </a:pPr>
            <a:r>
              <a:rPr lang="en-US" sz="2400" dirty="0" err="1"/>
              <a:t>Webler</a:t>
            </a:r>
            <a:r>
              <a:rPr lang="en-US" sz="2400" dirty="0"/>
              <a:t>, T., </a:t>
            </a:r>
            <a:r>
              <a:rPr lang="en-US" sz="2400" dirty="0" err="1"/>
              <a:t>Kastenholz</a:t>
            </a:r>
            <a:r>
              <a:rPr lang="en-US" sz="2400" dirty="0"/>
              <a:t>, H., &amp; </a:t>
            </a:r>
            <a:r>
              <a:rPr lang="en-US" sz="2400" dirty="0" err="1"/>
              <a:t>Renn</a:t>
            </a:r>
            <a:r>
              <a:rPr lang="en-US" sz="2400" dirty="0"/>
              <a:t>, O. (1995). Public participation in impact assessment: A social learning perspective. </a:t>
            </a:r>
            <a:r>
              <a:rPr lang="en-US" sz="2400" i="1" dirty="0"/>
              <a:t>Environmental Impact Assessment Review, 15</a:t>
            </a:r>
            <a:r>
              <a:rPr lang="en-US" sz="2400" dirty="0"/>
              <a:t>, 443-463. </a:t>
            </a:r>
          </a:p>
          <a:p>
            <a:pPr marL="0" indent="0">
              <a:buNone/>
            </a:pPr>
            <a:endParaRPr lang="en-US" sz="2400" dirty="0"/>
          </a:p>
        </p:txBody>
      </p:sp>
    </p:spTree>
    <p:extLst>
      <p:ext uri="{BB962C8B-B14F-4D97-AF65-F5344CB8AC3E}">
        <p14:creationId xmlns:p14="http://schemas.microsoft.com/office/powerpoint/2010/main" val="8507119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creen Shot 2015-04-12 at 7.04.24 PM.png"/>
          <p:cNvPicPr>
            <a:picLocks noChangeAspect="1"/>
          </p:cNvPicPr>
          <p:nvPr/>
        </p:nvPicPr>
        <p:blipFill rotWithShape="1">
          <a:blip r:embed="rId3">
            <a:extLst>
              <a:ext uri="{28A0092B-C50C-407E-A947-70E740481C1C}">
                <a14:useLocalDpi xmlns:a14="http://schemas.microsoft.com/office/drawing/2010/main" val="0"/>
              </a:ext>
            </a:extLst>
          </a:blip>
          <a:srcRect t="2487" r="1549" b="3736"/>
          <a:stretch/>
        </p:blipFill>
        <p:spPr>
          <a:xfrm>
            <a:off x="381000" y="440267"/>
            <a:ext cx="3123141" cy="1921933"/>
          </a:xfrm>
          <a:prstGeom prst="rect">
            <a:avLst/>
          </a:prstGeom>
        </p:spPr>
      </p:pic>
      <p:cxnSp>
        <p:nvCxnSpPr>
          <p:cNvPr id="9" name="Straight Connector 8"/>
          <p:cNvCxnSpPr/>
          <p:nvPr/>
        </p:nvCxnSpPr>
        <p:spPr>
          <a:xfrm>
            <a:off x="685800" y="762000"/>
            <a:ext cx="1676400" cy="838200"/>
          </a:xfrm>
          <a:prstGeom prst="line">
            <a:avLst/>
          </a:prstGeom>
        </p:spPr>
        <p:style>
          <a:lnRef idx="2">
            <a:schemeClr val="accent1"/>
          </a:lnRef>
          <a:fillRef idx="0">
            <a:schemeClr val="accent1"/>
          </a:fillRef>
          <a:effectRef idx="1">
            <a:schemeClr val="accent1"/>
          </a:effectRef>
          <a:fontRef idx="minor">
            <a:schemeClr val="tx1"/>
          </a:fontRef>
        </p:style>
      </p:cxnSp>
      <p:pic>
        <p:nvPicPr>
          <p:cNvPr id="17" name="Picture 16" descr="Screen Shot 2015-04-12 at 11.13.59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62200" y="1607315"/>
            <a:ext cx="6781800" cy="5250685"/>
          </a:xfrm>
          <a:prstGeom prst="rect">
            <a:avLst/>
          </a:prstGeom>
        </p:spPr>
      </p:pic>
    </p:spTree>
    <p:extLst>
      <p:ext uri="{BB962C8B-B14F-4D97-AF65-F5344CB8AC3E}">
        <p14:creationId xmlns:p14="http://schemas.microsoft.com/office/powerpoint/2010/main" val="302905221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5-04-12 at 11.12.19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762000"/>
            <a:ext cx="7632700" cy="5092700"/>
          </a:xfrm>
          <a:prstGeom prst="rect">
            <a:avLst/>
          </a:prstGeom>
        </p:spPr>
      </p:pic>
    </p:spTree>
    <p:extLst>
      <p:ext uri="{BB962C8B-B14F-4D97-AF65-F5344CB8AC3E}">
        <p14:creationId xmlns:p14="http://schemas.microsoft.com/office/powerpoint/2010/main" val="98167558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5-04-12 at 11.26.45 PM.png"/>
          <p:cNvPicPr>
            <a:picLocks noChangeAspect="1"/>
          </p:cNvPicPr>
          <p:nvPr/>
        </p:nvPicPr>
        <p:blipFill rotWithShape="1">
          <a:blip r:embed="rId3">
            <a:extLst>
              <a:ext uri="{28A0092B-C50C-407E-A947-70E740481C1C}">
                <a14:useLocalDpi xmlns:a14="http://schemas.microsoft.com/office/drawing/2010/main" val="0"/>
              </a:ext>
            </a:extLst>
          </a:blip>
          <a:srcRect r="9596"/>
          <a:stretch/>
        </p:blipFill>
        <p:spPr>
          <a:xfrm>
            <a:off x="228600" y="381000"/>
            <a:ext cx="8724420" cy="6146800"/>
          </a:xfrm>
          <a:prstGeom prst="rect">
            <a:avLst/>
          </a:prstGeom>
        </p:spPr>
      </p:pic>
    </p:spTree>
    <p:extLst>
      <p:ext uri="{BB962C8B-B14F-4D97-AF65-F5344CB8AC3E}">
        <p14:creationId xmlns:p14="http://schemas.microsoft.com/office/powerpoint/2010/main" val="3481965151"/>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4996</TotalTime>
  <Words>3504</Words>
  <Application>Microsoft Macintosh PowerPoint</Application>
  <PresentationFormat>On-screen Show (4:3)</PresentationFormat>
  <Paragraphs>396</Paragraphs>
  <Slides>24</Slides>
  <Notes>17</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PowerPoint Presentation</vt:lpstr>
      <vt:lpstr>Acknowledgements</vt:lpstr>
      <vt:lpstr>Example 1</vt:lpstr>
      <vt:lpstr>Example 2 - Annual (in 2035) Health Benefits  by Attributable Pathway</vt:lpstr>
      <vt:lpstr>How does quantitative modeling interact with the social learning environment in HIA? </vt:lpstr>
      <vt:lpstr>2 Elements of Social Learning</vt:lpstr>
      <vt:lpstr>PowerPoint Presentation</vt:lpstr>
      <vt:lpstr>PowerPoint Presentation</vt:lpstr>
      <vt:lpstr>PowerPoint Presentation</vt:lpstr>
      <vt:lpstr>PowerPoint Presentation</vt:lpstr>
      <vt:lpstr>Metro’s Climate Smart Communities Scenarios Project </vt:lpstr>
      <vt:lpstr>Integrated Transport Health Impact Model (ITHIM)</vt:lpstr>
      <vt:lpstr>PowerPoint Presentation</vt:lpstr>
      <vt:lpstr>How come you are placing all this emphasis on physical activity rather than air quality in a climate change plan…..</vt:lpstr>
      <vt:lpstr>Annual (in 2035) Health Benefits  by Attributable Pathway</vt:lpstr>
      <vt:lpstr>But your model doesn’t capture design…..</vt:lpstr>
      <vt:lpstr>FINDINGS: Physical Activity</vt:lpstr>
      <vt:lpstr>FINDINGS: Physical Activity</vt:lpstr>
      <vt:lpstr> </vt:lpstr>
      <vt:lpstr>But your model isn’t detailed enough to address vulnerable populations …..</vt:lpstr>
      <vt:lpstr>FINDINGS: Air Quality</vt:lpstr>
      <vt:lpstr>PowerPoint Presentation</vt:lpstr>
      <vt:lpstr>Conclusions</vt:lpstr>
      <vt:lpstr>Direct questions to…</vt:lpstr>
    </vt:vector>
  </TitlesOfParts>
  <Company>DHS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Iroz-Elardo Nicole</dc:creator>
  <cp:lastModifiedBy>Nicole Iroz Elardo</cp:lastModifiedBy>
  <cp:revision>224</cp:revision>
  <cp:lastPrinted>2015-04-12T06:16:13Z</cp:lastPrinted>
  <dcterms:created xsi:type="dcterms:W3CDTF">2014-09-04T15:36:16Z</dcterms:created>
  <dcterms:modified xsi:type="dcterms:W3CDTF">2015-06-17T18:43:18Z</dcterms:modified>
</cp:coreProperties>
</file>