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84" r:id="rId2"/>
    <p:sldMasterId id="2147483696" r:id="rId3"/>
  </p:sldMasterIdLst>
  <p:notesMasterIdLst>
    <p:notesMasterId r:id="rId23"/>
  </p:notesMasterIdLst>
  <p:sldIdLst>
    <p:sldId id="256" r:id="rId4"/>
    <p:sldId id="257" r:id="rId5"/>
    <p:sldId id="258" r:id="rId6"/>
    <p:sldId id="278" r:id="rId7"/>
    <p:sldId id="280" r:id="rId8"/>
    <p:sldId id="274" r:id="rId9"/>
    <p:sldId id="260" r:id="rId10"/>
    <p:sldId id="261" r:id="rId11"/>
    <p:sldId id="264" r:id="rId12"/>
    <p:sldId id="263" r:id="rId13"/>
    <p:sldId id="265" r:id="rId14"/>
    <p:sldId id="266" r:id="rId15"/>
    <p:sldId id="267" r:id="rId16"/>
    <p:sldId id="268" r:id="rId17"/>
    <p:sldId id="269" r:id="rId18"/>
    <p:sldId id="270" r:id="rId19"/>
    <p:sldId id="271" r:id="rId20"/>
    <p:sldId id="272" r:id="rId21"/>
    <p:sldId id="27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64" autoAdjust="0"/>
    <p:restoredTop sz="94660"/>
  </p:normalViewPr>
  <p:slideViewPr>
    <p:cSldViewPr snapToGrid="0" snapToObjects="1">
      <p:cViewPr varScale="1">
        <p:scale>
          <a:sx n="85" d="100"/>
          <a:sy n="85" d="100"/>
        </p:scale>
        <p:origin x="-6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46815-A82A-0541-9224-2A22B895C52B}" type="datetimeFigureOut">
              <a:rPr lang="en-US" smtClean="0"/>
              <a:t>5/26/15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14BBE9-255B-3940-AFD7-219D6B20D3FB}" type="slidenum">
              <a:rPr lang="en-US" smtClean="0"/>
              <a:t>‹#›</a:t>
            </a:fld>
            <a:endParaRPr lang="en-US"/>
          </a:p>
        </p:txBody>
      </p:sp>
    </p:spTree>
    <p:extLst>
      <p:ext uri="{BB962C8B-B14F-4D97-AF65-F5344CB8AC3E}">
        <p14:creationId xmlns:p14="http://schemas.microsoft.com/office/powerpoint/2010/main" val="7512195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a:t>
            </a:fld>
            <a:endParaRPr lang="en-US"/>
          </a:p>
        </p:txBody>
      </p:sp>
    </p:spTree>
    <p:extLst>
      <p:ext uri="{BB962C8B-B14F-4D97-AF65-F5344CB8AC3E}">
        <p14:creationId xmlns:p14="http://schemas.microsoft.com/office/powerpoint/2010/main" val="2955295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11</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12</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13</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14</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15</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16</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17</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18</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19</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3</a:t>
            </a:fld>
            <a:endParaRPr lang="en-US"/>
          </a:p>
        </p:txBody>
      </p:sp>
    </p:spTree>
    <p:extLst>
      <p:ext uri="{BB962C8B-B14F-4D97-AF65-F5344CB8AC3E}">
        <p14:creationId xmlns:p14="http://schemas.microsoft.com/office/powerpoint/2010/main" val="3373590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Each group reports 1 barrier; show of hands as to whether others have faced this as well.</a:t>
            </a:r>
          </a:p>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solidFill>
                  <a:prstClr val="black"/>
                </a:solidFill>
                <a:latin typeface="Calibri"/>
              </a:rPr>
              <a:pPr/>
              <a:t>4</a:t>
            </a:fld>
            <a:endParaRPr lang="en-US">
              <a:solidFill>
                <a:prstClr val="black"/>
              </a:solidFill>
              <a:latin typeface="Calibri"/>
            </a:endParaRPr>
          </a:p>
        </p:txBody>
      </p:sp>
    </p:spTree>
    <p:extLst>
      <p:ext uri="{BB962C8B-B14F-4D97-AF65-F5344CB8AC3E}">
        <p14:creationId xmlns:p14="http://schemas.microsoft.com/office/powerpoint/2010/main" val="3266284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Each group reports 1 barrier; show of hands as to whether others have faced this as well.</a:t>
            </a:r>
          </a:p>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solidFill>
                  <a:prstClr val="black"/>
                </a:solidFill>
                <a:latin typeface="Calibri"/>
              </a:rPr>
              <a:pPr/>
              <a:t>5</a:t>
            </a:fld>
            <a:endParaRPr lang="en-US">
              <a:solidFill>
                <a:prstClr val="black"/>
              </a:solidFill>
              <a:latin typeface="Calibri"/>
            </a:endParaRPr>
          </a:p>
        </p:txBody>
      </p:sp>
    </p:spTree>
    <p:extLst>
      <p:ext uri="{BB962C8B-B14F-4D97-AF65-F5344CB8AC3E}">
        <p14:creationId xmlns:p14="http://schemas.microsoft.com/office/powerpoint/2010/main" val="3266284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Record identified</a:t>
            </a:r>
            <a:r>
              <a:rPr lang="en-US" sz="1200" kern="1200" baseline="0" dirty="0" smtClean="0">
                <a:solidFill>
                  <a:schemeClr val="tx1"/>
                </a:solidFill>
                <a:effectLst/>
                <a:latin typeface="+mn-lt"/>
                <a:ea typeface="+mn-ea"/>
                <a:cs typeface="+mn-cs"/>
              </a:rPr>
              <a:t> issues on a flip chart</a:t>
            </a:r>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6</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Hand</a:t>
            </a:r>
            <a:r>
              <a:rPr lang="en-US" baseline="0" dirty="0" smtClean="0"/>
              <a:t> out document, take 10 minutes to read it</a:t>
            </a:r>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7</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8</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9</a:t>
            </a:fld>
            <a:endParaRPr lang="en-US"/>
          </a:p>
        </p:txBody>
      </p:sp>
    </p:spTree>
    <p:extLst>
      <p:ext uri="{BB962C8B-B14F-4D97-AF65-F5344CB8AC3E}">
        <p14:creationId xmlns:p14="http://schemas.microsoft.com/office/powerpoint/2010/main" val="3266284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14BBE9-255B-3940-AFD7-219D6B20D3FB}" type="slidenum">
              <a:rPr lang="en-US" smtClean="0"/>
              <a:t>10</a:t>
            </a:fld>
            <a:endParaRPr lang="en-US"/>
          </a:p>
        </p:txBody>
      </p:sp>
    </p:spTree>
    <p:extLst>
      <p:ext uri="{BB962C8B-B14F-4D97-AF65-F5344CB8AC3E}">
        <p14:creationId xmlns:p14="http://schemas.microsoft.com/office/powerpoint/2010/main" val="3266284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t>5/26/15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76231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t>5/26/15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882496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t>5/26/15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577506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35395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1957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04489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916399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2806663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948061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45721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83340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t>5/26/15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6662489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12339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34820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685084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399314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568540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636337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354150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3918814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312977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72659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CE837B-2136-0747-8FE7-307F9170EE7E}" type="datetimeFigureOut">
              <a:rPr lang="en-US" smtClean="0"/>
              <a:t>5/26/15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16093116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074533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781944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097205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478142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CE837B-2136-0747-8FE7-307F9170EE7E}" type="datetimeFigureOut">
              <a:rPr lang="en-US" smtClean="0"/>
              <a:t>5/26/15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367797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CE837B-2136-0747-8FE7-307F9170EE7E}" type="datetimeFigureOut">
              <a:rPr lang="en-US" smtClean="0"/>
              <a:t>5/26/15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3889808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CE837B-2136-0747-8FE7-307F9170EE7E}" type="datetimeFigureOut">
              <a:rPr lang="en-US" smtClean="0"/>
              <a:t>5/26/15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265709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CE837B-2136-0747-8FE7-307F9170EE7E}" type="datetimeFigureOut">
              <a:rPr lang="en-US" smtClean="0"/>
              <a:t>5/26/15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116387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E837B-2136-0747-8FE7-307F9170EE7E}" type="datetimeFigureOut">
              <a:rPr lang="en-US" smtClean="0"/>
              <a:t>5/26/15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3514438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CE837B-2136-0747-8FE7-307F9170EE7E}" type="datetimeFigureOut">
              <a:rPr lang="en-US" smtClean="0"/>
              <a:t>5/26/15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E31C7E-E49D-DA43-A98B-787A13802D5C}" type="slidenum">
              <a:rPr lang="en-US" smtClean="0"/>
              <a:t>‹#›</a:t>
            </a:fld>
            <a:endParaRPr lang="en-US"/>
          </a:p>
        </p:txBody>
      </p:sp>
    </p:spTree>
    <p:extLst>
      <p:ext uri="{BB962C8B-B14F-4D97-AF65-F5344CB8AC3E}">
        <p14:creationId xmlns:p14="http://schemas.microsoft.com/office/powerpoint/2010/main" val="22388584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E837B-2136-0747-8FE7-307F9170EE7E}" type="datetimeFigureOut">
              <a:rPr lang="en-US" smtClean="0"/>
              <a:t>5/26/15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31C7E-E49D-DA43-A98B-787A13802D5C}" type="slidenum">
              <a:rPr lang="en-US" smtClean="0"/>
              <a:t>‹#›</a:t>
            </a:fld>
            <a:endParaRPr lang="en-US"/>
          </a:p>
        </p:txBody>
      </p:sp>
      <p:sp>
        <p:nvSpPr>
          <p:cNvPr id="7" name="Rectangle 6"/>
          <p:cNvSpPr/>
          <p:nvPr userDrawn="1"/>
        </p:nvSpPr>
        <p:spPr>
          <a:xfrm>
            <a:off x="0" y="6150398"/>
            <a:ext cx="9159300" cy="722901"/>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bg1"/>
                </a:solidFill>
                <a:latin typeface="Century Gothic"/>
                <a:cs typeface="Century Gothic"/>
              </a:rPr>
              <a:t>National HIA Meeting </a:t>
            </a:r>
            <a:br>
              <a:rPr lang="en-US" dirty="0" smtClean="0">
                <a:solidFill>
                  <a:schemeClr val="bg1"/>
                </a:solidFill>
                <a:latin typeface="Century Gothic"/>
                <a:cs typeface="Century Gothic"/>
              </a:rPr>
            </a:br>
            <a:r>
              <a:rPr lang="en-US" dirty="0" smtClean="0">
                <a:solidFill>
                  <a:schemeClr val="bg1"/>
                </a:solidFill>
                <a:latin typeface="Century Gothic"/>
                <a:cs typeface="Century Gothic"/>
              </a:rPr>
              <a:t>June </a:t>
            </a:r>
            <a:r>
              <a:rPr lang="en-US" dirty="0" smtClean="0">
                <a:solidFill>
                  <a:srgbClr val="FFFFFF"/>
                </a:solidFill>
                <a:latin typeface="Century Gothic"/>
                <a:cs typeface="Century Gothic"/>
              </a:rPr>
              <a:t>16</a:t>
            </a:r>
            <a:r>
              <a:rPr lang="en-US" dirty="0" smtClean="0">
                <a:solidFill>
                  <a:schemeClr val="bg1"/>
                </a:solidFill>
                <a:latin typeface="Century Gothic"/>
                <a:cs typeface="Century Gothic"/>
              </a:rPr>
              <a:t>, 2015</a:t>
            </a:r>
            <a:endParaRPr lang="en-US" dirty="0"/>
          </a:p>
        </p:txBody>
      </p:sp>
    </p:spTree>
    <p:extLst>
      <p:ext uri="{BB962C8B-B14F-4D97-AF65-F5344CB8AC3E}">
        <p14:creationId xmlns:p14="http://schemas.microsoft.com/office/powerpoint/2010/main" val="150991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
        <p:nvSpPr>
          <p:cNvPr id="7" name="Rectangle 6"/>
          <p:cNvSpPr/>
          <p:nvPr userDrawn="1"/>
        </p:nvSpPr>
        <p:spPr>
          <a:xfrm>
            <a:off x="0" y="6150398"/>
            <a:ext cx="9159300" cy="722901"/>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prstClr val="white"/>
                </a:solidFill>
                <a:latin typeface="Century Gothic"/>
                <a:cs typeface="Century Gothic"/>
              </a:rPr>
              <a:t>National HIA Meeting </a:t>
            </a:r>
            <a:br>
              <a:rPr lang="en-US" dirty="0" smtClean="0">
                <a:solidFill>
                  <a:prstClr val="white"/>
                </a:solidFill>
                <a:latin typeface="Century Gothic"/>
                <a:cs typeface="Century Gothic"/>
              </a:rPr>
            </a:br>
            <a:r>
              <a:rPr lang="en-US" dirty="0" smtClean="0">
                <a:solidFill>
                  <a:prstClr val="white"/>
                </a:solidFill>
                <a:latin typeface="Century Gothic"/>
                <a:cs typeface="Century Gothic"/>
              </a:rPr>
              <a:t>June </a:t>
            </a:r>
            <a:r>
              <a:rPr lang="en-US" dirty="0" smtClean="0">
                <a:solidFill>
                  <a:srgbClr val="FFFFFF"/>
                </a:solidFill>
                <a:latin typeface="Century Gothic"/>
                <a:cs typeface="Century Gothic"/>
              </a:rPr>
              <a:t>16</a:t>
            </a:r>
            <a:r>
              <a:rPr lang="en-US" dirty="0" smtClean="0">
                <a:solidFill>
                  <a:prstClr val="white"/>
                </a:solidFill>
                <a:latin typeface="Century Gothic"/>
                <a:cs typeface="Century Gothic"/>
              </a:rPr>
              <a:t>, 2015</a:t>
            </a:r>
            <a:endParaRPr lang="en-US" dirty="0">
              <a:solidFill>
                <a:prstClr val="white"/>
              </a:solidFill>
              <a:latin typeface="Calibri"/>
            </a:endParaRPr>
          </a:p>
        </p:txBody>
      </p:sp>
    </p:spTree>
    <p:extLst>
      <p:ext uri="{BB962C8B-B14F-4D97-AF65-F5344CB8AC3E}">
        <p14:creationId xmlns:p14="http://schemas.microsoft.com/office/powerpoint/2010/main" val="41210175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E837B-2136-0747-8FE7-307F9170EE7E}" type="datetimeFigureOut">
              <a:rPr lang="en-US" smtClean="0">
                <a:solidFill>
                  <a:prstClr val="black">
                    <a:tint val="75000"/>
                  </a:prstClr>
                </a:solidFill>
                <a:latin typeface="Calibri"/>
              </a:rPr>
              <a:pPr/>
              <a:t>5/22/15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E31C7E-E49D-DA43-A98B-787A13802D5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
        <p:nvSpPr>
          <p:cNvPr id="7" name="Rectangle 6"/>
          <p:cNvSpPr/>
          <p:nvPr userDrawn="1"/>
        </p:nvSpPr>
        <p:spPr>
          <a:xfrm>
            <a:off x="0" y="6150398"/>
            <a:ext cx="9159300" cy="722901"/>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prstClr val="white"/>
                </a:solidFill>
                <a:latin typeface="Century Gothic"/>
                <a:cs typeface="Century Gothic"/>
              </a:rPr>
              <a:t>National HIA Meeting </a:t>
            </a:r>
            <a:br>
              <a:rPr lang="en-US" dirty="0" smtClean="0">
                <a:solidFill>
                  <a:prstClr val="white"/>
                </a:solidFill>
                <a:latin typeface="Century Gothic"/>
                <a:cs typeface="Century Gothic"/>
              </a:rPr>
            </a:br>
            <a:r>
              <a:rPr lang="en-US" dirty="0" smtClean="0">
                <a:solidFill>
                  <a:prstClr val="white"/>
                </a:solidFill>
                <a:latin typeface="Century Gothic"/>
                <a:cs typeface="Century Gothic"/>
              </a:rPr>
              <a:t>June </a:t>
            </a:r>
            <a:r>
              <a:rPr lang="en-US" dirty="0" smtClean="0">
                <a:solidFill>
                  <a:srgbClr val="FFFFFF"/>
                </a:solidFill>
                <a:latin typeface="Century Gothic"/>
                <a:cs typeface="Century Gothic"/>
              </a:rPr>
              <a:t>16</a:t>
            </a:r>
            <a:r>
              <a:rPr lang="en-US" dirty="0" smtClean="0">
                <a:solidFill>
                  <a:prstClr val="white"/>
                </a:solidFill>
                <a:latin typeface="Century Gothic"/>
                <a:cs typeface="Century Gothic"/>
              </a:rPr>
              <a:t>, 2015</a:t>
            </a:r>
            <a:endParaRPr lang="en-US" dirty="0">
              <a:solidFill>
                <a:prstClr val="white"/>
              </a:solidFill>
              <a:latin typeface="Calibri"/>
            </a:endParaRPr>
          </a:p>
        </p:txBody>
      </p:sp>
    </p:spTree>
    <p:extLst>
      <p:ext uri="{BB962C8B-B14F-4D97-AF65-F5344CB8AC3E}">
        <p14:creationId xmlns:p14="http://schemas.microsoft.com/office/powerpoint/2010/main" val="18171584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hyperlink" Target="mailto:jch@humanimpact.org" TargetMode="External"/><Relationship Id="rId4" Type="http://schemas.openxmlformats.org/officeDocument/2006/relationships/hyperlink" Target="mailto:logan@humanimpact.org" TargetMode="External"/><Relationship Id="rId5" Type="http://schemas.openxmlformats.org/officeDocument/2006/relationships/hyperlink" Target="mailto:maryann.sa@rutgers.edu" TargetMode="External"/><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1" Type="http://schemas.openxmlformats.org/officeDocument/2006/relationships/slideLayout" Target="../slideLayouts/slideLayout2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4" name="Rectangle 3"/>
          <p:cNvSpPr/>
          <p:nvPr/>
        </p:nvSpPr>
        <p:spPr>
          <a:xfrm>
            <a:off x="0" y="5520267"/>
            <a:ext cx="9144000" cy="1337733"/>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5" name="Rectangle 4"/>
          <p:cNvSpPr/>
          <p:nvPr/>
        </p:nvSpPr>
        <p:spPr>
          <a:xfrm>
            <a:off x="356236" y="495666"/>
            <a:ext cx="8441211" cy="5901520"/>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7587" y="635072"/>
            <a:ext cx="7705634" cy="3547108"/>
          </a:xfrm>
        </p:spPr>
        <p:txBody>
          <a:bodyPr>
            <a:noAutofit/>
          </a:bodyPr>
          <a:lstStyle/>
          <a:p>
            <a:pPr algn="l"/>
            <a:r>
              <a:rPr lang="en-US" sz="3200" b="1" dirty="0" smtClean="0">
                <a:solidFill>
                  <a:schemeClr val="bg1"/>
                </a:solidFill>
                <a:latin typeface="Century Gothic"/>
                <a:cs typeface="Century Gothic"/>
              </a:rPr>
              <a:t>Communicating About </a:t>
            </a:r>
            <a:br>
              <a:rPr lang="en-US" sz="3200" b="1" dirty="0" smtClean="0">
                <a:solidFill>
                  <a:schemeClr val="bg1"/>
                </a:solidFill>
                <a:latin typeface="Century Gothic"/>
                <a:cs typeface="Century Gothic"/>
              </a:rPr>
            </a:br>
            <a:r>
              <a:rPr lang="en-US" sz="3200" b="1" dirty="0" smtClean="0">
                <a:solidFill>
                  <a:schemeClr val="bg1"/>
                </a:solidFill>
                <a:latin typeface="Century Gothic"/>
                <a:cs typeface="Century Gothic"/>
              </a:rPr>
              <a:t>Equity in Health Impact Assessment </a:t>
            </a:r>
            <a:br>
              <a:rPr lang="en-US" sz="3200" b="1" dirty="0" smtClean="0">
                <a:solidFill>
                  <a:schemeClr val="bg1"/>
                </a:solidFill>
                <a:latin typeface="Century Gothic"/>
                <a:cs typeface="Century Gothic"/>
              </a:rPr>
            </a:br>
            <a:r>
              <a:rPr lang="en-US" sz="3200" b="1" dirty="0">
                <a:solidFill>
                  <a:schemeClr val="bg1"/>
                </a:solidFill>
                <a:latin typeface="Century Gothic"/>
                <a:cs typeface="Century Gothic"/>
              </a:rPr>
              <a:t/>
            </a:r>
            <a:br>
              <a:rPr lang="en-US" sz="3200" b="1" dirty="0">
                <a:solidFill>
                  <a:schemeClr val="bg1"/>
                </a:solidFill>
                <a:latin typeface="Century Gothic"/>
                <a:cs typeface="Century Gothic"/>
              </a:rPr>
            </a:br>
            <a:r>
              <a:rPr lang="en-US" sz="3200" dirty="0" smtClean="0">
                <a:solidFill>
                  <a:schemeClr val="bg1"/>
                </a:solidFill>
                <a:latin typeface="Century Gothic"/>
                <a:cs typeface="Century Gothic"/>
              </a:rPr>
              <a:t>National HIA Meeting </a:t>
            </a:r>
            <a:br>
              <a:rPr lang="en-US" sz="3200" dirty="0" smtClean="0">
                <a:solidFill>
                  <a:schemeClr val="bg1"/>
                </a:solidFill>
                <a:latin typeface="Century Gothic"/>
                <a:cs typeface="Century Gothic"/>
              </a:rPr>
            </a:br>
            <a:r>
              <a:rPr lang="en-US" sz="3200" dirty="0" smtClean="0">
                <a:solidFill>
                  <a:schemeClr val="bg1"/>
                </a:solidFill>
                <a:latin typeface="Century Gothic"/>
                <a:cs typeface="Century Gothic"/>
              </a:rPr>
              <a:t>June 16, 2015</a:t>
            </a:r>
            <a:endParaRPr lang="en-US" sz="3200" b="1" dirty="0">
              <a:solidFill>
                <a:schemeClr val="bg1"/>
              </a:solidFill>
              <a:latin typeface="Century Gothic"/>
              <a:cs typeface="Century Gothic"/>
            </a:endParaRPr>
          </a:p>
        </p:txBody>
      </p:sp>
      <p:pic>
        <p:nvPicPr>
          <p:cNvPr id="7" name="Picture 6"/>
          <p:cNvPicPr>
            <a:picLocks noChangeAspect="1"/>
          </p:cNvPicPr>
          <p:nvPr/>
        </p:nvPicPr>
        <p:blipFill>
          <a:blip r:embed="rId3"/>
          <a:stretch>
            <a:fillRect/>
          </a:stretch>
        </p:blipFill>
        <p:spPr>
          <a:xfrm>
            <a:off x="4982212" y="4182180"/>
            <a:ext cx="3373937" cy="1816050"/>
          </a:xfrm>
          <a:prstGeom prst="rect">
            <a:avLst/>
          </a:prstGeom>
        </p:spPr>
      </p:pic>
      <p:sp>
        <p:nvSpPr>
          <p:cNvPr id="9" name="TextBox 8"/>
          <p:cNvSpPr txBox="1"/>
          <p:nvPr/>
        </p:nvSpPr>
        <p:spPr>
          <a:xfrm>
            <a:off x="526611" y="4182180"/>
            <a:ext cx="4331697" cy="769441"/>
          </a:xfrm>
          <a:prstGeom prst="rect">
            <a:avLst/>
          </a:prstGeom>
          <a:noFill/>
        </p:spPr>
        <p:txBody>
          <a:bodyPr wrap="square" rtlCol="0">
            <a:spAutoFit/>
          </a:bodyPr>
          <a:lstStyle/>
          <a:p>
            <a:r>
              <a:rPr lang="en-US" sz="2200" dirty="0" smtClean="0">
                <a:solidFill>
                  <a:schemeClr val="bg1"/>
                </a:solidFill>
                <a:latin typeface="Century Gothic"/>
                <a:cs typeface="Century Gothic"/>
              </a:rPr>
              <a:t>Logan Harris, Jonathan Heller &amp; MaryAnn </a:t>
            </a:r>
            <a:r>
              <a:rPr lang="en-US" sz="2200" dirty="0" smtClean="0">
                <a:solidFill>
                  <a:schemeClr val="bg1"/>
                </a:solidFill>
                <a:latin typeface="Century Gothic"/>
                <a:cs typeface="Century Gothic"/>
              </a:rPr>
              <a:t>Sorenson </a:t>
            </a:r>
            <a:r>
              <a:rPr lang="en-US" sz="2200" dirty="0" err="1" smtClean="0">
                <a:solidFill>
                  <a:schemeClr val="bg1"/>
                </a:solidFill>
                <a:latin typeface="Century Gothic"/>
                <a:cs typeface="Century Gothic"/>
              </a:rPr>
              <a:t>Allacci</a:t>
            </a:r>
            <a:endParaRPr lang="en-US" dirty="0">
              <a:solidFill>
                <a:schemeClr val="bg1"/>
              </a:solidFill>
            </a:endParaRPr>
          </a:p>
        </p:txBody>
      </p:sp>
    </p:spTree>
    <p:extLst>
      <p:ext uri="{BB962C8B-B14F-4D97-AF65-F5344CB8AC3E}">
        <p14:creationId xmlns:p14="http://schemas.microsoft.com/office/powerpoint/2010/main" val="19132616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a:solidFill>
                  <a:schemeClr val="bg1"/>
                </a:solidFill>
                <a:latin typeface="Century Gothic"/>
                <a:cs typeface="Century Gothic"/>
              </a:rPr>
              <a:t>3</a:t>
            </a:r>
            <a:r>
              <a:rPr lang="en-US" sz="3200" dirty="0" smtClean="0">
                <a:solidFill>
                  <a:schemeClr val="bg1"/>
                </a:solidFill>
                <a:latin typeface="Century Gothic"/>
                <a:cs typeface="Century Gothic"/>
              </a:rPr>
              <a:t>. Describe your values</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500" dirty="0" smtClean="0">
                <a:solidFill>
                  <a:schemeClr val="tx1">
                    <a:lumMod val="95000"/>
                    <a:lumOff val="5000"/>
                  </a:schemeClr>
                </a:solidFill>
                <a:latin typeface="Century Gothic"/>
                <a:cs typeface="Century Gothic"/>
              </a:rPr>
              <a:t>Speaking from a place of shared values can convince people to pay attention and show why they should care. Commonly held values include fairness, opportunity, and </a:t>
            </a:r>
            <a:r>
              <a:rPr lang="en-US" sz="2500" dirty="0" smtClean="0">
                <a:solidFill>
                  <a:schemeClr val="tx1">
                    <a:lumMod val="95000"/>
                    <a:lumOff val="5000"/>
                  </a:schemeClr>
                </a:solidFill>
                <a:latin typeface="Century Gothic"/>
                <a:cs typeface="Century Gothic"/>
              </a:rPr>
              <a:t>equality</a:t>
            </a:r>
          </a:p>
          <a:p>
            <a:pPr marL="0" indent="0">
              <a:buNone/>
            </a:pPr>
            <a:endParaRPr lang="en-US" sz="2500" dirty="0" smtClean="0">
              <a:solidFill>
                <a:schemeClr val="tx1">
                  <a:lumMod val="95000"/>
                  <a:lumOff val="5000"/>
                </a:schemeClr>
              </a:solidFill>
              <a:latin typeface="Century Gothic"/>
              <a:cs typeface="Century Gothic"/>
            </a:endParaRPr>
          </a:p>
          <a:p>
            <a:r>
              <a:rPr lang="en-US" sz="2500" u="sng" dirty="0" smtClean="0">
                <a:solidFill>
                  <a:schemeClr val="tx1">
                    <a:lumMod val="95000"/>
                    <a:lumOff val="5000"/>
                  </a:schemeClr>
                </a:solidFill>
                <a:latin typeface="Century Gothic"/>
                <a:cs typeface="Century Gothic"/>
              </a:rPr>
              <a:t>In </a:t>
            </a:r>
            <a:r>
              <a:rPr lang="en-US" sz="2500" u="sng" dirty="0" smtClean="0">
                <a:solidFill>
                  <a:schemeClr val="tx1">
                    <a:lumMod val="95000"/>
                    <a:lumOff val="5000"/>
                  </a:schemeClr>
                </a:solidFill>
                <a:latin typeface="Century Gothic"/>
                <a:cs typeface="Century Gothic"/>
              </a:rPr>
              <a:t>HIA</a:t>
            </a:r>
            <a:r>
              <a:rPr lang="en-US" sz="2500" dirty="0" smtClean="0">
                <a:solidFill>
                  <a:schemeClr val="tx1">
                    <a:lumMod val="95000"/>
                    <a:lumOff val="5000"/>
                  </a:schemeClr>
                </a:solidFill>
                <a:latin typeface="Century Gothic"/>
                <a:cs typeface="Century Gothic"/>
              </a:rPr>
              <a:t>: Equity is a core value and </a:t>
            </a:r>
            <a:r>
              <a:rPr lang="en-US" sz="2500" dirty="0" smtClean="0">
                <a:solidFill>
                  <a:schemeClr val="tx1">
                    <a:lumMod val="95000"/>
                    <a:lumOff val="5000"/>
                  </a:schemeClr>
                </a:solidFill>
                <a:latin typeface="Century Gothic"/>
                <a:cs typeface="Century Gothic"/>
              </a:rPr>
              <a:t>should </a:t>
            </a:r>
            <a:r>
              <a:rPr lang="en-US" sz="2500" dirty="0" smtClean="0">
                <a:solidFill>
                  <a:schemeClr val="tx1">
                    <a:lumMod val="95000"/>
                    <a:lumOff val="5000"/>
                  </a:schemeClr>
                </a:solidFill>
                <a:latin typeface="Century Gothic"/>
                <a:cs typeface="Century Gothic"/>
              </a:rPr>
              <a:t>be stated clearly.  Early in the process and report, answer questions like: </a:t>
            </a:r>
            <a:r>
              <a:rPr lang="en-US" sz="2500" dirty="0">
                <a:latin typeface="Century Gothic"/>
                <a:cs typeface="Century Gothic"/>
              </a:rPr>
              <a:t>Why does it matter that health inequities </a:t>
            </a:r>
            <a:r>
              <a:rPr lang="en-US" sz="2500" dirty="0" smtClean="0">
                <a:latin typeface="Century Gothic"/>
                <a:cs typeface="Century Gothic"/>
              </a:rPr>
              <a:t>persist</a:t>
            </a:r>
            <a:r>
              <a:rPr lang="en-US" sz="2500" dirty="0">
                <a:latin typeface="Century Gothic"/>
                <a:cs typeface="Century Gothic"/>
              </a:rPr>
              <a:t>? </a:t>
            </a:r>
            <a:r>
              <a:rPr lang="en-US" sz="2500" dirty="0" smtClean="0">
                <a:latin typeface="Century Gothic"/>
                <a:cs typeface="Century Gothic"/>
              </a:rPr>
              <a:t>How </a:t>
            </a:r>
            <a:r>
              <a:rPr lang="en-US" sz="2500" dirty="0">
                <a:latin typeface="Century Gothic"/>
                <a:cs typeface="Century Gothic"/>
              </a:rPr>
              <a:t>does it affect us all</a:t>
            </a:r>
            <a:r>
              <a:rPr lang="en-US" sz="2500" dirty="0" smtClean="0">
                <a:latin typeface="Century Gothic"/>
                <a:cs typeface="Century Gothic"/>
              </a:rPr>
              <a:t>?</a:t>
            </a:r>
            <a:endParaRPr lang="en-US" sz="2500" dirty="0">
              <a:latin typeface="Century Gothic"/>
              <a:cs typeface="Century Gothic"/>
            </a:endParaRPr>
          </a:p>
          <a:p>
            <a:pPr marL="0" indent="0">
              <a:buNone/>
            </a:pPr>
            <a:endParaRPr lang="en-US" sz="25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11028083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4. Focus on solutions, not just problems</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600" dirty="0" smtClean="0">
                <a:solidFill>
                  <a:schemeClr val="tx1">
                    <a:lumMod val="95000"/>
                    <a:lumOff val="5000"/>
                  </a:schemeClr>
                </a:solidFill>
                <a:latin typeface="Century Gothic"/>
                <a:cs typeface="Century Gothic"/>
              </a:rPr>
              <a:t>Clearly state solutions that address equity, and when possible provide examples of how these have been put into practice</a:t>
            </a:r>
          </a:p>
          <a:p>
            <a:endParaRPr lang="en-US" sz="2600" dirty="0">
              <a:solidFill>
                <a:schemeClr val="tx1">
                  <a:lumMod val="95000"/>
                  <a:lumOff val="5000"/>
                </a:schemeClr>
              </a:solidFill>
              <a:latin typeface="Century Gothic"/>
              <a:cs typeface="Century Gothic"/>
            </a:endParaRPr>
          </a:p>
          <a:p>
            <a:r>
              <a:rPr lang="en-US" sz="2600" u="sng" dirty="0" smtClean="0">
                <a:solidFill>
                  <a:schemeClr val="tx1">
                    <a:lumMod val="95000"/>
                    <a:lumOff val="5000"/>
                  </a:schemeClr>
                </a:solidFill>
                <a:latin typeface="Century Gothic"/>
                <a:cs typeface="Century Gothic"/>
              </a:rPr>
              <a:t>In HIA</a:t>
            </a:r>
            <a:r>
              <a:rPr lang="en-US" sz="2600" dirty="0" smtClean="0">
                <a:solidFill>
                  <a:schemeClr val="tx1">
                    <a:lumMod val="95000"/>
                    <a:lumOff val="5000"/>
                  </a:schemeClr>
                </a:solidFill>
                <a:latin typeface="Century Gothic"/>
                <a:cs typeface="Century Gothic"/>
              </a:rPr>
              <a:t>: Highlight solutions up front, e.g. in an executive summary or </a:t>
            </a:r>
            <a:r>
              <a:rPr lang="en-US" sz="2600" dirty="0" err="1" smtClean="0">
                <a:solidFill>
                  <a:schemeClr val="tx1">
                    <a:lumMod val="95000"/>
                    <a:lumOff val="5000"/>
                  </a:schemeClr>
                </a:solidFill>
                <a:latin typeface="Century Gothic"/>
                <a:cs typeface="Century Gothic"/>
              </a:rPr>
              <a:t>infographic</a:t>
            </a:r>
            <a:r>
              <a:rPr lang="en-US" sz="2600" dirty="0" smtClean="0">
                <a:solidFill>
                  <a:schemeClr val="tx1">
                    <a:lumMod val="95000"/>
                    <a:lumOff val="5000"/>
                  </a:schemeClr>
                </a:solidFill>
                <a:latin typeface="Century Gothic"/>
                <a:cs typeface="Century Gothic"/>
              </a:rPr>
              <a:t>, rather than waiting until the end of a long document </a:t>
            </a:r>
            <a:endParaRPr lang="en-US" sz="2600" dirty="0">
              <a:latin typeface="Century Gothic"/>
              <a:cs typeface="Century Gothic"/>
            </a:endParaRPr>
          </a:p>
          <a:p>
            <a:pPr marL="0" indent="0">
              <a:buNone/>
            </a:pPr>
            <a:endParaRPr lang="en-US" sz="2400" dirty="0" smtClean="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151973232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a:solidFill>
                  <a:schemeClr val="bg1"/>
                </a:solidFill>
                <a:latin typeface="Century Gothic"/>
                <a:cs typeface="Century Gothic"/>
              </a:rPr>
              <a:t>5</a:t>
            </a:r>
            <a:r>
              <a:rPr lang="en-US" sz="3200" dirty="0" smtClean="0">
                <a:solidFill>
                  <a:schemeClr val="bg1"/>
                </a:solidFill>
                <a:latin typeface="Century Gothic"/>
                <a:cs typeface="Century Gothic"/>
              </a:rPr>
              <a:t>. Illustrate impact with data and stories</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lnSpcReduction="10000"/>
          </a:bodyPr>
          <a:lstStyle/>
          <a:p>
            <a:r>
              <a:rPr lang="en-US" sz="2400" dirty="0" smtClean="0">
                <a:solidFill>
                  <a:schemeClr val="tx1">
                    <a:lumMod val="95000"/>
                    <a:lumOff val="5000"/>
                  </a:schemeClr>
                </a:solidFill>
                <a:latin typeface="Century Gothic"/>
                <a:cs typeface="Century Gothic"/>
              </a:rPr>
              <a:t>Empirical data may not matter as much as we hope, and can be misrepresented by others. Use stories alongside quantitative data to help people relate. </a:t>
            </a:r>
          </a:p>
          <a:p>
            <a:endParaRPr lang="en-US" sz="2400" dirty="0">
              <a:solidFill>
                <a:schemeClr val="tx1">
                  <a:lumMod val="95000"/>
                  <a:lumOff val="5000"/>
                </a:schemeClr>
              </a:solidFill>
              <a:latin typeface="Century Gothic"/>
              <a:cs typeface="Century Gothic"/>
            </a:endParaRPr>
          </a:p>
          <a:p>
            <a:r>
              <a:rPr lang="en-US" sz="2400" u="sng" dirty="0" smtClean="0">
                <a:solidFill>
                  <a:schemeClr val="tx1">
                    <a:lumMod val="95000"/>
                    <a:lumOff val="5000"/>
                  </a:schemeClr>
                </a:solidFill>
                <a:latin typeface="Century Gothic"/>
                <a:cs typeface="Century Gothic"/>
              </a:rPr>
              <a:t>In HIA</a:t>
            </a:r>
            <a:r>
              <a:rPr lang="en-US" sz="2400" dirty="0" smtClean="0">
                <a:solidFill>
                  <a:schemeClr val="tx1">
                    <a:lumMod val="95000"/>
                    <a:lumOff val="5000"/>
                  </a:schemeClr>
                </a:solidFill>
                <a:latin typeface="Century Gothic"/>
                <a:cs typeface="Century Gothic"/>
              </a:rPr>
              <a:t>: Don’t overwhelm your audience with statistics in communications materials, rather highlight one to three meaningful statistics on inequities in an executive summary or press release. Use stories from focus groups or interviews to bring these to life</a:t>
            </a:r>
          </a:p>
          <a:p>
            <a:pPr marL="0" indent="0">
              <a:buNone/>
            </a:pPr>
            <a:r>
              <a:rPr lang="en-US" sz="2400" dirty="0" smtClean="0">
                <a:solidFill>
                  <a:schemeClr val="tx1">
                    <a:lumMod val="95000"/>
                    <a:lumOff val="5000"/>
                  </a:schemeClr>
                </a:solidFill>
                <a:latin typeface="Century Gothic"/>
                <a:cs typeface="Century Gothic"/>
              </a:rPr>
              <a:t> </a:t>
            </a: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7721225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6. Use simple terms to describe issues. Avoid jargon</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400" dirty="0" smtClean="0">
                <a:solidFill>
                  <a:schemeClr val="tx1">
                    <a:lumMod val="95000"/>
                    <a:lumOff val="5000"/>
                  </a:schemeClr>
                </a:solidFill>
                <a:latin typeface="Century Gothic"/>
                <a:cs typeface="Century Gothic"/>
              </a:rPr>
              <a:t>Use concrete examples to describe “equity” and “social determinants of health” rather than relying on abstract terms</a:t>
            </a:r>
          </a:p>
          <a:p>
            <a:pPr marL="0" indent="0">
              <a:buNone/>
            </a:pPr>
            <a:endParaRPr lang="en-US" sz="2400" dirty="0">
              <a:solidFill>
                <a:schemeClr val="tx1">
                  <a:lumMod val="95000"/>
                  <a:lumOff val="5000"/>
                </a:schemeClr>
              </a:solidFill>
              <a:latin typeface="Century Gothic"/>
              <a:cs typeface="Century Gothic"/>
            </a:endParaRPr>
          </a:p>
          <a:p>
            <a:pPr marL="342900" lvl="2" indent="-342900"/>
            <a:r>
              <a:rPr lang="en-US" sz="2400" u="sng" dirty="0" smtClean="0">
                <a:solidFill>
                  <a:schemeClr val="tx1">
                    <a:lumMod val="95000"/>
                    <a:lumOff val="5000"/>
                  </a:schemeClr>
                </a:solidFill>
                <a:latin typeface="Century Gothic"/>
                <a:cs typeface="Century Gothic"/>
              </a:rPr>
              <a:t>In HIA</a:t>
            </a:r>
            <a:r>
              <a:rPr lang="en-US" sz="2400" dirty="0" smtClean="0">
                <a:solidFill>
                  <a:schemeClr val="tx1">
                    <a:lumMod val="95000"/>
                    <a:lumOff val="5000"/>
                  </a:schemeClr>
                </a:solidFill>
                <a:latin typeface="Century Gothic"/>
                <a:cs typeface="Century Gothic"/>
              </a:rPr>
              <a:t>: </a:t>
            </a:r>
            <a:r>
              <a:rPr lang="en-US" dirty="0">
                <a:latin typeface="Century Gothic"/>
                <a:cs typeface="Century Gothic"/>
              </a:rPr>
              <a:t>Describe actual inequities concretely and illustrate how the issue you are focused on links to health outcomes. </a:t>
            </a:r>
            <a:r>
              <a:rPr lang="en-US" dirty="0" smtClean="0">
                <a:latin typeface="Century Gothic"/>
                <a:cs typeface="Century Gothic"/>
              </a:rPr>
              <a:t>Don’t assume that jargon like “social determinants of health” will have meaning for your audience.</a:t>
            </a:r>
          </a:p>
          <a:p>
            <a:pPr marL="0" indent="0">
              <a:buNone/>
            </a:pPr>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390874992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a:solidFill>
                  <a:schemeClr val="bg1"/>
                </a:solidFill>
                <a:latin typeface="Century Gothic"/>
                <a:cs typeface="Century Gothic"/>
              </a:rPr>
              <a:t>7</a:t>
            </a:r>
            <a:r>
              <a:rPr lang="en-US" sz="3200" dirty="0" smtClean="0">
                <a:solidFill>
                  <a:schemeClr val="bg1"/>
                </a:solidFill>
                <a:latin typeface="Century Gothic"/>
                <a:cs typeface="Century Gothic"/>
              </a:rPr>
              <a:t>. Make the case that it’s in our ability to make change</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400" dirty="0" smtClean="0">
                <a:solidFill>
                  <a:schemeClr val="tx1">
                    <a:lumMod val="95000"/>
                    <a:lumOff val="5000"/>
                  </a:schemeClr>
                </a:solidFill>
                <a:latin typeface="Century Gothic"/>
                <a:cs typeface="Century Gothic"/>
              </a:rPr>
              <a:t>Don’t use a passive voice to describe decisions made by people.  For example, “the economy” is not doing anything own, policies made by people shape the economy. </a:t>
            </a:r>
          </a:p>
          <a:p>
            <a:pPr marL="0" indent="0">
              <a:buNone/>
            </a:pPr>
            <a:endParaRPr lang="en-US" sz="2400" dirty="0">
              <a:solidFill>
                <a:schemeClr val="tx1">
                  <a:lumMod val="95000"/>
                  <a:lumOff val="5000"/>
                </a:schemeClr>
              </a:solidFill>
              <a:latin typeface="Century Gothic"/>
              <a:cs typeface="Century Gothic"/>
            </a:endParaRPr>
          </a:p>
          <a:p>
            <a:pPr marL="342900" lvl="2" indent="-342900"/>
            <a:r>
              <a:rPr lang="en-US" sz="2400" u="sng" dirty="0" smtClean="0">
                <a:solidFill>
                  <a:schemeClr val="tx1">
                    <a:lumMod val="95000"/>
                    <a:lumOff val="5000"/>
                  </a:schemeClr>
                </a:solidFill>
                <a:latin typeface="Century Gothic"/>
                <a:cs typeface="Century Gothic"/>
              </a:rPr>
              <a:t>In HIA</a:t>
            </a:r>
            <a:r>
              <a:rPr lang="en-US" sz="2400" dirty="0" smtClean="0">
                <a:solidFill>
                  <a:schemeClr val="tx1">
                    <a:lumMod val="95000"/>
                    <a:lumOff val="5000"/>
                  </a:schemeClr>
                </a:solidFill>
                <a:latin typeface="Century Gothic"/>
                <a:cs typeface="Century Gothic"/>
              </a:rPr>
              <a:t>: </a:t>
            </a:r>
            <a:r>
              <a:rPr lang="en-US" dirty="0" smtClean="0">
                <a:latin typeface="Century Gothic"/>
                <a:cs typeface="Century Gothic"/>
              </a:rPr>
              <a:t>Explain what policies led to the existing conditions you found, identify actions to address conditions, and target recommendations to responsible parties.</a:t>
            </a:r>
          </a:p>
          <a:p>
            <a:pPr marL="0" lvl="2" indent="0">
              <a:buNone/>
            </a:pPr>
            <a:endParaRPr lang="en-US" sz="2400" dirty="0" smtClean="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271530419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9764" y="119738"/>
            <a:ext cx="6887882" cy="1143000"/>
          </a:xfrm>
        </p:spPr>
        <p:txBody>
          <a:bodyPr>
            <a:noAutofit/>
          </a:bodyPr>
          <a:lstStyle/>
          <a:p>
            <a:r>
              <a:rPr lang="en-US" sz="3200" dirty="0">
                <a:solidFill>
                  <a:schemeClr val="bg1"/>
                </a:solidFill>
                <a:latin typeface="Century Gothic"/>
                <a:cs typeface="Century Gothic"/>
              </a:rPr>
              <a:t>8</a:t>
            </a:r>
            <a:r>
              <a:rPr lang="en-US" sz="3200" dirty="0" smtClean="0">
                <a:solidFill>
                  <a:schemeClr val="bg1"/>
                </a:solidFill>
                <a:latin typeface="Century Gothic"/>
                <a:cs typeface="Century Gothic"/>
              </a:rPr>
              <a:t>. Know your audience and understand what motivates them</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400" dirty="0" smtClean="0">
                <a:solidFill>
                  <a:schemeClr val="tx1">
                    <a:lumMod val="95000"/>
                    <a:lumOff val="5000"/>
                  </a:schemeClr>
                </a:solidFill>
                <a:latin typeface="Century Gothic"/>
                <a:cs typeface="Century Gothic"/>
              </a:rPr>
              <a:t>Focus on messages that resonate with your base, the “movable middle” will follow. Be OK with conflict, you may not be able to appease all audiences</a:t>
            </a:r>
          </a:p>
          <a:p>
            <a:pPr marL="0" indent="0">
              <a:buNone/>
            </a:pPr>
            <a:endParaRPr lang="en-US" sz="2400" dirty="0">
              <a:solidFill>
                <a:schemeClr val="tx1">
                  <a:lumMod val="95000"/>
                  <a:lumOff val="5000"/>
                </a:schemeClr>
              </a:solidFill>
              <a:latin typeface="Century Gothic"/>
              <a:cs typeface="Century Gothic"/>
            </a:endParaRPr>
          </a:p>
          <a:p>
            <a:pPr marL="342900" lvl="2" indent="-342900"/>
            <a:r>
              <a:rPr lang="en-US" sz="2400" u="sng" dirty="0" smtClean="0">
                <a:solidFill>
                  <a:schemeClr val="tx1">
                    <a:lumMod val="95000"/>
                    <a:lumOff val="5000"/>
                  </a:schemeClr>
                </a:solidFill>
                <a:latin typeface="Century Gothic"/>
                <a:cs typeface="Century Gothic"/>
              </a:rPr>
              <a:t>In HIA</a:t>
            </a:r>
            <a:r>
              <a:rPr lang="en-US" sz="2400" dirty="0" smtClean="0">
                <a:solidFill>
                  <a:schemeClr val="tx1">
                    <a:lumMod val="95000"/>
                    <a:lumOff val="5000"/>
                  </a:schemeClr>
                </a:solidFill>
                <a:latin typeface="Century Gothic"/>
                <a:cs typeface="Century Gothic"/>
              </a:rPr>
              <a:t>: </a:t>
            </a:r>
            <a:r>
              <a:rPr lang="en-US" dirty="0" smtClean="0">
                <a:latin typeface="Century Gothic"/>
                <a:cs typeface="Century Gothic"/>
              </a:rPr>
              <a:t>Communications strategies should target those likely to use HIA findings to demand policy change that reduces inequities</a:t>
            </a:r>
          </a:p>
          <a:p>
            <a:pPr marL="0" indent="0">
              <a:buNone/>
            </a:pPr>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350926153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a:solidFill>
                  <a:schemeClr val="bg1"/>
                </a:solidFill>
                <a:latin typeface="Century Gothic"/>
                <a:cs typeface="Century Gothic"/>
              </a:rPr>
              <a:t>9</a:t>
            </a:r>
            <a:r>
              <a:rPr lang="en-US" sz="3200" dirty="0" smtClean="0">
                <a:solidFill>
                  <a:schemeClr val="bg1"/>
                </a:solidFill>
                <a:latin typeface="Century Gothic"/>
                <a:cs typeface="Century Gothic"/>
              </a:rPr>
              <a:t>. Choose your messenger strategically</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400" dirty="0" smtClean="0">
                <a:solidFill>
                  <a:schemeClr val="tx1">
                    <a:lumMod val="95000"/>
                    <a:lumOff val="5000"/>
                  </a:schemeClr>
                </a:solidFill>
                <a:latin typeface="Century Gothic"/>
                <a:cs typeface="Century Gothic"/>
              </a:rPr>
              <a:t>An “inside/outside” strategy is often useful.  Community members can be spokespeople and tell their own stories, while health professionals often hold status which make them respected voices. </a:t>
            </a:r>
          </a:p>
          <a:p>
            <a:pPr marL="0" indent="0">
              <a:buNone/>
            </a:pPr>
            <a:endParaRPr lang="en-US" sz="2400" dirty="0">
              <a:solidFill>
                <a:schemeClr val="tx1">
                  <a:lumMod val="95000"/>
                  <a:lumOff val="5000"/>
                </a:schemeClr>
              </a:solidFill>
              <a:latin typeface="Century Gothic"/>
              <a:cs typeface="Century Gothic"/>
            </a:endParaRPr>
          </a:p>
          <a:p>
            <a:pPr marL="342900" lvl="2" indent="-342900"/>
            <a:r>
              <a:rPr lang="en-US" sz="2400" u="sng" dirty="0" smtClean="0">
                <a:solidFill>
                  <a:schemeClr val="tx1">
                    <a:lumMod val="95000"/>
                    <a:lumOff val="5000"/>
                  </a:schemeClr>
                </a:solidFill>
                <a:latin typeface="Century Gothic"/>
                <a:cs typeface="Century Gothic"/>
              </a:rPr>
              <a:t>In HIA</a:t>
            </a:r>
            <a:r>
              <a:rPr lang="en-US" sz="2400" dirty="0" smtClean="0">
                <a:solidFill>
                  <a:schemeClr val="tx1">
                    <a:lumMod val="95000"/>
                    <a:lumOff val="5000"/>
                  </a:schemeClr>
                </a:solidFill>
                <a:latin typeface="Century Gothic"/>
                <a:cs typeface="Century Gothic"/>
              </a:rPr>
              <a:t>: </a:t>
            </a:r>
            <a:r>
              <a:rPr lang="en-US" dirty="0" smtClean="0">
                <a:latin typeface="Century Gothic"/>
                <a:cs typeface="Century Gothic"/>
              </a:rPr>
              <a:t>The process of conducting an HIA can build coalitions among various spokespeople, and build leadership among those most impacted by policies to empower them as messengers in advancing </a:t>
            </a:r>
            <a:r>
              <a:rPr lang="en-US" dirty="0" smtClean="0">
                <a:latin typeface="Century Gothic"/>
                <a:cs typeface="Century Gothic"/>
              </a:rPr>
              <a:t>equity</a:t>
            </a:r>
            <a:endParaRPr lang="en-US" dirty="0" smtClean="0">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93227397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What about messages targeting </a:t>
            </a:r>
            <a:r>
              <a:rPr lang="en-US" sz="3200" i="1" dirty="0" smtClean="0">
                <a:solidFill>
                  <a:schemeClr val="bg1"/>
                </a:solidFill>
                <a:latin typeface="Century Gothic"/>
                <a:cs typeface="Century Gothic"/>
              </a:rPr>
              <a:t>	specific decision-makers?</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400" dirty="0" smtClean="0">
                <a:solidFill>
                  <a:schemeClr val="tx1">
                    <a:lumMod val="95000"/>
                    <a:lumOff val="5000"/>
                  </a:schemeClr>
                </a:solidFill>
                <a:latin typeface="Century Gothic"/>
                <a:cs typeface="Century Gothic"/>
              </a:rPr>
              <a:t>Conduct research to understand their values and what kind of information drives their decisions – is it data, stories, hearing from their constituents? </a:t>
            </a:r>
          </a:p>
          <a:p>
            <a:endParaRPr lang="en-US" sz="2400" dirty="0" smtClean="0">
              <a:solidFill>
                <a:schemeClr val="tx1">
                  <a:lumMod val="95000"/>
                  <a:lumOff val="5000"/>
                </a:schemeClr>
              </a:solidFill>
              <a:latin typeface="Century Gothic"/>
              <a:cs typeface="Century Gothic"/>
            </a:endParaRPr>
          </a:p>
          <a:p>
            <a:r>
              <a:rPr lang="en-US" sz="2400" dirty="0" smtClean="0">
                <a:solidFill>
                  <a:schemeClr val="tx1">
                    <a:lumMod val="95000"/>
                    <a:lumOff val="5000"/>
                  </a:schemeClr>
                </a:solidFill>
                <a:latin typeface="Century Gothic"/>
                <a:cs typeface="Century Gothic"/>
              </a:rPr>
              <a:t>If you need someone’s vote for a short-term policy win, and equity is not motivational to them, it may be best not to talk about equity.  </a:t>
            </a:r>
            <a:r>
              <a:rPr lang="en-US" sz="2400" i="1" dirty="0" smtClean="0">
                <a:solidFill>
                  <a:schemeClr val="tx1">
                    <a:lumMod val="95000"/>
                    <a:lumOff val="5000"/>
                  </a:schemeClr>
                </a:solidFill>
                <a:latin typeface="Century Gothic"/>
                <a:cs typeface="Century Gothic"/>
              </a:rPr>
              <a:t>But</a:t>
            </a:r>
            <a:r>
              <a:rPr lang="en-US" sz="2400" dirty="0" smtClean="0">
                <a:solidFill>
                  <a:schemeClr val="tx1">
                    <a:lumMod val="95000"/>
                    <a:lumOff val="5000"/>
                  </a:schemeClr>
                </a:solidFill>
                <a:latin typeface="Century Gothic"/>
                <a:cs typeface="Century Gothic"/>
              </a:rPr>
              <a:t> this trade-off should be part of a longer-term strategy.</a:t>
            </a:r>
          </a:p>
          <a:p>
            <a:pPr marL="0" indent="0">
              <a:buNone/>
            </a:pPr>
            <a:endParaRPr lang="en-US" sz="2400" dirty="0">
              <a:solidFill>
                <a:schemeClr val="tx1">
                  <a:lumMod val="95000"/>
                  <a:lumOff val="5000"/>
                </a:schemeClr>
              </a:solidFill>
              <a:latin typeface="Century Gothic"/>
              <a:cs typeface="Century Gothic"/>
            </a:endParaRPr>
          </a:p>
          <a:p>
            <a:pPr marL="457200" indent="-457200"/>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190798188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Gathering Feedback</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316506"/>
          </a:xfrm>
        </p:spPr>
        <p:txBody>
          <a:bodyPr>
            <a:normAutofit/>
          </a:bodyPr>
          <a:lstStyle/>
          <a:p>
            <a:r>
              <a:rPr lang="en-US" sz="2400" dirty="0" smtClean="0">
                <a:solidFill>
                  <a:schemeClr val="tx1">
                    <a:lumMod val="95000"/>
                    <a:lumOff val="5000"/>
                  </a:schemeClr>
                </a:solidFill>
                <a:latin typeface="Century Gothic"/>
                <a:cs typeface="Century Gothic"/>
              </a:rPr>
              <a:t>Break into three groups, each group will review 3 of these strategies in more detail</a:t>
            </a:r>
          </a:p>
          <a:p>
            <a:r>
              <a:rPr lang="en-US" sz="2400" dirty="0" smtClean="0">
                <a:solidFill>
                  <a:schemeClr val="tx1">
                    <a:lumMod val="95000"/>
                    <a:lumOff val="5000"/>
                  </a:schemeClr>
                </a:solidFill>
                <a:latin typeface="Century Gothic"/>
                <a:cs typeface="Century Gothic"/>
              </a:rPr>
              <a:t>Refer to the handout for more detailed descriptions and examples</a:t>
            </a:r>
          </a:p>
          <a:p>
            <a:pPr marL="0" indent="0">
              <a:buNone/>
            </a:pPr>
            <a:endParaRPr lang="en-US" sz="2400" dirty="0" smtClean="0">
              <a:solidFill>
                <a:schemeClr val="tx1">
                  <a:lumMod val="95000"/>
                  <a:lumOff val="5000"/>
                </a:schemeClr>
              </a:solidFill>
              <a:latin typeface="Century Gothic"/>
              <a:cs typeface="Century Gothic"/>
            </a:endParaRPr>
          </a:p>
          <a:p>
            <a:r>
              <a:rPr lang="en-US" sz="2400" b="1" dirty="0">
                <a:solidFill>
                  <a:schemeClr val="tx1">
                    <a:lumMod val="95000"/>
                    <a:lumOff val="5000"/>
                  </a:schemeClr>
                </a:solidFill>
                <a:latin typeface="Century Gothic"/>
                <a:cs typeface="Century Gothic"/>
              </a:rPr>
              <a:t>Questions for participants</a:t>
            </a:r>
            <a:r>
              <a:rPr lang="en-US" sz="2400" b="1" dirty="0" smtClean="0">
                <a:solidFill>
                  <a:schemeClr val="tx1">
                    <a:lumMod val="95000"/>
                    <a:lumOff val="5000"/>
                  </a:schemeClr>
                </a:solidFill>
                <a:latin typeface="Century Gothic"/>
                <a:cs typeface="Century Gothic"/>
              </a:rPr>
              <a:t>:</a:t>
            </a:r>
            <a:endParaRPr lang="en-US" sz="2400" dirty="0" smtClean="0">
              <a:solidFill>
                <a:schemeClr val="tx1">
                  <a:lumMod val="95000"/>
                  <a:lumOff val="5000"/>
                </a:schemeClr>
              </a:solidFill>
              <a:latin typeface="Century Gothic"/>
              <a:cs typeface="Century Gothic"/>
            </a:endParaRPr>
          </a:p>
          <a:p>
            <a:pPr lvl="1"/>
            <a:r>
              <a:rPr lang="en-US" sz="2000" dirty="0" smtClean="0">
                <a:solidFill>
                  <a:schemeClr val="tx1">
                    <a:lumMod val="95000"/>
                    <a:lumOff val="5000"/>
                  </a:schemeClr>
                </a:solidFill>
                <a:latin typeface="Century Gothic"/>
                <a:cs typeface="Century Gothic"/>
              </a:rPr>
              <a:t>What are your general impressions of these strategies?</a:t>
            </a:r>
          </a:p>
          <a:p>
            <a:pPr lvl="1"/>
            <a:r>
              <a:rPr lang="en-US" sz="2000" dirty="0" smtClean="0">
                <a:solidFill>
                  <a:schemeClr val="tx1">
                    <a:lumMod val="95000"/>
                    <a:lumOff val="5000"/>
                  </a:schemeClr>
                </a:solidFill>
                <a:latin typeface="Century Gothic"/>
                <a:cs typeface="Century Gothic"/>
              </a:rPr>
              <a:t>Which strategies have worked for you and which haven’t?</a:t>
            </a:r>
          </a:p>
          <a:p>
            <a:pPr lvl="1"/>
            <a:r>
              <a:rPr lang="en-US" sz="2000" dirty="0" smtClean="0">
                <a:solidFill>
                  <a:schemeClr val="tx1">
                    <a:lumMod val="95000"/>
                    <a:lumOff val="5000"/>
                  </a:schemeClr>
                </a:solidFill>
                <a:latin typeface="Century Gothic"/>
                <a:cs typeface="Century Gothic"/>
              </a:rPr>
              <a:t>Is there anything missing?</a:t>
            </a:r>
          </a:p>
          <a:p>
            <a:pPr lvl="1"/>
            <a:r>
              <a:rPr lang="en-US" sz="2000" dirty="0" smtClean="0">
                <a:solidFill>
                  <a:schemeClr val="tx1">
                    <a:lumMod val="95000"/>
                    <a:lumOff val="5000"/>
                  </a:schemeClr>
                </a:solidFill>
                <a:latin typeface="Century Gothic"/>
                <a:cs typeface="Century Gothic"/>
              </a:rPr>
              <a:t>Do you know additional examples of HIAs that have successfully used these strategies?</a:t>
            </a:r>
          </a:p>
          <a:p>
            <a:pPr marL="0" indent="0">
              <a:buNone/>
            </a:pPr>
            <a:endParaRPr lang="en-US" sz="2400" dirty="0">
              <a:solidFill>
                <a:schemeClr val="tx1">
                  <a:lumMod val="95000"/>
                  <a:lumOff val="5000"/>
                </a:schemeClr>
              </a:solidFill>
              <a:latin typeface="Century Gothic"/>
              <a:cs typeface="Century Gothic"/>
            </a:endParaRPr>
          </a:p>
          <a:p>
            <a:pPr marL="457200" indent="-457200"/>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12045200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Gathering Feedback</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r>
              <a:rPr lang="en-US" sz="2400" dirty="0" smtClean="0">
                <a:solidFill>
                  <a:schemeClr val="tx1">
                    <a:lumMod val="95000"/>
                    <a:lumOff val="5000"/>
                  </a:schemeClr>
                </a:solidFill>
                <a:latin typeface="Century Gothic"/>
                <a:cs typeface="Century Gothic"/>
              </a:rPr>
              <a:t>What should the Equity Workgroup consider working on in the future?</a:t>
            </a:r>
          </a:p>
          <a:p>
            <a:r>
              <a:rPr lang="en-US" sz="2400" dirty="0" smtClean="0">
                <a:solidFill>
                  <a:schemeClr val="tx1">
                    <a:lumMod val="95000"/>
                    <a:lumOff val="5000"/>
                  </a:schemeClr>
                </a:solidFill>
                <a:latin typeface="Century Gothic"/>
                <a:cs typeface="Century Gothic"/>
              </a:rPr>
              <a:t>Does anyone want to join us in those activities?</a:t>
            </a:r>
          </a:p>
          <a:p>
            <a:endParaRPr lang="en-US" sz="2400" dirty="0" smtClean="0">
              <a:solidFill>
                <a:schemeClr val="tx1">
                  <a:lumMod val="95000"/>
                  <a:lumOff val="5000"/>
                </a:schemeClr>
              </a:solidFill>
              <a:latin typeface="Century Gothic"/>
              <a:cs typeface="Century Gothic"/>
            </a:endParaRPr>
          </a:p>
          <a:p>
            <a:r>
              <a:rPr lang="en-US" sz="2400" dirty="0" smtClean="0">
                <a:solidFill>
                  <a:schemeClr val="tx1">
                    <a:lumMod val="95000"/>
                    <a:lumOff val="5000"/>
                  </a:schemeClr>
                </a:solidFill>
                <a:latin typeface="Century Gothic"/>
                <a:cs typeface="Century Gothic"/>
              </a:rPr>
              <a:t>Thank you!</a:t>
            </a:r>
          </a:p>
          <a:p>
            <a:endParaRPr lang="en-US" sz="2400" dirty="0">
              <a:solidFill>
                <a:schemeClr val="tx1">
                  <a:lumMod val="95000"/>
                  <a:lumOff val="5000"/>
                </a:schemeClr>
              </a:solidFill>
              <a:latin typeface="Century Gothic"/>
              <a:cs typeface="Century Gothic"/>
            </a:endParaRPr>
          </a:p>
          <a:p>
            <a:r>
              <a:rPr lang="en-US" sz="2400" dirty="0" smtClean="0">
                <a:solidFill>
                  <a:schemeClr val="tx1">
                    <a:lumMod val="95000"/>
                    <a:lumOff val="5000"/>
                  </a:schemeClr>
                </a:solidFill>
                <a:latin typeface="Century Gothic"/>
                <a:cs typeface="Century Gothic"/>
              </a:rPr>
              <a:t>Contact: </a:t>
            </a:r>
          </a:p>
          <a:p>
            <a:pPr lvl="1"/>
            <a:r>
              <a:rPr lang="en-US" sz="2000" dirty="0" smtClean="0">
                <a:solidFill>
                  <a:schemeClr val="tx1">
                    <a:lumMod val="95000"/>
                    <a:lumOff val="5000"/>
                  </a:schemeClr>
                </a:solidFill>
                <a:latin typeface="Century Gothic"/>
                <a:cs typeface="Century Gothic"/>
              </a:rPr>
              <a:t>Jonathan Heller: </a:t>
            </a:r>
            <a:r>
              <a:rPr lang="en-US" sz="2000" dirty="0" smtClean="0">
                <a:solidFill>
                  <a:schemeClr val="tx1">
                    <a:lumMod val="95000"/>
                    <a:lumOff val="5000"/>
                  </a:schemeClr>
                </a:solidFill>
                <a:latin typeface="Century Gothic"/>
                <a:cs typeface="Century Gothic"/>
                <a:hlinkClick r:id="rId3"/>
              </a:rPr>
              <a:t>jch@humanimpact.org</a:t>
            </a:r>
            <a:endParaRPr lang="en-US" sz="2000" dirty="0" smtClean="0">
              <a:solidFill>
                <a:schemeClr val="tx1">
                  <a:lumMod val="95000"/>
                  <a:lumOff val="5000"/>
                </a:schemeClr>
              </a:solidFill>
              <a:latin typeface="Century Gothic"/>
              <a:cs typeface="Century Gothic"/>
            </a:endParaRPr>
          </a:p>
          <a:p>
            <a:pPr lvl="1"/>
            <a:r>
              <a:rPr lang="en-US" sz="2000" dirty="0" smtClean="0">
                <a:solidFill>
                  <a:schemeClr val="tx1">
                    <a:lumMod val="95000"/>
                    <a:lumOff val="5000"/>
                  </a:schemeClr>
                </a:solidFill>
                <a:latin typeface="Century Gothic"/>
                <a:cs typeface="Century Gothic"/>
              </a:rPr>
              <a:t>Logan Harris: </a:t>
            </a:r>
            <a:r>
              <a:rPr lang="en-US" sz="2000" dirty="0" smtClean="0">
                <a:solidFill>
                  <a:schemeClr val="tx1">
                    <a:lumMod val="95000"/>
                    <a:lumOff val="5000"/>
                  </a:schemeClr>
                </a:solidFill>
                <a:latin typeface="Century Gothic"/>
                <a:cs typeface="Century Gothic"/>
                <a:hlinkClick r:id="rId4"/>
              </a:rPr>
              <a:t>logan@humanimpact.org</a:t>
            </a:r>
            <a:r>
              <a:rPr lang="en-US" sz="2000" dirty="0" smtClean="0">
                <a:solidFill>
                  <a:schemeClr val="tx1">
                    <a:lumMod val="95000"/>
                    <a:lumOff val="5000"/>
                  </a:schemeClr>
                </a:solidFill>
                <a:latin typeface="Century Gothic"/>
                <a:cs typeface="Century Gothic"/>
              </a:rPr>
              <a:t> </a:t>
            </a:r>
          </a:p>
          <a:p>
            <a:pPr lvl="1"/>
            <a:r>
              <a:rPr lang="en-US" sz="2000" dirty="0" smtClean="0">
                <a:solidFill>
                  <a:schemeClr val="tx1">
                    <a:lumMod val="95000"/>
                    <a:lumOff val="5000"/>
                  </a:schemeClr>
                </a:solidFill>
                <a:latin typeface="Century Gothic"/>
                <a:cs typeface="Century Gothic"/>
              </a:rPr>
              <a:t>MaryAnn Sorensen </a:t>
            </a:r>
            <a:r>
              <a:rPr lang="en-US" sz="2000" dirty="0" err="1" smtClean="0">
                <a:solidFill>
                  <a:schemeClr val="tx1">
                    <a:lumMod val="95000"/>
                    <a:lumOff val="5000"/>
                  </a:schemeClr>
                </a:solidFill>
                <a:latin typeface="Century Gothic"/>
                <a:cs typeface="Century Gothic"/>
              </a:rPr>
              <a:t>Allacci</a:t>
            </a:r>
            <a:r>
              <a:rPr lang="en-US" sz="2000" dirty="0">
                <a:solidFill>
                  <a:schemeClr val="tx1">
                    <a:lumMod val="95000"/>
                    <a:lumOff val="5000"/>
                  </a:schemeClr>
                </a:solidFill>
                <a:latin typeface="Century Gothic"/>
                <a:cs typeface="Century Gothic"/>
              </a:rPr>
              <a:t>: </a:t>
            </a:r>
            <a:r>
              <a:rPr lang="en-US" sz="2000" dirty="0">
                <a:solidFill>
                  <a:schemeClr val="tx1">
                    <a:lumMod val="95000"/>
                    <a:lumOff val="5000"/>
                  </a:schemeClr>
                </a:solidFill>
                <a:latin typeface="Century Gothic"/>
                <a:cs typeface="Century Gothic"/>
                <a:hlinkClick r:id="rId5"/>
              </a:rPr>
              <a:t>maryann.sa@</a:t>
            </a:r>
            <a:r>
              <a:rPr lang="en-US" sz="2000" dirty="0" smtClean="0">
                <a:solidFill>
                  <a:schemeClr val="tx1">
                    <a:lumMod val="95000"/>
                    <a:lumOff val="5000"/>
                  </a:schemeClr>
                </a:solidFill>
                <a:latin typeface="Century Gothic"/>
                <a:cs typeface="Century Gothic"/>
                <a:hlinkClick r:id="rId5"/>
              </a:rPr>
              <a:t>rutgers.edu</a:t>
            </a:r>
            <a:r>
              <a:rPr lang="en-US" sz="2000" dirty="0" smtClean="0">
                <a:solidFill>
                  <a:schemeClr val="tx1">
                    <a:lumMod val="95000"/>
                    <a:lumOff val="5000"/>
                  </a:schemeClr>
                </a:solidFill>
                <a:latin typeface="Century Gothic"/>
                <a:cs typeface="Century Gothic"/>
              </a:rPr>
              <a:t> </a:t>
            </a:r>
          </a:p>
          <a:p>
            <a:pPr lvl="1"/>
            <a:endParaRPr lang="en-US" sz="2000" dirty="0" smtClean="0">
              <a:solidFill>
                <a:schemeClr val="tx1">
                  <a:lumMod val="95000"/>
                  <a:lumOff val="5000"/>
                </a:schemeClr>
              </a:solidFill>
              <a:latin typeface="Century Gothic"/>
              <a:cs typeface="Century Gothic"/>
            </a:endParaRPr>
          </a:p>
          <a:p>
            <a:endParaRPr lang="en-US" sz="2000" dirty="0" smtClean="0">
              <a:solidFill>
                <a:schemeClr val="tx1">
                  <a:lumMod val="95000"/>
                  <a:lumOff val="5000"/>
                </a:schemeClr>
              </a:solidFill>
              <a:latin typeface="Century Gothic"/>
              <a:cs typeface="Century Gothic"/>
            </a:endParaRPr>
          </a:p>
          <a:p>
            <a:pPr marL="0" indent="0">
              <a:buNone/>
            </a:pPr>
            <a:endParaRPr lang="en-US" sz="2400" dirty="0">
              <a:solidFill>
                <a:schemeClr val="tx1">
                  <a:lumMod val="95000"/>
                  <a:lumOff val="5000"/>
                </a:schemeClr>
              </a:solidFill>
              <a:latin typeface="Century Gothic"/>
              <a:cs typeface="Century Gothic"/>
            </a:endParaRPr>
          </a:p>
          <a:p>
            <a:pPr marL="457200" indent="-457200"/>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6"/>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41371009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SOPHIA Equity Working Group</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pPr marL="457200" indent="-457200"/>
            <a:r>
              <a:rPr lang="en-US" sz="2400" dirty="0" smtClean="0">
                <a:solidFill>
                  <a:schemeClr val="tx1">
                    <a:lumMod val="95000"/>
                    <a:lumOff val="5000"/>
                  </a:schemeClr>
                </a:solidFill>
                <a:latin typeface="Century Gothic"/>
                <a:cs typeface="Century Gothic"/>
              </a:rPr>
              <a:t>Formed in 2011 to address gap in HIA practice: </a:t>
            </a:r>
            <a:r>
              <a:rPr lang="en-US" sz="2400" dirty="0" smtClean="0">
                <a:latin typeface="Century Gothic"/>
                <a:cs typeface="Century Gothic"/>
              </a:rPr>
              <a:t>equity </a:t>
            </a:r>
            <a:r>
              <a:rPr lang="en-US" sz="2400" dirty="0">
                <a:latin typeface="Century Gothic"/>
                <a:cs typeface="Century Gothic"/>
              </a:rPr>
              <a:t>is a core </a:t>
            </a:r>
            <a:r>
              <a:rPr lang="en-US" sz="2400" dirty="0" smtClean="0">
                <a:latin typeface="Century Gothic"/>
                <a:cs typeface="Century Gothic"/>
              </a:rPr>
              <a:t>value, but </a:t>
            </a:r>
            <a:r>
              <a:rPr lang="en-US" sz="2400" dirty="0">
                <a:latin typeface="Century Gothic"/>
                <a:cs typeface="Century Gothic"/>
              </a:rPr>
              <a:t>limited guidance and few tools had been developed to help practitioners align their actions with this value. </a:t>
            </a:r>
            <a:endParaRPr lang="en-US" sz="2400" dirty="0" smtClean="0">
              <a:latin typeface="Century Gothic"/>
              <a:cs typeface="Century Gothic"/>
            </a:endParaRPr>
          </a:p>
          <a:p>
            <a:pPr marL="457200" indent="-457200"/>
            <a:endParaRPr lang="en-US" sz="2400" dirty="0">
              <a:solidFill>
                <a:schemeClr val="tx1">
                  <a:lumMod val="95000"/>
                  <a:lumOff val="5000"/>
                </a:schemeClr>
              </a:solidFill>
              <a:latin typeface="Century Gothic"/>
              <a:cs typeface="Century Gothic"/>
            </a:endParaRPr>
          </a:p>
          <a:p>
            <a:pPr marL="457200" indent="-457200"/>
            <a:r>
              <a:rPr lang="en-US" sz="2400" dirty="0">
                <a:latin typeface="Century Gothic"/>
                <a:cs typeface="Century Gothic"/>
              </a:rPr>
              <a:t>Advancing equity involves identifying and rectifying the policies and conditions that result in systemic, avoidable, unfair, and unjust differences in health status and mortality rates across population groups.</a:t>
            </a:r>
          </a:p>
          <a:p>
            <a:pPr marL="457200" indent="-457200"/>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2"/>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25533634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SOPHIA Equity Working Group</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4793388" cy="4343249"/>
          </a:xfrm>
        </p:spPr>
        <p:txBody>
          <a:bodyPr>
            <a:normAutofit/>
          </a:bodyPr>
          <a:lstStyle/>
          <a:p>
            <a:pPr marL="0" indent="0">
              <a:buNone/>
            </a:pPr>
            <a:r>
              <a:rPr lang="en-US" sz="2400" dirty="0" smtClean="0">
                <a:solidFill>
                  <a:schemeClr val="tx1">
                    <a:lumMod val="95000"/>
                    <a:lumOff val="5000"/>
                  </a:schemeClr>
                </a:solidFill>
                <a:latin typeface="Century Gothic"/>
                <a:cs typeface="Century Gothic"/>
              </a:rPr>
              <a:t>Equity Working Group Products</a:t>
            </a:r>
          </a:p>
          <a:p>
            <a:pPr marL="0" indent="0">
              <a:buNone/>
            </a:pPr>
            <a:endParaRPr lang="en-US" sz="2000" dirty="0" smtClean="0">
              <a:solidFill>
                <a:schemeClr val="tx1">
                  <a:lumMod val="95000"/>
                  <a:lumOff val="5000"/>
                </a:schemeClr>
              </a:solidFill>
              <a:latin typeface="Century Gothic"/>
              <a:cs typeface="Century Gothic"/>
            </a:endParaRPr>
          </a:p>
          <a:p>
            <a:pPr lvl="1" indent="-342900"/>
            <a:r>
              <a:rPr lang="en-US" sz="2000" dirty="0" smtClean="0">
                <a:solidFill>
                  <a:schemeClr val="tx1">
                    <a:lumMod val="95000"/>
                    <a:lumOff val="5000"/>
                  </a:schemeClr>
                </a:solidFill>
                <a:latin typeface="Century Gothic"/>
                <a:cs typeface="Century Gothic"/>
              </a:rPr>
              <a:t>Primer on </a:t>
            </a:r>
            <a:r>
              <a:rPr lang="en-US" sz="2000" i="1" dirty="0" smtClean="0">
                <a:solidFill>
                  <a:schemeClr val="tx1">
                    <a:lumMod val="95000"/>
                    <a:lumOff val="5000"/>
                  </a:schemeClr>
                </a:solidFill>
                <a:latin typeface="Century Gothic"/>
                <a:cs typeface="Century Gothic"/>
              </a:rPr>
              <a:t>Promoting Equity in HIA </a:t>
            </a:r>
          </a:p>
          <a:p>
            <a:pPr marL="400050" lvl="1" indent="0">
              <a:buNone/>
            </a:pPr>
            <a:endParaRPr lang="en-US" sz="2000" i="1" dirty="0" smtClean="0">
              <a:solidFill>
                <a:schemeClr val="tx1">
                  <a:lumMod val="95000"/>
                  <a:lumOff val="5000"/>
                </a:schemeClr>
              </a:solidFill>
              <a:latin typeface="Century Gothic"/>
              <a:cs typeface="Century Gothic"/>
            </a:endParaRPr>
          </a:p>
          <a:p>
            <a:pPr lvl="1" indent="-342900"/>
            <a:r>
              <a:rPr lang="en-US" sz="2000" i="1" dirty="0" smtClean="0">
                <a:solidFill>
                  <a:schemeClr val="tx1">
                    <a:lumMod val="95000"/>
                    <a:lumOff val="5000"/>
                  </a:schemeClr>
                </a:solidFill>
                <a:latin typeface="Century Gothic"/>
                <a:cs typeface="Century Gothic"/>
              </a:rPr>
              <a:t>Equity Metrics for HIA Practice</a:t>
            </a:r>
          </a:p>
          <a:p>
            <a:pPr lvl="1" indent="-342900"/>
            <a:endParaRPr lang="en-US" sz="2000" dirty="0">
              <a:solidFill>
                <a:schemeClr val="tx1">
                  <a:lumMod val="95000"/>
                  <a:lumOff val="5000"/>
                </a:schemeClr>
              </a:solidFill>
              <a:latin typeface="Century Gothic"/>
              <a:cs typeface="Century Gothic"/>
            </a:endParaRPr>
          </a:p>
          <a:p>
            <a:pPr lvl="1" indent="-342900"/>
            <a:r>
              <a:rPr lang="en-US" sz="2000" dirty="0" smtClean="0">
                <a:solidFill>
                  <a:schemeClr val="tx1">
                    <a:lumMod val="95000"/>
                    <a:lumOff val="5000"/>
                  </a:schemeClr>
                </a:solidFill>
                <a:latin typeface="Century Gothic"/>
                <a:cs typeface="Century Gothic"/>
              </a:rPr>
              <a:t>Current Project: </a:t>
            </a:r>
            <a:r>
              <a:rPr lang="en-US" sz="2000" i="1" dirty="0" smtClean="0">
                <a:solidFill>
                  <a:schemeClr val="tx1">
                    <a:lumMod val="95000"/>
                    <a:lumOff val="5000"/>
                  </a:schemeClr>
                </a:solidFill>
                <a:latin typeface="Century Gothic"/>
                <a:cs typeface="Century Gothic"/>
              </a:rPr>
              <a:t>Communicating about Equity in HIA</a:t>
            </a:r>
            <a:endParaRPr lang="en-US" sz="20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pic>
        <p:nvPicPr>
          <p:cNvPr id="4" name="Picture 3"/>
          <p:cNvPicPr>
            <a:picLocks noChangeAspect="1"/>
          </p:cNvPicPr>
          <p:nvPr/>
        </p:nvPicPr>
        <p:blipFill>
          <a:blip r:embed="rId4"/>
          <a:stretch>
            <a:fillRect/>
          </a:stretch>
        </p:blipFill>
        <p:spPr>
          <a:xfrm>
            <a:off x="5441506" y="1471061"/>
            <a:ext cx="3464347" cy="4472388"/>
          </a:xfrm>
          <a:prstGeom prst="rect">
            <a:avLst/>
          </a:prstGeom>
        </p:spPr>
      </p:pic>
    </p:spTree>
    <p:extLst>
      <p:ext uri="{BB962C8B-B14F-4D97-AF65-F5344CB8AC3E}">
        <p14:creationId xmlns:p14="http://schemas.microsoft.com/office/powerpoint/2010/main" val="5080039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latin typeface="Calibri"/>
            </a:endParaRPr>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Examples of Advancing Health </a:t>
            </a:r>
            <a:r>
              <a:rPr lang="en-US" sz="3200" dirty="0" smtClean="0">
                <a:solidFill>
                  <a:schemeClr val="bg1"/>
                </a:solidFill>
                <a:latin typeface="Century Gothic"/>
                <a:cs typeface="Century Gothic"/>
              </a:rPr>
              <a:t>Equity in HIA </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237744" y="1479176"/>
            <a:ext cx="8668512" cy="4646987"/>
          </a:xfrm>
        </p:spPr>
        <p:txBody>
          <a:bodyPr>
            <a:normAutofit lnSpcReduction="10000"/>
          </a:bodyPr>
          <a:lstStyle/>
          <a:p>
            <a:pPr marL="0" indent="0">
              <a:spcAft>
                <a:spcPts val="1200"/>
              </a:spcAft>
              <a:buNone/>
            </a:pPr>
            <a:r>
              <a:rPr lang="en-US" sz="2400" b="1" i="1" dirty="0" smtClean="0">
                <a:latin typeface="Century Gothic"/>
                <a:cs typeface="Century Gothic"/>
              </a:rPr>
              <a:t>Farmers </a:t>
            </a:r>
            <a:r>
              <a:rPr lang="en-US" sz="2400" b="1" i="1" dirty="0">
                <a:latin typeface="Century Gothic"/>
                <a:cs typeface="Century Gothic"/>
              </a:rPr>
              <a:t>Field HIA in Los </a:t>
            </a:r>
            <a:r>
              <a:rPr lang="en-US" sz="2400" b="1" i="1" dirty="0" smtClean="0">
                <a:latin typeface="Century Gothic"/>
                <a:cs typeface="Century Gothic"/>
              </a:rPr>
              <a:t>Angles: Empowering those most impacted</a:t>
            </a:r>
            <a:endParaRPr lang="en-US" sz="2400" b="1" dirty="0">
              <a:latin typeface="Century Gothic"/>
              <a:cs typeface="Century Gothic"/>
            </a:endParaRPr>
          </a:p>
          <a:p>
            <a:pPr>
              <a:spcAft>
                <a:spcPts val="600"/>
              </a:spcAft>
            </a:pPr>
            <a:r>
              <a:rPr lang="en-US" sz="2000" dirty="0">
                <a:latin typeface="Century Gothic"/>
                <a:cs typeface="Century Gothic"/>
              </a:rPr>
              <a:t>"So we voiced our opinion with the HIA. We're still voicing our opinion...'Cause our voice is very important." – </a:t>
            </a:r>
            <a:r>
              <a:rPr lang="en-US" sz="2000" i="1" dirty="0">
                <a:latin typeface="Century Gothic"/>
                <a:cs typeface="Century Gothic"/>
              </a:rPr>
              <a:t>Community </a:t>
            </a:r>
            <a:r>
              <a:rPr lang="en-US" sz="2000" i="1" dirty="0" smtClean="0">
                <a:latin typeface="Century Gothic"/>
                <a:cs typeface="Century Gothic"/>
              </a:rPr>
              <a:t>Advisory Committee member</a:t>
            </a:r>
            <a:endParaRPr lang="en-US" sz="2000" dirty="0" smtClean="0">
              <a:latin typeface="Century Gothic"/>
              <a:cs typeface="Century Gothic"/>
            </a:endParaRPr>
          </a:p>
          <a:p>
            <a:pPr>
              <a:spcAft>
                <a:spcPts val="600"/>
              </a:spcAft>
            </a:pPr>
            <a:r>
              <a:rPr lang="en-US" sz="2000" dirty="0" smtClean="0">
                <a:latin typeface="Century Gothic"/>
                <a:cs typeface="Century Gothic"/>
              </a:rPr>
              <a:t>“[</a:t>
            </a:r>
            <a:r>
              <a:rPr lang="en-US" sz="2000" dirty="0">
                <a:latin typeface="Century Gothic"/>
                <a:cs typeface="Century Gothic"/>
              </a:rPr>
              <a:t>The HIA brought] structure and thoroughness with which resident voices and concerns were brought forward in a concise and useful way.” – </a:t>
            </a:r>
            <a:r>
              <a:rPr lang="en-US" sz="2000" i="1" dirty="0" smtClean="0">
                <a:latin typeface="Century Gothic"/>
                <a:cs typeface="Century Gothic"/>
              </a:rPr>
              <a:t>Academic partner </a:t>
            </a:r>
          </a:p>
          <a:p>
            <a:pPr>
              <a:spcAft>
                <a:spcPts val="600"/>
              </a:spcAft>
            </a:pPr>
            <a:r>
              <a:rPr lang="en-US" sz="2000" dirty="0" smtClean="0">
                <a:latin typeface="Century Gothic"/>
                <a:cs typeface="Century Gothic"/>
              </a:rPr>
              <a:t>“</a:t>
            </a:r>
            <a:r>
              <a:rPr lang="en-US" sz="2000" dirty="0">
                <a:latin typeface="Century Gothic"/>
                <a:cs typeface="Century Gothic"/>
              </a:rPr>
              <a:t>Clearly [resident] power has grown, in comparison to where we were when we started.” – </a:t>
            </a:r>
            <a:r>
              <a:rPr lang="en-US" sz="2000" i="1" dirty="0">
                <a:latin typeface="Century Gothic"/>
                <a:cs typeface="Century Gothic"/>
              </a:rPr>
              <a:t>Community partner </a:t>
            </a:r>
            <a:r>
              <a:rPr lang="en-US" sz="2000" i="1" dirty="0" smtClean="0">
                <a:latin typeface="Century Gothic"/>
                <a:cs typeface="Century Gothic"/>
              </a:rPr>
              <a:t>co-</a:t>
            </a:r>
            <a:r>
              <a:rPr lang="en-US" sz="2000" i="1" dirty="0" smtClean="0">
                <a:latin typeface="Century Gothic"/>
                <a:cs typeface="Century Gothic"/>
              </a:rPr>
              <a:t>leader</a:t>
            </a:r>
            <a:endParaRPr lang="en-US" sz="2000" i="1" dirty="0" smtClean="0">
              <a:latin typeface="Century Gothic"/>
              <a:cs typeface="Century Gothic"/>
            </a:endParaRPr>
          </a:p>
          <a:p>
            <a:pPr>
              <a:spcAft>
                <a:spcPts val="600"/>
              </a:spcAft>
            </a:pPr>
            <a:r>
              <a:rPr lang="en-US" sz="2000" dirty="0" smtClean="0">
                <a:latin typeface="Century Gothic"/>
                <a:cs typeface="Century Gothic"/>
              </a:rPr>
              <a:t>“[</a:t>
            </a:r>
            <a:r>
              <a:rPr lang="en-US" sz="2000" dirty="0">
                <a:latin typeface="Century Gothic"/>
                <a:cs typeface="Century Gothic"/>
              </a:rPr>
              <a:t>The HIA] brought together residents from all the neighborhoods who probably would not otherwise have worked on this project.” – </a:t>
            </a:r>
            <a:r>
              <a:rPr lang="en-US" sz="2000" i="1" dirty="0">
                <a:latin typeface="Century Gothic"/>
                <a:cs typeface="Century Gothic"/>
              </a:rPr>
              <a:t>Community </a:t>
            </a:r>
            <a:r>
              <a:rPr lang="en-US" sz="2000" i="1" dirty="0" smtClean="0">
                <a:latin typeface="Century Gothic"/>
                <a:cs typeface="Century Gothic"/>
              </a:rPr>
              <a:t>partner co-leader</a:t>
            </a:r>
            <a:r>
              <a:rPr lang="en-US" sz="2000" dirty="0" smtClean="0">
                <a:latin typeface="Century Gothic"/>
                <a:cs typeface="Century Gothic"/>
              </a:rPr>
              <a:t> </a:t>
            </a:r>
            <a:endParaRPr lang="en-US" sz="2000" b="1"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57090314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entury Gothic" panose="020B0502020202020204" pitchFamily="34" charset="0"/>
            </a:endParaRPr>
          </a:p>
        </p:txBody>
      </p:sp>
      <p:sp>
        <p:nvSpPr>
          <p:cNvPr id="2" name="Title 1"/>
          <p:cNvSpPr>
            <a:spLocks noGrp="1"/>
          </p:cNvSpPr>
          <p:nvPr>
            <p:ph type="title"/>
          </p:nvPr>
        </p:nvSpPr>
        <p:spPr>
          <a:xfrm>
            <a:off x="46464" y="119738"/>
            <a:ext cx="6655179" cy="1143000"/>
          </a:xfrm>
        </p:spPr>
        <p:txBody>
          <a:bodyPr>
            <a:noAutofit/>
          </a:bodyPr>
          <a:lstStyle/>
          <a:p>
            <a:r>
              <a:rPr lang="en-US" sz="3200" dirty="0">
                <a:solidFill>
                  <a:schemeClr val="bg1"/>
                </a:solidFill>
                <a:latin typeface="Century Gothic"/>
                <a:cs typeface="Century Gothic"/>
              </a:rPr>
              <a:t>Examples of Advancing Health Equity in HIA </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146304" y="1600200"/>
            <a:ext cx="8924544" cy="4525963"/>
          </a:xfrm>
        </p:spPr>
        <p:txBody>
          <a:bodyPr>
            <a:normAutofit/>
          </a:bodyPr>
          <a:lstStyle/>
          <a:p>
            <a:pPr marL="0" indent="0">
              <a:buNone/>
            </a:pPr>
            <a:r>
              <a:rPr lang="en-US" sz="2400" b="1" i="1" dirty="0" smtClean="0">
                <a:latin typeface="Century Gothic"/>
                <a:cs typeface="Century Gothic"/>
              </a:rPr>
              <a:t>Rehabilitating Corrections in California:  An </a:t>
            </a:r>
            <a:r>
              <a:rPr lang="en-US" sz="2400" b="1" i="1" dirty="0">
                <a:latin typeface="Century Gothic"/>
                <a:cs typeface="Century Gothic"/>
              </a:rPr>
              <a:t>HIA on </a:t>
            </a:r>
            <a:r>
              <a:rPr lang="en-US" sz="2400" b="1" i="1" dirty="0" smtClean="0">
                <a:latin typeface="Century Gothic"/>
                <a:cs typeface="Century Gothic"/>
              </a:rPr>
              <a:t>Prop </a:t>
            </a:r>
            <a:r>
              <a:rPr lang="en-US" sz="2400" b="1" i="1" dirty="0" smtClean="0">
                <a:latin typeface="Century Gothic"/>
                <a:cs typeface="Century Gothic"/>
              </a:rPr>
              <a:t>47</a:t>
            </a:r>
          </a:p>
          <a:p>
            <a:r>
              <a:rPr lang="en-US" sz="2000" dirty="0" smtClean="0">
                <a:latin typeface="Century Gothic"/>
                <a:cs typeface="Century Gothic"/>
              </a:rPr>
              <a:t>The problem is clearly stated:</a:t>
            </a:r>
            <a:endParaRPr lang="en-US" sz="2000" dirty="0" smtClean="0">
              <a:latin typeface="Century Gothic"/>
              <a:cs typeface="Century Gothic"/>
            </a:endParaRPr>
          </a:p>
          <a:p>
            <a:pPr marL="0" indent="0">
              <a:buNone/>
            </a:pPr>
            <a:r>
              <a:rPr lang="en-US" sz="2000" dirty="0" smtClean="0">
                <a:latin typeface="Century Gothic"/>
                <a:cs typeface="Century Gothic"/>
              </a:rPr>
              <a:t>"Someone who is convicted of a minor, non-violent offense…can be charged with a felony and has a higher likelihood of serving a longer sentence and even potentially going to prison…The root causes of the problems that got you into prison are unlikely to be dealt with...you are unlikely to receive any meaningful drug treatment or mental health care.“  </a:t>
            </a:r>
            <a:endParaRPr lang="en-US" sz="2000" dirty="0">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pic>
        <p:nvPicPr>
          <p:cNvPr id="1026" name="Picture 2" descr="C:\Users\maryannsa\Desktop\canva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7058" y="4221638"/>
            <a:ext cx="3018119" cy="1755115"/>
          </a:xfrm>
          <a:prstGeom prst="rect">
            <a:avLst/>
          </a:prstGeom>
          <a:solidFill>
            <a:schemeClr val="accent1">
              <a:alpha val="6000"/>
            </a:schemeClr>
          </a:solidFill>
        </p:spPr>
      </p:pic>
      <p:sp>
        <p:nvSpPr>
          <p:cNvPr id="4" name="TextBox 3"/>
          <p:cNvSpPr txBox="1"/>
          <p:nvPr/>
        </p:nvSpPr>
        <p:spPr>
          <a:xfrm>
            <a:off x="791879" y="5364325"/>
            <a:ext cx="5244353" cy="646331"/>
          </a:xfrm>
          <a:prstGeom prst="rect">
            <a:avLst/>
          </a:prstGeom>
          <a:noFill/>
        </p:spPr>
        <p:txBody>
          <a:bodyPr wrap="square" rtlCol="0">
            <a:spAutoFit/>
          </a:bodyPr>
          <a:lstStyle/>
          <a:p>
            <a:r>
              <a:rPr lang="en-US" dirty="0" smtClean="0">
                <a:solidFill>
                  <a:prstClr val="black"/>
                </a:solidFill>
                <a:latin typeface="Century Gothic"/>
                <a:cs typeface="Century Gothic"/>
              </a:rPr>
              <a:t>Number </a:t>
            </a:r>
            <a:r>
              <a:rPr lang="en-US" dirty="0" smtClean="0">
                <a:solidFill>
                  <a:prstClr val="black"/>
                </a:solidFill>
                <a:latin typeface="Century Gothic"/>
                <a:cs typeface="Century Gothic"/>
              </a:rPr>
              <a:t>of people in prison in CA, 1970</a:t>
            </a:r>
            <a:r>
              <a:rPr lang="en-US" dirty="0" smtClean="0">
                <a:solidFill>
                  <a:prstClr val="black"/>
                </a:solidFill>
                <a:latin typeface="Century Gothic"/>
                <a:cs typeface="Century Gothic"/>
              </a:rPr>
              <a:t>-2014 </a:t>
            </a:r>
            <a:r>
              <a:rPr lang="en-US" i="1" dirty="0" smtClean="0">
                <a:solidFill>
                  <a:prstClr val="black"/>
                </a:solidFill>
                <a:latin typeface="Century Gothic"/>
                <a:cs typeface="Century Gothic"/>
              </a:rPr>
              <a:t>www.prop47impacts.org</a:t>
            </a:r>
            <a:endParaRPr lang="en-US" dirty="0">
              <a:solidFill>
                <a:prstClr val="black"/>
              </a:solidFill>
              <a:latin typeface="Century Gothic"/>
              <a:cs typeface="Century Gothic"/>
            </a:endParaRPr>
          </a:p>
        </p:txBody>
      </p:sp>
    </p:spTree>
    <p:extLst>
      <p:ext uri="{BB962C8B-B14F-4D97-AF65-F5344CB8AC3E}">
        <p14:creationId xmlns:p14="http://schemas.microsoft.com/office/powerpoint/2010/main" val="39162960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Why Communication?</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283882" y="1600200"/>
            <a:ext cx="8576236" cy="4525963"/>
          </a:xfrm>
        </p:spPr>
        <p:txBody>
          <a:bodyPr>
            <a:normAutofit/>
          </a:bodyPr>
          <a:lstStyle/>
          <a:p>
            <a:pPr marL="457200" indent="-457200"/>
            <a:r>
              <a:rPr lang="en-US" sz="2400" dirty="0" smtClean="0">
                <a:solidFill>
                  <a:schemeClr val="tx1">
                    <a:lumMod val="95000"/>
                    <a:lumOff val="5000"/>
                  </a:schemeClr>
                </a:solidFill>
                <a:latin typeface="Century Gothic"/>
                <a:cs typeface="Century Gothic"/>
              </a:rPr>
              <a:t>Practitioners often struggle with effective and strategic communication on </a:t>
            </a:r>
            <a:r>
              <a:rPr lang="en-US" sz="2400" dirty="0" smtClean="0">
                <a:solidFill>
                  <a:schemeClr val="tx1">
                    <a:lumMod val="95000"/>
                    <a:lumOff val="5000"/>
                  </a:schemeClr>
                </a:solidFill>
                <a:latin typeface="Century Gothic"/>
                <a:cs typeface="Century Gothic"/>
              </a:rPr>
              <a:t>equity</a:t>
            </a:r>
          </a:p>
          <a:p>
            <a:pPr marL="457200" indent="-457200"/>
            <a:r>
              <a:rPr lang="en-US" sz="2400" dirty="0" smtClean="0">
                <a:solidFill>
                  <a:schemeClr val="tx1">
                    <a:lumMod val="95000"/>
                    <a:lumOff val="5000"/>
                  </a:schemeClr>
                </a:solidFill>
                <a:latin typeface="Century Gothic"/>
                <a:cs typeface="Century Gothic"/>
              </a:rPr>
              <a:t>Logic alone may not win the day, there’s a need to create messages that people connect to and don’t alienate them </a:t>
            </a:r>
            <a:r>
              <a:rPr lang="en-US" sz="2400" dirty="0" smtClean="0">
                <a:solidFill>
                  <a:schemeClr val="tx1">
                    <a:lumMod val="95000"/>
                    <a:lumOff val="5000"/>
                  </a:schemeClr>
                </a:solidFill>
                <a:latin typeface="Century Gothic"/>
                <a:cs typeface="Century Gothic"/>
              </a:rPr>
              <a:t> </a:t>
            </a:r>
          </a:p>
          <a:p>
            <a:pPr marL="0" indent="0">
              <a:buNone/>
            </a:pPr>
            <a:endParaRPr lang="en-US" sz="2400" dirty="0" smtClean="0">
              <a:solidFill>
                <a:schemeClr val="tx1">
                  <a:lumMod val="95000"/>
                  <a:lumOff val="5000"/>
                </a:schemeClr>
              </a:solidFill>
              <a:latin typeface="Century Gothic"/>
              <a:cs typeface="Century Gothic"/>
            </a:endParaRPr>
          </a:p>
          <a:p>
            <a:pPr marL="457200" indent="-457200"/>
            <a:r>
              <a:rPr lang="en-US" sz="2400" b="1" dirty="0" smtClean="0">
                <a:solidFill>
                  <a:schemeClr val="tx1">
                    <a:lumMod val="95000"/>
                    <a:lumOff val="5000"/>
                  </a:schemeClr>
                </a:solidFill>
                <a:latin typeface="Century Gothic"/>
                <a:cs typeface="Century Gothic"/>
              </a:rPr>
              <a:t>Questions for participants:</a:t>
            </a:r>
            <a:endParaRPr lang="en-US" sz="2400" b="1" dirty="0" smtClean="0">
              <a:solidFill>
                <a:schemeClr val="tx1">
                  <a:lumMod val="95000"/>
                  <a:lumOff val="5000"/>
                </a:schemeClr>
              </a:solidFill>
              <a:latin typeface="Century Gothic"/>
              <a:cs typeface="Century Gothic"/>
            </a:endParaRPr>
          </a:p>
          <a:p>
            <a:pPr marL="857250" lvl="1" indent="-457200"/>
            <a:r>
              <a:rPr lang="en-US" sz="2400" dirty="0" smtClean="0">
                <a:solidFill>
                  <a:schemeClr val="tx1">
                    <a:lumMod val="95000"/>
                    <a:lumOff val="5000"/>
                  </a:schemeClr>
                </a:solidFill>
                <a:latin typeface="Century Gothic"/>
                <a:cs typeface="Century Gothic"/>
              </a:rPr>
              <a:t>What challenges have you faced in communicating about equity? </a:t>
            </a:r>
          </a:p>
          <a:p>
            <a:pPr marL="857250" lvl="1" indent="-457200"/>
            <a:r>
              <a:rPr lang="en-US" sz="2400" dirty="0" smtClean="0">
                <a:solidFill>
                  <a:schemeClr val="tx1">
                    <a:lumMod val="95000"/>
                    <a:lumOff val="5000"/>
                  </a:schemeClr>
                </a:solidFill>
                <a:latin typeface="Century Gothic"/>
                <a:cs typeface="Century Gothic"/>
              </a:rPr>
              <a:t>What have you done to overcome these challenges?</a:t>
            </a:r>
          </a:p>
          <a:p>
            <a:pPr marL="400050" lvl="1" indent="0">
              <a:buNone/>
            </a:pPr>
            <a:endParaRPr lang="en-US" sz="2000" b="1"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16529210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What we did</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lnSpcReduction="10000"/>
          </a:bodyPr>
          <a:lstStyle/>
          <a:p>
            <a:pPr marL="457200" indent="-457200"/>
            <a:r>
              <a:rPr lang="en-US" sz="2400" dirty="0">
                <a:solidFill>
                  <a:schemeClr val="tx1">
                    <a:lumMod val="95000"/>
                    <a:lumOff val="5000"/>
                  </a:schemeClr>
                </a:solidFill>
                <a:latin typeface="Century Gothic"/>
                <a:cs typeface="Century Gothic"/>
              </a:rPr>
              <a:t>C</a:t>
            </a:r>
            <a:r>
              <a:rPr lang="en-US" sz="2400" dirty="0" smtClean="0">
                <a:solidFill>
                  <a:schemeClr val="tx1">
                    <a:lumMod val="95000"/>
                    <a:lumOff val="5000"/>
                  </a:schemeClr>
                </a:solidFill>
                <a:latin typeface="Century Gothic"/>
                <a:cs typeface="Century Gothic"/>
              </a:rPr>
              <a:t>onducted interviews with equity communications experts:</a:t>
            </a:r>
          </a:p>
          <a:p>
            <a:pPr marL="857250" lvl="1" indent="-457200"/>
            <a:r>
              <a:rPr lang="en-US" sz="2000" dirty="0" smtClean="0">
                <a:solidFill>
                  <a:schemeClr val="tx1">
                    <a:lumMod val="95000"/>
                    <a:lumOff val="5000"/>
                  </a:schemeClr>
                </a:solidFill>
                <a:latin typeface="Century Gothic"/>
                <a:cs typeface="Century Gothic"/>
              </a:rPr>
              <a:t>Lori </a:t>
            </a:r>
            <a:r>
              <a:rPr lang="en-US" sz="2000" dirty="0" err="1" smtClean="0">
                <a:solidFill>
                  <a:schemeClr val="tx1">
                    <a:lumMod val="95000"/>
                    <a:lumOff val="5000"/>
                  </a:schemeClr>
                </a:solidFill>
                <a:latin typeface="Century Gothic"/>
                <a:cs typeface="Century Gothic"/>
              </a:rPr>
              <a:t>Dorfman</a:t>
            </a:r>
            <a:r>
              <a:rPr lang="en-US" sz="2000" dirty="0" smtClean="0">
                <a:solidFill>
                  <a:schemeClr val="tx1">
                    <a:lumMod val="95000"/>
                    <a:lumOff val="5000"/>
                  </a:schemeClr>
                </a:solidFill>
                <a:latin typeface="Century Gothic"/>
                <a:cs typeface="Century Gothic"/>
              </a:rPr>
              <a:t>, Berkeley Media Studies Group</a:t>
            </a:r>
          </a:p>
          <a:p>
            <a:pPr marL="857250" lvl="1" indent="-457200"/>
            <a:r>
              <a:rPr lang="en-US" sz="2000" dirty="0" smtClean="0">
                <a:solidFill>
                  <a:schemeClr val="tx1">
                    <a:lumMod val="95000"/>
                    <a:lumOff val="5000"/>
                  </a:schemeClr>
                </a:solidFill>
                <a:latin typeface="Century Gothic"/>
                <a:cs typeface="Century Gothic"/>
              </a:rPr>
              <a:t>Beth </a:t>
            </a:r>
            <a:r>
              <a:rPr lang="en-US" sz="2000" dirty="0" err="1" smtClean="0">
                <a:solidFill>
                  <a:schemeClr val="tx1">
                    <a:lumMod val="95000"/>
                    <a:lumOff val="5000"/>
                  </a:schemeClr>
                </a:solidFill>
                <a:latin typeface="Century Gothic"/>
                <a:cs typeface="Century Gothic"/>
              </a:rPr>
              <a:t>Kanter</a:t>
            </a:r>
            <a:r>
              <a:rPr lang="en-US" sz="2000" dirty="0" smtClean="0">
                <a:solidFill>
                  <a:schemeClr val="tx1">
                    <a:lumMod val="95000"/>
                    <a:lumOff val="5000"/>
                  </a:schemeClr>
                </a:solidFill>
                <a:latin typeface="Century Gothic"/>
                <a:cs typeface="Century Gothic"/>
              </a:rPr>
              <a:t>, Spitfire Strategies</a:t>
            </a:r>
          </a:p>
          <a:p>
            <a:pPr marL="857250" lvl="1" indent="-457200"/>
            <a:r>
              <a:rPr lang="en-US" sz="2000" dirty="0" smtClean="0">
                <a:solidFill>
                  <a:schemeClr val="tx1">
                    <a:lumMod val="95000"/>
                    <a:lumOff val="5000"/>
                  </a:schemeClr>
                </a:solidFill>
                <a:latin typeface="Century Gothic"/>
                <a:cs typeface="Century Gothic"/>
              </a:rPr>
              <a:t>Nat Kendall-Taylor, Frameworks Institute</a:t>
            </a:r>
          </a:p>
          <a:p>
            <a:pPr marL="857250" lvl="1" indent="-457200"/>
            <a:r>
              <a:rPr lang="en-US" sz="2000" dirty="0" err="1" smtClean="0">
                <a:solidFill>
                  <a:schemeClr val="tx1">
                    <a:lumMod val="95000"/>
                    <a:lumOff val="5000"/>
                  </a:schemeClr>
                </a:solidFill>
                <a:latin typeface="Century Gothic"/>
                <a:cs typeface="Century Gothic"/>
              </a:rPr>
              <a:t>Kathi</a:t>
            </a:r>
            <a:r>
              <a:rPr lang="en-US" sz="2000" dirty="0" smtClean="0">
                <a:solidFill>
                  <a:schemeClr val="tx1">
                    <a:lumMod val="95000"/>
                    <a:lumOff val="5000"/>
                  </a:schemeClr>
                </a:solidFill>
                <a:latin typeface="Century Gothic"/>
                <a:cs typeface="Century Gothic"/>
              </a:rPr>
              <a:t> </a:t>
            </a:r>
            <a:r>
              <a:rPr lang="en-US" sz="2000" dirty="0" err="1" smtClean="0">
                <a:solidFill>
                  <a:schemeClr val="tx1">
                    <a:lumMod val="95000"/>
                    <a:lumOff val="5000"/>
                  </a:schemeClr>
                </a:solidFill>
                <a:latin typeface="Century Gothic"/>
                <a:cs typeface="Century Gothic"/>
              </a:rPr>
              <a:t>Schaff</a:t>
            </a:r>
            <a:r>
              <a:rPr lang="en-US" sz="2000" dirty="0" smtClean="0">
                <a:solidFill>
                  <a:schemeClr val="tx1">
                    <a:lumMod val="95000"/>
                    <a:lumOff val="5000"/>
                  </a:schemeClr>
                </a:solidFill>
                <a:latin typeface="Century Gothic"/>
                <a:cs typeface="Century Gothic"/>
              </a:rPr>
              <a:t>, Alameda County PHD</a:t>
            </a:r>
          </a:p>
          <a:p>
            <a:pPr marL="857250" lvl="1" indent="-457200"/>
            <a:r>
              <a:rPr lang="en-US" sz="2000" dirty="0" err="1" smtClean="0">
                <a:solidFill>
                  <a:schemeClr val="tx1">
                    <a:lumMod val="95000"/>
                    <a:lumOff val="5000"/>
                  </a:schemeClr>
                </a:solidFill>
                <a:latin typeface="Century Gothic"/>
                <a:cs typeface="Century Gothic"/>
              </a:rPr>
              <a:t>Anat</a:t>
            </a:r>
            <a:r>
              <a:rPr lang="en-US" sz="2000" dirty="0" smtClean="0">
                <a:solidFill>
                  <a:schemeClr val="tx1">
                    <a:lumMod val="95000"/>
                    <a:lumOff val="5000"/>
                  </a:schemeClr>
                </a:solidFill>
                <a:latin typeface="Century Gothic"/>
                <a:cs typeface="Century Gothic"/>
              </a:rPr>
              <a:t> </a:t>
            </a:r>
            <a:r>
              <a:rPr lang="en-US" sz="2000" dirty="0" err="1" smtClean="0">
                <a:solidFill>
                  <a:schemeClr val="tx1">
                    <a:lumMod val="95000"/>
                    <a:lumOff val="5000"/>
                  </a:schemeClr>
                </a:solidFill>
                <a:latin typeface="Century Gothic"/>
                <a:cs typeface="Century Gothic"/>
              </a:rPr>
              <a:t>Shenker</a:t>
            </a:r>
            <a:r>
              <a:rPr lang="en-US" sz="2000" dirty="0" smtClean="0">
                <a:solidFill>
                  <a:schemeClr val="tx1">
                    <a:lumMod val="95000"/>
                    <a:lumOff val="5000"/>
                  </a:schemeClr>
                </a:solidFill>
                <a:latin typeface="Century Gothic"/>
                <a:cs typeface="Century Gothic"/>
              </a:rPr>
              <a:t>-Osorio, ASO Communications</a:t>
            </a:r>
          </a:p>
          <a:p>
            <a:pPr marL="0" indent="0">
              <a:buNone/>
            </a:pPr>
            <a:endParaRPr lang="en-US" sz="2400" dirty="0">
              <a:solidFill>
                <a:schemeClr val="tx1">
                  <a:lumMod val="95000"/>
                  <a:lumOff val="5000"/>
                </a:schemeClr>
              </a:solidFill>
              <a:latin typeface="Century Gothic"/>
              <a:cs typeface="Century Gothic"/>
            </a:endParaRPr>
          </a:p>
          <a:p>
            <a:pPr marL="457200" indent="-457200"/>
            <a:r>
              <a:rPr lang="en-US" sz="2400" dirty="0">
                <a:solidFill>
                  <a:schemeClr val="tx1">
                    <a:lumMod val="95000"/>
                    <a:lumOff val="5000"/>
                  </a:schemeClr>
                </a:solidFill>
                <a:latin typeface="Century Gothic"/>
                <a:cs typeface="Century Gothic"/>
              </a:rPr>
              <a:t>R</a:t>
            </a:r>
            <a:r>
              <a:rPr lang="en-US" sz="2400" dirty="0" smtClean="0">
                <a:solidFill>
                  <a:schemeClr val="tx1">
                    <a:lumMod val="95000"/>
                    <a:lumOff val="5000"/>
                  </a:schemeClr>
                </a:solidFill>
                <a:latin typeface="Century Gothic"/>
                <a:cs typeface="Century Gothic"/>
              </a:rPr>
              <a:t>eviewed literature on framing and communications strategies </a:t>
            </a:r>
          </a:p>
          <a:p>
            <a:pPr marL="457200" indent="-457200"/>
            <a:endParaRPr lang="en-US" sz="2400" dirty="0" smtClean="0">
              <a:solidFill>
                <a:schemeClr val="tx1">
                  <a:lumMod val="95000"/>
                  <a:lumOff val="5000"/>
                </a:schemeClr>
              </a:solidFill>
              <a:latin typeface="Century Gothic"/>
              <a:cs typeface="Century Gothic"/>
            </a:endParaRPr>
          </a:p>
          <a:p>
            <a:pPr marL="457200" indent="-457200"/>
            <a:r>
              <a:rPr lang="en-US" sz="2400" dirty="0" smtClean="0">
                <a:solidFill>
                  <a:schemeClr val="tx1">
                    <a:lumMod val="95000"/>
                    <a:lumOff val="5000"/>
                  </a:schemeClr>
                </a:solidFill>
                <a:latin typeface="Century Gothic"/>
                <a:cs typeface="Century Gothic"/>
              </a:rPr>
              <a:t>Strategies compiled target </a:t>
            </a:r>
            <a:r>
              <a:rPr lang="en-US" sz="2400" i="1" dirty="0" smtClean="0">
                <a:solidFill>
                  <a:schemeClr val="tx1">
                    <a:lumMod val="95000"/>
                    <a:lumOff val="5000"/>
                  </a:schemeClr>
                </a:solidFill>
                <a:latin typeface="Century Gothic"/>
                <a:cs typeface="Century Gothic"/>
              </a:rPr>
              <a:t>general audiences </a:t>
            </a:r>
          </a:p>
          <a:p>
            <a:pPr marL="457200" indent="-457200"/>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19121304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smtClean="0">
                <a:solidFill>
                  <a:schemeClr val="bg1"/>
                </a:solidFill>
                <a:latin typeface="Century Gothic"/>
                <a:cs typeface="Century Gothic"/>
              </a:rPr>
              <a:t>1. Know your communications objectives</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pPr marL="457200" indent="-457200"/>
            <a:r>
              <a:rPr lang="en-US" sz="2500" dirty="0" smtClean="0">
                <a:solidFill>
                  <a:schemeClr val="tx1">
                    <a:lumMod val="95000"/>
                    <a:lumOff val="5000"/>
                  </a:schemeClr>
                </a:solidFill>
                <a:latin typeface="Century Gothic"/>
                <a:cs typeface="Century Gothic"/>
              </a:rPr>
              <a:t>Communications strategy should include specific objectives related to equity, and align with overall strategy to advance equity by informing policy debates</a:t>
            </a:r>
          </a:p>
          <a:p>
            <a:pPr marL="457200" indent="-457200"/>
            <a:endParaRPr lang="en-US" sz="2500" dirty="0">
              <a:solidFill>
                <a:schemeClr val="tx1">
                  <a:lumMod val="95000"/>
                  <a:lumOff val="5000"/>
                </a:schemeClr>
              </a:solidFill>
              <a:latin typeface="Century Gothic"/>
              <a:cs typeface="Century Gothic"/>
            </a:endParaRPr>
          </a:p>
          <a:p>
            <a:pPr marL="457200" indent="-457200"/>
            <a:r>
              <a:rPr lang="en-US" sz="2500" u="sng" dirty="0" smtClean="0">
                <a:solidFill>
                  <a:schemeClr val="tx1">
                    <a:lumMod val="95000"/>
                    <a:lumOff val="5000"/>
                  </a:schemeClr>
                </a:solidFill>
                <a:latin typeface="Century Gothic"/>
                <a:cs typeface="Century Gothic"/>
              </a:rPr>
              <a:t>In HIA</a:t>
            </a:r>
            <a:r>
              <a:rPr lang="en-US" sz="2500" dirty="0" smtClean="0">
                <a:solidFill>
                  <a:schemeClr val="tx1">
                    <a:lumMod val="95000"/>
                    <a:lumOff val="5000"/>
                  </a:schemeClr>
                </a:solidFill>
                <a:latin typeface="Century Gothic"/>
                <a:cs typeface="Century Gothic"/>
              </a:rPr>
              <a:t>: Think about communication early and often. Process outcomes can be as important as the impact on decision-making. </a:t>
            </a:r>
          </a:p>
          <a:p>
            <a:pPr marL="0" indent="0">
              <a:buNone/>
            </a:pPr>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114073875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0" y="0"/>
            <a:ext cx="9159300" cy="1300457"/>
          </a:xfrm>
          <a:prstGeom prst="rect">
            <a:avLst/>
          </a:prstGeom>
          <a:solidFill>
            <a:schemeClr val="accent5">
              <a:lumMod val="50000"/>
            </a:schemeClr>
          </a:solidFill>
          <a:ln>
            <a:solidFill>
              <a:schemeClr val="accent3">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464" y="119738"/>
            <a:ext cx="6655179" cy="1143000"/>
          </a:xfrm>
        </p:spPr>
        <p:txBody>
          <a:bodyPr>
            <a:noAutofit/>
          </a:bodyPr>
          <a:lstStyle/>
          <a:p>
            <a:r>
              <a:rPr lang="en-US" sz="3200" dirty="0">
                <a:solidFill>
                  <a:schemeClr val="bg1"/>
                </a:solidFill>
                <a:latin typeface="Century Gothic"/>
                <a:cs typeface="Century Gothic"/>
              </a:rPr>
              <a:t>2</a:t>
            </a:r>
            <a:r>
              <a:rPr lang="en-US" sz="3200" dirty="0" smtClean="0">
                <a:solidFill>
                  <a:schemeClr val="bg1"/>
                </a:solidFill>
                <a:latin typeface="Century Gothic"/>
                <a:cs typeface="Century Gothic"/>
              </a:rPr>
              <a:t>. Describe the problem</a:t>
            </a:r>
            <a:endParaRPr lang="en-US" sz="3200" dirty="0">
              <a:solidFill>
                <a:schemeClr val="bg1"/>
              </a:solidFill>
              <a:latin typeface="Century Gothic"/>
              <a:cs typeface="Century Gothic"/>
            </a:endParaRPr>
          </a:p>
        </p:txBody>
      </p:sp>
      <p:sp>
        <p:nvSpPr>
          <p:cNvPr id="3" name="Subtitle 2"/>
          <p:cNvSpPr>
            <a:spLocks noGrp="1"/>
          </p:cNvSpPr>
          <p:nvPr>
            <p:ph idx="1"/>
          </p:nvPr>
        </p:nvSpPr>
        <p:spPr>
          <a:xfrm>
            <a:off x="457200" y="1600200"/>
            <a:ext cx="8229600" cy="4525963"/>
          </a:xfrm>
        </p:spPr>
        <p:txBody>
          <a:bodyPr>
            <a:normAutofit/>
          </a:bodyPr>
          <a:lstStyle/>
          <a:p>
            <a:pPr marL="457200" indent="-457200"/>
            <a:r>
              <a:rPr lang="en-US" sz="2400" dirty="0" smtClean="0">
                <a:solidFill>
                  <a:schemeClr val="tx1">
                    <a:lumMod val="95000"/>
                    <a:lumOff val="5000"/>
                  </a:schemeClr>
                </a:solidFill>
                <a:latin typeface="Century Gothic"/>
                <a:cs typeface="Century Gothic"/>
              </a:rPr>
              <a:t>Provide a clear and concise description that is relevant to local context</a:t>
            </a:r>
          </a:p>
          <a:p>
            <a:pPr marL="0" indent="0">
              <a:buNone/>
            </a:pPr>
            <a:endParaRPr lang="en-US" sz="2400" dirty="0" smtClean="0">
              <a:solidFill>
                <a:schemeClr val="tx1">
                  <a:lumMod val="95000"/>
                  <a:lumOff val="5000"/>
                </a:schemeClr>
              </a:solidFill>
              <a:latin typeface="Century Gothic"/>
              <a:cs typeface="Century Gothic"/>
            </a:endParaRPr>
          </a:p>
          <a:p>
            <a:pPr marL="457200" indent="-457200"/>
            <a:r>
              <a:rPr lang="en-US" sz="2400" dirty="0" smtClean="0">
                <a:solidFill>
                  <a:schemeClr val="tx1">
                    <a:lumMod val="95000"/>
                    <a:lumOff val="5000"/>
                  </a:schemeClr>
                </a:solidFill>
                <a:latin typeface="Century Gothic"/>
                <a:cs typeface="Century Gothic"/>
              </a:rPr>
              <a:t>Dwelling on disparities too much can stigmatize people facing inequities. Acknowledge they exist and focus on specific areas to address them</a:t>
            </a:r>
          </a:p>
          <a:p>
            <a:pPr marL="457200" indent="-457200"/>
            <a:endParaRPr lang="en-US" sz="2400" dirty="0" smtClean="0">
              <a:solidFill>
                <a:schemeClr val="tx1">
                  <a:lumMod val="95000"/>
                  <a:lumOff val="5000"/>
                </a:schemeClr>
              </a:solidFill>
              <a:latin typeface="Century Gothic"/>
              <a:cs typeface="Century Gothic"/>
            </a:endParaRPr>
          </a:p>
          <a:p>
            <a:pPr marL="457200" indent="-457200"/>
            <a:r>
              <a:rPr lang="en-US" sz="2400" u="sng" dirty="0" smtClean="0">
                <a:solidFill>
                  <a:schemeClr val="tx1">
                    <a:lumMod val="95000"/>
                    <a:lumOff val="5000"/>
                  </a:schemeClr>
                </a:solidFill>
                <a:latin typeface="Century Gothic"/>
                <a:cs typeface="Century Gothic"/>
              </a:rPr>
              <a:t>In HIA</a:t>
            </a:r>
            <a:r>
              <a:rPr lang="en-US" sz="2400" dirty="0" smtClean="0">
                <a:solidFill>
                  <a:schemeClr val="tx1">
                    <a:lumMod val="95000"/>
                    <a:lumOff val="5000"/>
                  </a:schemeClr>
                </a:solidFill>
                <a:latin typeface="Century Gothic"/>
                <a:cs typeface="Century Gothic"/>
              </a:rPr>
              <a:t>: </a:t>
            </a:r>
            <a:r>
              <a:rPr lang="en-US" sz="2400" dirty="0">
                <a:solidFill>
                  <a:schemeClr val="tx1">
                    <a:lumMod val="95000"/>
                    <a:lumOff val="5000"/>
                  </a:schemeClr>
                </a:solidFill>
                <a:latin typeface="Century Gothic"/>
                <a:cs typeface="Century Gothic"/>
              </a:rPr>
              <a:t>P</a:t>
            </a:r>
            <a:r>
              <a:rPr lang="en-US" sz="2400" dirty="0" smtClean="0">
                <a:solidFill>
                  <a:schemeClr val="tx1">
                    <a:lumMod val="95000"/>
                    <a:lumOff val="5000"/>
                  </a:schemeClr>
                </a:solidFill>
                <a:latin typeface="Century Gothic"/>
                <a:cs typeface="Century Gothic"/>
              </a:rPr>
              <a:t>art of assessment when discussing existing conditions. Explicitly make the connections between policy, as a structural source of inequities, and health</a:t>
            </a:r>
          </a:p>
          <a:p>
            <a:pPr marL="457200" indent="-457200"/>
            <a:endParaRPr lang="en-US" sz="2400" dirty="0">
              <a:solidFill>
                <a:schemeClr val="tx1">
                  <a:lumMod val="95000"/>
                  <a:lumOff val="5000"/>
                </a:schemeClr>
              </a:solidFill>
              <a:latin typeface="Century Gothic"/>
              <a:cs typeface="Century Gothic"/>
            </a:endParaRPr>
          </a:p>
          <a:p>
            <a:pPr marL="0" indent="0">
              <a:buNone/>
            </a:pPr>
            <a:endParaRPr lang="en-US" sz="2400" dirty="0">
              <a:solidFill>
                <a:schemeClr val="tx1">
                  <a:lumMod val="95000"/>
                  <a:lumOff val="5000"/>
                </a:schemeClr>
              </a:solidFill>
              <a:latin typeface="Century Gothic"/>
              <a:cs typeface="Century Gothic"/>
            </a:endParaRPr>
          </a:p>
        </p:txBody>
      </p:sp>
      <p:pic>
        <p:nvPicPr>
          <p:cNvPr id="7" name="Picture 6"/>
          <p:cNvPicPr>
            <a:picLocks noChangeAspect="1"/>
          </p:cNvPicPr>
          <p:nvPr/>
        </p:nvPicPr>
        <p:blipFill>
          <a:blip r:embed="rId3"/>
          <a:stretch>
            <a:fillRect/>
          </a:stretch>
        </p:blipFill>
        <p:spPr>
          <a:xfrm>
            <a:off x="6701643" y="34402"/>
            <a:ext cx="2274045" cy="1224024"/>
          </a:xfrm>
          <a:prstGeom prst="rect">
            <a:avLst/>
          </a:prstGeom>
        </p:spPr>
      </p:pic>
    </p:spTree>
    <p:extLst>
      <p:ext uri="{BB962C8B-B14F-4D97-AF65-F5344CB8AC3E}">
        <p14:creationId xmlns:p14="http://schemas.microsoft.com/office/powerpoint/2010/main" val="23220564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1861</TotalTime>
  <Words>1337</Words>
  <Application>Microsoft Macintosh PowerPoint</Application>
  <PresentationFormat>On-screen Show (4:3)</PresentationFormat>
  <Paragraphs>129</Paragraphs>
  <Slides>19</Slides>
  <Notes>18</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Office Theme</vt:lpstr>
      <vt:lpstr>1_Office Theme</vt:lpstr>
      <vt:lpstr>2_Office Theme</vt:lpstr>
      <vt:lpstr>Communicating About  Equity in Health Impact Assessment   National HIA Meeting  June 16, 2015</vt:lpstr>
      <vt:lpstr>SOPHIA Equity Working Group</vt:lpstr>
      <vt:lpstr>SOPHIA Equity Working Group</vt:lpstr>
      <vt:lpstr>Examples of Advancing Health Equity in HIA </vt:lpstr>
      <vt:lpstr>Examples of Advancing Health Equity in HIA </vt:lpstr>
      <vt:lpstr>Why Communication?</vt:lpstr>
      <vt:lpstr>What we did</vt:lpstr>
      <vt:lpstr>1. Know your communications objectives</vt:lpstr>
      <vt:lpstr>2. Describe the problem</vt:lpstr>
      <vt:lpstr>3. Describe your values</vt:lpstr>
      <vt:lpstr>4. Focus on solutions, not just problems</vt:lpstr>
      <vt:lpstr>5. Illustrate impact with data and stories</vt:lpstr>
      <vt:lpstr>6. Use simple terms to describe issues. Avoid jargon</vt:lpstr>
      <vt:lpstr>7. Make the case that it’s in our ability to make change</vt:lpstr>
      <vt:lpstr>8. Know your audience and understand what motivates them</vt:lpstr>
      <vt:lpstr>9. Choose your messenger strategically</vt:lpstr>
      <vt:lpstr>What about messages targeting  specific decision-makers?</vt:lpstr>
      <vt:lpstr>Gathering Feedback</vt:lpstr>
      <vt:lpstr>Gathering Feedback</vt:lpstr>
    </vt:vector>
  </TitlesOfParts>
  <Company>Human Impact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Communicating About Equity in HIA</dc:title>
  <dc:creator>Logan Harris</dc:creator>
  <cp:lastModifiedBy>Logan Harris</cp:lastModifiedBy>
  <cp:revision>44</cp:revision>
  <dcterms:created xsi:type="dcterms:W3CDTF">2015-05-06T18:46:44Z</dcterms:created>
  <dcterms:modified xsi:type="dcterms:W3CDTF">2015-05-26T17:52:33Z</dcterms:modified>
</cp:coreProperties>
</file>