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3" r:id="rId2"/>
    <p:sldId id="284" r:id="rId3"/>
    <p:sldId id="310" r:id="rId4"/>
    <p:sldId id="282" r:id="rId5"/>
    <p:sldId id="287" r:id="rId6"/>
    <p:sldId id="313" r:id="rId7"/>
    <p:sldId id="311" r:id="rId8"/>
    <p:sldId id="289" r:id="rId9"/>
    <p:sldId id="312" r:id="rId10"/>
    <p:sldId id="314" r:id="rId11"/>
    <p:sldId id="303" r:id="rId12"/>
    <p:sldId id="295" r:id="rId13"/>
    <p:sldId id="291" r:id="rId14"/>
    <p:sldId id="316" r:id="rId15"/>
    <p:sldId id="309" r:id="rId16"/>
  </p:sldIdLst>
  <p:sldSz cx="10801350" cy="6840538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E2D0A"/>
    <a:srgbClr val="B40000"/>
    <a:srgbClr val="2C0C5C"/>
    <a:srgbClr val="E97501"/>
    <a:srgbClr val="6C7D55"/>
    <a:srgbClr val="34BC37"/>
    <a:srgbClr val="A50021"/>
    <a:srgbClr val="DCE3BB"/>
    <a:srgbClr val="CAD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7" autoAdjust="0"/>
    <p:restoredTop sz="94660"/>
  </p:normalViewPr>
  <p:slideViewPr>
    <p:cSldViewPr>
      <p:cViewPr varScale="1">
        <p:scale>
          <a:sx n="81" d="100"/>
          <a:sy n="81" d="100"/>
        </p:scale>
        <p:origin x="1234" y="43"/>
      </p:cViewPr>
      <p:guideLst>
        <p:guide orient="horz" pos="2155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1704" y="-6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A9AEB-34EE-4104-A6D2-B8ACBACED51E}" type="datetimeFigureOut">
              <a:rPr lang="en-US" smtClean="0"/>
              <a:pPr/>
              <a:t>5/25/2015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B15FA-5CC4-4AEC-907E-C06E4D54B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61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B15FA-5CC4-4AEC-907E-C06E4D54B75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3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6086475" y="0"/>
            <a:ext cx="4714875" cy="6840538"/>
          </a:xfrm>
          <a:prstGeom prst="rect">
            <a:avLst/>
          </a:prstGeom>
          <a:solidFill>
            <a:srgbClr val="9E2D0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95275" y="6544469"/>
            <a:ext cx="54864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profile-a.akamaihd.net/hprofile-ak-frc3/t1/c12.12.155.155/408566_479483115456633_1531348214_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020469"/>
            <a:ext cx="14763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6475" y="1362869"/>
            <a:ext cx="4714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</a:rPr>
              <a:t>Reinvent PHX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6475" y="2658269"/>
            <a:ext cx="47148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Case Study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Midtown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Transit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District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Phoenix, AZ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5934869"/>
            <a:ext cx="4074316" cy="561975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5275" y="14390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9E2D0A"/>
                </a:solidFill>
              </a:rPr>
              <a:t>Community Workshops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66875" y="1972469"/>
            <a:ext cx="449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 smtClean="0">
                <a:solidFill>
                  <a:srgbClr val="595959"/>
                </a:solidFill>
              </a:rPr>
              <a:t>An Engaging Process</a:t>
            </a:r>
          </a:p>
        </p:txBody>
      </p:sp>
    </p:spTree>
    <p:extLst>
      <p:ext uri="{BB962C8B-B14F-4D97-AF65-F5344CB8AC3E}">
        <p14:creationId xmlns:p14="http://schemas.microsoft.com/office/powerpoint/2010/main" val="2037781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NEW MIDTOWN LIABILI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9" y="-39964"/>
            <a:ext cx="8385175" cy="68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75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4328" r="6297" b="14355"/>
          <a:stretch/>
        </p:blipFill>
        <p:spPr>
          <a:xfrm>
            <a:off x="293318" y="219869"/>
            <a:ext cx="4802557" cy="5942147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9075" y="6163469"/>
            <a:ext cx="495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9E2D0A"/>
                </a:solidFill>
              </a:rPr>
              <a:t>Injury Focus Area</a:t>
            </a:r>
          </a:p>
        </p:txBody>
      </p:sp>
      <p:pic>
        <p:nvPicPr>
          <p:cNvPr id="5" name="Picture 24" descr="I:\M_2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3"/>
          <a:stretch/>
        </p:blipFill>
        <p:spPr bwMode="auto">
          <a:xfrm>
            <a:off x="7996663" y="2586038"/>
            <a:ext cx="2748389" cy="2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C:\Users\Pam\AppData\Local\Microsoft\Windows\Temporary Internet Files\Content.IE5\9HV5IH1H\P72602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/>
          <a:stretch/>
        </p:blipFill>
        <p:spPr bwMode="auto">
          <a:xfrm>
            <a:off x="5377004" y="219869"/>
            <a:ext cx="256908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9" descr="D:\Pictures\P3230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-1648" r="-1" b="1648"/>
          <a:stretch/>
        </p:blipFill>
        <p:spPr bwMode="auto">
          <a:xfrm>
            <a:off x="5371961" y="2586039"/>
            <a:ext cx="2569087" cy="2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D:\Pictures\P32300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/>
          <a:stretch/>
        </p:blipFill>
        <p:spPr bwMode="auto">
          <a:xfrm>
            <a:off x="7996663" y="219869"/>
            <a:ext cx="274839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95275" y="6544469"/>
            <a:ext cx="10363200" cy="0"/>
          </a:xfrm>
          <a:prstGeom prst="line">
            <a:avLst/>
          </a:prstGeom>
          <a:ln>
            <a:solidFill>
              <a:srgbClr val="9E2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76989" y="5020469"/>
            <a:ext cx="5000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9E2D0A"/>
                </a:solidFill>
              </a:rPr>
              <a:t>Midtown Transit District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71961" y="5469879"/>
            <a:ext cx="5373091" cy="845990"/>
          </a:xfrm>
          <a:prstGeom prst="rect">
            <a:avLst/>
          </a:prstGeom>
          <a:solidFill>
            <a:srgbClr val="9E2D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579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50" y="0"/>
            <a:ext cx="8333650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50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3875" y="981869"/>
            <a:ext cx="44958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</a:rPr>
              <a:t>Midtown</a:t>
            </a:r>
          </a:p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</a:rPr>
              <a:t>Transit </a:t>
            </a:r>
          </a:p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</a:rPr>
              <a:t>District</a:t>
            </a:r>
          </a:p>
          <a:p>
            <a:pPr>
              <a:spcBef>
                <a:spcPct val="5000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9" name="Picture 8" descr="Midtown Opportunity Sites March 8_2014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1" t="11576" r="35185" b="8848"/>
          <a:stretch/>
        </p:blipFill>
        <p:spPr>
          <a:xfrm>
            <a:off x="219075" y="143669"/>
            <a:ext cx="4038598" cy="601980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9075" y="6163469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9E2D0A"/>
                </a:solidFill>
              </a:rPr>
              <a:t>Opportunities Sites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8875" y="677069"/>
            <a:ext cx="441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Midtown Transit District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Identified Opportunity Sites: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Healthy Food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Recreation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Street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92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t="17820" r="21551" b="16603"/>
          <a:stretch/>
        </p:blipFill>
        <p:spPr>
          <a:xfrm>
            <a:off x="-9525" y="-84931"/>
            <a:ext cx="10820400" cy="701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525" y="177006"/>
            <a:ext cx="3733800" cy="914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23875" y="448469"/>
            <a:ext cx="4495800" cy="37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 Black" pitchFamily="34" charset="0"/>
              </a:rPr>
              <a:t>HANDS ON ACTIVITY</a:t>
            </a:r>
          </a:p>
        </p:txBody>
      </p:sp>
    </p:spTree>
    <p:extLst>
      <p:ext uri="{BB962C8B-B14F-4D97-AF65-F5344CB8AC3E}">
        <p14:creationId xmlns:p14="http://schemas.microsoft.com/office/powerpoint/2010/main" val="10930763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95275" y="6544469"/>
            <a:ext cx="10134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09975" y="5786023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9E2D0A"/>
                </a:solidFill>
                <a:latin typeface="Impact" panose="020B0806030902050204" pitchFamily="34" charset="0"/>
              </a:rPr>
              <a:t>Thank you!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2" descr="https://fbcdn-profile-a.akamaihd.net/hprofile-ak-frc3/t1/c12.12.155.155/408566_479483115456633_1531348214_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864009"/>
            <a:ext cx="14763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96" y="525983"/>
            <a:ext cx="5514973" cy="760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8775" y="1259633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4200 North Central Avenue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Phoenix, Arizona 85012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480.202.0044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ernesto.fonseca@elementalgroup.net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kim.steele@elementalgroup.net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www.elementalgroup.net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5" y="4401484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2929 North Central Avenue, Suite 1550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Phoenix, Arizona  85012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602.385.6500</a:t>
            </a:r>
          </a:p>
          <a:p>
            <a:pPr algn="ctr" eaLnBrk="0" hangingPunct="0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info@slhi.org</a:t>
            </a:r>
          </a:p>
          <a:p>
            <a:pPr algn="ctr" eaLnBrk="0" hangingPunct="0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www.slhi.org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AutoShape 2" descr="resource://skype_ff_extension-at-jetpack/skype_ff_extension/data/call_skype_logo.png"/>
          <p:cNvSpPr>
            <a:spLocks noChangeAspect="1" noChangeArrowheads="1"/>
          </p:cNvSpPr>
          <p:nvPr/>
        </p:nvSpPr>
        <p:spPr bwMode="auto">
          <a:xfrm>
            <a:off x="9429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34075" y="4401484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350 West Thomas Road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Phoenix, Arizona  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85013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602.</a:t>
            </a:r>
            <a:r>
              <a:rPr lang="en-US" sz="1600" dirty="0"/>
              <a:t> 406-5192</a:t>
            </a: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eaLnBrk="0" hangingPunct="0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pam.goslar@dignityhealth.org</a:t>
            </a:r>
          </a:p>
          <a:p>
            <a:pPr algn="ctr" eaLnBrk="0" hangingPunct="0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www.dignityhealth.org/stjosephs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b="13392"/>
          <a:stretch/>
        </p:blipFill>
        <p:spPr>
          <a:xfrm>
            <a:off x="6315075" y="3420269"/>
            <a:ext cx="382219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14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profile-a.akamaihd.net/hprofile-ak-frc3/t1/c12.12.155.155/408566_479483115456633_1531348214_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020469"/>
            <a:ext cx="14763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4875" y="753269"/>
            <a:ext cx="533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9E2D0A"/>
                </a:solidFill>
              </a:rPr>
              <a:t>Ernesto Fonseca, PhD</a:t>
            </a:r>
          </a:p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Elemental Group, LLC</a:t>
            </a:r>
          </a:p>
          <a:p>
            <a:pPr algn="r"/>
            <a:r>
              <a:rPr lang="en-US" sz="1600" b="1" dirty="0">
                <a:solidFill>
                  <a:srgbClr val="9E2D0A"/>
                </a:solidFill>
              </a:rPr>
              <a:t>Kim Steele</a:t>
            </a:r>
          </a:p>
          <a:p>
            <a:pPr algn="r"/>
            <a:r>
              <a:rPr lang="en-US" sz="1600" dirty="0">
                <a:solidFill>
                  <a:srgbClr val="9E2D0A"/>
                </a:solidFill>
              </a:rPr>
              <a:t>	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Elemental Group, LLC</a:t>
            </a:r>
          </a:p>
          <a:p>
            <a:pPr algn="r"/>
            <a:r>
              <a:rPr lang="en-US" sz="1600" b="1" dirty="0">
                <a:solidFill>
                  <a:srgbClr val="9E2D0A"/>
                </a:solidFill>
              </a:rPr>
              <a:t>Pam Goslar, PhD</a:t>
            </a:r>
          </a:p>
          <a:p>
            <a:pPr algn="r"/>
            <a:r>
              <a:rPr lang="en-US" sz="1600" dirty="0">
                <a:solidFill>
                  <a:srgbClr val="9E2D0A"/>
                </a:solidFill>
              </a:rPr>
              <a:t>	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St. Joseph's Hospital &amp; Medical Center</a:t>
            </a:r>
          </a:p>
          <a:p>
            <a:pPr algn="r"/>
            <a:r>
              <a:rPr lang="en-US" sz="1600" b="1" dirty="0" smtClean="0">
                <a:solidFill>
                  <a:srgbClr val="9E2D0A"/>
                </a:solidFill>
              </a:rPr>
              <a:t>Dean Brennan, FAICP</a:t>
            </a:r>
          </a:p>
          <a:p>
            <a:pPr algn="r"/>
            <a:r>
              <a:rPr lang="en-US" sz="1600" dirty="0" smtClean="0">
                <a:solidFill>
                  <a:srgbClr val="9E2D0A"/>
                </a:solidFill>
              </a:rPr>
              <a:t>	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for Livable Communities</a:t>
            </a:r>
          </a:p>
          <a:p>
            <a:pPr algn="r"/>
            <a:r>
              <a:rPr lang="en-US" sz="1600" b="1" dirty="0" smtClean="0">
                <a:solidFill>
                  <a:srgbClr val="9E2D0A"/>
                </a:solidFill>
              </a:rPr>
              <a:t>C.J. </a:t>
            </a:r>
            <a:r>
              <a:rPr lang="en-US" sz="1600" b="1" dirty="0" err="1" smtClean="0">
                <a:solidFill>
                  <a:srgbClr val="9E2D0A"/>
                </a:solidFill>
              </a:rPr>
              <a:t>Eisenbarth</a:t>
            </a:r>
            <a:r>
              <a:rPr lang="en-US" sz="1600" b="1" dirty="0" smtClean="0">
                <a:solidFill>
                  <a:srgbClr val="9E2D0A"/>
                </a:solidFill>
              </a:rPr>
              <a:t> Hager</a:t>
            </a:r>
          </a:p>
          <a:p>
            <a:pPr algn="r"/>
            <a:r>
              <a:rPr lang="en-US" sz="1600" dirty="0" smtClean="0">
                <a:solidFill>
                  <a:srgbClr val="9E2D0A"/>
                </a:solidFill>
              </a:rPr>
              <a:t>	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St. Luke’s Health Initiatives</a:t>
            </a:r>
          </a:p>
          <a:p>
            <a:pPr algn="r"/>
            <a:r>
              <a:rPr lang="en-US" sz="1600" b="1" dirty="0">
                <a:solidFill>
                  <a:srgbClr val="9E2D0A"/>
                </a:solidFill>
              </a:rPr>
              <a:t>Mimi Majumdar </a:t>
            </a:r>
            <a:r>
              <a:rPr lang="en-US" sz="1600" b="1" dirty="0" smtClean="0">
                <a:solidFill>
                  <a:srgbClr val="9E2D0A"/>
                </a:solidFill>
              </a:rPr>
              <a:t>Narayan, PhD</a:t>
            </a:r>
          </a:p>
          <a:p>
            <a:pPr algn="r"/>
            <a:r>
              <a:rPr lang="en-US" sz="1600" dirty="0" smtClean="0">
                <a:solidFill>
                  <a:srgbClr val="9E2D0A"/>
                </a:solidFill>
              </a:rPr>
              <a:t>	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Catalyst Consulting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5275" y="6544469"/>
            <a:ext cx="10134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67475" y="5780405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9E2D0A"/>
                </a:solidFill>
                <a:latin typeface="Impact" panose="020B0806030902050204" pitchFamily="34" charset="0"/>
              </a:rPr>
              <a:t>Health Team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23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23875" y="448469"/>
            <a:ext cx="4495800" cy="37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Arial Black" pitchFamily="34" charset="0"/>
              </a:rPr>
              <a:t>THE PROCESS</a:t>
            </a:r>
          </a:p>
        </p:txBody>
      </p:sp>
      <p:sp>
        <p:nvSpPr>
          <p:cNvPr id="4" name="Oval 3"/>
          <p:cNvSpPr/>
          <p:nvPr/>
        </p:nvSpPr>
        <p:spPr>
          <a:xfrm>
            <a:off x="981075" y="2277269"/>
            <a:ext cx="1219200" cy="1219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1</a:t>
            </a:r>
            <a:endParaRPr lang="en-US" sz="4800" dirty="0"/>
          </a:p>
        </p:txBody>
      </p:sp>
      <p:sp>
        <p:nvSpPr>
          <p:cNvPr id="5" name="Oval 4"/>
          <p:cNvSpPr/>
          <p:nvPr/>
        </p:nvSpPr>
        <p:spPr>
          <a:xfrm>
            <a:off x="4410075" y="2277269"/>
            <a:ext cx="1219200" cy="1219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2</a:t>
            </a:r>
            <a:endParaRPr lang="en-US" sz="4800" dirty="0"/>
          </a:p>
        </p:txBody>
      </p:sp>
      <p:sp>
        <p:nvSpPr>
          <p:cNvPr id="6" name="Oval 5"/>
          <p:cNvSpPr/>
          <p:nvPr/>
        </p:nvSpPr>
        <p:spPr>
          <a:xfrm>
            <a:off x="8143875" y="2241644"/>
            <a:ext cx="1219200" cy="1219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3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523875" y="3801269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VISIONING: 15 MIN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During this segment participants will be introduced to the study area, goals and priorities, and the materials for the workshop such as maps, icons or survey.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00475" y="3801269"/>
            <a:ext cx="2971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MAPPING: 1 HR 15 MIN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This is a facilitator led activity, working with workshop participants to pinpoint elements relevant to the identified goals and priorities. During this segment, participants work with maps, </a:t>
            </a:r>
            <a:r>
              <a:rPr lang="en-US" sz="1400" dirty="0">
                <a:solidFill>
                  <a:srgbClr val="595959"/>
                </a:solidFill>
              </a:rPr>
              <a:t>discuss assets, </a:t>
            </a:r>
            <a:r>
              <a:rPr lang="en-US" sz="1400" dirty="0" smtClean="0">
                <a:solidFill>
                  <a:srgbClr val="595959"/>
                </a:solidFill>
              </a:rPr>
              <a:t>liabilities, and aspirations. </a:t>
            </a:r>
          </a:p>
          <a:p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5675" y="3801269"/>
            <a:ext cx="297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SURVEY &amp; DEBRIEF: 45 MIN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During this facilitator led activity, participants map routes where they walk or bike, or use their scooters. They also respond to a survey addressing questions related to demographics, eating habits, physical activity, shopping and public transportation.</a:t>
            </a: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375647" y="2886869"/>
            <a:ext cx="1882028" cy="0"/>
          </a:xfrm>
          <a:prstGeom prst="line">
            <a:avLst/>
          </a:prstGeom>
          <a:ln w="114300" cap="rnd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40786" y="2886869"/>
            <a:ext cx="2074489" cy="0"/>
          </a:xfrm>
          <a:prstGeom prst="line">
            <a:avLst/>
          </a:prstGeom>
          <a:ln w="114300" cap="rnd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37787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62676" y="448469"/>
            <a:ext cx="4495800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Conversation Topics</a:t>
            </a:r>
          </a:p>
          <a:p>
            <a:pPr>
              <a:spcBef>
                <a:spcPct val="50000"/>
              </a:spcBef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Review SLHI Health Team Process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Overview of Workshop Findings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Overview of Safe Streets Findings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Overview of Investments for Priority Areas</a:t>
            </a:r>
          </a:p>
        </p:txBody>
      </p:sp>
      <p:pic>
        <p:nvPicPr>
          <p:cNvPr id="2" name="Picture 1" descr="MIDTOWN TRANSIT DISTRICT MAP-S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43669"/>
            <a:ext cx="4192136" cy="5943850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19075" y="6087269"/>
            <a:ext cx="441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9E2D0A"/>
                </a:solidFill>
              </a:rPr>
              <a:t>Midtown Transit District: Phoenix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62676" y="448469"/>
            <a:ext cx="44958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Health Team Process</a:t>
            </a:r>
          </a:p>
          <a:p>
            <a:pPr>
              <a:spcBef>
                <a:spcPct val="50000"/>
              </a:spcBef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Neighborhood Maps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Walking &amp; Biking Maps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Injury Research &amp; Mapping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Icons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Survey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Data synthesis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</a:rPr>
              <a:t>Final mapping data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269"/>
            <a:ext cx="6084358" cy="4563269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9075" y="6087269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9E2D0A"/>
                </a:solidFill>
              </a:rPr>
              <a:t>Community Workshop</a:t>
            </a:r>
          </a:p>
        </p:txBody>
      </p:sp>
    </p:spTree>
    <p:extLst>
      <p:ext uri="{BB962C8B-B14F-4D97-AF65-F5344CB8AC3E}">
        <p14:creationId xmlns:p14="http://schemas.microsoft.com/office/powerpoint/2010/main" val="646418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12493"/>
              </p:ext>
            </p:extLst>
          </p:nvPr>
        </p:nvGraphicFramePr>
        <p:xfrm>
          <a:off x="676275" y="143669"/>
          <a:ext cx="4664075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3" imgW="4663359" imgH="6035040" progId="AcroExch.Document.7">
                  <p:embed/>
                </p:oleObj>
              </mc:Choice>
              <mc:Fallback>
                <p:oleObj name="Acrobat Document" r:id="rId3" imgW="4663359" imgH="60350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275" y="143669"/>
                        <a:ext cx="4664075" cy="603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5" y="0"/>
            <a:ext cx="5285870" cy="6840538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1" y="6172994"/>
            <a:ext cx="10887076" cy="37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Arial"/>
                <a:cs typeface="Arial"/>
              </a:rPr>
              <a:t>Sample Survey</a:t>
            </a:r>
          </a:p>
        </p:txBody>
      </p:sp>
    </p:spTree>
    <p:extLst>
      <p:ext uri="{BB962C8B-B14F-4D97-AF65-F5344CB8AC3E}">
        <p14:creationId xmlns:p14="http://schemas.microsoft.com/office/powerpoint/2010/main" val="36415785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3420269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591469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1591469"/>
            <a:ext cx="15240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3420269"/>
            <a:ext cx="1524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591469"/>
            <a:ext cx="152400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3420269"/>
            <a:ext cx="1524000" cy="152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1591469"/>
            <a:ext cx="152400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3420269"/>
            <a:ext cx="1524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75" y="1591469"/>
            <a:ext cx="1524000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3420269"/>
            <a:ext cx="1524000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75" y="3420269"/>
            <a:ext cx="1524000" cy="152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1591469"/>
            <a:ext cx="1524000" cy="1524000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71474" y="1122203"/>
            <a:ext cx="10429875" cy="37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dirty="0" smtClean="0">
                <a:solidFill>
                  <a:srgbClr val="00B050"/>
                </a:solidFill>
                <a:latin typeface="Arial Black" pitchFamily="34" charset="0"/>
              </a:rPr>
              <a:t>            ASSETS</a:t>
            </a:r>
            <a:r>
              <a:rPr lang="en-US" sz="2000" b="1" dirty="0" smtClean="0">
                <a:solidFill>
                  <a:srgbClr val="C00000"/>
                </a:solidFill>
                <a:latin typeface="Arial Black" pitchFamily="34" charset="0"/>
              </a:rPr>
              <a:t>                        LIABILITIES                     </a:t>
            </a:r>
            <a:r>
              <a:rPr lang="en-US" sz="2000" b="1" dirty="0" smtClean="0">
                <a:solidFill>
                  <a:srgbClr val="0066FF"/>
                </a:solidFill>
                <a:latin typeface="Arial Black" pitchFamily="34" charset="0"/>
              </a:rPr>
              <a:t>DESIRES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5934869"/>
            <a:ext cx="10801350" cy="37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Arial"/>
                <a:cs typeface="Arial"/>
              </a:rPr>
              <a:t>Sample Icons</a:t>
            </a:r>
          </a:p>
        </p:txBody>
      </p:sp>
    </p:spTree>
    <p:extLst>
      <p:ext uri="{BB962C8B-B14F-4D97-AF65-F5344CB8AC3E}">
        <p14:creationId xmlns:p14="http://schemas.microsoft.com/office/powerpoint/2010/main" val="348412534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50" y="0"/>
            <a:ext cx="8333650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3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NEW MIDTOWN ASS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9" y="-27033"/>
            <a:ext cx="8385176" cy="68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82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2838</TotalTime>
  <Words>270</Words>
  <Application>Microsoft Office PowerPoint</Application>
  <PresentationFormat>Custom</PresentationFormat>
  <Paragraphs>82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Impact</vt:lpstr>
      <vt:lpstr>Wingdings</vt:lpstr>
      <vt:lpstr>Default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elemental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SkySong, the Media, and the Community</dc:title>
  <dc:creator>Susan</dc:creator>
  <cp:lastModifiedBy>Ernesto</cp:lastModifiedBy>
  <cp:revision>204</cp:revision>
  <dcterms:created xsi:type="dcterms:W3CDTF">2010-03-03T15:36:23Z</dcterms:created>
  <dcterms:modified xsi:type="dcterms:W3CDTF">2015-05-25T17:13:39Z</dcterms:modified>
</cp:coreProperties>
</file>