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handoutMasterIdLst>
    <p:handoutMasterId r:id="rId21"/>
  </p:handoutMasterIdLst>
  <p:sldIdLst>
    <p:sldId id="421" r:id="rId2"/>
    <p:sldId id="410" r:id="rId3"/>
    <p:sldId id="382" r:id="rId4"/>
    <p:sldId id="361" r:id="rId5"/>
    <p:sldId id="413" r:id="rId6"/>
    <p:sldId id="417" r:id="rId7"/>
    <p:sldId id="406" r:id="rId8"/>
    <p:sldId id="391" r:id="rId9"/>
    <p:sldId id="408" r:id="rId10"/>
    <p:sldId id="415" r:id="rId11"/>
    <p:sldId id="396" r:id="rId12"/>
    <p:sldId id="423" r:id="rId13"/>
    <p:sldId id="422" r:id="rId14"/>
    <p:sldId id="424" r:id="rId15"/>
    <p:sldId id="397" r:id="rId16"/>
    <p:sldId id="420" r:id="rId17"/>
    <p:sldId id="412" r:id="rId18"/>
    <p:sldId id="394" r:id="rId1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77" autoAdjust="0"/>
    <p:restoredTop sz="58452" autoAdjust="0"/>
  </p:normalViewPr>
  <p:slideViewPr>
    <p:cSldViewPr>
      <p:cViewPr varScale="1">
        <p:scale>
          <a:sx n="28" d="100"/>
          <a:sy n="28" d="100"/>
        </p:scale>
        <p:origin x="-13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8" d="100"/>
          <a:sy n="58" d="100"/>
        </p:scale>
        <p:origin x="-166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4" y="0"/>
            <a:ext cx="2971800" cy="464820"/>
          </a:xfrm>
          <a:prstGeom prst="rect">
            <a:avLst/>
          </a:prstGeom>
        </p:spPr>
        <p:txBody>
          <a:bodyPr vert="horz" lIns="92303" tIns="46151" rIns="92303" bIns="46151" rtlCol="0"/>
          <a:lstStyle>
            <a:lvl1pPr algn="r">
              <a:defRPr sz="1200"/>
            </a:lvl1pPr>
          </a:lstStyle>
          <a:p>
            <a:fld id="{0BFF7E94-31C8-4491-AD11-F9C8511087A6}" type="datetimeFigureOut">
              <a:rPr lang="en-US" smtClean="0"/>
              <a:pPr/>
              <a:t>6/17/2015</a:t>
            </a:fld>
            <a:endParaRPr lang="en-US" dirty="0"/>
          </a:p>
        </p:txBody>
      </p:sp>
      <p:sp>
        <p:nvSpPr>
          <p:cNvPr id="5" name="Slide Number Placeholder 4"/>
          <p:cNvSpPr>
            <a:spLocks noGrp="1"/>
          </p:cNvSpPr>
          <p:nvPr>
            <p:ph type="sldNum" sz="quarter" idx="3"/>
          </p:nvPr>
        </p:nvSpPr>
        <p:spPr>
          <a:xfrm>
            <a:off x="3884614" y="8829967"/>
            <a:ext cx="2971800" cy="464820"/>
          </a:xfrm>
          <a:prstGeom prst="rect">
            <a:avLst/>
          </a:prstGeom>
        </p:spPr>
        <p:txBody>
          <a:bodyPr vert="horz" lIns="92303" tIns="46151" rIns="92303" bIns="46151" rtlCol="0" anchor="b"/>
          <a:lstStyle>
            <a:lvl1pPr algn="r">
              <a:defRPr sz="1200"/>
            </a:lvl1pPr>
          </a:lstStyle>
          <a:p>
            <a:fld id="{23F32750-7EED-4E75-BC7C-4EE3E0378450}" type="slidenum">
              <a:rPr lang="en-US" smtClean="0"/>
              <a:pPr/>
              <a:t>‹#›</a:t>
            </a:fld>
            <a:endParaRPr lang="en-US" dirty="0"/>
          </a:p>
        </p:txBody>
      </p:sp>
    </p:spTree>
    <p:extLst>
      <p:ext uri="{BB962C8B-B14F-4D97-AF65-F5344CB8AC3E}">
        <p14:creationId xmlns:p14="http://schemas.microsoft.com/office/powerpoint/2010/main" val="52774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4820"/>
          </a:xfrm>
          <a:prstGeom prst="rect">
            <a:avLst/>
          </a:prstGeom>
        </p:spPr>
        <p:txBody>
          <a:bodyPr vert="horz" lIns="92303" tIns="46151" rIns="92303" bIns="46151" rtlCol="0"/>
          <a:lstStyle>
            <a:lvl1pPr algn="l">
              <a:defRPr sz="1200"/>
            </a:lvl1pPr>
          </a:lstStyle>
          <a:p>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2303" tIns="46151" rIns="92303" bIns="46151" rtlCol="0"/>
          <a:lstStyle>
            <a:lvl1pPr algn="r">
              <a:defRPr sz="1200"/>
            </a:lvl1pPr>
          </a:lstStyle>
          <a:p>
            <a:fld id="{5CC030E1-B0C9-4449-9DA6-D880D692A577}" type="datetimeFigureOut">
              <a:rPr lang="en-US" smtClean="0"/>
              <a:pPr/>
              <a:t>6/17/2015</a:t>
            </a:fld>
            <a:endParaRPr 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2303" tIns="46151" rIns="92303" bIns="46151" rtlCol="0" anchor="ctr"/>
          <a:lstStyle/>
          <a:p>
            <a:endParaRPr lang="en-US" dirty="0"/>
          </a:p>
        </p:txBody>
      </p:sp>
      <p:sp>
        <p:nvSpPr>
          <p:cNvPr id="5" name="Notes Placeholder 4"/>
          <p:cNvSpPr>
            <a:spLocks noGrp="1"/>
          </p:cNvSpPr>
          <p:nvPr>
            <p:ph type="body" sz="quarter" idx="3"/>
          </p:nvPr>
        </p:nvSpPr>
        <p:spPr>
          <a:xfrm>
            <a:off x="685801" y="4415790"/>
            <a:ext cx="5486400" cy="4183380"/>
          </a:xfrm>
          <a:prstGeom prst="rect">
            <a:avLst/>
          </a:prstGeom>
        </p:spPr>
        <p:txBody>
          <a:bodyPr vert="horz" lIns="92303" tIns="46151" rIns="92303" bIns="4615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71800" cy="464820"/>
          </a:xfrm>
          <a:prstGeom prst="rect">
            <a:avLst/>
          </a:prstGeom>
        </p:spPr>
        <p:txBody>
          <a:bodyPr vert="horz" lIns="92303" tIns="46151" rIns="92303" bIns="4615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lIns="92303" tIns="46151" rIns="92303" bIns="46151" rtlCol="0" anchor="b"/>
          <a:lstStyle>
            <a:lvl1pPr algn="r">
              <a:defRPr sz="1200"/>
            </a:lvl1pPr>
          </a:lstStyle>
          <a:p>
            <a:fld id="{EF484DDE-6DC1-4A29-84EC-4F8ACF3ADE84}" type="slidenum">
              <a:rPr lang="en-US" smtClean="0"/>
              <a:pPr/>
              <a:t>‹#›</a:t>
            </a:fld>
            <a:endParaRPr lang="en-US" dirty="0"/>
          </a:p>
        </p:txBody>
      </p:sp>
    </p:spTree>
    <p:extLst>
      <p:ext uri="{BB962C8B-B14F-4D97-AF65-F5344CB8AC3E}">
        <p14:creationId xmlns:p14="http://schemas.microsoft.com/office/powerpoint/2010/main" val="106271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sz="1200" kern="1200" dirty="0" smtClean="0">
                <a:solidFill>
                  <a:schemeClr val="tx1"/>
                </a:solidFill>
                <a:effectLst/>
                <a:latin typeface="+mn-lt"/>
                <a:ea typeface="+mn-ea"/>
                <a:cs typeface="+mn-cs"/>
              </a:rPr>
              <a:t>HIA National Meeting 2015</a:t>
            </a:r>
            <a:r>
              <a:rPr lang="en-US" sz="1200" kern="1200" baseline="0" dirty="0" smtClean="0">
                <a:solidFill>
                  <a:schemeClr val="tx1"/>
                </a:solidFill>
                <a:effectLst/>
                <a:latin typeface="+mn-lt"/>
                <a:ea typeface="+mn-ea"/>
                <a:cs typeface="+mn-cs"/>
              </a:rPr>
              <a:t> Washington DC</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Title: Lessons learned from 5 years of local HIA capacity building</a:t>
            </a:r>
          </a:p>
          <a:p>
            <a:r>
              <a:rPr lang="en-US" sz="1200" kern="1200" dirty="0" smtClean="0">
                <a:solidFill>
                  <a:schemeClr val="tx1"/>
                </a:solidFill>
                <a:effectLst/>
                <a:latin typeface="+mn-lt"/>
                <a:ea typeface="+mn-ea"/>
                <a:cs typeface="+mn-cs"/>
              </a:rPr>
              <a:t>The Oregon Health Authority’s HIA Program is working toward an Oregon where human health and health disparity impacts are actively considered in projects, policies, and plans across sectors. To forward that effort, the HIA Program conducts HIAs on statewide and multi-county decisions. Because many built environment decisions are made at the local level, the HIA Program also works to develop local public health department capacity to conduct HIAs on decisions within their jurisdictions. To ensure successful projects, the HIA Program provides free support through webinars, in-person trainings, and limited technical assistance. The HIA Program also opens an RFP for funding and technical assistance to support two or three local projects each year. Since 2009, the HIA Program has funded or conducted 18 HIAs on transportation, housing, land use, and sustainable energy development. The session will cover lessons learned and best practices for guiding new practitioners through rapid HIAs, ensuring local relevance and ownership of HIA products, and developing and strengthening relationships between local public health professionals and their colleagues in land use, transportation, education, and housing. The session will also highlight demonstrated impacts from five years of local health department HIAs in Oregon.</a:t>
            </a:r>
          </a:p>
          <a:p>
            <a:pPr eaLnBrk="1" hangingPunct="1"/>
            <a:endParaRPr lang="en-US"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5595"/>
                </a:solidFill>
              </a:rPr>
              <a:t>Developing and strengthening relationships between local public health professionals and their colleagues in land use, transportation, education, and housing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0" dirty="0" smtClean="0">
              <a:solidFill>
                <a:srgbClr val="005595"/>
              </a:solidFill>
              <a:latin typeface="Arial Narrow" pitchFamily="34" charset="0"/>
              <a:ea typeface="+mn-ea"/>
              <a:cs typeface="Arial" pitchFamily="34" charset="0"/>
            </a:endParaRPr>
          </a:p>
          <a:p>
            <a:pPr rtl="0"/>
            <a:r>
              <a:rPr lang="en-US" sz="1200" b="1" i="1" kern="1200" dirty="0" smtClean="0">
                <a:solidFill>
                  <a:schemeClr val="tx1"/>
                </a:solidFill>
                <a:effectLst/>
                <a:latin typeface="+mn-lt"/>
                <a:ea typeface="+mn-ea"/>
                <a:cs typeface="+mn-cs"/>
              </a:rPr>
              <a:t>Washington County Beaverton Creek Bridge HIA (2014)</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Washington County's second HIA will inform the county-level decision to pursue placement of a bicycle and pedestrian bridge to cross Beaverton Creek and connect both sides of Augusta Lane. The proposed bridge is part of a multi-phased recommendation process to address community issues and aspirations in the Aloha-Reedville study area. The outcome of the overall Aloha-Reedville planning effort is to identify at least one key connectivity issue to address that would provide increased benefit to each school. The Beaverton Creek Bridge is the most ambitious of the connectivity recommendations but also provides the most benefit of any project in the larger recommendation.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0" dirty="0" smtClean="0">
              <a:solidFill>
                <a:srgbClr val="005595"/>
              </a:solidFill>
              <a:latin typeface="Arial Narrow" pitchFamily="34" charset="0"/>
              <a:ea typeface="+mn-ea"/>
              <a:cs typeface="Arial" pitchFamily="34" charset="0"/>
            </a:endParaRPr>
          </a:p>
          <a:p>
            <a:pPr eaLnBrk="1" hangingPunct="1"/>
            <a:endParaRPr lang="en-US" baseline="0" dirty="0" smtClean="0"/>
          </a:p>
          <a:p>
            <a:pPr eaLnBrk="1" hangingPunct="1"/>
            <a:r>
              <a:rPr lang="en-US" baseline="0" dirty="0" smtClean="0"/>
              <a:t>Site visit</a:t>
            </a:r>
          </a:p>
          <a:p>
            <a:pPr eaLnBrk="1" hangingPunct="1"/>
            <a:endParaRPr lang="en-US" baseline="0" dirty="0" smtClean="0"/>
          </a:p>
          <a:p>
            <a:pPr eaLnBrk="1" hangingPunct="1"/>
            <a:r>
              <a:rPr lang="en-US" baseline="0" dirty="0" smtClean="0"/>
              <a:t>Do a scoping training in person, including stakeholders. Use this time to frame things in social/environmental determinants of health (provides language for practitioners, and understanding for non-health partners)</a:t>
            </a:r>
          </a:p>
          <a:p>
            <a:pPr eaLnBrk="1" hangingPunct="1"/>
            <a:r>
              <a:rPr lang="en-US" baseline="0" dirty="0" smtClean="0"/>
              <a:t>Require interim reports (to catch problems/errors with the assessment (Hood River), and to ensure the report gets done</a:t>
            </a:r>
          </a:p>
          <a:p>
            <a:pPr eaLnBrk="1" hangingPunct="1"/>
            <a:r>
              <a:rPr lang="en-US" baseline="0" dirty="0" smtClean="0"/>
              <a:t>(Note about Curry, I have previously used this as an example of why an HIA report isn’t necessary, because Annette’s presentation was so powerful that it did it’s job, but now Annette’s gone and the HIA report is still being used to explain the need for funding for quality affordable housing.</a:t>
            </a:r>
          </a:p>
          <a:p>
            <a:pPr eaLnBrk="1" hangingPunct="1"/>
            <a:r>
              <a:rPr lang="en-US" baseline="0" dirty="0" smtClean="0"/>
              <a:t>We require a capacity-building report, where counties must explain who’s doing what, and also how the health department will present the materials internally.</a:t>
            </a:r>
          </a:p>
          <a:p>
            <a:pPr eaLnBrk="1" hangingPunct="1"/>
            <a:endParaRPr lang="en-US"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Meet your partners where</a:t>
            </a:r>
            <a:r>
              <a:rPr lang="en-US" sz="1200" b="0" i="0" kern="1200" baseline="0" dirty="0" smtClean="0">
                <a:solidFill>
                  <a:schemeClr val="tx1"/>
                </a:solidFill>
                <a:effectLst/>
                <a:latin typeface="+mn-lt"/>
                <a:ea typeface="+mn-ea"/>
                <a:cs typeface="+mn-cs"/>
              </a:rPr>
              <a:t> they are, learn their language, spend the time understanding your partners</a:t>
            </a:r>
            <a:endParaRPr lang="en-US" sz="1200" b="0" i="0" kern="1200" dirty="0" smtClean="0">
              <a:solidFill>
                <a:schemeClr val="tx1"/>
              </a:solidFill>
              <a:effectLst/>
              <a:latin typeface="+mn-lt"/>
              <a:ea typeface="+mn-ea"/>
              <a:cs typeface="+mn-cs"/>
            </a:endParaRPr>
          </a:p>
          <a:p>
            <a:pPr rtl="0"/>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Clackamas</a:t>
            </a:r>
            <a:r>
              <a:rPr lang="en-US" sz="1200" b="0" i="0" kern="1200" baseline="0" dirty="0" smtClean="0">
                <a:solidFill>
                  <a:schemeClr val="tx1"/>
                </a:solidFill>
                <a:effectLst/>
                <a:latin typeface="+mn-lt"/>
                <a:ea typeface="+mn-ea"/>
                <a:cs typeface="+mn-cs"/>
              </a:rPr>
              <a:t> County completed their project assessment and report. Then they held one final meeting to try to understand how well the HIA project team did at meeting the HIA goals, and whether or not the project added value.</a:t>
            </a:r>
          </a:p>
          <a:p>
            <a:pPr rtl="0"/>
            <a:endParaRPr lang="en-US" sz="1200" b="0" i="0" kern="1200" baseline="0" dirty="0" smtClean="0">
              <a:solidFill>
                <a:schemeClr val="tx1"/>
              </a:solidFill>
              <a:effectLst/>
              <a:latin typeface="+mn-lt"/>
              <a:ea typeface="+mn-ea"/>
              <a:cs typeface="+mn-cs"/>
            </a:endParaRPr>
          </a:p>
          <a:p>
            <a:pPr rtl="0"/>
            <a:r>
              <a:rPr lang="en-US" sz="1200" b="0" i="0" kern="1200" baseline="0" dirty="0" smtClean="0">
                <a:solidFill>
                  <a:schemeClr val="tx1"/>
                </a:solidFill>
                <a:effectLst/>
                <a:latin typeface="+mn-lt"/>
                <a:ea typeface="+mn-ea"/>
                <a:cs typeface="+mn-cs"/>
              </a:rPr>
              <a:t>All participants of OHA’s capacity building effort complete a short report answering questions intended to help the county evaluate it’s participation in the project, and also to help the OHA HIA Program improve the capacity building effort in future years.</a:t>
            </a:r>
            <a:endParaRPr lang="en-US" sz="1200" b="0" i="0" kern="1200" dirty="0" smtClean="0">
              <a:solidFill>
                <a:schemeClr val="tx1"/>
              </a:solidFill>
              <a:effectLst/>
              <a:latin typeface="+mn-lt"/>
              <a:ea typeface="+mn-ea"/>
              <a:cs typeface="+mn-cs"/>
            </a:endParaRPr>
          </a:p>
          <a:p>
            <a:pPr rtl="0"/>
            <a:endParaRPr lang="en-US" sz="1200" b="1" i="1" kern="1200" dirty="0" smtClean="0">
              <a:solidFill>
                <a:schemeClr val="tx1"/>
              </a:solidFill>
              <a:effectLst/>
              <a:latin typeface="+mn-lt"/>
              <a:ea typeface="+mn-ea"/>
              <a:cs typeface="+mn-cs"/>
            </a:endParaRPr>
          </a:p>
          <a:p>
            <a:pPr rtl="0"/>
            <a:r>
              <a:rPr lang="en-US" sz="1200" b="1" i="1" kern="1200" dirty="0" smtClean="0">
                <a:solidFill>
                  <a:schemeClr val="tx1"/>
                </a:solidFill>
                <a:effectLst/>
                <a:latin typeface="+mn-lt"/>
                <a:ea typeface="+mn-ea"/>
                <a:cs typeface="+mn-cs"/>
              </a:rPr>
              <a:t>Clackamas County Road Safety Audit HIA (2014)</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Clackamas County’s first HIA will analyze the possible transportation decisions at four intersections along </a:t>
            </a:r>
            <a:r>
              <a:rPr lang="en-US" sz="1200" kern="1200" dirty="0" err="1" smtClean="0">
                <a:solidFill>
                  <a:schemeClr val="tx1"/>
                </a:solidFill>
                <a:effectLst/>
                <a:latin typeface="+mn-lt"/>
                <a:ea typeface="+mn-ea"/>
                <a:cs typeface="+mn-cs"/>
              </a:rPr>
              <a:t>McLoughlin</a:t>
            </a:r>
            <a:r>
              <a:rPr lang="en-US" sz="1200" kern="1200" dirty="0" smtClean="0">
                <a:solidFill>
                  <a:schemeClr val="tx1"/>
                </a:solidFill>
                <a:effectLst/>
                <a:latin typeface="+mn-lt"/>
                <a:ea typeface="+mn-ea"/>
                <a:cs typeface="+mn-cs"/>
              </a:rPr>
              <a:t> Boulevard. After concluding the HIA, Clackamas County will develop materials guiding the joint Health Impact Assessment-Road Safety Audit (HIA-RSA) process for use at other intersections/corridors in the County or around the State.</a:t>
            </a:r>
          </a:p>
          <a:p>
            <a:pPr rtl="0"/>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Clackamas County Health Impact Assessment Summary</a:t>
            </a:r>
          </a:p>
          <a:p>
            <a:r>
              <a:rPr lang="en-US" sz="1200" kern="1200" dirty="0" smtClean="0">
                <a:solidFill>
                  <a:schemeClr val="tx1"/>
                </a:solidFill>
                <a:effectLst/>
                <a:latin typeface="+mn-lt"/>
                <a:ea typeface="+mn-ea"/>
                <a:cs typeface="+mn-cs"/>
              </a:rPr>
              <a:t>The proposed project will affect transportation decisions at four intersections along </a:t>
            </a:r>
            <a:r>
              <a:rPr lang="en-US" sz="1200" kern="1200" dirty="0" err="1" smtClean="0">
                <a:solidFill>
                  <a:schemeClr val="tx1"/>
                </a:solidFill>
                <a:effectLst/>
                <a:latin typeface="+mn-lt"/>
                <a:ea typeface="+mn-ea"/>
                <a:cs typeface="+mn-cs"/>
              </a:rPr>
              <a:t>McLoughlin</a:t>
            </a:r>
            <a:r>
              <a:rPr lang="en-US" sz="1200" kern="1200" dirty="0" smtClean="0">
                <a:solidFill>
                  <a:schemeClr val="tx1"/>
                </a:solidFill>
                <a:effectLst/>
                <a:latin typeface="+mn-lt"/>
                <a:ea typeface="+mn-ea"/>
                <a:cs typeface="+mn-cs"/>
              </a:rPr>
              <a:t> Boulevard and propose a Health Impact Assessment-Road Safety Audit (HIA-RSA) process for use at other intersections/corridors in the County or around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Road Safety Audit (RSA) consists of a formal safety performance examination of an existing or future road or intersection by an independent multidisciplinary team of experts. Outcomes of the RSA include identification of potential roadway safety issues and improvement opportunities for all roadway users. The overall process is based on recommendations set forth by the Federal Highway Administration (http://</a:t>
            </a:r>
            <a:r>
              <a:rPr lang="en-US" sz="1200" kern="1200" dirty="0" err="1" smtClean="0">
                <a:solidFill>
                  <a:schemeClr val="tx1"/>
                </a:solidFill>
                <a:effectLst/>
                <a:latin typeface="+mn-lt"/>
                <a:ea typeface="+mn-ea"/>
                <a:cs typeface="+mn-cs"/>
              </a:rPr>
              <a:t>safety.fhwa.dot.gov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rsa</a:t>
            </a:r>
            <a:r>
              <a:rPr lang="en-US" sz="1200" kern="1200" dirty="0" smtClean="0">
                <a:solidFill>
                  <a:schemeClr val="tx1"/>
                </a:solidFill>
                <a:effectLst/>
                <a:latin typeface="+mn-lt"/>
                <a:ea typeface="+mn-ea"/>
                <a:cs typeface="+mn-cs"/>
              </a:rPr>
              <a:t>/).  The RSA will take about 1 ½ months to complete.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Two elements comprise the project scope of work: </a:t>
            </a:r>
          </a:p>
          <a:p>
            <a:pPr lvl="0"/>
            <a:r>
              <a:rPr lang="en-US" sz="1200" kern="1200" dirty="0" smtClean="0">
                <a:solidFill>
                  <a:schemeClr val="tx1"/>
                </a:solidFill>
                <a:effectLst/>
                <a:latin typeface="+mn-lt"/>
                <a:ea typeface="+mn-ea"/>
                <a:cs typeface="+mn-cs"/>
              </a:rPr>
              <a:t>The first element that relates to the transportation system includes completing an RSA for a short section of </a:t>
            </a:r>
            <a:r>
              <a:rPr lang="en-US" sz="1200" kern="1200" dirty="0" err="1" smtClean="0">
                <a:solidFill>
                  <a:schemeClr val="tx1"/>
                </a:solidFill>
                <a:effectLst/>
                <a:latin typeface="+mn-lt"/>
                <a:ea typeface="+mn-ea"/>
                <a:cs typeface="+mn-cs"/>
              </a:rPr>
              <a:t>McLoughlin</a:t>
            </a:r>
            <a:r>
              <a:rPr lang="en-US" sz="1200" kern="1200" dirty="0" smtClean="0">
                <a:solidFill>
                  <a:schemeClr val="tx1"/>
                </a:solidFill>
                <a:effectLst/>
                <a:latin typeface="+mn-lt"/>
                <a:ea typeface="+mn-ea"/>
                <a:cs typeface="+mn-cs"/>
              </a:rPr>
              <a:t> Boulevard between SE Boardman Avenue and SE Hull Avenue. SE Boardman Avenue, SE Arista Avenue, and SE Hull Avenue are lack signals at their intersection with </a:t>
            </a:r>
            <a:r>
              <a:rPr lang="en-US" sz="1200" kern="1200" dirty="0" err="1" smtClean="0">
                <a:solidFill>
                  <a:schemeClr val="tx1"/>
                </a:solidFill>
                <a:effectLst/>
                <a:latin typeface="+mn-lt"/>
                <a:ea typeface="+mn-ea"/>
                <a:cs typeface="+mn-cs"/>
              </a:rPr>
              <a:t>McLoughlin</a:t>
            </a:r>
            <a:r>
              <a:rPr lang="en-US" sz="1200" kern="1200" dirty="0" smtClean="0">
                <a:solidFill>
                  <a:schemeClr val="tx1"/>
                </a:solidFill>
                <a:effectLst/>
                <a:latin typeface="+mn-lt"/>
                <a:ea typeface="+mn-ea"/>
                <a:cs typeface="+mn-cs"/>
              </a:rPr>
              <a:t> Boulevard while Jennings Avenue is signalized. The Trolley Trail multi-use path also intersects this area at Jennings Avenue. The community is concerned and the crash data supports the need for improvements to pedestrian and bicycle safety along this segment. The recommendations from the RSA would be used as input into the HIA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outcome of the effort will be a transportation safety project that has the combined analysis of an RSA and HIA providing a broader context of knowledge to inform decisions about the transportation corridor and crossing treatments along this corridor. Crossing </a:t>
            </a:r>
            <a:r>
              <a:rPr lang="en-US" sz="1200" kern="1200" dirty="0" err="1" smtClean="0">
                <a:solidFill>
                  <a:schemeClr val="tx1"/>
                </a:solidFill>
                <a:effectLst/>
                <a:latin typeface="+mn-lt"/>
                <a:ea typeface="+mn-ea"/>
                <a:cs typeface="+mn-cs"/>
              </a:rPr>
              <a:t>McLoughlin</a:t>
            </a:r>
            <a:r>
              <a:rPr lang="en-US" sz="1200" kern="1200" dirty="0" smtClean="0">
                <a:solidFill>
                  <a:schemeClr val="tx1"/>
                </a:solidFill>
                <a:effectLst/>
                <a:latin typeface="+mn-lt"/>
                <a:ea typeface="+mn-ea"/>
                <a:cs typeface="+mn-cs"/>
              </a:rPr>
              <a:t> Boulevard at these four locations will be the primary effort of the RSA component due to budgetary constraints.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second component of this project includes developing a proposed modification to the RSA process which factors the health impact component, or HIA piece, into the RSA process. Incorporating a health component into the engineering component will create consistency with broader federal goals around health, community and livability.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5777D8C-126D-40A1-B2F7-EB851A54815D}" type="slidenum">
              <a:rPr lang="en-US" smtClean="0"/>
              <a:pPr/>
              <a:t>11</a:t>
            </a:fld>
            <a:endParaRPr lang="en-US"/>
          </a:p>
        </p:txBody>
      </p:sp>
    </p:spTree>
    <p:extLst>
      <p:ext uri="{BB962C8B-B14F-4D97-AF65-F5344CB8AC3E}">
        <p14:creationId xmlns:p14="http://schemas.microsoft.com/office/powerpoint/2010/main" val="1653940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r>
              <a:rPr lang="en-US" dirty="0" smtClean="0"/>
              <a:t>Caution: It can be challenging to leave the</a:t>
            </a:r>
            <a:r>
              <a:rPr lang="en-US" baseline="0" dirty="0" smtClean="0"/>
              <a:t> health analysis to the planners...</a:t>
            </a:r>
          </a:p>
          <a:p>
            <a:pPr eaLnBrk="1" hangingPunct="1"/>
            <a:endParaRPr lang="en-US" baseline="0"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i="0" kern="1200" dirty="0" smtClean="0">
                <a:solidFill>
                  <a:schemeClr val="tx1"/>
                </a:solidFill>
                <a:effectLst/>
                <a:latin typeface="+mn-lt"/>
                <a:ea typeface="ＭＳ Ｐゴシック" pitchFamily="34" charset="-128"/>
                <a:cs typeface="ＭＳ Ｐゴシック" pitchFamily="34" charset="-128"/>
              </a:rPr>
              <a:t>Local HIA projects can impact state and national</a:t>
            </a:r>
            <a:r>
              <a:rPr lang="en-US" sz="1200" i="0" kern="1200" baseline="0" dirty="0" smtClean="0">
                <a:solidFill>
                  <a:schemeClr val="tx1"/>
                </a:solidFill>
                <a:effectLst/>
                <a:latin typeface="+mn-lt"/>
                <a:ea typeface="ＭＳ Ｐゴシック" pitchFamily="34" charset="-128"/>
                <a:cs typeface="ＭＳ Ｐゴシック" pitchFamily="34" charset="-128"/>
              </a:rPr>
              <a:t> policy</a:t>
            </a:r>
            <a:endParaRPr lang="en-US" sz="1200" i="0" kern="1200" dirty="0" smtClean="0">
              <a:solidFill>
                <a:schemeClr val="tx1"/>
              </a:solidFill>
              <a:effectLst/>
              <a:latin typeface="+mn-lt"/>
              <a:ea typeface="ＭＳ Ｐゴシック" pitchFamily="34" charset="-128"/>
              <a:cs typeface="ＭＳ Ｐゴシック" pitchFamily="34"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i="1" kern="1200" dirty="0" smtClean="0">
              <a:solidFill>
                <a:schemeClr val="tx1"/>
              </a:solidFill>
              <a:effectLst/>
              <a:latin typeface="+mn-lt"/>
              <a:ea typeface="ＭＳ Ｐゴシック" pitchFamily="34" charset="-128"/>
              <a:cs typeface="ＭＳ Ｐゴシック" pitchFamily="34"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34" charset="-128"/>
                <a:cs typeface="ＭＳ Ｐゴシック" pitchFamily="34" charset="-128"/>
              </a:rPr>
              <a:t>TRL:</a:t>
            </a:r>
            <a:r>
              <a:rPr lang="en-US" sz="1200" kern="1200" dirty="0" smtClean="0">
                <a:solidFill>
                  <a:schemeClr val="tx1"/>
                </a:solidFill>
                <a:effectLst/>
                <a:latin typeface="+mn-lt"/>
                <a:ea typeface="ＭＳ Ｐゴシック" pitchFamily="34" charset="-128"/>
                <a:cs typeface="ＭＳ Ｐゴシック" pitchFamily="34" charset="-128"/>
              </a:rPr>
              <a:t> While there is limited evidence that Tobacco Retail Licensing alone is an effective method to reduce youth tobacco use, TRL’s can be an effective framework for comprehensive tobacco control. Many state and local governments have TRL policies in place; Oregon is one of only nine states in the United States that do not have statewide TRL policies.</a:t>
            </a:r>
            <a:r>
              <a:rPr lang="en-US" sz="1200" kern="1200" baseline="30000" dirty="0" smtClean="0">
                <a:solidFill>
                  <a:schemeClr val="tx1"/>
                </a:solidFill>
                <a:effectLst/>
                <a:latin typeface="+mn-lt"/>
                <a:ea typeface="ＭＳ Ｐゴシック" pitchFamily="34" charset="-128"/>
                <a:cs typeface="ＭＳ Ｐゴシック" pitchFamily="34" charset="-128"/>
              </a:rPr>
              <a:t>1</a:t>
            </a:r>
            <a:r>
              <a:rPr lang="en-US" sz="1200" kern="1200" dirty="0" smtClean="0">
                <a:solidFill>
                  <a:schemeClr val="tx1"/>
                </a:solidFill>
                <a:effectLst/>
                <a:latin typeface="+mn-lt"/>
                <a:ea typeface="ＭＳ Ｐゴシック" pitchFamily="34" charset="-128"/>
                <a:cs typeface="ＭＳ Ｐゴシック" pitchFamily="34" charset="-128"/>
              </a:rPr>
              <a:t> Furthermore, TRL’s can help support retailer compliance to youth tobacco sales laws. According to </a:t>
            </a:r>
            <a:r>
              <a:rPr lang="en-US" sz="1200" kern="1200" dirty="0" err="1" smtClean="0">
                <a:solidFill>
                  <a:schemeClr val="tx1"/>
                </a:solidFill>
                <a:effectLst/>
                <a:latin typeface="+mn-lt"/>
                <a:ea typeface="ＭＳ Ｐゴシック" pitchFamily="34" charset="-128"/>
                <a:cs typeface="ＭＳ Ｐゴシック" pitchFamily="34" charset="-128"/>
              </a:rPr>
              <a:t>Synar</a:t>
            </a:r>
            <a:r>
              <a:rPr lang="en-US" sz="1200" kern="1200" dirty="0" smtClean="0">
                <a:solidFill>
                  <a:schemeClr val="tx1"/>
                </a:solidFill>
                <a:effectLst/>
                <a:latin typeface="+mn-lt"/>
                <a:ea typeface="ＭＳ Ｐゴシック" pitchFamily="34" charset="-128"/>
                <a:cs typeface="ＭＳ Ｐゴシック" pitchFamily="34" charset="-128"/>
              </a:rPr>
              <a:t> data, the average minor sales compliance rate in Klamath County was 61% from 2009-2014.</a:t>
            </a:r>
            <a:r>
              <a:rPr lang="en-US" sz="1200" kern="1200" baseline="30000" dirty="0" smtClean="0">
                <a:solidFill>
                  <a:schemeClr val="tx1"/>
                </a:solidFill>
                <a:effectLst/>
                <a:latin typeface="+mn-lt"/>
                <a:ea typeface="ＭＳ Ｐゴシック" pitchFamily="34" charset="-128"/>
                <a:cs typeface="ＭＳ Ｐゴシック" pitchFamily="34" charset="-128"/>
              </a:rPr>
              <a:t>2</a:t>
            </a:r>
            <a:r>
              <a:rPr lang="en-US" sz="1200" kern="1200" dirty="0" smtClean="0">
                <a:solidFill>
                  <a:schemeClr val="tx1"/>
                </a:solidFill>
                <a:effectLst/>
                <a:latin typeface="+mn-lt"/>
                <a:ea typeface="ＭＳ Ｐゴシック" pitchFamily="34" charset="-128"/>
                <a:cs typeface="ＭＳ Ｐゴシック" pitchFamily="34" charset="-128"/>
              </a:rPr>
              <a:t>  During the 2013-2014 inspection season, youth decoys were able to successfully purchase tobacco 22% of the time and 32% of the time during the 2012-2013 inspection period.</a:t>
            </a:r>
            <a:r>
              <a:rPr lang="en-US" sz="1200" kern="1200" baseline="30000" dirty="0" smtClean="0">
                <a:solidFill>
                  <a:schemeClr val="tx1"/>
                </a:solidFill>
                <a:effectLst/>
                <a:latin typeface="+mn-lt"/>
                <a:ea typeface="ＭＳ Ｐゴシック" pitchFamily="34" charset="-128"/>
                <a:cs typeface="ＭＳ Ｐゴシック" pitchFamily="34" charset="-128"/>
              </a:rPr>
              <a:t>1</a:t>
            </a:r>
            <a:r>
              <a:rPr lang="en-US" sz="1200" kern="1200" dirty="0" smtClean="0">
                <a:solidFill>
                  <a:schemeClr val="tx1"/>
                </a:solidFill>
                <a:effectLst/>
                <a:latin typeface="+mn-lt"/>
                <a:ea typeface="ＭＳ Ｐゴシック" pitchFamily="34" charset="-128"/>
                <a:cs typeface="ＭＳ Ｐゴシック" pitchFamily="34" charset="-128"/>
              </a:rPr>
              <a:t> While youth in Klamath County get tobacco products from social sources, they also report purchasing directly from retailers and have knowledge of ease of access from particular retailers.</a:t>
            </a:r>
            <a:r>
              <a:rPr lang="en-US" sz="1200" kern="1200" baseline="30000" dirty="0" smtClean="0">
                <a:solidFill>
                  <a:schemeClr val="tx1"/>
                </a:solidFill>
                <a:effectLst/>
                <a:latin typeface="+mn-lt"/>
                <a:ea typeface="ＭＳ Ｐゴシック" pitchFamily="34" charset="-128"/>
                <a:cs typeface="ＭＳ Ｐゴシック" pitchFamily="34" charset="-128"/>
              </a:rPr>
              <a:t>3</a:t>
            </a:r>
            <a:r>
              <a:rPr lang="en-US" sz="1200" kern="1200" dirty="0" smtClean="0">
                <a:solidFill>
                  <a:schemeClr val="tx1"/>
                </a:solidFill>
                <a:effectLst/>
                <a:latin typeface="+mn-lt"/>
                <a:ea typeface="ＭＳ Ｐゴシック" pitchFamily="34" charset="-128"/>
                <a:cs typeface="ＭＳ Ｐゴシック" pitchFamily="34" charset="-128"/>
              </a:rPr>
              <a:t> Despite the fact that TRL alone is not shown to be an effective tool in decreasing tobacco use, given Klamath County’s low </a:t>
            </a:r>
            <a:r>
              <a:rPr lang="en-US" sz="1200" kern="1200" dirty="0" err="1" smtClean="0">
                <a:solidFill>
                  <a:schemeClr val="tx1"/>
                </a:solidFill>
                <a:effectLst/>
                <a:latin typeface="+mn-lt"/>
                <a:ea typeface="ＭＳ Ｐゴシック" pitchFamily="34" charset="-128"/>
                <a:cs typeface="ＭＳ Ｐゴシック" pitchFamily="34" charset="-128"/>
              </a:rPr>
              <a:t>Synar</a:t>
            </a:r>
            <a:r>
              <a:rPr lang="en-US" sz="1200" kern="1200" dirty="0" smtClean="0">
                <a:solidFill>
                  <a:schemeClr val="tx1"/>
                </a:solidFill>
                <a:effectLst/>
                <a:latin typeface="+mn-lt"/>
                <a:ea typeface="ＭＳ Ｐゴシック" pitchFamily="34" charset="-128"/>
                <a:cs typeface="ＭＳ Ｐゴシック" pitchFamily="34" charset="-128"/>
              </a:rPr>
              <a:t> compliance rates, additional enforcement and oversight may have a positive impact in the community. </a:t>
            </a:r>
          </a:p>
          <a:p>
            <a:pPr eaLnBrk="1" hangingPunct="1"/>
            <a:endParaRPr lang="en-US"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reporting the project team has to develop communication materials to communicate the HIA findings and recommendations clearly to the decision-makers</a:t>
            </a:r>
            <a:r>
              <a:rPr lang="en-US" baseline="0" dirty="0" smtClean="0"/>
              <a:t> and other audiences. A completed HIA involves a report that contains information about the proposed decision (and alternatives, if they exist), the community/existing conditions (including vulnerable populations), the evidence gathered during the assessment, and evidence based recommendations for improving the health outcomes for all impacted populations.</a:t>
            </a:r>
          </a:p>
          <a:p>
            <a:endParaRPr lang="en-US" baseline="0" dirty="0" smtClean="0"/>
          </a:p>
          <a:p>
            <a:r>
              <a:rPr lang="en-US" dirty="0" smtClean="0"/>
              <a:t>2013 Curry County Housing Stock Upgrade Initiative. The authors presented their findings and draft</a:t>
            </a:r>
            <a:r>
              <a:rPr lang="en-US" baseline="0" dirty="0" smtClean="0"/>
              <a:t> recommendations to a large group of stakeholders including HUD, the Oregon Manufactured Housing Business Association, housing advocates, and residents of manufactured housing. The presentation was moving, and had a large impact on the decision-makers in the room. Curry also d</a:t>
            </a:r>
            <a:r>
              <a:rPr lang="en-US" dirty="0" smtClean="0"/>
              <a:t>eveloped a report including</a:t>
            </a:r>
            <a:r>
              <a:rPr lang="en-US" baseline="0" dirty="0" smtClean="0"/>
              <a:t> all necessary information, which is great because even though the lead author is no longer with Curry County, the project findings and recommendations keep being shared—something you couldn’t do with an un-taped presentation.</a:t>
            </a:r>
            <a:endParaRPr lang="en-US" dirty="0" smtClean="0"/>
          </a:p>
          <a:p>
            <a:endParaRPr lang="en-US" dirty="0" smtClean="0"/>
          </a:p>
          <a:p>
            <a:r>
              <a:rPr lang="en-US" dirty="0" smtClean="0"/>
              <a:t>Housing Stock Upgrade Initiative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Provides </a:t>
            </a:r>
            <a:r>
              <a:rPr lang="en-US" dirty="0" smtClean="0">
                <a:solidFill>
                  <a:srgbClr val="0070C0"/>
                </a:solidFill>
              </a:rPr>
              <a:t>deconstruction, disposal and recycling </a:t>
            </a:r>
            <a:r>
              <a:rPr lang="en-US" dirty="0" smtClean="0"/>
              <a:t>of aged home; i.e., proper disposal of hazardous materials (mold, asbestos, lead)</a:t>
            </a:r>
          </a:p>
          <a:p>
            <a:r>
              <a:rPr lang="en-US" dirty="0" smtClean="0"/>
              <a:t>Offers </a:t>
            </a:r>
            <a:r>
              <a:rPr lang="en-US" dirty="0" smtClean="0">
                <a:solidFill>
                  <a:srgbClr val="0070C0"/>
                </a:solidFill>
              </a:rPr>
              <a:t>incentive</a:t>
            </a:r>
            <a:r>
              <a:rPr lang="en-US" dirty="0" smtClean="0"/>
              <a:t> packages</a:t>
            </a:r>
          </a:p>
          <a:p>
            <a:r>
              <a:rPr lang="en-US" dirty="0" smtClean="0"/>
              <a:t>Provides </a:t>
            </a:r>
            <a:r>
              <a:rPr lang="en-US" dirty="0" smtClean="0">
                <a:solidFill>
                  <a:srgbClr val="0070C0"/>
                </a:solidFill>
              </a:rPr>
              <a:t>deconstruction, disposal and recycling </a:t>
            </a:r>
            <a:r>
              <a:rPr lang="en-US" dirty="0" smtClean="0"/>
              <a:t>of aged home; i.e., proper disposal of hazardous materials (mold, asbestos, lead)</a:t>
            </a:r>
          </a:p>
          <a:p>
            <a:r>
              <a:rPr lang="en-US" dirty="0" smtClean="0">
                <a:solidFill>
                  <a:srgbClr val="0070C0"/>
                </a:solidFill>
              </a:rPr>
              <a:t>Employment opportunities </a:t>
            </a:r>
            <a:r>
              <a:rPr lang="en-US" dirty="0" smtClean="0"/>
              <a:t>for decommissioning site development, project financing</a:t>
            </a:r>
          </a:p>
          <a:p>
            <a:r>
              <a:rPr lang="en-US" dirty="0" smtClean="0"/>
              <a:t>Improved housing stock and</a:t>
            </a:r>
            <a:r>
              <a:rPr lang="en-US" dirty="0" smtClean="0">
                <a:solidFill>
                  <a:srgbClr val="0070C0"/>
                </a:solidFill>
              </a:rPr>
              <a:t> real property assets</a:t>
            </a:r>
          </a:p>
          <a:p>
            <a:r>
              <a:rPr lang="en-US" dirty="0" smtClean="0">
                <a:solidFill>
                  <a:srgbClr val="0070C0"/>
                </a:solidFill>
              </a:rPr>
              <a:t>Increased</a:t>
            </a:r>
            <a:r>
              <a:rPr lang="en-US" dirty="0" smtClean="0"/>
              <a:t> tax base</a:t>
            </a:r>
          </a:p>
          <a:p>
            <a:r>
              <a:rPr lang="en-US" dirty="0" smtClean="0"/>
              <a:t>Improved </a:t>
            </a:r>
            <a:r>
              <a:rPr lang="en-US" dirty="0" smtClean="0">
                <a:solidFill>
                  <a:srgbClr val="0070C0"/>
                </a:solidFill>
              </a:rPr>
              <a:t>community aesthetics</a:t>
            </a:r>
          </a:p>
          <a:p>
            <a:r>
              <a:rPr lang="en-US" dirty="0" smtClean="0"/>
              <a:t>Encourages </a:t>
            </a:r>
            <a:r>
              <a:rPr lang="en-US" dirty="0" smtClean="0">
                <a:solidFill>
                  <a:srgbClr val="0070C0"/>
                </a:solidFill>
              </a:rPr>
              <a:t>replacement of substandard housing</a:t>
            </a:r>
            <a:r>
              <a:rPr lang="en-US" dirty="0" smtClean="0"/>
              <a:t> with energy efficient, healthful, safe and aesthetic homes. </a:t>
            </a:r>
          </a:p>
          <a:p>
            <a:r>
              <a:rPr lang="en-US" dirty="0" smtClean="0"/>
              <a:t>Provides </a:t>
            </a:r>
            <a:r>
              <a:rPr lang="en-US" dirty="0" smtClean="0">
                <a:solidFill>
                  <a:srgbClr val="0070C0"/>
                </a:solidFill>
              </a:rPr>
              <a:t>incentives</a:t>
            </a:r>
            <a:r>
              <a:rPr lang="en-US" dirty="0" smtClean="0"/>
              <a:t> to homeowners of manufactured housing in Curry County.</a:t>
            </a:r>
          </a:p>
          <a:p>
            <a:r>
              <a:rPr lang="en-US" dirty="0" smtClean="0"/>
              <a:t>As an </a:t>
            </a:r>
            <a:r>
              <a:rPr lang="en-US" dirty="0" smtClean="0">
                <a:solidFill>
                  <a:srgbClr val="0070C0"/>
                </a:solidFill>
              </a:rPr>
              <a:t>economic development </a:t>
            </a:r>
            <a:r>
              <a:rPr lang="en-US" dirty="0" smtClean="0"/>
              <a:t>initiative, creates opportunity for job creation, jump starts manufactured housing in the state, </a:t>
            </a:r>
            <a:r>
              <a:rPr lang="en-US" dirty="0" smtClean="0">
                <a:solidFill>
                  <a:srgbClr val="0070C0"/>
                </a:solidFill>
              </a:rPr>
              <a:t>enhances public health and safety</a:t>
            </a:r>
            <a:r>
              <a:rPr lang="en-US" dirty="0" smtClean="0"/>
              <a:t>, saves energy, preserves the environment.</a:t>
            </a:r>
          </a:p>
          <a:p>
            <a:r>
              <a:rPr lang="en-US" dirty="0" smtClean="0"/>
              <a:t>Will serve as a </a:t>
            </a:r>
            <a:r>
              <a:rPr lang="en-US" dirty="0" smtClean="0">
                <a:solidFill>
                  <a:srgbClr val="0070C0"/>
                </a:solidFill>
              </a:rPr>
              <a:t>model for other counties </a:t>
            </a:r>
            <a:r>
              <a:rPr lang="en-US" dirty="0" smtClean="0"/>
              <a:t>in the state to be rolled out to Jackson, Coos and Douglas Counties in the future.</a:t>
            </a:r>
          </a:p>
          <a:p>
            <a:endParaRPr lang="en-US" dirty="0"/>
          </a:p>
        </p:txBody>
      </p:sp>
      <p:sp>
        <p:nvSpPr>
          <p:cNvPr id="4" name="Slide Number Placeholder 3"/>
          <p:cNvSpPr>
            <a:spLocks noGrp="1"/>
          </p:cNvSpPr>
          <p:nvPr>
            <p:ph type="sldNum" sz="quarter" idx="10"/>
          </p:nvPr>
        </p:nvSpPr>
        <p:spPr/>
        <p:txBody>
          <a:bodyPr/>
          <a:lstStyle/>
          <a:p>
            <a:pPr>
              <a:defRPr/>
            </a:pPr>
            <a:fld id="{A3A6E6C4-C5E4-45AE-A3C2-3B2E8E55D77B}"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challenges</a:t>
            </a:r>
          </a:p>
          <a:p>
            <a:pPr marL="171450" indent="-171450">
              <a:buFont typeface="Arial"/>
              <a:buChar char="•"/>
            </a:pPr>
            <a:r>
              <a:rPr lang="en-US" dirty="0" smtClean="0"/>
              <a:t>Learning HIA</a:t>
            </a:r>
          </a:p>
          <a:p>
            <a:pPr marL="171450" indent="-171450">
              <a:buFont typeface="Arial"/>
              <a:buChar char="•"/>
            </a:pPr>
            <a:r>
              <a:rPr lang="en-US" dirty="0" smtClean="0"/>
              <a:t>Stakeholder engagement</a:t>
            </a:r>
          </a:p>
          <a:p>
            <a:pPr marL="171450" indent="-171450">
              <a:buFont typeface="Arial"/>
              <a:buChar char="•"/>
            </a:pPr>
            <a:r>
              <a:rPr lang="en-US" dirty="0" smtClean="0"/>
              <a:t>Political realities</a:t>
            </a:r>
          </a:p>
          <a:p>
            <a:pPr marL="171450" indent="-171450">
              <a:buFont typeface="Arial"/>
              <a:buChar char="•"/>
              <a:defRPr/>
            </a:pPr>
            <a:r>
              <a:rPr lang="en-US" dirty="0" smtClean="0"/>
              <a:t>Impact can be slow to happen, and</a:t>
            </a:r>
            <a:r>
              <a:rPr lang="en-US" baseline="0" dirty="0" smtClean="0"/>
              <a:t> recognize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Myriad Pro"/>
            </a:endParaRPr>
          </a:p>
          <a:p>
            <a:endParaRPr lang="en-US" dirty="0"/>
          </a:p>
        </p:txBody>
      </p:sp>
      <p:sp>
        <p:nvSpPr>
          <p:cNvPr id="4" name="Slide Number Placeholder 3"/>
          <p:cNvSpPr>
            <a:spLocks noGrp="1"/>
          </p:cNvSpPr>
          <p:nvPr>
            <p:ph type="sldNum" sz="quarter" idx="10"/>
          </p:nvPr>
        </p:nvSpPr>
        <p:spPr/>
        <p:txBody>
          <a:bodyPr/>
          <a:lstStyle/>
          <a:p>
            <a:fld id="{5ADEF438-DFE0-C647-8A35-A054AD49479A}" type="slidenum">
              <a:rPr lang="en-US" smtClean="0"/>
              <a:pPr/>
              <a:t>16</a:t>
            </a:fld>
            <a:endParaRPr lang="en-US" dirty="0"/>
          </a:p>
        </p:txBody>
      </p:sp>
    </p:spTree>
    <p:extLst>
      <p:ext uri="{BB962C8B-B14F-4D97-AF65-F5344CB8AC3E}">
        <p14:creationId xmlns:p14="http://schemas.microsoft.com/office/powerpoint/2010/main" val="1043119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r>
              <a:rPr lang="en-US" dirty="0" smtClean="0"/>
              <a:t>Be ready to rescreen, making sure to include decision-makers</a:t>
            </a:r>
          </a:p>
          <a:p>
            <a:pPr eaLnBrk="1" hangingPunct="1"/>
            <a:r>
              <a:rPr lang="en-US" dirty="0" smtClean="0"/>
              <a:t>Provide</a:t>
            </a:r>
            <a:r>
              <a:rPr lang="en-US" baseline="0" dirty="0" smtClean="0"/>
              <a:t> a clear timetable for conducting the HIA</a:t>
            </a:r>
          </a:p>
          <a:p>
            <a:pPr eaLnBrk="1" hangingPunct="1"/>
            <a:r>
              <a:rPr lang="en-US" baseline="0" dirty="0" smtClean="0"/>
              <a:t>Do a scoping training in person, including stakeholders. Use this time to frame things in social/environmental determinants of health (provides language for practitioners, and understanding for non-health partners)</a:t>
            </a:r>
          </a:p>
          <a:p>
            <a:pPr eaLnBrk="1" hangingPunct="1"/>
            <a:r>
              <a:rPr lang="en-US" baseline="0" dirty="0" smtClean="0"/>
              <a:t>Require interim reports (to catch problems/errors with the assessment (Hood River), and to ensure the report gets done</a:t>
            </a:r>
          </a:p>
          <a:p>
            <a:pPr eaLnBrk="1" hangingPunct="1"/>
            <a:r>
              <a:rPr lang="en-US" baseline="0" dirty="0" smtClean="0"/>
              <a:t>(Note about Curry, I have previously used this as an example of why an HIA report isn’t necessary, because Annette’s presentation was so powerful that it did it’s job, but now Annette’s gone and the HIA report is still being used to explain the need for funding for quality affordable housing.</a:t>
            </a:r>
          </a:p>
          <a:p>
            <a:pPr eaLnBrk="1" hangingPunct="1"/>
            <a:r>
              <a:rPr lang="en-US" baseline="0" dirty="0" smtClean="0"/>
              <a:t>We require a capacity-building report, where counties must explain who’s doing what, and also how the health department will present the materials internally.</a:t>
            </a:r>
          </a:p>
          <a:p>
            <a:pPr eaLnBrk="1" hangingPunct="1"/>
            <a:endParaRPr lang="en-US" dirty="0" smtClean="0"/>
          </a:p>
          <a:p>
            <a:pPr eaLnBrk="1" hangingPunct="1"/>
            <a:endParaRPr lang="en-US" dirty="0" smtClean="0"/>
          </a:p>
          <a:p>
            <a:r>
              <a:rPr lang="en-US" dirty="0" smtClean="0"/>
              <a:t>Use existing stakeholder engagement structures</a:t>
            </a:r>
          </a:p>
          <a:p>
            <a:r>
              <a:rPr lang="en-US" dirty="0" smtClean="0"/>
              <a:t>Reach your partners where they are </a:t>
            </a:r>
          </a:p>
          <a:p>
            <a:pPr lvl="1"/>
            <a:r>
              <a:rPr lang="en-US" dirty="0" smtClean="0"/>
              <a:t>An engineering solution (Clackamas)</a:t>
            </a:r>
          </a:p>
          <a:p>
            <a:pPr lvl="1"/>
            <a:r>
              <a:rPr lang="en-US" dirty="0" smtClean="0"/>
              <a:t>Teaching the environ </a:t>
            </a:r>
            <a:r>
              <a:rPr lang="en-US" dirty="0" err="1" smtClean="0"/>
              <a:t>dets</a:t>
            </a:r>
            <a:r>
              <a:rPr lang="en-US" dirty="0" smtClean="0"/>
              <a:t> of health to everyone, framed as, “what in your community impacts health?, talk about the a ha moment. Hood River</a:t>
            </a:r>
          </a:p>
          <a:p>
            <a:pPr lvl="1"/>
            <a:r>
              <a:rPr lang="en-US" dirty="0" smtClean="0"/>
              <a:t>Long-lasting benefits of building lateral support in your community (lead up, easy phone calls, Washington County)</a:t>
            </a:r>
          </a:p>
          <a:p>
            <a:r>
              <a:rPr lang="en-US" dirty="0" smtClean="0"/>
              <a:t>Do take the time to include community voices in controversial projects (Klamath, ADU)</a:t>
            </a:r>
          </a:p>
          <a:p>
            <a:r>
              <a:rPr lang="en-US" dirty="0" smtClean="0"/>
              <a:t>Do rely on free labor-but know that it comes with a cost (Benton)</a:t>
            </a:r>
          </a:p>
          <a:p>
            <a:r>
              <a:rPr lang="en-US" dirty="0" smtClean="0"/>
              <a:t>Write the reports in sections (the report can live on: Curry County).</a:t>
            </a:r>
          </a:p>
          <a:p>
            <a:r>
              <a:rPr lang="en-US" dirty="0" smtClean="0"/>
              <a:t>HIA projects can help make the case for funding projects (Crook County)</a:t>
            </a:r>
          </a:p>
          <a:p>
            <a:pPr eaLnBrk="1" hangingPunct="1"/>
            <a:endParaRPr lang="en-US"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r>
              <a:rPr lang="en-US" dirty="0" smtClean="0"/>
              <a:t>Before we conclude, I’d like to let you know about some opportunities to learn more about HIA or get started on your own HIA. First of all, I’d like to show you our website. On our website, you can find data resources, announcements about upcoming events and opportunities, HIAs that have been completed or are in progress in Oregon, and training resources. </a:t>
            </a:r>
          </a:p>
          <a:p>
            <a:pPr eaLnBrk="1" hangingPunct="1"/>
            <a:endParaRPr lang="en-US" dirty="0" smtClean="0"/>
          </a:p>
          <a:p>
            <a:pPr eaLnBrk="1" hangingPunct="1"/>
            <a:r>
              <a:rPr lang="en-US" dirty="0" smtClean="0"/>
              <a:t>On the front page of our website, you will notice that we currently have an open call for proposals for HIAs. We’re once again inviting local health departments and their partners to apply for funds to complete and HIA by next June. More details can be found in the announcement on our website, and the proposals are due by Friday 12/10</a:t>
            </a:r>
          </a:p>
          <a:p>
            <a:pPr eaLnBrk="1" hangingPunct="1"/>
            <a:endParaRPr lang="en-US" dirty="0" smtClean="0"/>
          </a:p>
          <a:p>
            <a:pPr eaLnBrk="1" hangingPunct="1"/>
            <a:r>
              <a:rPr lang="en-US" dirty="0" smtClean="0"/>
              <a:t>I’d also like to make you aware of the Oregon HIA Network, which is a group of professionals interested in HIA. The Network meets quarterly to share information, network, collaborate, and build capacity for HIA. The HIA Network is open to all, and you join the listserv, which now has over 300 members, by contacting me or again looking on the front page of our website. </a:t>
            </a:r>
          </a:p>
          <a:p>
            <a:pPr eaLnBrk="1" hangingPunct="1"/>
            <a:endParaRPr lang="en-US" dirty="0" smtClean="0"/>
          </a:p>
          <a:p>
            <a:pPr eaLnBrk="1" hangingPunct="1"/>
            <a:r>
              <a:rPr lang="en-US" dirty="0" smtClean="0"/>
              <a:t>And finally, webinars with in-depth reviews of each step are available</a:t>
            </a:r>
            <a:r>
              <a:rPr lang="en-US" baseline="0" dirty="0" smtClean="0"/>
              <a:t> on our website.</a:t>
            </a:r>
            <a:endParaRPr lang="en-US" dirty="0" smtClean="0"/>
          </a:p>
          <a:p>
            <a:pPr eaLnBrk="1" hangingPunct="1"/>
            <a:endParaRPr lang="en-US" dirty="0" smtClean="0"/>
          </a:p>
          <a:p>
            <a:pPr eaLnBrk="1" hangingPunct="1"/>
            <a:endParaRPr lang="en-US" dirty="0" smtClean="0"/>
          </a:p>
        </p:txBody>
      </p:sp>
      <p:sp>
        <p:nvSpPr>
          <p:cNvPr id="61444" name="Slide Number Placeholder 3"/>
          <p:cNvSpPr>
            <a:spLocks noGrp="1"/>
          </p:cNvSpPr>
          <p:nvPr>
            <p:ph type="sldNum" sz="quarter" idx="5"/>
          </p:nvPr>
        </p:nvSpPr>
        <p:spPr>
          <a:noFill/>
        </p:spPr>
        <p:txBody>
          <a:bodyPr/>
          <a:lstStyle/>
          <a:p>
            <a:fld id="{A15BCA5B-F518-4C52-BA55-302605A0843A}" type="slidenum">
              <a:rPr lang="en-US" smtClean="0"/>
              <a:pPr/>
              <a:t>18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smtClean="0"/>
              <a:t>Draw from statewide HIA experiences</a:t>
            </a:r>
          </a:p>
          <a:p>
            <a:pPr marL="285750" indent="-285750">
              <a:buFont typeface="Arial"/>
              <a:buChar char="•"/>
            </a:pPr>
            <a:r>
              <a:rPr lang="en-US" dirty="0" smtClean="0"/>
              <a:t>Guide local </a:t>
            </a:r>
          </a:p>
          <a:p>
            <a:endParaRPr lang="en-US" dirty="0" smtClean="0">
              <a:solidFill>
                <a:schemeClr val="tx2"/>
              </a:solidFill>
              <a:latin typeface="Myriad Pro"/>
            </a:endParaRPr>
          </a:p>
          <a:p>
            <a:endParaRPr lang="en-US" dirty="0" smtClean="0">
              <a:solidFill>
                <a:schemeClr val="tx2"/>
              </a:solidFill>
              <a:latin typeface="Myriad Pro"/>
            </a:endParaRPr>
          </a:p>
          <a:p>
            <a:r>
              <a:rPr lang="en-US" dirty="0" smtClean="0">
                <a:solidFill>
                  <a:schemeClr val="tx2"/>
                </a:solidFill>
                <a:latin typeface="Myriad Pro"/>
              </a:rPr>
              <a:t>We’ve trained  more than </a:t>
            </a:r>
            <a:r>
              <a:rPr lang="en-US" b="1" dirty="0" smtClean="0">
                <a:solidFill>
                  <a:schemeClr val="tx2"/>
                </a:solidFill>
                <a:latin typeface="Myriad Pro"/>
              </a:rPr>
              <a:t>1000 Oregonians</a:t>
            </a:r>
            <a:r>
              <a:rPr lang="en-US" dirty="0" smtClean="0">
                <a:solidFill>
                  <a:schemeClr val="tx2"/>
                </a:solidFill>
                <a:latin typeface="Myriad Pro"/>
              </a:rPr>
              <a:t>, including representatives from </a:t>
            </a:r>
            <a:r>
              <a:rPr lang="en-US" b="1" dirty="0" smtClean="0">
                <a:solidFill>
                  <a:schemeClr val="tx2"/>
                </a:solidFill>
                <a:latin typeface="Myriad Pro"/>
              </a:rPr>
              <a:t>32 county </a:t>
            </a:r>
            <a:r>
              <a:rPr lang="en-US" dirty="0" smtClean="0">
                <a:solidFill>
                  <a:schemeClr val="tx2"/>
                </a:solidFill>
                <a:latin typeface="Myriad Pro"/>
              </a:rPr>
              <a:t>local health districts and </a:t>
            </a:r>
            <a:r>
              <a:rPr lang="en-US" b="1" dirty="0" smtClean="0">
                <a:solidFill>
                  <a:schemeClr val="tx2"/>
                </a:solidFill>
                <a:latin typeface="Myriad Pro"/>
              </a:rPr>
              <a:t>one tribal government </a:t>
            </a:r>
            <a:r>
              <a:rPr lang="en-US" dirty="0" smtClean="0">
                <a:solidFill>
                  <a:schemeClr val="tx2"/>
                </a:solidFill>
                <a:latin typeface="Myriad Pro"/>
              </a:rPr>
              <a:t>health department</a:t>
            </a:r>
          </a:p>
          <a:p>
            <a:pPr lvl="1">
              <a:buClr>
                <a:srgbClr val="FFC000"/>
              </a:buClr>
              <a:buFont typeface="Arial" pitchFamily="34" charset="0"/>
              <a:buChar char="•"/>
            </a:pPr>
            <a:endParaRPr lang="en-US" dirty="0" smtClean="0">
              <a:solidFill>
                <a:schemeClr val="tx2"/>
              </a:solidFill>
              <a:latin typeface="Myriad Pro"/>
            </a:endParaRPr>
          </a:p>
          <a:p>
            <a:pPr lvl="1">
              <a:buClr>
                <a:srgbClr val="FFC000"/>
              </a:buClr>
              <a:buFont typeface="Arial" pitchFamily="34" charset="0"/>
              <a:buChar char="•"/>
            </a:pPr>
            <a:r>
              <a:rPr lang="en-US" dirty="0" smtClean="0">
                <a:solidFill>
                  <a:schemeClr val="tx2"/>
                </a:solidFill>
                <a:latin typeface="Myriad Pro"/>
              </a:rPr>
              <a:t> Four two-day in person HIA 101 trainings</a:t>
            </a:r>
          </a:p>
          <a:p>
            <a:pPr lvl="1">
              <a:buClr>
                <a:srgbClr val="FFC000"/>
              </a:buClr>
              <a:buFont typeface="Arial" pitchFamily="34" charset="0"/>
              <a:buChar char="•"/>
            </a:pPr>
            <a:r>
              <a:rPr lang="en-US" dirty="0" smtClean="0">
                <a:solidFill>
                  <a:schemeClr val="tx2"/>
                </a:solidFill>
                <a:latin typeface="Myriad Pro"/>
              </a:rPr>
              <a:t> Nine HIA-specific HIA trainings</a:t>
            </a:r>
          </a:p>
          <a:p>
            <a:pPr lvl="1">
              <a:buClr>
                <a:srgbClr val="FFC000"/>
              </a:buClr>
              <a:buFont typeface="Arial" pitchFamily="34" charset="0"/>
              <a:buChar char="•"/>
            </a:pPr>
            <a:r>
              <a:rPr lang="en-US" dirty="0" smtClean="0">
                <a:solidFill>
                  <a:schemeClr val="tx2"/>
                </a:solidFill>
                <a:latin typeface="Myriad Pro"/>
              </a:rPr>
              <a:t> A 5-part series HIA 101 webinar series</a:t>
            </a:r>
          </a:p>
          <a:p>
            <a:pPr lvl="1">
              <a:buClr>
                <a:srgbClr val="FFC000"/>
              </a:buClr>
              <a:buFont typeface="Arial" pitchFamily="34" charset="0"/>
              <a:buChar char="•"/>
            </a:pPr>
            <a:r>
              <a:rPr lang="en-US" dirty="0" smtClean="0">
                <a:solidFill>
                  <a:schemeClr val="tx2"/>
                </a:solidFill>
                <a:latin typeface="Myriad Pro"/>
              </a:rPr>
              <a:t> HIA and Climate Change training for experienced HIA practitioners</a:t>
            </a:r>
          </a:p>
          <a:p>
            <a:pPr lvl="1">
              <a:buClr>
                <a:srgbClr val="FFC000"/>
              </a:buClr>
              <a:buFont typeface="Arial" pitchFamily="34" charset="0"/>
              <a:buChar char="•"/>
            </a:pPr>
            <a:r>
              <a:rPr lang="en-US" dirty="0" smtClean="0">
                <a:solidFill>
                  <a:schemeClr val="tx2"/>
                </a:solidFill>
                <a:latin typeface="Myriad Pro"/>
              </a:rPr>
              <a:t> And reached an additional 450 public health professionals at local and national presentations</a:t>
            </a:r>
          </a:p>
          <a:p>
            <a:pPr lvl="1">
              <a:buClr>
                <a:srgbClr val="FFC000"/>
              </a:buClr>
              <a:buFont typeface="Arial" pitchFamily="34" charset="0"/>
              <a:buChar char="•"/>
            </a:pPr>
            <a:r>
              <a:rPr lang="en-US" dirty="0" smtClean="0">
                <a:solidFill>
                  <a:schemeClr val="tx2"/>
                </a:solidFill>
                <a:latin typeface="Myriad Pro"/>
              </a:rPr>
              <a:t>More than 500 community members have been engaged on the Wind Energy in Oregon HIA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Myriad Pro"/>
            </a:endParaRPr>
          </a:p>
          <a:p>
            <a:endParaRPr lang="en-US" dirty="0"/>
          </a:p>
        </p:txBody>
      </p:sp>
      <p:sp>
        <p:nvSpPr>
          <p:cNvPr id="4" name="Slide Number Placeholder 3"/>
          <p:cNvSpPr>
            <a:spLocks noGrp="1"/>
          </p:cNvSpPr>
          <p:nvPr>
            <p:ph type="sldNum" sz="quarter" idx="10"/>
          </p:nvPr>
        </p:nvSpPr>
        <p:spPr/>
        <p:txBody>
          <a:bodyPr/>
          <a:lstStyle/>
          <a:p>
            <a:fld id="{5ADEF438-DFE0-C647-8A35-A054AD49479A}" type="slidenum">
              <a:rPr lang="en-US" smtClean="0"/>
              <a:pPr/>
              <a:t>2</a:t>
            </a:fld>
            <a:endParaRPr lang="en-US" dirty="0"/>
          </a:p>
        </p:txBody>
      </p:sp>
    </p:spTree>
    <p:extLst>
      <p:ext uri="{BB962C8B-B14F-4D97-AF65-F5344CB8AC3E}">
        <p14:creationId xmlns:p14="http://schemas.microsoft.com/office/powerpoint/2010/main" val="104311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chemeClr val="tx2"/>
                </a:solidFill>
                <a:latin typeface="Myriad Pro"/>
              </a:rPr>
              <a:t>This map shows counties where HIAs have taken place in Oregon. There have</a:t>
            </a:r>
            <a:r>
              <a:rPr lang="en-US" baseline="0" dirty="0" smtClean="0">
                <a:solidFill>
                  <a:schemeClr val="tx2"/>
                </a:solidFill>
                <a:latin typeface="Myriad Pro"/>
              </a:rPr>
              <a:t> also been several statewide HIAs. Let’s look at a couple of examples.</a:t>
            </a:r>
            <a:endParaRPr lang="en-US" dirty="0" smtClean="0">
              <a:solidFill>
                <a:schemeClr val="tx2"/>
              </a:solidFill>
              <a:latin typeface="Myriad Pro"/>
            </a:endParaRPr>
          </a:p>
          <a:p>
            <a:pPr eaLnBrk="1" hangingPunct="1">
              <a:spcBef>
                <a:spcPct val="0"/>
              </a:spcBef>
            </a:pPr>
            <a:endParaRPr lang="en-US" dirty="0" smtClean="0">
              <a:solidFill>
                <a:schemeClr val="tx2"/>
              </a:solidFill>
              <a:latin typeface="Myriad Pro"/>
            </a:endParaRPr>
          </a:p>
          <a:p>
            <a:pPr eaLnBrk="1" hangingPunct="1">
              <a:spcBef>
                <a:spcPct val="0"/>
              </a:spcBef>
            </a:pPr>
            <a:endParaRPr lang="en-US" dirty="0" smtClean="0">
              <a:solidFill>
                <a:schemeClr val="tx2"/>
              </a:solidFill>
              <a:latin typeface="Myriad Pro"/>
            </a:endParaRPr>
          </a:p>
          <a:p>
            <a:pPr eaLnBrk="1" hangingPunct="1">
              <a:spcBef>
                <a:spcPct val="0"/>
              </a:spcBef>
            </a:pPr>
            <a:r>
              <a:rPr lang="en-US" dirty="0" smtClean="0">
                <a:solidFill>
                  <a:schemeClr val="tx2"/>
                </a:solidFill>
                <a:latin typeface="Myriad Pro"/>
              </a:rPr>
              <a:t>We’ve trained  more than </a:t>
            </a:r>
            <a:r>
              <a:rPr lang="en-US" b="1" dirty="0" smtClean="0">
                <a:solidFill>
                  <a:schemeClr val="tx2"/>
                </a:solidFill>
                <a:latin typeface="Myriad Pro"/>
              </a:rPr>
              <a:t>1000 Oregonians</a:t>
            </a:r>
            <a:r>
              <a:rPr lang="en-US" dirty="0" smtClean="0">
                <a:solidFill>
                  <a:schemeClr val="tx2"/>
                </a:solidFill>
                <a:latin typeface="Myriad Pro"/>
              </a:rPr>
              <a:t>, including representatives from </a:t>
            </a:r>
            <a:r>
              <a:rPr lang="en-US" b="1" dirty="0" smtClean="0">
                <a:solidFill>
                  <a:schemeClr val="tx2"/>
                </a:solidFill>
                <a:latin typeface="Myriad Pro"/>
              </a:rPr>
              <a:t>32 county </a:t>
            </a:r>
            <a:r>
              <a:rPr lang="en-US" dirty="0" smtClean="0">
                <a:solidFill>
                  <a:schemeClr val="tx2"/>
                </a:solidFill>
                <a:latin typeface="Myriad Pro"/>
              </a:rPr>
              <a:t>local health districts and </a:t>
            </a:r>
            <a:r>
              <a:rPr lang="en-US" b="1" dirty="0" smtClean="0">
                <a:solidFill>
                  <a:schemeClr val="tx2"/>
                </a:solidFill>
                <a:latin typeface="Myriad Pro"/>
              </a:rPr>
              <a:t>one tribal government </a:t>
            </a:r>
            <a:r>
              <a:rPr lang="en-US" dirty="0" smtClean="0">
                <a:solidFill>
                  <a:schemeClr val="tx2"/>
                </a:solidFill>
                <a:latin typeface="Myriad Pro"/>
              </a:rPr>
              <a:t>health department</a:t>
            </a:r>
          </a:p>
          <a:p>
            <a:pPr lvl="1" eaLnBrk="1" hangingPunct="1">
              <a:spcBef>
                <a:spcPct val="0"/>
              </a:spcBef>
              <a:buClr>
                <a:srgbClr val="FFC000"/>
              </a:buClr>
              <a:buFontTx/>
              <a:buChar char="•"/>
            </a:pPr>
            <a:endParaRPr lang="en-US" dirty="0" smtClean="0">
              <a:solidFill>
                <a:schemeClr val="tx2"/>
              </a:solidFill>
              <a:latin typeface="Myriad Pro"/>
            </a:endParaRPr>
          </a:p>
          <a:p>
            <a:pPr lvl="1" eaLnBrk="1" hangingPunct="1">
              <a:spcBef>
                <a:spcPct val="0"/>
              </a:spcBef>
              <a:buClr>
                <a:srgbClr val="FFC000"/>
              </a:buClr>
              <a:buFontTx/>
              <a:buChar char="•"/>
            </a:pPr>
            <a:r>
              <a:rPr lang="en-US" dirty="0" smtClean="0">
                <a:solidFill>
                  <a:schemeClr val="tx2"/>
                </a:solidFill>
                <a:latin typeface="Myriad Pro"/>
              </a:rPr>
              <a:t> Four two-day in person HIA 101 trainings</a:t>
            </a:r>
          </a:p>
          <a:p>
            <a:pPr lvl="1" eaLnBrk="1" hangingPunct="1">
              <a:spcBef>
                <a:spcPct val="0"/>
              </a:spcBef>
              <a:buClr>
                <a:srgbClr val="FFC000"/>
              </a:buClr>
              <a:buFontTx/>
              <a:buChar char="•"/>
            </a:pPr>
            <a:r>
              <a:rPr lang="en-US" dirty="0" smtClean="0">
                <a:solidFill>
                  <a:schemeClr val="tx2"/>
                </a:solidFill>
                <a:latin typeface="Myriad Pro"/>
              </a:rPr>
              <a:t> Nine HIA-specific HIA trainings</a:t>
            </a:r>
          </a:p>
          <a:p>
            <a:pPr lvl="1" eaLnBrk="1" hangingPunct="1">
              <a:spcBef>
                <a:spcPct val="0"/>
              </a:spcBef>
              <a:buClr>
                <a:srgbClr val="FFC000"/>
              </a:buClr>
              <a:buFontTx/>
              <a:buChar char="•"/>
            </a:pPr>
            <a:r>
              <a:rPr lang="en-US" dirty="0" smtClean="0">
                <a:solidFill>
                  <a:schemeClr val="tx2"/>
                </a:solidFill>
                <a:latin typeface="Myriad Pro"/>
              </a:rPr>
              <a:t> A 5-part series HIA 101 webinar series</a:t>
            </a:r>
          </a:p>
          <a:p>
            <a:pPr lvl="1" eaLnBrk="1" hangingPunct="1">
              <a:spcBef>
                <a:spcPct val="0"/>
              </a:spcBef>
              <a:buClr>
                <a:srgbClr val="FFC000"/>
              </a:buClr>
              <a:buFontTx/>
              <a:buChar char="•"/>
            </a:pPr>
            <a:r>
              <a:rPr lang="en-US" dirty="0" smtClean="0">
                <a:solidFill>
                  <a:schemeClr val="tx2"/>
                </a:solidFill>
                <a:latin typeface="Myriad Pro"/>
              </a:rPr>
              <a:t> HIA and Climate Change training for experienced HIA practitioners</a:t>
            </a:r>
          </a:p>
          <a:p>
            <a:pPr lvl="1" eaLnBrk="1" hangingPunct="1">
              <a:spcBef>
                <a:spcPct val="0"/>
              </a:spcBef>
              <a:buClr>
                <a:srgbClr val="FFC000"/>
              </a:buClr>
              <a:buFontTx/>
              <a:buChar char="•"/>
            </a:pPr>
            <a:r>
              <a:rPr lang="en-US" dirty="0" smtClean="0">
                <a:solidFill>
                  <a:schemeClr val="tx2"/>
                </a:solidFill>
                <a:latin typeface="Myriad Pro"/>
              </a:rPr>
              <a:t> And reached an additional 450 public health professionals at local and national presentations</a:t>
            </a:r>
          </a:p>
          <a:p>
            <a:pPr lvl="1" eaLnBrk="1" hangingPunct="1">
              <a:spcBef>
                <a:spcPct val="0"/>
              </a:spcBef>
              <a:buClr>
                <a:srgbClr val="FFC000"/>
              </a:buClr>
              <a:buFontTx/>
              <a:buChar char="•"/>
            </a:pPr>
            <a:r>
              <a:rPr lang="en-US" dirty="0" smtClean="0">
                <a:solidFill>
                  <a:schemeClr val="tx2"/>
                </a:solidFill>
                <a:latin typeface="Myriad Pro"/>
              </a:rPr>
              <a:t>More than 500 community members have been engaged on the Wind Energy in Oregon HIA</a:t>
            </a:r>
          </a:p>
          <a:p>
            <a:pPr eaLnBrk="1" hangingPunct="1">
              <a:spcBef>
                <a:spcPct val="0"/>
              </a:spcBef>
            </a:pPr>
            <a:endParaRPr lang="en-US" dirty="0" smtClean="0">
              <a:solidFill>
                <a:schemeClr val="tx2"/>
              </a:solidFill>
              <a:latin typeface="Myriad Pro"/>
            </a:endParaRPr>
          </a:p>
          <a:p>
            <a:pPr eaLnBrk="1" hangingPunct="1">
              <a:spcBef>
                <a:spcPct val="0"/>
              </a:spcBef>
            </a:pPr>
            <a:endParaRPr lang="en-US" dirty="0" smtClean="0">
              <a:solidFill>
                <a:schemeClr val="tx2"/>
              </a:solidFill>
              <a:latin typeface="Myriad Pro"/>
            </a:endParaRPr>
          </a:p>
          <a:p>
            <a:pPr eaLnBrk="1" hangingPunct="1">
              <a:spcBef>
                <a:spcPct val="0"/>
              </a:spcBef>
            </a:pPr>
            <a:endParaRPr lang="en-US" dirty="0" smtClean="0">
              <a:solidFill>
                <a:schemeClr val="tx2"/>
              </a:solidFill>
              <a:latin typeface="Myriad Pro"/>
            </a:endParaRPr>
          </a:p>
          <a:p>
            <a:pPr eaLnBrk="1" hangingPunct="1">
              <a:spcBef>
                <a:spcPct val="0"/>
              </a:spcBef>
            </a:pPr>
            <a:endParaRPr lang="en-US" dirty="0"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7A1315-C914-422D-802C-98D3B3D95AF6}"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2"/>
                </a:solidFill>
                <a:latin typeface="Myriad Pro"/>
              </a:rPr>
              <a:t>We’ve trained  more than </a:t>
            </a:r>
            <a:r>
              <a:rPr lang="en-US" b="1" dirty="0" smtClean="0">
                <a:solidFill>
                  <a:schemeClr val="tx2"/>
                </a:solidFill>
                <a:latin typeface="Myriad Pro"/>
              </a:rPr>
              <a:t>1000 Oregonians</a:t>
            </a:r>
            <a:r>
              <a:rPr lang="en-US" dirty="0" smtClean="0">
                <a:solidFill>
                  <a:schemeClr val="tx2"/>
                </a:solidFill>
                <a:latin typeface="Myriad Pro"/>
              </a:rPr>
              <a:t>, including representatives from </a:t>
            </a:r>
            <a:r>
              <a:rPr lang="en-US" b="1" dirty="0" smtClean="0">
                <a:solidFill>
                  <a:schemeClr val="tx2"/>
                </a:solidFill>
                <a:latin typeface="Myriad Pro"/>
              </a:rPr>
              <a:t>32 county </a:t>
            </a:r>
            <a:r>
              <a:rPr lang="en-US" dirty="0" smtClean="0">
                <a:solidFill>
                  <a:schemeClr val="tx2"/>
                </a:solidFill>
                <a:latin typeface="Myriad Pro"/>
              </a:rPr>
              <a:t>local health districts and </a:t>
            </a:r>
            <a:r>
              <a:rPr lang="en-US" b="1" dirty="0" smtClean="0">
                <a:solidFill>
                  <a:schemeClr val="tx2"/>
                </a:solidFill>
                <a:latin typeface="Myriad Pro"/>
              </a:rPr>
              <a:t>one tribal government </a:t>
            </a:r>
            <a:r>
              <a:rPr lang="en-US" dirty="0" smtClean="0">
                <a:solidFill>
                  <a:schemeClr val="tx2"/>
                </a:solidFill>
                <a:latin typeface="Myriad Pro"/>
              </a:rPr>
              <a:t>health department</a:t>
            </a:r>
          </a:p>
          <a:p>
            <a:pPr lvl="1">
              <a:buClr>
                <a:srgbClr val="FFC000"/>
              </a:buClr>
              <a:buFont typeface="Arial" pitchFamily="34" charset="0"/>
              <a:buChar char="•"/>
            </a:pPr>
            <a:endParaRPr lang="en-US" dirty="0" smtClean="0">
              <a:solidFill>
                <a:schemeClr val="tx2"/>
              </a:solidFill>
              <a:latin typeface="Myriad Pro"/>
            </a:endParaRPr>
          </a:p>
          <a:p>
            <a:pPr lvl="1">
              <a:buClr>
                <a:srgbClr val="FFC000"/>
              </a:buClr>
              <a:buFont typeface="Arial" pitchFamily="34" charset="0"/>
              <a:buChar char="•"/>
            </a:pPr>
            <a:r>
              <a:rPr lang="en-US" dirty="0" smtClean="0">
                <a:solidFill>
                  <a:schemeClr val="tx2"/>
                </a:solidFill>
                <a:latin typeface="Myriad Pro"/>
              </a:rPr>
              <a:t> Four two-day in person HIA 101 trainings</a:t>
            </a:r>
          </a:p>
          <a:p>
            <a:pPr lvl="1">
              <a:buClr>
                <a:srgbClr val="FFC000"/>
              </a:buClr>
              <a:buFont typeface="Arial" pitchFamily="34" charset="0"/>
              <a:buChar char="•"/>
            </a:pPr>
            <a:r>
              <a:rPr lang="en-US" dirty="0" smtClean="0">
                <a:solidFill>
                  <a:schemeClr val="tx2"/>
                </a:solidFill>
                <a:latin typeface="Myriad Pro"/>
              </a:rPr>
              <a:t> Nine HIA-specific HIA trainings</a:t>
            </a:r>
          </a:p>
          <a:p>
            <a:pPr lvl="1">
              <a:buClr>
                <a:srgbClr val="FFC000"/>
              </a:buClr>
              <a:buFont typeface="Arial" pitchFamily="34" charset="0"/>
              <a:buChar char="•"/>
            </a:pPr>
            <a:r>
              <a:rPr lang="en-US" dirty="0" smtClean="0">
                <a:solidFill>
                  <a:schemeClr val="tx2"/>
                </a:solidFill>
                <a:latin typeface="Myriad Pro"/>
              </a:rPr>
              <a:t> A 5-part series HIA 101 webinar series</a:t>
            </a:r>
          </a:p>
          <a:p>
            <a:pPr lvl="1">
              <a:buClr>
                <a:srgbClr val="FFC000"/>
              </a:buClr>
              <a:buFont typeface="Arial" pitchFamily="34" charset="0"/>
              <a:buChar char="•"/>
            </a:pPr>
            <a:r>
              <a:rPr lang="en-US" dirty="0" smtClean="0">
                <a:solidFill>
                  <a:schemeClr val="tx2"/>
                </a:solidFill>
                <a:latin typeface="Myriad Pro"/>
              </a:rPr>
              <a:t> HIA and Climate Change training for experienced HIA practitioners</a:t>
            </a:r>
          </a:p>
          <a:p>
            <a:pPr lvl="1">
              <a:buClr>
                <a:srgbClr val="FFC000"/>
              </a:buClr>
              <a:buFont typeface="Arial" pitchFamily="34" charset="0"/>
              <a:buChar char="•"/>
            </a:pPr>
            <a:r>
              <a:rPr lang="en-US" dirty="0" smtClean="0">
                <a:solidFill>
                  <a:schemeClr val="tx2"/>
                </a:solidFill>
                <a:latin typeface="Myriad Pro"/>
              </a:rPr>
              <a:t> And reached an additional 450 public health professionals at local and national presentations</a:t>
            </a:r>
          </a:p>
          <a:p>
            <a:pPr lvl="1">
              <a:buClr>
                <a:srgbClr val="FFC000"/>
              </a:buClr>
              <a:buFont typeface="Arial" pitchFamily="34" charset="0"/>
              <a:buChar char="•"/>
            </a:pPr>
            <a:r>
              <a:rPr lang="en-US" dirty="0" smtClean="0">
                <a:solidFill>
                  <a:schemeClr val="tx2"/>
                </a:solidFill>
                <a:latin typeface="Myriad Pro"/>
              </a:rPr>
              <a:t>More than 500 community members have been engaged on the Wind Energy in Oregon HIA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2"/>
              </a:solidFill>
              <a:latin typeface="Myriad Pro"/>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latin typeface="Myriad Pro"/>
            </a:endParaRPr>
          </a:p>
          <a:p>
            <a:endParaRPr lang="en-US" dirty="0"/>
          </a:p>
        </p:txBody>
      </p:sp>
      <p:sp>
        <p:nvSpPr>
          <p:cNvPr id="4" name="Slide Number Placeholder 3"/>
          <p:cNvSpPr>
            <a:spLocks noGrp="1"/>
          </p:cNvSpPr>
          <p:nvPr>
            <p:ph type="sldNum" sz="quarter" idx="10"/>
          </p:nvPr>
        </p:nvSpPr>
        <p:spPr/>
        <p:txBody>
          <a:bodyPr/>
          <a:lstStyle/>
          <a:p>
            <a:fld id="{5ADEF438-DFE0-C647-8A35-A054AD49479A}" type="slidenum">
              <a:rPr lang="en-US" smtClean="0"/>
              <a:pPr/>
              <a:t>4</a:t>
            </a:fld>
            <a:endParaRPr lang="en-US" dirty="0"/>
          </a:p>
        </p:txBody>
      </p:sp>
    </p:spTree>
    <p:extLst>
      <p:ext uri="{BB962C8B-B14F-4D97-AF65-F5344CB8AC3E}">
        <p14:creationId xmlns:p14="http://schemas.microsoft.com/office/powerpoint/2010/main" val="104311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285750" indent="-285750">
              <a:buFont typeface="Arial"/>
              <a:buChar char="•"/>
            </a:pPr>
            <a:r>
              <a:rPr lang="en-US" dirty="0" smtClean="0"/>
              <a:t>Train before they apply (we insist that everyone go through</a:t>
            </a:r>
          </a:p>
          <a:p>
            <a:pPr marL="285750" indent="-285750">
              <a:buFont typeface="Arial"/>
              <a:buChar char="•"/>
            </a:pPr>
            <a:r>
              <a:rPr lang="en-US" dirty="0" smtClean="0"/>
              <a:t>Take the time to engage decision-makers in project screening (Washington County), even if it means rescreening (it’s in our interest for locals to do this, even if it changes the project we’ve funded substantially)</a:t>
            </a:r>
          </a:p>
          <a:p>
            <a:pPr marL="285750" indent="-285750">
              <a:buFont typeface="Arial"/>
              <a:buChar char="•"/>
            </a:pPr>
            <a:r>
              <a:rPr lang="en-US" dirty="0" smtClean="0"/>
              <a:t>Ensure step-by-step that the work is getting done, there are no mistakes, the county has resources necessary to do the work</a:t>
            </a:r>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r>
              <a:rPr lang="en-US" dirty="0" smtClean="0"/>
              <a:t>Learning how to use the HIA framework takes resources, including time, training, and technical support</a:t>
            </a:r>
          </a:p>
          <a:p>
            <a:pPr eaLnBrk="1" hangingPunct="1"/>
            <a:endParaRPr lang="en-US" dirty="0" smtClean="0"/>
          </a:p>
          <a:p>
            <a:pPr eaLnBrk="1" hangingPunct="1"/>
            <a:endParaRPr lang="en-US" dirty="0" smtClean="0"/>
          </a:p>
          <a:p>
            <a:pPr eaLnBrk="1" hangingPunct="1"/>
            <a:r>
              <a:rPr lang="en-US" dirty="0" smtClean="0"/>
              <a:t>Be ready to rescreen, making sure to include decision-makers</a:t>
            </a:r>
          </a:p>
          <a:p>
            <a:pPr eaLnBrk="1" hangingPunct="1"/>
            <a:r>
              <a:rPr lang="en-US" dirty="0" smtClean="0"/>
              <a:t>Provide</a:t>
            </a:r>
            <a:r>
              <a:rPr lang="en-US" baseline="0" dirty="0" smtClean="0"/>
              <a:t> a clear timetable for conducting the HIA</a:t>
            </a:r>
          </a:p>
          <a:p>
            <a:pPr eaLnBrk="1" hangingPunct="1"/>
            <a:r>
              <a:rPr lang="en-US" baseline="0" dirty="0" smtClean="0"/>
              <a:t>Do a scoping training in person, including stakeholders. Use this time to frame things in social/environmental determinants of health (provides language for practitioners, and understanding for non-health partners)</a:t>
            </a:r>
          </a:p>
          <a:p>
            <a:pPr eaLnBrk="1" hangingPunct="1"/>
            <a:r>
              <a:rPr lang="en-US" baseline="0" dirty="0" smtClean="0"/>
              <a:t>Require interim reports (to catch problems/errors with the assessment (Hood River), and to ensure the report gets done</a:t>
            </a:r>
          </a:p>
          <a:p>
            <a:pPr eaLnBrk="1" hangingPunct="1"/>
            <a:r>
              <a:rPr lang="en-US" baseline="0" dirty="0" smtClean="0"/>
              <a:t>(Note about Curry, I have previously used this as an example of why an HIA report isn’t necessary, because Annette’s presentation was so powerful that it did it’s job, but now Annette’s gone and the HIA report is still being used to explain the need for funding for quality affordable housing.</a:t>
            </a:r>
          </a:p>
          <a:p>
            <a:pPr eaLnBrk="1" hangingPunct="1"/>
            <a:r>
              <a:rPr lang="en-US" baseline="0" dirty="0" smtClean="0"/>
              <a:t>We require a capacity-building report, where counties must explain who’s doing what, and also how the health department will present the materials internally.</a:t>
            </a:r>
          </a:p>
          <a:p>
            <a:pPr eaLnBrk="1" hangingPunct="1"/>
            <a:endParaRPr lang="en-US"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dirty="0" smtClean="0"/>
              <a:t>Hood River Parks and </a:t>
            </a:r>
            <a:r>
              <a:rPr lang="en-US" dirty="0" err="1" smtClean="0"/>
              <a:t>Recs’s</a:t>
            </a:r>
            <a:r>
              <a:rPr lang="en-US" dirty="0" smtClean="0"/>
              <a:t> Barrett Park property is a great example of the usefulness of</a:t>
            </a:r>
            <a:r>
              <a:rPr lang="en-US" baseline="0" dirty="0" smtClean="0"/>
              <a:t> assessment review. An early draft of the report revealed that the assessment team had determined that there was no risk from the likely heavy metal contamination on the former commercial orchard, and that the site would be an excellent location for a community garden. When our toxicologist reviewed the report, it was clear from initial testing that the site was not safe for gardening. The report was revised to recommend clean up, and prior to that, uses compatible with the contamination (no disturbing of the soil). Since then </a:t>
            </a:r>
            <a:r>
              <a:rPr lang="en-US" sz="1200" kern="1200" dirty="0" smtClean="0">
                <a:solidFill>
                  <a:schemeClr val="tx1"/>
                </a:solidFill>
                <a:effectLst/>
                <a:latin typeface="+mn-lt"/>
                <a:ea typeface="+mn-ea"/>
                <a:cs typeface="+mn-cs"/>
              </a:rPr>
              <a:t>Columbia Gorge </a:t>
            </a:r>
            <a:r>
              <a:rPr lang="en-US" sz="1200" kern="1200" dirty="0" err="1" smtClean="0">
                <a:solidFill>
                  <a:schemeClr val="tx1"/>
                </a:solidFill>
                <a:effectLst/>
                <a:latin typeface="+mn-lt"/>
                <a:ea typeface="+mn-ea"/>
                <a:cs typeface="+mn-cs"/>
              </a:rPr>
              <a:t>Aeromodelers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(CGA) has been using the site for radio controlled aircraft. The site allows provides parking and access</a:t>
            </a:r>
            <a:r>
              <a:rPr lang="en-US" sz="1200" kern="1200" baseline="0" dirty="0" smtClean="0">
                <a:solidFill>
                  <a:schemeClr val="tx1"/>
                </a:solidFill>
                <a:effectLst/>
                <a:latin typeface="+mn-lt"/>
                <a:ea typeface="+mn-ea"/>
                <a:cs typeface="+mn-cs"/>
              </a:rPr>
              <a:t> to an extended hiking trail that runs along one side of the property.</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endParaRPr lang="en-US" dirty="0" smtClean="0"/>
          </a:p>
          <a:p>
            <a:pPr eaLnBrk="1" hangingPunct="1"/>
            <a:endParaRPr lang="en-US" dirty="0" smtClean="0"/>
          </a:p>
          <a:p>
            <a:pPr eaLnBrk="1" hangingPunct="1"/>
            <a:r>
              <a:rPr lang="en-US" dirty="0" smtClean="0"/>
              <a:t>Be ready to rescreen, making sure to include decision-makers</a:t>
            </a:r>
          </a:p>
          <a:p>
            <a:pPr eaLnBrk="1" hangingPunct="1"/>
            <a:r>
              <a:rPr lang="en-US" dirty="0" smtClean="0"/>
              <a:t>Provide</a:t>
            </a:r>
            <a:r>
              <a:rPr lang="en-US" baseline="0" dirty="0" smtClean="0"/>
              <a:t> a clear timetable for conducting the HIA</a:t>
            </a:r>
          </a:p>
          <a:p>
            <a:pPr eaLnBrk="1" hangingPunct="1"/>
            <a:r>
              <a:rPr lang="en-US" baseline="0" dirty="0" smtClean="0"/>
              <a:t>Do a scoping training in person, including stakeholders. Use this time to frame things in social/environmental determinants of health (provides language for practitioners, and understanding for non-health partners)</a:t>
            </a:r>
          </a:p>
          <a:p>
            <a:pPr eaLnBrk="1" hangingPunct="1"/>
            <a:r>
              <a:rPr lang="en-US" baseline="0" dirty="0" smtClean="0"/>
              <a:t>Require interim reports (to catch problems/errors with the assessment (Hood River), and to ensure the report gets done</a:t>
            </a:r>
          </a:p>
          <a:p>
            <a:pPr eaLnBrk="1" hangingPunct="1"/>
            <a:r>
              <a:rPr lang="en-US" baseline="0" dirty="0" smtClean="0"/>
              <a:t>(Note about Curry, I have previously used this as an example of why an HIA report isn’t necessary, because Annette’s presentation was so powerful that it did it’s job, but now Annette’s gone and the HIA report is still being used to explain the need for funding for quality affordable housing.</a:t>
            </a:r>
          </a:p>
          <a:p>
            <a:pPr eaLnBrk="1" hangingPunct="1"/>
            <a:r>
              <a:rPr lang="en-US" baseline="0" dirty="0" smtClean="0"/>
              <a:t>We require a capacity-building report, where counties must explain who’s doing what, and also how the health department will present the materials internally.</a:t>
            </a:r>
          </a:p>
          <a:p>
            <a:pPr eaLnBrk="1" hangingPunct="1"/>
            <a:endParaRPr lang="en-US" dirty="0" smtClean="0"/>
          </a:p>
        </p:txBody>
      </p:sp>
      <p:sp>
        <p:nvSpPr>
          <p:cNvPr id="60420" name="Slide Number Placeholder 3"/>
          <p:cNvSpPr>
            <a:spLocks noGrp="1"/>
          </p:cNvSpPr>
          <p:nvPr>
            <p:ph type="sldNum" sz="quarter" idx="5"/>
          </p:nvPr>
        </p:nvSpPr>
        <p:spPr>
          <a:noFill/>
        </p:spPr>
        <p:txBody>
          <a:bodyPr/>
          <a:lstStyle/>
          <a:p>
            <a:fld id="{0456118A-0982-449D-BF05-85E9EAA7C6D8}"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Re-screen</a:t>
            </a:r>
            <a:endParaRPr lang="en-US" dirty="0"/>
          </a:p>
        </p:txBody>
      </p:sp>
      <p:sp>
        <p:nvSpPr>
          <p:cNvPr id="4" name="Slide Number Placeholder 3"/>
          <p:cNvSpPr>
            <a:spLocks noGrp="1"/>
          </p:cNvSpPr>
          <p:nvPr>
            <p:ph type="sldNum" sz="quarter" idx="10"/>
          </p:nvPr>
        </p:nvSpPr>
        <p:spPr/>
        <p:txBody>
          <a:bodyPr/>
          <a:lstStyle/>
          <a:p>
            <a:fld id="{EF484DDE-6DC1-4A29-84EC-4F8ACF3ADE84}" type="slidenum">
              <a:rPr lang="en-US" smtClean="0"/>
              <a:pPr/>
              <a:t>7</a:t>
            </a:fld>
            <a:endParaRPr lang="en-US" dirty="0"/>
          </a:p>
        </p:txBody>
      </p:sp>
    </p:spTree>
    <p:extLst>
      <p:ext uri="{BB962C8B-B14F-4D97-AF65-F5344CB8AC3E}">
        <p14:creationId xmlns:p14="http://schemas.microsoft.com/office/powerpoint/2010/main" val="143535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p>
          <a:p>
            <a:r>
              <a:rPr lang="en-US" sz="1200" kern="1200" dirty="0" smtClean="0">
                <a:solidFill>
                  <a:schemeClr val="tx1"/>
                </a:solidFill>
                <a:effectLst/>
                <a:latin typeface="+mn-lt"/>
                <a:ea typeface="+mn-ea"/>
                <a:cs typeface="+mn-cs"/>
              </a:rPr>
              <a:t>The development of the </a:t>
            </a:r>
            <a:r>
              <a:rPr lang="en-US" sz="1200" kern="1200" dirty="0" err="1" smtClean="0">
                <a:solidFill>
                  <a:schemeClr val="tx1"/>
                </a:solidFill>
                <a:effectLst/>
                <a:latin typeface="+mn-lt"/>
                <a:ea typeface="+mn-ea"/>
                <a:cs typeface="+mn-cs"/>
              </a:rPr>
              <a:t>Tumalo</a:t>
            </a:r>
            <a:r>
              <a:rPr lang="en-US" sz="1200" kern="1200" dirty="0" smtClean="0">
                <a:solidFill>
                  <a:schemeClr val="tx1"/>
                </a:solidFill>
                <a:effectLst/>
                <a:latin typeface="+mn-lt"/>
                <a:ea typeface="+mn-ea"/>
                <a:cs typeface="+mn-cs"/>
              </a:rPr>
              <a:t> HIA has led to a variety of outcomes for the HIA team and the local community: </a:t>
            </a:r>
            <a:endParaRPr lang="en-US" dirty="0" smtClean="0"/>
          </a:p>
          <a:p>
            <a:r>
              <a:rPr lang="en-US" sz="1200" kern="1200" dirty="0" smtClean="0">
                <a:solidFill>
                  <a:schemeClr val="tx1"/>
                </a:solidFill>
                <a:effectLst/>
                <a:latin typeface="+mn-lt"/>
                <a:ea typeface="+mn-ea"/>
                <a:cs typeface="+mn-cs"/>
              </a:rPr>
              <a:t>Many of the community needs and ideas that came up throughout the County Planning and HIA process have </a:t>
            </a:r>
          </a:p>
          <a:p>
            <a:r>
              <a:rPr lang="en-US" sz="1200" kern="1200" dirty="0" smtClean="0">
                <a:solidFill>
                  <a:schemeClr val="tx1"/>
                </a:solidFill>
                <a:effectLst/>
                <a:latin typeface="+mn-lt"/>
                <a:ea typeface="+mn-ea"/>
                <a:cs typeface="+mn-cs"/>
              </a:rPr>
              <a:t>been incorporated into the </a:t>
            </a:r>
            <a:r>
              <a:rPr lang="en-US" sz="1200" kern="1200" dirty="0" err="1" smtClean="0">
                <a:solidFill>
                  <a:schemeClr val="tx1"/>
                </a:solidFill>
                <a:effectLst/>
                <a:latin typeface="+mn-lt"/>
                <a:ea typeface="+mn-ea"/>
                <a:cs typeface="+mn-cs"/>
              </a:rPr>
              <a:t>Tumalo</a:t>
            </a:r>
            <a:r>
              <a:rPr lang="en-US" sz="1200" kern="1200" dirty="0" smtClean="0">
                <a:solidFill>
                  <a:schemeClr val="tx1"/>
                </a:solidFill>
                <a:effectLst/>
                <a:latin typeface="+mn-lt"/>
                <a:ea typeface="+mn-ea"/>
                <a:cs typeface="+mn-cs"/>
              </a:rPr>
              <a:t> Community Plan language. </a:t>
            </a:r>
          </a:p>
          <a:p>
            <a:r>
              <a:rPr lang="en-US" sz="1200" kern="1200" dirty="0" smtClean="0">
                <a:solidFill>
                  <a:schemeClr val="tx1"/>
                </a:solidFill>
                <a:effectLst/>
                <a:latin typeface="+mn-lt"/>
                <a:ea typeface="+mn-ea"/>
                <a:cs typeface="+mn-cs"/>
              </a:rPr>
              <a:t>Local business associations now use the HIA as an advocacy tool when speaking with transit organizations. </a:t>
            </a:r>
          </a:p>
          <a:p>
            <a:r>
              <a:rPr lang="en-US" sz="1200" kern="1200" dirty="0" smtClean="0">
                <a:solidFill>
                  <a:schemeClr val="tx1"/>
                </a:solidFill>
                <a:effectLst/>
                <a:latin typeface="+mn-lt"/>
                <a:ea typeface="+mn-ea"/>
                <a:cs typeface="+mn-cs"/>
              </a:rPr>
              <a:t>Due to the HIA, ... </a:t>
            </a:r>
          </a:p>
          <a:p>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Tumalo</a:t>
            </a:r>
            <a:r>
              <a:rPr lang="en-US" sz="1200" kern="1200" dirty="0" smtClean="0">
                <a:solidFill>
                  <a:schemeClr val="tx1"/>
                </a:solidFill>
                <a:effectLst/>
                <a:latin typeface="+mn-lt"/>
                <a:ea typeface="+mn-ea"/>
                <a:cs typeface="+mn-cs"/>
              </a:rPr>
              <a:t> was awarded a Robert Wood Johnson grant to evaluate the long-term outcomes of the HIA </a:t>
            </a:r>
          </a:p>
          <a:p>
            <a:r>
              <a:rPr lang="en-US" sz="1200" kern="1200" dirty="0" smtClean="0">
                <a:solidFill>
                  <a:schemeClr val="tx1"/>
                </a:solidFill>
                <a:effectLst/>
                <a:latin typeface="+mn-lt"/>
                <a:ea typeface="+mn-ea"/>
                <a:cs typeface="+mn-cs"/>
              </a:rPr>
              <a:t>b. Strong partnerships have been cultivated between the Planning Department and County Health Services </a:t>
            </a:r>
          </a:p>
          <a:p>
            <a:r>
              <a:rPr lang="en-US" sz="1200" kern="1200" dirty="0" smtClean="0">
                <a:solidFill>
                  <a:schemeClr val="tx1"/>
                </a:solidFill>
                <a:effectLst/>
                <a:latin typeface="+mn-lt"/>
                <a:ea typeface="+mn-ea"/>
                <a:cs typeface="+mn-cs"/>
              </a:rPr>
              <a:t>c. The Central Oregon Intergovernmental Council worked with the </a:t>
            </a:r>
            <a:r>
              <a:rPr lang="en-US" sz="1200" kern="1200" dirty="0" err="1" smtClean="0">
                <a:solidFill>
                  <a:schemeClr val="tx1"/>
                </a:solidFill>
                <a:effectLst/>
                <a:latin typeface="+mn-lt"/>
                <a:ea typeface="+mn-ea"/>
                <a:cs typeface="+mn-cs"/>
              </a:rPr>
              <a:t>Tumalo</a:t>
            </a:r>
            <a:r>
              <a:rPr lang="en-US" sz="1200" kern="1200" dirty="0" smtClean="0">
                <a:solidFill>
                  <a:schemeClr val="tx1"/>
                </a:solidFill>
                <a:effectLst/>
                <a:latin typeface="+mn-lt"/>
                <a:ea typeface="+mn-ea"/>
                <a:cs typeface="+mn-cs"/>
              </a:rPr>
              <a:t> HIA team to establish a new HIA to analyze the health impacts that could stem from the regional transit plan that is under development. </a:t>
            </a:r>
          </a:p>
          <a:p>
            <a:r>
              <a:rPr lang="en-US" sz="1200" kern="1200" dirty="0" smtClean="0">
                <a:solidFill>
                  <a:schemeClr val="tx1"/>
                </a:solidFill>
                <a:effectLst/>
                <a:latin typeface="+mn-lt"/>
                <a:ea typeface="+mn-ea"/>
                <a:cs typeface="+mn-cs"/>
              </a:rPr>
              <a:t>d. New partnerships with underserved communities (i.e. Warm Springs Reservation) have been developed. </a:t>
            </a:r>
          </a:p>
        </p:txBody>
      </p:sp>
      <p:sp>
        <p:nvSpPr>
          <p:cNvPr id="4" name="Slide Number Placeholder 3"/>
          <p:cNvSpPr>
            <a:spLocks noGrp="1"/>
          </p:cNvSpPr>
          <p:nvPr>
            <p:ph type="sldNum" sz="quarter" idx="10"/>
          </p:nvPr>
        </p:nvSpPr>
        <p:spPr/>
        <p:txBody>
          <a:bodyPr/>
          <a:lstStyle/>
          <a:p>
            <a:fld id="{EF484DDE-6DC1-4A29-84EC-4F8ACF3ADE84}" type="slidenum">
              <a:rPr lang="en-US" smtClean="0"/>
              <a:pPr/>
              <a:t>8</a:t>
            </a:fld>
            <a:endParaRPr lang="en-US" dirty="0"/>
          </a:p>
        </p:txBody>
      </p:sp>
    </p:spTree>
    <p:extLst>
      <p:ext uri="{BB962C8B-B14F-4D97-AF65-F5344CB8AC3E}">
        <p14:creationId xmlns:p14="http://schemas.microsoft.com/office/powerpoint/2010/main" val="76395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Prineville</a:t>
            </a:r>
          </a:p>
          <a:p>
            <a:endParaRPr lang="en-US" dirty="0" smtClean="0"/>
          </a:p>
          <a:p>
            <a:r>
              <a:rPr lang="en-US" dirty="0" smtClean="0"/>
              <a:t>Local data is essential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result of the dissemination of this HIA, the city of Prineville was awarded $530,000 from ODOT and received a $60,000 local match for a total grant of $590,000 to tear out and rebuild the existing </a:t>
            </a:r>
            <a:r>
              <a:rPr lang="en-US" sz="1200" kern="1200" dirty="0" err="1" smtClean="0">
                <a:solidFill>
                  <a:schemeClr val="tx1"/>
                </a:solidFill>
                <a:effectLst/>
                <a:latin typeface="+mn-lt"/>
                <a:ea typeface="+mn-ea"/>
                <a:cs typeface="+mn-cs"/>
              </a:rPr>
              <a:t>Ochoco</a:t>
            </a:r>
            <a:r>
              <a:rPr lang="en-US" sz="1200" kern="1200" dirty="0" smtClean="0">
                <a:solidFill>
                  <a:schemeClr val="tx1"/>
                </a:solidFill>
                <a:effectLst/>
                <a:latin typeface="+mn-lt"/>
                <a:ea typeface="+mn-ea"/>
                <a:cs typeface="+mn-cs"/>
              </a:rPr>
              <a:t> Creek Trail (6400 feet). According to Senior Planner Scott </a:t>
            </a:r>
            <a:r>
              <a:rPr lang="en-US" sz="1200" kern="1200" dirty="0" err="1" smtClean="0">
                <a:solidFill>
                  <a:schemeClr val="tx1"/>
                </a:solidFill>
                <a:effectLst/>
                <a:latin typeface="+mn-lt"/>
                <a:ea typeface="+mn-ea"/>
                <a:cs typeface="+mn-cs"/>
              </a:rPr>
              <a:t>Elderman</a:t>
            </a:r>
            <a:r>
              <a:rPr lang="en-US" sz="1200" kern="1200" dirty="0" smtClean="0">
                <a:solidFill>
                  <a:schemeClr val="tx1"/>
                </a:solidFill>
                <a:effectLst/>
                <a:latin typeface="+mn-lt"/>
                <a:ea typeface="+mn-ea"/>
                <a:cs typeface="+mn-cs"/>
              </a:rPr>
              <a:t>, “This will be a greatly improved trail as it will be constructed with base (the current one </a:t>
            </a:r>
            <a:r>
              <a:rPr lang="en-US" sz="1200" kern="1200" dirty="0" err="1" smtClean="0">
                <a:solidFill>
                  <a:schemeClr val="tx1"/>
                </a:solidFill>
                <a:effectLst/>
                <a:latin typeface="+mn-lt"/>
                <a:ea typeface="+mn-ea"/>
                <a:cs typeface="+mn-cs"/>
              </a:rPr>
              <a:t>doesn‟t</a:t>
            </a:r>
            <a:r>
              <a:rPr lang="en-US" sz="1200" kern="1200" dirty="0" smtClean="0">
                <a:solidFill>
                  <a:schemeClr val="tx1"/>
                </a:solidFill>
                <a:effectLst/>
                <a:latin typeface="+mn-lt"/>
                <a:ea typeface="+mn-ea"/>
                <a:cs typeface="+mn-cs"/>
              </a:rPr>
              <a:t> seem to have any),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retention (to protect the creek) and will be 10 feet wide instead of the current 6 feet to better facilitate 2-way multi-use traffic”.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DDE5F2F-CF81-4161-863A-4CF4EF696B05}"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pic>
        <p:nvPicPr>
          <p:cNvPr id="2" name="Picture 1" descr="P101014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28600" y="3995678"/>
            <a:ext cx="3733293" cy="2862322"/>
          </a:xfrm>
          <a:prstGeom prst="rect">
            <a:avLst/>
          </a:prstGeom>
          <a:noFill/>
        </p:spPr>
        <p:txBody>
          <a:bodyPr wrap="square" rtlCol="0">
            <a:spAutoFit/>
          </a:bodyPr>
          <a:lstStyle/>
          <a:p>
            <a:pPr algn="ctr"/>
            <a:r>
              <a:rPr lang="en-US" sz="3600" dirty="0">
                <a:latin typeface="Myriad Pro"/>
              </a:rPr>
              <a:t>Lessons learned from 5 Years of Oregon’s HIA Capacity Building Program</a:t>
            </a:r>
            <a:endParaRPr lang="en-US" sz="3600" b="1" dirty="0"/>
          </a:p>
        </p:txBody>
      </p:sp>
    </p:spTree>
    <p:extLst>
      <p:ext uri="{BB962C8B-B14F-4D97-AF65-F5344CB8AC3E}">
        <p14:creationId xmlns:p14="http://schemas.microsoft.com/office/powerpoint/2010/main" val="1511532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sp>
        <p:nvSpPr>
          <p:cNvPr id="6" name="Title 1"/>
          <p:cNvSpPr txBox="1">
            <a:spLocks/>
          </p:cNvSpPr>
          <p:nvPr/>
        </p:nvSpPr>
        <p:spPr bwMode="auto">
          <a:xfrm>
            <a:off x="0" y="0"/>
            <a:ext cx="9144000" cy="990600"/>
          </a:xfrm>
          <a:prstGeom prst="rect">
            <a:avLst/>
          </a:prstGeom>
          <a:solidFill>
            <a:srgbClr val="FFFFFF"/>
          </a:solidFill>
          <a:ln w="9525">
            <a:noFill/>
            <a:miter lim="800000"/>
            <a:headEnd/>
            <a:tailEnd/>
          </a:ln>
          <a:effectLst/>
        </p:spPr>
        <p:txBody>
          <a:bodyPr lIns="182880" tIns="182880" rIns="182880" bIns="182880" anchor="b"/>
          <a:lstStyle/>
          <a:p>
            <a:pPr>
              <a:defRPr/>
            </a:pPr>
            <a:r>
              <a:rPr lang="en-US" sz="3600" dirty="0" smtClean="0">
                <a:solidFill>
                  <a:srgbClr val="005595"/>
                </a:solidFill>
              </a:rPr>
              <a:t>Washington County Pedestrian Bridge HIA</a:t>
            </a:r>
            <a:endParaRPr lang="en-US" sz="3200" i="1" kern="0" dirty="0">
              <a:solidFill>
                <a:srgbClr val="005595"/>
              </a:solidFill>
              <a:latin typeface="Arial Narrow" pitchFamily="34" charset="0"/>
              <a:ea typeface="+mj-ea"/>
              <a:cs typeface="Arial" pitchFamily="34" charset="0"/>
            </a:endParaRPr>
          </a:p>
        </p:txBody>
      </p:sp>
      <p:pic>
        <p:nvPicPr>
          <p:cNvPr id="7" name="Picture 6"/>
          <p:cNvPicPr>
            <a:picLocks noChangeAspect="1"/>
          </p:cNvPicPr>
          <p:nvPr/>
        </p:nvPicPr>
        <p:blipFill>
          <a:blip r:embed="rId4"/>
          <a:stretch>
            <a:fillRect/>
          </a:stretch>
        </p:blipFill>
        <p:spPr>
          <a:xfrm>
            <a:off x="838200" y="990600"/>
            <a:ext cx="7523669" cy="4628435"/>
          </a:xfrm>
          <a:prstGeom prst="rect">
            <a:avLst/>
          </a:prstGeom>
        </p:spPr>
      </p:pic>
    </p:spTree>
    <p:extLst>
      <p:ext uri="{BB962C8B-B14F-4D97-AF65-F5344CB8AC3E}">
        <p14:creationId xmlns:p14="http://schemas.microsoft.com/office/powerpoint/2010/main" val="4047534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accent1"/>
                </a:solidFill>
              </a:rPr>
              <a:t>Clackamas County</a:t>
            </a:r>
            <a:endParaRPr lang="en-US" dirty="0"/>
          </a:p>
        </p:txBody>
      </p:sp>
      <p:pic>
        <p:nvPicPr>
          <p:cNvPr id="4" name="Picture 3"/>
          <p:cNvPicPr>
            <a:picLocks noChangeAspect="1"/>
          </p:cNvPicPr>
          <p:nvPr/>
        </p:nvPicPr>
        <p:blipFill>
          <a:blip r:embed="rId3" cstate="screen"/>
          <a:stretch>
            <a:fillRect/>
          </a:stretch>
        </p:blipFill>
        <p:spPr>
          <a:xfrm>
            <a:off x="1397000" y="1417638"/>
            <a:ext cx="6350000" cy="4787900"/>
          </a:xfrm>
          <a:prstGeom prst="rect">
            <a:avLst/>
          </a:prstGeom>
        </p:spPr>
      </p:pic>
    </p:spTree>
    <p:extLst>
      <p:ext uri="{BB962C8B-B14F-4D97-AF65-F5344CB8AC3E}">
        <p14:creationId xmlns:p14="http://schemas.microsoft.com/office/powerpoint/2010/main" val="121611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0" t="1670" r="1398" b="2214"/>
          <a:stretch/>
        </p:blipFill>
        <p:spPr bwMode="auto">
          <a:xfrm>
            <a:off x="102634" y="46652"/>
            <a:ext cx="8916281" cy="681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58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sp>
        <p:nvSpPr>
          <p:cNvPr id="6" name="Title 1"/>
          <p:cNvSpPr txBox="1">
            <a:spLocks/>
          </p:cNvSpPr>
          <p:nvPr/>
        </p:nvSpPr>
        <p:spPr bwMode="auto">
          <a:xfrm>
            <a:off x="0" y="0"/>
            <a:ext cx="9144000" cy="990600"/>
          </a:xfrm>
          <a:prstGeom prst="rect">
            <a:avLst/>
          </a:prstGeom>
          <a:solidFill>
            <a:srgbClr val="FFFFFF"/>
          </a:solidFill>
          <a:ln w="9525">
            <a:noFill/>
            <a:miter lim="800000"/>
            <a:headEnd/>
            <a:tailEnd/>
          </a:ln>
          <a:effectLst/>
        </p:spPr>
        <p:txBody>
          <a:bodyPr lIns="182880" tIns="182880" rIns="182880" bIns="182880" anchor="b"/>
          <a:lstStyle/>
          <a:p>
            <a:pPr eaLnBrk="1" hangingPunct="1">
              <a:defRPr/>
            </a:pPr>
            <a:r>
              <a:rPr lang="en-US" sz="4000" kern="0" dirty="0" smtClean="0">
                <a:solidFill>
                  <a:srgbClr val="1F497D"/>
                </a:solidFill>
                <a:latin typeface="Arial Narrow" pitchFamily="34" charset="0"/>
                <a:ea typeface="+mj-ea"/>
                <a:cs typeface="Arial" pitchFamily="34" charset="0"/>
              </a:rPr>
              <a:t>Central Lane MPO GHG Reduction HIA</a:t>
            </a:r>
            <a:endParaRPr lang="en-US" sz="3600" i="1" kern="0" dirty="0">
              <a:solidFill>
                <a:srgbClr val="1F497D"/>
              </a:solidFill>
              <a:latin typeface="Arial Narrow" pitchFamily="34" charset="0"/>
              <a:ea typeface="+mj-ea"/>
              <a:cs typeface="Arial" pitchFamily="34"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313" y="990600"/>
            <a:ext cx="4179878" cy="2662519"/>
          </a:xfrm>
          <a:prstGeom prst="rect">
            <a:avLst/>
          </a:prstGeom>
          <a:noFill/>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461010" y="3653119"/>
            <a:ext cx="4110990" cy="2493645"/>
          </a:xfrm>
          <a:prstGeom prst="rect">
            <a:avLst/>
          </a:prstGeom>
          <a:noFill/>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4757191" y="990600"/>
            <a:ext cx="4188460" cy="2145665"/>
          </a:xfrm>
          <a:prstGeom prst="rect">
            <a:avLst/>
          </a:prstGeom>
          <a:noFill/>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4757191" y="3122399"/>
            <a:ext cx="4191635" cy="2210435"/>
          </a:xfrm>
          <a:prstGeom prst="rect">
            <a:avLst/>
          </a:prstGeom>
          <a:noFill/>
        </p:spPr>
      </p:pic>
    </p:spTree>
    <p:extLst>
      <p:ext uri="{BB962C8B-B14F-4D97-AF65-F5344CB8AC3E}">
        <p14:creationId xmlns:p14="http://schemas.microsoft.com/office/powerpoint/2010/main" val="4291073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pic>
        <p:nvPicPr>
          <p:cNvPr id="4" name="Picture 3" descr="P1310272_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2" y="0"/>
            <a:ext cx="9144000" cy="6858000"/>
          </a:xfrm>
          <a:prstGeom prst="rect">
            <a:avLst/>
          </a:prstGeom>
        </p:spPr>
      </p:pic>
      <p:sp>
        <p:nvSpPr>
          <p:cNvPr id="2" name="TextBox 1"/>
          <p:cNvSpPr txBox="1"/>
          <p:nvPr/>
        </p:nvSpPr>
        <p:spPr>
          <a:xfrm>
            <a:off x="333559" y="372003"/>
            <a:ext cx="8415944" cy="584776"/>
          </a:xfrm>
          <a:prstGeom prst="rect">
            <a:avLst/>
          </a:prstGeom>
          <a:noFill/>
        </p:spPr>
        <p:txBody>
          <a:bodyPr wrap="square" rtlCol="0">
            <a:spAutoFit/>
          </a:bodyPr>
          <a:lstStyle/>
          <a:p>
            <a:r>
              <a:rPr lang="en-US" sz="3200" dirty="0" smtClean="0"/>
              <a:t>Klamath County Tobacco Retail License HIA</a:t>
            </a:r>
            <a:endParaRPr lang="en-US" sz="3200" dirty="0"/>
          </a:p>
        </p:txBody>
      </p:sp>
      <p:sp>
        <p:nvSpPr>
          <p:cNvPr id="3" name="TextBox 2"/>
          <p:cNvSpPr txBox="1"/>
          <p:nvPr/>
        </p:nvSpPr>
        <p:spPr>
          <a:xfrm>
            <a:off x="381000" y="457200"/>
            <a:ext cx="8305800" cy="646331"/>
          </a:xfrm>
          <a:prstGeom prst="rect">
            <a:avLst/>
          </a:prstGeom>
          <a:noFill/>
        </p:spPr>
        <p:txBody>
          <a:bodyPr wrap="square" rtlCol="0">
            <a:spAutoFit/>
          </a:bodyPr>
          <a:lstStyle/>
          <a:p>
            <a:r>
              <a:rPr lang="en-US" sz="3600" dirty="0" smtClean="0">
                <a:solidFill>
                  <a:schemeClr val="bg1"/>
                </a:solidFill>
              </a:rPr>
              <a:t>Klamath County Tobacco Retail License HIA</a:t>
            </a:r>
            <a:endParaRPr lang="en-US" sz="3600" dirty="0">
              <a:solidFill>
                <a:schemeClr val="bg1"/>
              </a:solidFill>
            </a:endParaRPr>
          </a:p>
        </p:txBody>
      </p:sp>
    </p:spTree>
    <p:extLst>
      <p:ext uri="{BB962C8B-B14F-4D97-AF65-F5344CB8AC3E}">
        <p14:creationId xmlns:p14="http://schemas.microsoft.com/office/powerpoint/2010/main" val="1927470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10" name="Rectangle 2"/>
          <p:cNvSpPr txBox="1">
            <a:spLocks noChangeArrowheads="1"/>
          </p:cNvSpPr>
          <p:nvPr/>
        </p:nvSpPr>
        <p:spPr bwMode="auto">
          <a:xfrm>
            <a:off x="228600" y="381000"/>
            <a:ext cx="8915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200" b="1" dirty="0" smtClean="0">
                <a:solidFill>
                  <a:srgbClr val="005595"/>
                </a:solidFill>
                <a:latin typeface="Myriad Pro Bold"/>
              </a:rPr>
              <a:t>Curry Housing HIA</a:t>
            </a:r>
            <a:endParaRPr lang="en-US" sz="3200" b="1" dirty="0" smtClean="0">
              <a:latin typeface="Myriad Pro Bold"/>
            </a:endParaRPr>
          </a:p>
        </p:txBody>
      </p:sp>
      <p:pic>
        <p:nvPicPr>
          <p:cNvPr id="5" name="Picture 4"/>
          <p:cNvPicPr>
            <a:picLocks noChangeAspect="1"/>
          </p:cNvPicPr>
          <p:nvPr/>
        </p:nvPicPr>
        <p:blipFill>
          <a:blip r:embed="rId4"/>
          <a:stretch>
            <a:fillRect/>
          </a:stretch>
        </p:blipFill>
        <p:spPr>
          <a:xfrm>
            <a:off x="1143000" y="1066800"/>
            <a:ext cx="7089369" cy="4724400"/>
          </a:xfrm>
          <a:prstGeom prst="rect">
            <a:avLst/>
          </a:prstGeom>
        </p:spPr>
      </p:pic>
    </p:spTree>
    <p:extLst>
      <p:ext uri="{BB962C8B-B14F-4D97-AF65-F5344CB8AC3E}">
        <p14:creationId xmlns:p14="http://schemas.microsoft.com/office/powerpoint/2010/main" val="2316493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1588" y="-1588"/>
            <a:ext cx="9145588" cy="6859588"/>
          </a:xfrm>
          <a:prstGeom prst="rect">
            <a:avLst/>
          </a:prstGeom>
          <a:noFill/>
        </p:spPr>
      </p:pic>
      <p:sp>
        <p:nvSpPr>
          <p:cNvPr id="3074" name="Rectangle 2"/>
          <p:cNvSpPr>
            <a:spLocks noGrp="1" noChangeArrowheads="1"/>
          </p:cNvSpPr>
          <p:nvPr>
            <p:ph type="title"/>
          </p:nvPr>
        </p:nvSpPr>
        <p:spPr>
          <a:xfrm>
            <a:off x="609600" y="381000"/>
            <a:ext cx="7772400" cy="1143000"/>
          </a:xfrm>
        </p:spPr>
        <p:txBody>
          <a:bodyPr/>
          <a:lstStyle/>
          <a:p>
            <a:pPr algn="l"/>
            <a:r>
              <a:rPr lang="en-US" sz="3200" b="1" dirty="0" smtClean="0">
                <a:solidFill>
                  <a:srgbClr val="005595"/>
                </a:solidFill>
                <a:latin typeface="Myriad Pro Bold" charset="0"/>
              </a:rPr>
              <a:t>Political realities</a:t>
            </a:r>
            <a:endParaRPr lang="en-US" sz="3200" b="1" dirty="0">
              <a:latin typeface="Myriad Pro Bold" charset="0"/>
            </a:endParaRPr>
          </a:p>
        </p:txBody>
      </p:sp>
      <p:pic>
        <p:nvPicPr>
          <p:cNvPr id="4" name="Picture 3" descr="DSCN434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609600" y="609600"/>
            <a:ext cx="7391400" cy="523220"/>
          </a:xfrm>
          <a:prstGeom prst="rect">
            <a:avLst/>
          </a:prstGeom>
          <a:noFill/>
        </p:spPr>
        <p:txBody>
          <a:bodyPr wrap="square" rtlCol="0">
            <a:spAutoFit/>
          </a:bodyPr>
          <a:lstStyle/>
          <a:p>
            <a:r>
              <a:rPr lang="en-US" sz="2800" dirty="0" smtClean="0">
                <a:solidFill>
                  <a:srgbClr val="FFFFFF"/>
                </a:solidFill>
              </a:rPr>
              <a:t>Common challenges</a:t>
            </a:r>
            <a:endParaRPr lang="en-US" sz="2800" dirty="0">
              <a:solidFill>
                <a:srgbClr val="FFFFFF"/>
              </a:solidFill>
            </a:endParaRPr>
          </a:p>
        </p:txBody>
      </p:sp>
    </p:spTree>
    <p:extLst>
      <p:ext uri="{BB962C8B-B14F-4D97-AF65-F5344CB8AC3E}">
        <p14:creationId xmlns:p14="http://schemas.microsoft.com/office/powerpoint/2010/main" val="2287491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sp>
        <p:nvSpPr>
          <p:cNvPr id="6" name="Title 1"/>
          <p:cNvSpPr txBox="1">
            <a:spLocks/>
          </p:cNvSpPr>
          <p:nvPr/>
        </p:nvSpPr>
        <p:spPr bwMode="auto">
          <a:xfrm>
            <a:off x="4465" y="827"/>
            <a:ext cx="9144000" cy="990600"/>
          </a:xfrm>
          <a:prstGeom prst="rect">
            <a:avLst/>
          </a:prstGeom>
          <a:solidFill>
            <a:srgbClr val="FFFFFF"/>
          </a:solidFill>
          <a:ln w="9525">
            <a:noFill/>
            <a:miter lim="800000"/>
            <a:headEnd/>
            <a:tailEnd/>
          </a:ln>
          <a:effectLst/>
        </p:spPr>
        <p:txBody>
          <a:bodyPr lIns="182880" tIns="182880" rIns="182880" bIns="182880" anchor="b"/>
          <a:lstStyle/>
          <a:p>
            <a:pPr>
              <a:defRPr/>
            </a:pPr>
            <a:r>
              <a:rPr lang="en-US" sz="2400" dirty="0">
                <a:solidFill>
                  <a:srgbClr val="005595"/>
                </a:solidFill>
              </a:rPr>
              <a:t>best practices for guiding new practitioners through rapid HIAs</a:t>
            </a:r>
            <a:endParaRPr lang="en-US" sz="2000" i="1" kern="0" dirty="0">
              <a:solidFill>
                <a:srgbClr val="005595"/>
              </a:solidFill>
              <a:latin typeface="Arial Narrow" pitchFamily="34" charset="0"/>
              <a:ea typeface="+mj-ea"/>
              <a:cs typeface="Arial" pitchFamily="34" charset="0"/>
            </a:endParaRPr>
          </a:p>
        </p:txBody>
      </p:sp>
      <p:sp>
        <p:nvSpPr>
          <p:cNvPr id="3" name="TextBox 2"/>
          <p:cNvSpPr txBox="1"/>
          <p:nvPr/>
        </p:nvSpPr>
        <p:spPr>
          <a:xfrm>
            <a:off x="0" y="1066800"/>
            <a:ext cx="8839200" cy="5355313"/>
          </a:xfrm>
          <a:prstGeom prst="rect">
            <a:avLst/>
          </a:prstGeom>
          <a:noFill/>
        </p:spPr>
        <p:txBody>
          <a:bodyPr wrap="square" rtlCol="0">
            <a:spAutoFit/>
          </a:bodyPr>
          <a:lstStyle/>
          <a:p>
            <a:pPr marL="285750" indent="-285750">
              <a:buFont typeface="Arial"/>
              <a:buChar char="•"/>
            </a:pPr>
            <a:r>
              <a:rPr lang="en-US" dirty="0" smtClean="0"/>
              <a:t>Mandatory HIA training before applications are submitted </a:t>
            </a:r>
          </a:p>
          <a:p>
            <a:pPr marL="285750" indent="-285750">
              <a:buFont typeface="Arial"/>
              <a:buChar char="•"/>
            </a:pPr>
            <a:r>
              <a:rPr lang="en-US" dirty="0" smtClean="0"/>
              <a:t>Be prepared to </a:t>
            </a:r>
            <a:r>
              <a:rPr lang="en-US" dirty="0"/>
              <a:t>rescreen, making sure to include decision-makers</a:t>
            </a:r>
          </a:p>
          <a:p>
            <a:pPr marL="285750" indent="-285750">
              <a:buFont typeface="Arial"/>
              <a:buChar char="•"/>
            </a:pPr>
            <a:r>
              <a:rPr lang="en-US" dirty="0"/>
              <a:t>Provide a clear timetable for conducting the HIA</a:t>
            </a:r>
          </a:p>
          <a:p>
            <a:pPr marL="285750" indent="-285750">
              <a:buFont typeface="Arial"/>
              <a:buChar char="•"/>
            </a:pPr>
            <a:r>
              <a:rPr lang="en-US" dirty="0"/>
              <a:t>Do a scoping training in person, including stakeholders. Use this time to frame things in social/environmental determinants of health (provides language for practitioners, and understanding for non-health partners</a:t>
            </a:r>
            <a:r>
              <a:rPr lang="en-US" dirty="0" smtClean="0"/>
              <a:t>).</a:t>
            </a:r>
          </a:p>
          <a:p>
            <a:pPr marL="285750" indent="-285750">
              <a:buFont typeface="Arial"/>
              <a:buChar char="•"/>
            </a:pPr>
            <a:r>
              <a:rPr lang="en-US" dirty="0" smtClean="0"/>
              <a:t>Limit scope for first-time practitioners</a:t>
            </a:r>
            <a:endParaRPr lang="en-US" dirty="0"/>
          </a:p>
          <a:p>
            <a:pPr marL="285750" indent="-285750">
              <a:buFont typeface="Arial"/>
              <a:buChar char="•"/>
            </a:pPr>
            <a:r>
              <a:rPr lang="en-US" dirty="0"/>
              <a:t>Develop a capacity-building report, in which HIA teams explain who’s doing what, and also how the health department will present the materials </a:t>
            </a:r>
            <a:r>
              <a:rPr lang="en-US" dirty="0" smtClean="0"/>
              <a:t>internally.</a:t>
            </a:r>
          </a:p>
          <a:p>
            <a:pPr marL="285750" indent="-285750">
              <a:buFont typeface="Arial"/>
              <a:buChar char="•"/>
            </a:pPr>
            <a:r>
              <a:rPr lang="en-US" dirty="0" smtClean="0"/>
              <a:t>Help HIA team navigate working with interns (Intern Best Practices in Rapid HIA Toolkit)</a:t>
            </a:r>
          </a:p>
          <a:p>
            <a:pPr marL="285750" indent="-285750">
              <a:buFont typeface="Arial"/>
              <a:buChar char="•"/>
            </a:pPr>
            <a:r>
              <a:rPr lang="en-US" dirty="0" smtClean="0"/>
              <a:t>Require </a:t>
            </a:r>
            <a:r>
              <a:rPr lang="en-US" dirty="0"/>
              <a:t>interim reports (to catch problems/errors with the </a:t>
            </a:r>
            <a:r>
              <a:rPr lang="en-US" dirty="0" smtClean="0"/>
              <a:t>assessment, </a:t>
            </a:r>
            <a:r>
              <a:rPr lang="en-US" dirty="0"/>
              <a:t>and to ensure the report gets </a:t>
            </a:r>
            <a:r>
              <a:rPr lang="en-US" dirty="0" smtClean="0"/>
              <a:t>done.</a:t>
            </a:r>
          </a:p>
          <a:p>
            <a:pPr marL="285750" indent="-285750">
              <a:buFont typeface="Arial"/>
              <a:buChar char="•"/>
            </a:pPr>
            <a:r>
              <a:rPr lang="en-US" dirty="0" smtClean="0"/>
              <a:t>Offer targeted assessment support.</a:t>
            </a:r>
          </a:p>
          <a:p>
            <a:pPr marL="285750" indent="-285750">
              <a:buFont typeface="Arial"/>
              <a:buChar char="•"/>
            </a:pPr>
            <a:r>
              <a:rPr lang="en-US" dirty="0" smtClean="0"/>
              <a:t>Learning </a:t>
            </a:r>
            <a:r>
              <a:rPr lang="en-US" dirty="0"/>
              <a:t>how to use the HIA framework takes resources, including time, training, and technical </a:t>
            </a:r>
            <a:r>
              <a:rPr lang="en-US" dirty="0" smtClean="0"/>
              <a:t>support; help new practitioners keep their spirits up by helping them respond to challenges as they arise.</a:t>
            </a:r>
          </a:p>
          <a:p>
            <a:pPr marL="285750" indent="-285750">
              <a:buFont typeface="Arial"/>
              <a:buChar char="•"/>
            </a:pPr>
            <a:r>
              <a:rPr lang="en-US" dirty="0" smtClean="0"/>
              <a:t>Prioritize local relationship development over perfection.</a:t>
            </a:r>
          </a:p>
          <a:p>
            <a:pPr marL="285750" indent="-285750">
              <a:buFont typeface="Arial"/>
              <a:buChar char="•"/>
            </a:pPr>
            <a:endParaRPr lang="en-US" dirty="0"/>
          </a:p>
          <a:p>
            <a:endParaRPr lang="en-US" dirty="0"/>
          </a:p>
        </p:txBody>
      </p:sp>
    </p:spTree>
    <p:extLst>
      <p:ext uri="{BB962C8B-B14F-4D97-AF65-F5344CB8AC3E}">
        <p14:creationId xmlns:p14="http://schemas.microsoft.com/office/powerpoint/2010/main" val="2130965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990600"/>
          </a:xfrm>
          <a:prstGeom prst="rect">
            <a:avLst/>
          </a:prstGeom>
          <a:solidFill>
            <a:srgbClr val="005595"/>
          </a:solidFill>
          <a:ln w="9525">
            <a:noFill/>
            <a:miter lim="800000"/>
            <a:headEnd/>
            <a:tailEnd/>
          </a:ln>
          <a:effectLst/>
        </p:spPr>
        <p:txBody>
          <a:bodyPr lIns="182880" tIns="182880" rIns="182880" bIns="182880" anchor="b"/>
          <a:lstStyle/>
          <a:p>
            <a:pPr eaLnBrk="1" hangingPunct="1">
              <a:defRPr/>
            </a:pPr>
            <a:r>
              <a:rPr lang="en-US" sz="4000" kern="0" dirty="0" smtClean="0">
                <a:solidFill>
                  <a:srgbClr val="FFC000"/>
                </a:solidFill>
                <a:latin typeface="Arial Narrow" pitchFamily="34" charset="0"/>
                <a:ea typeface="+mj-ea"/>
                <a:cs typeface="Arial" pitchFamily="34" charset="0"/>
              </a:rPr>
              <a:t>www.healthoregon.org/hia</a:t>
            </a:r>
            <a:endParaRPr lang="en-US" sz="3600" i="1" kern="0" dirty="0">
              <a:solidFill>
                <a:srgbClr val="FFC000"/>
              </a:solidFill>
              <a:latin typeface="Arial Narrow" pitchFamily="34" charset="0"/>
              <a:ea typeface="+mj-ea"/>
              <a:cs typeface="Arial" pitchFamily="34" charset="0"/>
            </a:endParaRPr>
          </a:p>
        </p:txBody>
      </p:sp>
      <p:pic>
        <p:nvPicPr>
          <p:cNvPr id="2" name="Picture 1" descr="Screen Shot 2015-06-17 at 11.48.05 AM.png"/>
          <p:cNvPicPr>
            <a:picLocks noChangeAspect="1"/>
          </p:cNvPicPr>
          <p:nvPr/>
        </p:nvPicPr>
        <p:blipFill rotWithShape="1">
          <a:blip r:embed="rId3">
            <a:extLst>
              <a:ext uri="{28A0092B-C50C-407E-A947-70E740481C1C}">
                <a14:useLocalDpi xmlns:a14="http://schemas.microsoft.com/office/drawing/2010/main" val="0"/>
              </a:ext>
            </a:extLst>
          </a:blip>
          <a:srcRect t="11780"/>
          <a:stretch/>
        </p:blipFill>
        <p:spPr>
          <a:xfrm>
            <a:off x="0" y="972273"/>
            <a:ext cx="9144000" cy="5586577"/>
          </a:xfrm>
          <a:prstGeom prst="rect">
            <a:avLst/>
          </a:prstGeom>
        </p:spPr>
      </p:pic>
    </p:spTree>
    <p:extLst>
      <p:ext uri="{BB962C8B-B14F-4D97-AF65-F5344CB8AC3E}">
        <p14:creationId xmlns:p14="http://schemas.microsoft.com/office/powerpoint/2010/main" val="3420422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12014"/>
            <a:ext cx="9145588" cy="6859588"/>
          </a:xfrm>
          <a:prstGeom prst="rect">
            <a:avLst/>
          </a:prstGeom>
          <a:noFill/>
        </p:spPr>
      </p:pic>
      <p:pic>
        <p:nvPicPr>
          <p:cNvPr id="4" name="Picture 3" descr="DSCN356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685800" y="304800"/>
            <a:ext cx="8229600" cy="3677930"/>
          </a:xfrm>
          <a:prstGeom prst="rect">
            <a:avLst/>
          </a:prstGeom>
          <a:noFill/>
        </p:spPr>
        <p:txBody>
          <a:bodyPr wrap="square" rtlCol="0">
            <a:spAutoFit/>
          </a:bodyPr>
          <a:lstStyle/>
          <a:p>
            <a:r>
              <a:rPr lang="en-US" sz="2800" b="1" dirty="0" smtClean="0">
                <a:solidFill>
                  <a:srgbClr val="FFFFFF"/>
                </a:solidFill>
              </a:rPr>
              <a:t>Oregon </a:t>
            </a:r>
            <a:r>
              <a:rPr lang="en-US" sz="2800" b="1" dirty="0">
                <a:solidFill>
                  <a:srgbClr val="FFFFFF"/>
                </a:solidFill>
              </a:rPr>
              <a:t>HIA </a:t>
            </a:r>
            <a:r>
              <a:rPr lang="en-US" sz="2800" b="1" dirty="0" smtClean="0">
                <a:solidFill>
                  <a:srgbClr val="FFFFFF"/>
                </a:solidFill>
              </a:rPr>
              <a:t>Program HIAs</a:t>
            </a:r>
          </a:p>
          <a:p>
            <a:endParaRPr lang="en-US" sz="2400" dirty="0">
              <a:solidFill>
                <a:srgbClr val="FFFFFF"/>
              </a:solidFill>
            </a:endParaRPr>
          </a:p>
          <a:p>
            <a:pPr marL="285750" indent="-285750">
              <a:buFont typeface="Arial"/>
              <a:buChar char="•"/>
            </a:pPr>
            <a:r>
              <a:rPr lang="en-US" sz="2800" dirty="0" smtClean="0">
                <a:solidFill>
                  <a:srgbClr val="FFFFFF"/>
                </a:solidFill>
              </a:rPr>
              <a:t>School Biomass Boiler HIA (2011)</a:t>
            </a:r>
          </a:p>
          <a:p>
            <a:pPr marL="285750" indent="-285750">
              <a:buFont typeface="Arial"/>
              <a:buChar char="•"/>
            </a:pPr>
            <a:r>
              <a:rPr lang="en-US" sz="2800" dirty="0" smtClean="0">
                <a:solidFill>
                  <a:srgbClr val="FFFFFF"/>
                </a:solidFill>
              </a:rPr>
              <a:t>Wind Energy Development HIA (2013)</a:t>
            </a:r>
          </a:p>
          <a:p>
            <a:pPr marL="285750" indent="-285750">
              <a:buFont typeface="Arial"/>
              <a:buChar char="•"/>
            </a:pPr>
            <a:r>
              <a:rPr lang="en-US" sz="2800" dirty="0" smtClean="0">
                <a:solidFill>
                  <a:srgbClr val="FFFFFF"/>
                </a:solidFill>
              </a:rPr>
              <a:t>Climate Smart Communities Scenarios HIA (2013)</a:t>
            </a:r>
          </a:p>
          <a:p>
            <a:pPr marL="285750" indent="-285750">
              <a:buFont typeface="Arial"/>
              <a:buChar char="•"/>
            </a:pPr>
            <a:r>
              <a:rPr lang="en-US" sz="2800" dirty="0" smtClean="0">
                <a:solidFill>
                  <a:srgbClr val="FFFFFF"/>
                </a:solidFill>
              </a:rPr>
              <a:t>Community Climate Choices HIA (2014)</a:t>
            </a:r>
          </a:p>
          <a:p>
            <a:pPr marL="285750" indent="-285750">
              <a:buFont typeface="Arial"/>
              <a:buChar char="•"/>
            </a:pPr>
            <a:r>
              <a:rPr lang="en-US" sz="2800" dirty="0" smtClean="0">
                <a:solidFill>
                  <a:srgbClr val="FFFFFF"/>
                </a:solidFill>
              </a:rPr>
              <a:t>Climate Smart Strategy HIA (2014)</a:t>
            </a:r>
          </a:p>
          <a:p>
            <a:pPr marL="228600">
              <a:spcBef>
                <a:spcPts val="300"/>
              </a:spcBef>
              <a:buClr>
                <a:srgbClr val="FFC000"/>
              </a:buClr>
              <a:buFont typeface="Arial" pitchFamily="34" charset="0"/>
              <a:buChar char="•"/>
              <a:defRPr/>
            </a:pPr>
            <a:endParaRPr lang="en-US" dirty="0" smtClean="0">
              <a:solidFill>
                <a:srgbClr val="FFFFFF"/>
              </a:solidFill>
              <a:latin typeface="+mn-lt"/>
            </a:endParaRPr>
          </a:p>
          <a:p>
            <a:pPr marL="228600">
              <a:spcBef>
                <a:spcPts val="300"/>
              </a:spcBef>
              <a:buClr>
                <a:srgbClr val="FFC000"/>
              </a:buClr>
              <a:buFont typeface="Arial" pitchFamily="34" charset="0"/>
              <a:buChar char="•"/>
              <a:defRPr/>
            </a:pPr>
            <a:endParaRPr lang="en-US" dirty="0" smtClean="0">
              <a:solidFill>
                <a:srgbClr val="FFFFFF"/>
              </a:solidFill>
              <a:latin typeface="+mn-lt"/>
            </a:endParaRPr>
          </a:p>
        </p:txBody>
      </p:sp>
    </p:spTree>
    <p:extLst>
      <p:ext uri="{BB962C8B-B14F-4D97-AF65-F5344CB8AC3E}">
        <p14:creationId xmlns:p14="http://schemas.microsoft.com/office/powerpoint/2010/main" val="3056415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13315" name="Rectangle 2"/>
          <p:cNvSpPr>
            <a:spLocks noGrp="1" noChangeArrowheads="1"/>
          </p:cNvSpPr>
          <p:nvPr>
            <p:ph type="title"/>
          </p:nvPr>
        </p:nvSpPr>
        <p:spPr>
          <a:xfrm>
            <a:off x="609600" y="152400"/>
            <a:ext cx="7772400" cy="1143000"/>
          </a:xfrm>
        </p:spPr>
        <p:txBody>
          <a:bodyPr/>
          <a:lstStyle/>
          <a:p>
            <a:pPr algn="l" eaLnBrk="1" hangingPunct="1"/>
            <a:r>
              <a:rPr lang="en-US" sz="3200" b="1" dirty="0" smtClean="0">
                <a:solidFill>
                  <a:srgbClr val="005595"/>
                </a:solidFill>
                <a:latin typeface="+mn-lt"/>
              </a:rPr>
              <a:t>HIA In Oregon</a:t>
            </a:r>
            <a:endParaRPr lang="en-US" sz="3200" b="1" dirty="0" smtClean="0">
              <a:latin typeface="+mn-lt"/>
            </a:endParaRPr>
          </a:p>
        </p:txBody>
      </p:sp>
      <p:pic>
        <p:nvPicPr>
          <p:cNvPr id="2" name="Picture 1" descr="Screen Shot 2015-05-19 at 12.44.14 PM.png"/>
          <p:cNvPicPr>
            <a:picLocks noChangeAspect="1"/>
          </p:cNvPicPr>
          <p:nvPr/>
        </p:nvPicPr>
        <p:blipFill rotWithShape="1">
          <a:blip r:embed="rId4">
            <a:extLst>
              <a:ext uri="{28A0092B-C50C-407E-A947-70E740481C1C}">
                <a14:useLocalDpi xmlns:a14="http://schemas.microsoft.com/office/drawing/2010/main" val="0"/>
              </a:ext>
            </a:extLst>
          </a:blip>
          <a:srcRect l="6926" t="12560" r="5514" b="5314"/>
          <a:stretch/>
        </p:blipFill>
        <p:spPr>
          <a:xfrm>
            <a:off x="1371600" y="1066800"/>
            <a:ext cx="6452795" cy="4648200"/>
          </a:xfrm>
          <a:prstGeom prst="rect">
            <a:avLst/>
          </a:prstGeom>
        </p:spPr>
      </p:pic>
    </p:spTree>
    <p:extLst>
      <p:ext uri="{BB962C8B-B14F-4D97-AF65-F5344CB8AC3E}">
        <p14:creationId xmlns:p14="http://schemas.microsoft.com/office/powerpoint/2010/main" val="2587518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12014"/>
            <a:ext cx="9145588" cy="6859588"/>
          </a:xfrm>
          <a:prstGeom prst="rect">
            <a:avLst/>
          </a:prstGeom>
          <a:noFill/>
        </p:spPr>
      </p:pic>
      <p:sp>
        <p:nvSpPr>
          <p:cNvPr id="11" name="TextBox 10"/>
          <p:cNvSpPr txBox="1"/>
          <p:nvPr/>
        </p:nvSpPr>
        <p:spPr>
          <a:xfrm>
            <a:off x="152400" y="152400"/>
            <a:ext cx="8839200" cy="5586145"/>
          </a:xfrm>
          <a:prstGeom prst="rect">
            <a:avLst/>
          </a:prstGeom>
          <a:noFill/>
        </p:spPr>
        <p:txBody>
          <a:bodyPr wrap="square" rtlCol="0">
            <a:spAutoFit/>
          </a:bodyPr>
          <a:lstStyle/>
          <a:p>
            <a:pPr marL="285750" indent="-285750">
              <a:buFont typeface="Arial"/>
              <a:buChar char="•"/>
            </a:pPr>
            <a:r>
              <a:rPr lang="en-US" sz="2100" dirty="0" smtClean="0"/>
              <a:t>Deschutes </a:t>
            </a:r>
            <a:r>
              <a:rPr lang="en-US" sz="2100" dirty="0"/>
              <a:t>County's HIA on a chapter of the Deschutes County Comprehensive Plan 2010-2030 (2010)</a:t>
            </a:r>
          </a:p>
          <a:p>
            <a:pPr marL="285750" indent="-285750">
              <a:buFont typeface="Arial"/>
              <a:buChar char="•"/>
            </a:pPr>
            <a:r>
              <a:rPr lang="en-US" sz="2100" dirty="0"/>
              <a:t>Crook County's Pedestrian and Bicycle Safety HIA (2011)</a:t>
            </a:r>
          </a:p>
          <a:p>
            <a:pPr marL="285750" indent="-285750">
              <a:buFont typeface="Arial"/>
              <a:buChar char="•"/>
            </a:pPr>
            <a:r>
              <a:rPr lang="en-US" sz="2100" dirty="0"/>
              <a:t>Benton County HIA on Accessory Dwelling Units (2010)</a:t>
            </a:r>
          </a:p>
          <a:p>
            <a:pPr marL="285750" indent="-285750">
              <a:buFont typeface="Arial"/>
              <a:buChar char="•"/>
            </a:pPr>
            <a:r>
              <a:rPr lang="en-US" sz="2100" dirty="0"/>
              <a:t>Hood River County's Barrett Park Property HIA (2011)</a:t>
            </a:r>
          </a:p>
          <a:p>
            <a:pPr marL="285750" indent="-285750">
              <a:buFont typeface="Arial"/>
              <a:buChar char="•"/>
            </a:pPr>
            <a:r>
              <a:rPr lang="en-US" sz="2100" dirty="0"/>
              <a:t>Benton County Roundabout HIA (2012)</a:t>
            </a:r>
          </a:p>
          <a:p>
            <a:pPr marL="285750" indent="-285750">
              <a:buFont typeface="Arial"/>
              <a:buChar char="•"/>
            </a:pPr>
            <a:r>
              <a:rPr lang="en-US" sz="2100" dirty="0"/>
              <a:t>Washington County Bicycle and Pedestrian Facility Design HIA (2012) </a:t>
            </a:r>
          </a:p>
          <a:p>
            <a:pPr marL="285750" indent="-285750">
              <a:buFont typeface="Arial"/>
              <a:buChar char="•"/>
            </a:pPr>
            <a:r>
              <a:rPr lang="en-US" sz="2100" dirty="0"/>
              <a:t>Curry County Housing Stock Upgrade Initiative (2013)</a:t>
            </a:r>
          </a:p>
          <a:p>
            <a:pPr marL="285750" indent="-285750">
              <a:buFont typeface="Arial"/>
              <a:buChar char="•"/>
            </a:pPr>
            <a:r>
              <a:rPr lang="en-US" sz="2100" dirty="0"/>
              <a:t>Benton County Intermediate HIA: Traffic Speed on Third St., South Corvallis (2013) </a:t>
            </a:r>
          </a:p>
          <a:p>
            <a:pPr marL="285750" indent="-285750">
              <a:buFont typeface="Arial"/>
              <a:buChar char="•"/>
            </a:pPr>
            <a:r>
              <a:rPr lang="en-US" sz="2100" dirty="0"/>
              <a:t>Clackamas County Road Safety Audit HIA (2014)</a:t>
            </a:r>
          </a:p>
          <a:p>
            <a:pPr marL="285750" indent="-285750">
              <a:buFont typeface="Arial"/>
              <a:buChar char="•"/>
            </a:pPr>
            <a:r>
              <a:rPr lang="en-US" sz="2100" dirty="0"/>
              <a:t>Lane County HIA of the Eugene/Springfield Affordable Housing Strategic Plan (2014) </a:t>
            </a:r>
          </a:p>
          <a:p>
            <a:pPr marL="285750" indent="-285750">
              <a:buFont typeface="Arial"/>
              <a:buChar char="•"/>
            </a:pPr>
            <a:r>
              <a:rPr lang="en-US" sz="2100" dirty="0"/>
              <a:t>Washington County Augusta Lane Bicycle and Pedestrian Bridge HIA (2014)</a:t>
            </a:r>
          </a:p>
          <a:p>
            <a:pPr marL="285750" indent="-285750">
              <a:buFont typeface="Arial"/>
              <a:buChar char="•"/>
            </a:pPr>
            <a:r>
              <a:rPr lang="en-US" sz="2100" dirty="0" smtClean="0"/>
              <a:t>Rainier </a:t>
            </a:r>
            <a:r>
              <a:rPr lang="en-US" sz="2100" dirty="0"/>
              <a:t>Veteran’s Way and Hwy 30 Crossing HIA (2015, in process)</a:t>
            </a:r>
          </a:p>
          <a:p>
            <a:pPr marL="285750" indent="-285750">
              <a:buFont typeface="Arial"/>
              <a:buChar char="•"/>
            </a:pPr>
            <a:r>
              <a:rPr lang="en-US" sz="2100" dirty="0"/>
              <a:t>Klamath County Tobacco Retail License HIA (2015, in process)</a:t>
            </a:r>
          </a:p>
          <a:p>
            <a:pPr marL="285750" indent="-285750">
              <a:buFont typeface="Arial"/>
              <a:buChar char="•"/>
            </a:pPr>
            <a:r>
              <a:rPr lang="en-US" sz="2100" dirty="0"/>
              <a:t>Central Lane Climate Scenario Planning HIA (2015, in process</a:t>
            </a:r>
            <a:r>
              <a:rPr lang="en-US" sz="2100" dirty="0" smtClean="0"/>
              <a:t>)</a:t>
            </a:r>
            <a:endParaRPr lang="en-US" sz="2100" dirty="0"/>
          </a:p>
        </p:txBody>
      </p:sp>
    </p:spTree>
    <p:extLst>
      <p:ext uri="{BB962C8B-B14F-4D97-AF65-F5344CB8AC3E}">
        <p14:creationId xmlns:p14="http://schemas.microsoft.com/office/powerpoint/2010/main" val="3528293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1" name="Rectangle 3"/>
          <p:cNvSpPr>
            <a:spLocks noGrp="1" noChangeArrowheads="1"/>
          </p:cNvSpPr>
          <p:nvPr>
            <p:ph type="ctrTitle"/>
          </p:nvPr>
        </p:nvSpPr>
        <p:spPr>
          <a:xfrm>
            <a:off x="381000" y="1447800"/>
            <a:ext cx="8382000" cy="4495800"/>
          </a:xfrm>
        </p:spPr>
        <p:txBody>
          <a:bodyPr>
            <a:normAutofit fontScale="90000"/>
          </a:bodyPr>
          <a:lstStyle/>
          <a:p>
            <a:pPr algn="l" eaLnBrk="1" hangingPunct="1"/>
            <a:r>
              <a:rPr lang="en-US" sz="2800" dirty="0" smtClean="0">
                <a:solidFill>
                  <a:srgbClr val="005595"/>
                </a:solidFill>
                <a:latin typeface="+mn-lt"/>
              </a:rPr>
              <a:t>September	RFP released</a:t>
            </a:r>
            <a:br>
              <a:rPr lang="en-US" sz="2800" dirty="0" smtClean="0">
                <a:solidFill>
                  <a:srgbClr val="005595"/>
                </a:solidFill>
                <a:latin typeface="+mn-lt"/>
              </a:rPr>
            </a:br>
            <a:r>
              <a:rPr lang="en-US" sz="2800" dirty="0" smtClean="0">
                <a:solidFill>
                  <a:srgbClr val="005595"/>
                </a:solidFill>
                <a:latin typeface="+mn-lt"/>
              </a:rPr>
              <a:t>October	HIA 101 Webinar</a:t>
            </a:r>
            <a:br>
              <a:rPr lang="en-US" sz="2800" dirty="0" smtClean="0">
                <a:solidFill>
                  <a:srgbClr val="005595"/>
                </a:solidFill>
                <a:latin typeface="+mn-lt"/>
              </a:rPr>
            </a:br>
            <a:r>
              <a:rPr lang="en-US" sz="2800" dirty="0" smtClean="0">
                <a:solidFill>
                  <a:srgbClr val="005595"/>
                </a:solidFill>
                <a:latin typeface="+mn-lt"/>
              </a:rPr>
              <a:t>November	Applications due</a:t>
            </a:r>
            <a:br>
              <a:rPr lang="en-US" sz="2800" dirty="0" smtClean="0">
                <a:solidFill>
                  <a:srgbClr val="005595"/>
                </a:solidFill>
                <a:latin typeface="+mn-lt"/>
              </a:rPr>
            </a:br>
            <a:r>
              <a:rPr lang="en-US" sz="2800" dirty="0" smtClean="0">
                <a:solidFill>
                  <a:srgbClr val="005595"/>
                </a:solidFill>
                <a:latin typeface="+mn-lt"/>
              </a:rPr>
              <a:t>December	Decisions announced</a:t>
            </a:r>
            <a:br>
              <a:rPr lang="en-US" sz="2800" dirty="0" smtClean="0">
                <a:solidFill>
                  <a:srgbClr val="005595"/>
                </a:solidFill>
                <a:latin typeface="+mn-lt"/>
              </a:rPr>
            </a:br>
            <a:r>
              <a:rPr lang="en-US" sz="2800" dirty="0" smtClean="0">
                <a:solidFill>
                  <a:srgbClr val="005595"/>
                </a:solidFill>
                <a:latin typeface="+mn-lt"/>
              </a:rPr>
              <a:t>January	County projects begin</a:t>
            </a:r>
            <a:br>
              <a:rPr lang="en-US" sz="2800" dirty="0" smtClean="0">
                <a:solidFill>
                  <a:srgbClr val="005595"/>
                </a:solidFill>
                <a:latin typeface="+mn-lt"/>
              </a:rPr>
            </a:br>
            <a:r>
              <a:rPr lang="en-US" sz="2800" dirty="0" smtClean="0">
                <a:solidFill>
                  <a:srgbClr val="005595"/>
                </a:solidFill>
                <a:latin typeface="+mn-lt"/>
              </a:rPr>
              <a:t>February	Existing conditions report and capacity-building 		plan due, OHA site visits</a:t>
            </a:r>
            <a:br>
              <a:rPr lang="en-US" sz="2800" dirty="0" smtClean="0">
                <a:solidFill>
                  <a:srgbClr val="005595"/>
                </a:solidFill>
                <a:latin typeface="+mn-lt"/>
              </a:rPr>
            </a:br>
            <a:r>
              <a:rPr lang="en-US" sz="2800" dirty="0" smtClean="0">
                <a:solidFill>
                  <a:srgbClr val="005595"/>
                </a:solidFill>
                <a:latin typeface="+mn-lt"/>
              </a:rPr>
              <a:t>March		Final scoping plan due, including engagement</a:t>
            </a:r>
            <a:br>
              <a:rPr lang="en-US" sz="2800" dirty="0" smtClean="0">
                <a:solidFill>
                  <a:srgbClr val="005595"/>
                </a:solidFill>
                <a:latin typeface="+mn-lt"/>
              </a:rPr>
            </a:br>
            <a:r>
              <a:rPr lang="en-US" sz="2800" dirty="0" smtClean="0">
                <a:solidFill>
                  <a:srgbClr val="005595"/>
                </a:solidFill>
                <a:latin typeface="+mn-lt"/>
              </a:rPr>
              <a:t>April, May	OHA assessment support</a:t>
            </a:r>
            <a:br>
              <a:rPr lang="en-US" sz="2800" dirty="0" smtClean="0">
                <a:solidFill>
                  <a:srgbClr val="005595"/>
                </a:solidFill>
                <a:latin typeface="+mn-lt"/>
              </a:rPr>
            </a:br>
            <a:r>
              <a:rPr lang="en-US" sz="2800" dirty="0" smtClean="0">
                <a:solidFill>
                  <a:srgbClr val="005595"/>
                </a:solidFill>
                <a:latin typeface="+mn-lt"/>
              </a:rPr>
              <a:t>June		Draft assessment report doe</a:t>
            </a:r>
            <a:br>
              <a:rPr lang="en-US" sz="2800" dirty="0" smtClean="0">
                <a:solidFill>
                  <a:srgbClr val="005595"/>
                </a:solidFill>
                <a:latin typeface="+mn-lt"/>
              </a:rPr>
            </a:br>
            <a:r>
              <a:rPr lang="en-US" sz="2800" dirty="0" smtClean="0">
                <a:solidFill>
                  <a:srgbClr val="005595"/>
                </a:solidFill>
                <a:latin typeface="+mn-lt"/>
              </a:rPr>
              <a:t>July		Recommendations development		</a:t>
            </a:r>
            <a:r>
              <a:rPr lang="en-US" sz="2800" dirty="0">
                <a:solidFill>
                  <a:srgbClr val="005595"/>
                </a:solidFill>
                <a:latin typeface="+mn-lt"/>
              </a:rPr>
              <a:t/>
            </a:r>
            <a:br>
              <a:rPr lang="en-US" sz="2800" dirty="0">
                <a:solidFill>
                  <a:srgbClr val="005595"/>
                </a:solidFill>
                <a:latin typeface="+mn-lt"/>
              </a:rPr>
            </a:br>
            <a:r>
              <a:rPr lang="en-US" sz="2800" dirty="0" smtClean="0">
                <a:solidFill>
                  <a:srgbClr val="005595"/>
                </a:solidFill>
                <a:latin typeface="+mn-lt"/>
              </a:rPr>
              <a:t>August		Final reports submitted to OHA, lessons learned 		reports from counties</a:t>
            </a:r>
            <a:br>
              <a:rPr lang="en-US" sz="2800" dirty="0" smtClean="0">
                <a:solidFill>
                  <a:srgbClr val="005595"/>
                </a:solidFill>
                <a:latin typeface="+mn-lt"/>
              </a:rPr>
            </a:br>
            <a:endParaRPr lang="en-US" sz="2800" dirty="0" smtClean="0">
              <a:solidFill>
                <a:srgbClr val="005595"/>
              </a:solidFill>
              <a:latin typeface="+mn-lt"/>
            </a:endParaRPr>
          </a:p>
        </p:txBody>
      </p:sp>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sp>
        <p:nvSpPr>
          <p:cNvPr id="6" name="Title 1"/>
          <p:cNvSpPr txBox="1">
            <a:spLocks/>
          </p:cNvSpPr>
          <p:nvPr/>
        </p:nvSpPr>
        <p:spPr bwMode="auto">
          <a:xfrm>
            <a:off x="0" y="0"/>
            <a:ext cx="9144000" cy="990600"/>
          </a:xfrm>
          <a:prstGeom prst="rect">
            <a:avLst/>
          </a:prstGeom>
          <a:solidFill>
            <a:srgbClr val="FFFFFF"/>
          </a:solidFill>
          <a:ln w="9525">
            <a:noFill/>
            <a:miter lim="800000"/>
            <a:headEnd/>
            <a:tailEnd/>
          </a:ln>
          <a:effectLst/>
        </p:spPr>
        <p:txBody>
          <a:bodyPr lIns="182880" tIns="182880" rIns="182880" bIns="182880" anchor="b"/>
          <a:lstStyle/>
          <a:p>
            <a:pPr eaLnBrk="1" hangingPunct="1">
              <a:defRPr/>
            </a:pPr>
            <a:r>
              <a:rPr lang="en-US" sz="4000" kern="0" dirty="0" smtClean="0">
                <a:solidFill>
                  <a:srgbClr val="005595"/>
                </a:solidFill>
                <a:latin typeface="Arial Narrow" pitchFamily="34" charset="0"/>
                <a:ea typeface="+mj-ea"/>
                <a:cs typeface="Arial" pitchFamily="34" charset="0"/>
              </a:rPr>
              <a:t>Small grants program</a:t>
            </a:r>
            <a:endParaRPr lang="en-US" sz="3600" i="1" kern="0" dirty="0">
              <a:solidFill>
                <a:srgbClr val="005595"/>
              </a:solidFill>
              <a:latin typeface="Arial Narrow" pitchFamily="34" charset="0"/>
              <a:ea typeface="+mj-ea"/>
              <a:cs typeface="Arial" pitchFamily="34" charset="0"/>
            </a:endParaRPr>
          </a:p>
        </p:txBody>
      </p:sp>
    </p:spTree>
    <p:extLst>
      <p:ext uri="{BB962C8B-B14F-4D97-AF65-F5344CB8AC3E}">
        <p14:creationId xmlns:p14="http://schemas.microsoft.com/office/powerpoint/2010/main" val="3070748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1588" y="0"/>
            <a:ext cx="9145588" cy="6859588"/>
          </a:xfrm>
          <a:prstGeom prst="rect">
            <a:avLst/>
          </a:prstGeom>
          <a:noFill/>
          <a:ln w="9525">
            <a:noFill/>
            <a:miter lim="800000"/>
            <a:headEnd/>
            <a:tailEnd/>
          </a:ln>
        </p:spPr>
      </p:pic>
      <p:sp>
        <p:nvSpPr>
          <p:cNvPr id="48132" name="Rectangle 6"/>
          <p:cNvSpPr>
            <a:spLocks noChangeArrowheads="1"/>
          </p:cNvSpPr>
          <p:nvPr/>
        </p:nvSpPr>
        <p:spPr bwMode="auto">
          <a:xfrm>
            <a:off x="838200" y="2133600"/>
            <a:ext cx="7772400" cy="3505200"/>
          </a:xfrm>
          <a:prstGeom prst="rect">
            <a:avLst/>
          </a:prstGeom>
          <a:noFill/>
          <a:ln w="9525">
            <a:noFill/>
            <a:miter lim="800000"/>
            <a:headEnd/>
            <a:tailEnd/>
          </a:ln>
        </p:spPr>
        <p:txBody>
          <a:bodyPr/>
          <a:lstStyle/>
          <a:p>
            <a:pPr algn="ctr" eaLnBrk="1" hangingPunct="1">
              <a:spcBef>
                <a:spcPct val="20000"/>
              </a:spcBef>
            </a:pPr>
            <a:endParaRPr lang="en-US" sz="4000" b="1">
              <a:solidFill>
                <a:srgbClr val="005595"/>
              </a:solidFill>
              <a:latin typeface="Myriad Pro Bold" charset="0"/>
            </a:endParaRPr>
          </a:p>
        </p:txBody>
      </p:sp>
      <p:sp>
        <p:nvSpPr>
          <p:cNvPr id="6" name="Title 1"/>
          <p:cNvSpPr txBox="1">
            <a:spLocks/>
          </p:cNvSpPr>
          <p:nvPr/>
        </p:nvSpPr>
        <p:spPr bwMode="auto">
          <a:xfrm>
            <a:off x="16249" y="457200"/>
            <a:ext cx="9144000" cy="990600"/>
          </a:xfrm>
          <a:prstGeom prst="rect">
            <a:avLst/>
          </a:prstGeom>
          <a:solidFill>
            <a:srgbClr val="FFFFFF"/>
          </a:solidFill>
          <a:ln w="9525">
            <a:noFill/>
            <a:miter lim="800000"/>
            <a:headEnd/>
            <a:tailEnd/>
          </a:ln>
          <a:effectLst/>
        </p:spPr>
        <p:txBody>
          <a:bodyPr lIns="182880" tIns="182880" rIns="182880" bIns="182880" anchor="b"/>
          <a:lstStyle/>
          <a:p>
            <a:pPr>
              <a:defRPr/>
            </a:pPr>
            <a:r>
              <a:rPr lang="en-US" sz="4000" dirty="0" smtClean="0">
                <a:solidFill>
                  <a:srgbClr val="005595"/>
                </a:solidFill>
              </a:rPr>
              <a:t>Hood River County Barrett Park HIA</a:t>
            </a:r>
            <a:endParaRPr lang="en-US" sz="3600" i="1" kern="0" dirty="0">
              <a:solidFill>
                <a:srgbClr val="005595"/>
              </a:solidFill>
              <a:latin typeface="Arial Narrow" pitchFamily="34" charset="0"/>
              <a:ea typeface="+mj-ea"/>
              <a:cs typeface="Arial" pitchFamily="34" charset="0"/>
            </a:endParaRPr>
          </a:p>
        </p:txBody>
      </p:sp>
      <p:pic>
        <p:nvPicPr>
          <p:cNvPr id="2" name="Picture 1"/>
          <p:cNvPicPr>
            <a:picLocks noChangeAspect="1"/>
          </p:cNvPicPr>
          <p:nvPr/>
        </p:nvPicPr>
        <p:blipFill>
          <a:blip r:embed="rId4"/>
          <a:stretch>
            <a:fillRect/>
          </a:stretch>
        </p:blipFill>
        <p:spPr>
          <a:xfrm>
            <a:off x="0" y="1600200"/>
            <a:ext cx="9144000" cy="3620467"/>
          </a:xfrm>
          <a:prstGeom prst="rect">
            <a:avLst/>
          </a:prstGeom>
        </p:spPr>
      </p:pic>
    </p:spTree>
    <p:extLst>
      <p:ext uri="{BB962C8B-B14F-4D97-AF65-F5344CB8AC3E}">
        <p14:creationId xmlns:p14="http://schemas.microsoft.com/office/powerpoint/2010/main" val="3928421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3" cstate="print"/>
          <a:srcRect l="53438" t="12500" r="3437"/>
          <a:stretch>
            <a:fillRect/>
          </a:stretch>
        </p:blipFill>
        <p:spPr bwMode="auto">
          <a:xfrm>
            <a:off x="13106400" y="0"/>
            <a:ext cx="7391400" cy="5998817"/>
          </a:xfrm>
          <a:prstGeom prst="rect">
            <a:avLst/>
          </a:prstGeom>
          <a:noFill/>
          <a:ln w="9525">
            <a:noFill/>
            <a:miter lim="800000"/>
            <a:headEnd/>
            <a:tailEnd/>
          </a:ln>
        </p:spPr>
      </p:pic>
      <p:pic>
        <p:nvPicPr>
          <p:cNvPr id="325635" name="Picture 3"/>
          <p:cNvPicPr>
            <a:picLocks noChangeAspect="1" noChangeArrowheads="1"/>
          </p:cNvPicPr>
          <p:nvPr/>
        </p:nvPicPr>
        <p:blipFill>
          <a:blip r:embed="rId4" cstate="print"/>
          <a:srcRect l="50313" t="19531"/>
          <a:stretch>
            <a:fillRect/>
          </a:stretch>
        </p:blipFill>
        <p:spPr bwMode="auto">
          <a:xfrm>
            <a:off x="228600" y="1066800"/>
            <a:ext cx="8630575" cy="5590875"/>
          </a:xfrm>
          <a:prstGeom prst="rect">
            <a:avLst/>
          </a:prstGeom>
          <a:noFill/>
          <a:ln w="9525">
            <a:noFill/>
            <a:miter lim="800000"/>
            <a:headEnd/>
            <a:tailEnd/>
          </a:ln>
        </p:spPr>
      </p:pic>
      <p:sp>
        <p:nvSpPr>
          <p:cNvPr id="4" name="Title 1"/>
          <p:cNvSpPr txBox="1">
            <a:spLocks/>
          </p:cNvSpPr>
          <p:nvPr/>
        </p:nvSpPr>
        <p:spPr>
          <a:xfrm>
            <a:off x="457200" y="274638"/>
            <a:ext cx="8229600" cy="1143000"/>
          </a:xfrm>
          <a:prstGeom prst="rect">
            <a:avLst/>
          </a:prstGeom>
        </p:spPr>
        <p:txBody>
          <a:bodyPr>
            <a:normAutofit fontScale="900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err="1" smtClean="0">
                <a:ln>
                  <a:noFill/>
                </a:ln>
                <a:solidFill>
                  <a:srgbClr val="025696"/>
                </a:solidFill>
                <a:effectLst/>
                <a:uLnTx/>
                <a:uFillTx/>
                <a:latin typeface="+mj-lt"/>
                <a:ea typeface="+mj-ea"/>
                <a:cs typeface="+mj-cs"/>
              </a:rPr>
              <a:t>Tumalo</a:t>
            </a:r>
            <a:r>
              <a:rPr kumimoji="0" lang="en-US" sz="4000" b="0" i="0" u="none" strike="noStrike" kern="1200" cap="none" spc="0" normalizeH="0" baseline="0" noProof="0" dirty="0" smtClean="0">
                <a:ln>
                  <a:noFill/>
                </a:ln>
                <a:solidFill>
                  <a:srgbClr val="025696"/>
                </a:solidFill>
                <a:effectLst/>
                <a:uLnTx/>
                <a:uFillTx/>
                <a:latin typeface="+mj-lt"/>
                <a:ea typeface="+mj-ea"/>
                <a:cs typeface="+mj-cs"/>
              </a:rPr>
              <a:t> Community Plan HIA</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545990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57200" y="274638"/>
            <a:ext cx="8229600" cy="1143000"/>
          </a:xfrm>
        </p:spPr>
        <p:txBody>
          <a:bodyPr/>
          <a:lstStyle/>
          <a:p>
            <a:pPr algn="l" eaLnBrk="1" hangingPunct="1"/>
            <a:r>
              <a:rPr lang="en-US" sz="3200" b="1" dirty="0" err="1" smtClean="0">
                <a:solidFill>
                  <a:srgbClr val="005595"/>
                </a:solidFill>
                <a:latin typeface="Myriad Pro Bold" charset="0"/>
              </a:rPr>
              <a:t>Tumalo</a:t>
            </a:r>
            <a:r>
              <a:rPr lang="en-US" sz="3200" b="1" dirty="0" smtClean="0">
                <a:solidFill>
                  <a:srgbClr val="005595"/>
                </a:solidFill>
                <a:latin typeface="Myriad Pro Bold" charset="0"/>
              </a:rPr>
              <a:t> Community Plan HIA</a:t>
            </a:r>
            <a:endParaRPr lang="en-US" sz="3200" b="1" dirty="0" smtClean="0">
              <a:latin typeface="Myriad Pro Bold" charset="0"/>
            </a:endParaRPr>
          </a:p>
        </p:txBody>
      </p:sp>
      <p:pic>
        <p:nvPicPr>
          <p:cNvPr id="3" name="Picture 2" descr="P50216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828800"/>
            <a:ext cx="5892800" cy="4419600"/>
          </a:xfrm>
          <a:prstGeom prst="rect">
            <a:avLst/>
          </a:prstGeom>
        </p:spPr>
      </p:pic>
      <p:pic>
        <p:nvPicPr>
          <p:cNvPr id="5" name="Picture 2"/>
          <p:cNvPicPr>
            <a:picLocks noChangeAspect="1" noChangeArrowheads="1"/>
          </p:cNvPicPr>
          <p:nvPr/>
        </p:nvPicPr>
        <p:blipFill>
          <a:blip r:embed="rId4" cstate="print"/>
          <a:srcRect l="54063" t="12500" r="5000" b="4688"/>
          <a:stretch>
            <a:fillRect/>
          </a:stretch>
        </p:blipFill>
        <p:spPr bwMode="auto">
          <a:xfrm>
            <a:off x="457200" y="1295400"/>
            <a:ext cx="3498730" cy="2831034"/>
          </a:xfrm>
          <a:prstGeom prst="rect">
            <a:avLst/>
          </a:prstGeom>
          <a:noFill/>
          <a:ln w="9525">
            <a:noFill/>
            <a:miter lim="800000"/>
            <a:headEnd/>
            <a:tailEnd/>
          </a:ln>
        </p:spPr>
      </p:pic>
      <p:pic>
        <p:nvPicPr>
          <p:cNvPr id="2" name="Picture 1" descr="P502161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810000"/>
            <a:ext cx="3759200" cy="2819400"/>
          </a:xfrm>
          <a:prstGeom prst="rect">
            <a:avLst/>
          </a:prstGeom>
        </p:spPr>
      </p:pic>
    </p:spTree>
    <p:extLst>
      <p:ext uri="{BB962C8B-B14F-4D97-AF65-F5344CB8AC3E}">
        <p14:creationId xmlns:p14="http://schemas.microsoft.com/office/powerpoint/2010/main" val="3838573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http://upload.wikimedia.org/wikipedia/commons/4/4e/Prineville,_Oregon,_from_overlook.jpg"/>
          <p:cNvPicPr>
            <a:picLocks noChangeAspect="1" noChangeArrowheads="1"/>
          </p:cNvPicPr>
          <p:nvPr/>
        </p:nvPicPr>
        <p:blipFill>
          <a:blip r:embed="rId3" cstate="print"/>
          <a:srcRect/>
          <a:stretch>
            <a:fillRect/>
          </a:stretch>
        </p:blipFill>
        <p:spPr bwMode="auto">
          <a:xfrm>
            <a:off x="190502" y="762000"/>
            <a:ext cx="8801098" cy="5867400"/>
          </a:xfrm>
          <a:prstGeom prst="rect">
            <a:avLst/>
          </a:prstGeom>
          <a:noFill/>
        </p:spPr>
      </p:pic>
      <p:sp>
        <p:nvSpPr>
          <p:cNvPr id="3" name="TextBox 2"/>
          <p:cNvSpPr txBox="1"/>
          <p:nvPr/>
        </p:nvSpPr>
        <p:spPr>
          <a:xfrm>
            <a:off x="228600" y="6321623"/>
            <a:ext cx="2895600" cy="307777"/>
          </a:xfrm>
          <a:prstGeom prst="rect">
            <a:avLst/>
          </a:prstGeom>
          <a:noFill/>
        </p:spPr>
        <p:txBody>
          <a:bodyPr wrap="square" rtlCol="0">
            <a:spAutoFit/>
          </a:bodyPr>
          <a:lstStyle/>
          <a:p>
            <a:r>
              <a:rPr lang="en-US" sz="1400" dirty="0" smtClean="0">
                <a:solidFill>
                  <a:schemeClr val="bg1">
                    <a:lumMod val="95000"/>
                  </a:schemeClr>
                </a:solidFill>
              </a:rPr>
              <a:t>Wikimedia commons</a:t>
            </a:r>
            <a:endParaRPr lang="en-US" sz="1400" dirty="0">
              <a:solidFill>
                <a:schemeClr val="bg1">
                  <a:lumMod val="95000"/>
                </a:schemeClr>
              </a:solidFill>
            </a:endParaRPr>
          </a:p>
        </p:txBody>
      </p:sp>
      <p:sp>
        <p:nvSpPr>
          <p:cNvPr id="4" name="Title 1"/>
          <p:cNvSpPr txBox="1">
            <a:spLocks/>
          </p:cNvSpPr>
          <p:nvPr/>
        </p:nvSpPr>
        <p:spPr>
          <a:xfrm>
            <a:off x="457200" y="152400"/>
            <a:ext cx="8229600" cy="1143000"/>
          </a:xfrm>
          <a:prstGeom prst="rect">
            <a:avLst/>
          </a:prstGeom>
        </p:spPr>
        <p:txBody>
          <a:bodyPr>
            <a:normAutofit fontScale="900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rgbClr val="025696"/>
                </a:solidFill>
                <a:effectLst/>
                <a:uLnTx/>
                <a:uFillTx/>
                <a:latin typeface="+mj-lt"/>
                <a:ea typeface="+mj-ea"/>
                <a:cs typeface="+mj-cs"/>
              </a:rPr>
              <a:t>Crook County Bike &amp; </a:t>
            </a:r>
            <a:r>
              <a:rPr kumimoji="0" lang="en-US" sz="4000" b="0" i="0" u="none" strike="noStrike" kern="1200" cap="none" spc="0" normalizeH="0" baseline="0" noProof="0" dirty="0" err="1" smtClean="0">
                <a:ln>
                  <a:noFill/>
                </a:ln>
                <a:solidFill>
                  <a:srgbClr val="025696"/>
                </a:solidFill>
                <a:effectLst/>
                <a:uLnTx/>
                <a:uFillTx/>
                <a:latin typeface="+mj-lt"/>
                <a:ea typeface="+mj-ea"/>
                <a:cs typeface="+mj-cs"/>
              </a:rPr>
              <a:t>Ped</a:t>
            </a:r>
            <a:r>
              <a:rPr kumimoji="0" lang="en-US" sz="4000" b="0" i="0" u="none" strike="noStrike" kern="1200" cap="none" spc="0" normalizeH="0" baseline="0" noProof="0" dirty="0" smtClean="0">
                <a:ln>
                  <a:noFill/>
                </a:ln>
                <a:solidFill>
                  <a:srgbClr val="025696"/>
                </a:solidFill>
                <a:effectLst/>
                <a:uLnTx/>
                <a:uFillTx/>
                <a:latin typeface="+mj-lt"/>
                <a:ea typeface="+mj-ea"/>
                <a:cs typeface="+mj-cs"/>
              </a:rPr>
              <a:t> Plan HIA</a:t>
            </a:r>
            <a:r>
              <a:rPr kumimoji="0" lang="en-US" sz="4400" b="0" i="0" u="none" strike="noStrike" kern="1200" cap="none" spc="0" normalizeH="0" baseline="0" noProof="0" dirty="0" smtClean="0">
                <a:ln>
                  <a:noFill/>
                </a:ln>
                <a:solidFill>
                  <a:srgbClr val="025696"/>
                </a:solidFill>
                <a:effectLst/>
                <a:uLnTx/>
                <a:uFillTx/>
                <a:latin typeface="+mj-lt"/>
                <a:ea typeface="+mj-ea"/>
                <a:cs typeface="+mj-cs"/>
              </a:rPr>
              <a:t/>
            </a:r>
            <a:br>
              <a:rPr kumimoji="0" lang="en-US" sz="4400" b="0" i="0" u="none" strike="noStrike" kern="1200" cap="none" spc="0" normalizeH="0" baseline="0" noProof="0" dirty="0" smtClean="0">
                <a:ln>
                  <a:noFill/>
                </a:ln>
                <a:solidFill>
                  <a:srgbClr val="025696"/>
                </a:solidFill>
                <a:effectLst/>
                <a:uLnTx/>
                <a:uFillTx/>
                <a:latin typeface="+mj-lt"/>
                <a:ea typeface="+mj-ea"/>
                <a:cs typeface="+mj-cs"/>
              </a:rPr>
            </a:br>
            <a:endParaRPr kumimoji="0" lang="en-US" sz="4400" b="0" i="0" u="none" strike="noStrike" kern="1200" cap="none" spc="0" normalizeH="0" baseline="0" noProof="0" dirty="0">
              <a:ln>
                <a:noFill/>
              </a:ln>
              <a:solidFill>
                <a:srgbClr val="025696"/>
              </a:solidFill>
              <a:effectLst/>
              <a:uLnTx/>
              <a:uFillTx/>
              <a:latin typeface="+mj-lt"/>
              <a:ea typeface="+mj-ea"/>
              <a:cs typeface="+mj-cs"/>
            </a:endParaRPr>
          </a:p>
        </p:txBody>
      </p:sp>
    </p:spTree>
    <p:extLst>
      <p:ext uri="{BB962C8B-B14F-4D97-AF65-F5344CB8AC3E}">
        <p14:creationId xmlns:p14="http://schemas.microsoft.com/office/powerpoint/2010/main" val="2730281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HA colors">
      <a:dk1>
        <a:srgbClr val="3B3737"/>
      </a:dk1>
      <a:lt1>
        <a:sysClr val="window" lastClr="FFFFFF"/>
      </a:lt1>
      <a:dk2>
        <a:srgbClr val="3B3737"/>
      </a:dk2>
      <a:lt2>
        <a:srgbClr val="FFC000"/>
      </a:lt2>
      <a:accent1>
        <a:srgbClr val="0070C0"/>
      </a:accent1>
      <a:accent2>
        <a:srgbClr val="F6B71A"/>
      </a:accent2>
      <a:accent3>
        <a:srgbClr val="958C8C"/>
      </a:accent3>
      <a:accent4>
        <a:srgbClr val="D8B25C"/>
      </a:accent4>
      <a:accent5>
        <a:srgbClr val="0070C0"/>
      </a:accent5>
      <a:accent6>
        <a:srgbClr val="968C8C"/>
      </a:accent6>
      <a:hlink>
        <a:srgbClr val="3B3737"/>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24088</TotalTime>
  <Words>3220</Words>
  <Application>Microsoft Office PowerPoint</Application>
  <PresentationFormat>On-screen Show (4:3)</PresentationFormat>
  <Paragraphs>235</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HIA In Oregon</vt:lpstr>
      <vt:lpstr>PowerPoint Presentation</vt:lpstr>
      <vt:lpstr>September RFP released October HIA 101 Webinar November Applications due December Decisions announced January County projects begin February Existing conditions report and capacity-building   plan due, OHA site visits March  Final scoping plan due, including engagement April, May OHA assessment support June  Draft assessment report doe July  Recommendations development   August  Final reports submitted to OHA, lessons learned   reports from counties </vt:lpstr>
      <vt:lpstr>PowerPoint Presentation</vt:lpstr>
      <vt:lpstr>PowerPoint Presentation</vt:lpstr>
      <vt:lpstr>Tumalo Community Plan HIA</vt:lpstr>
      <vt:lpstr>PowerPoint Presentation</vt:lpstr>
      <vt:lpstr>PowerPoint Presentation</vt:lpstr>
      <vt:lpstr>Clackamas County</vt:lpstr>
      <vt:lpstr>PowerPoint Presentation</vt:lpstr>
      <vt:lpstr>PowerPoint Presentation</vt:lpstr>
      <vt:lpstr>PowerPoint Presentation</vt:lpstr>
      <vt:lpstr>PowerPoint Presentation</vt:lpstr>
      <vt:lpstr>Political realities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PEW</dc:creator>
  <cp:lastModifiedBy>PEW</cp:lastModifiedBy>
  <cp:revision>807</cp:revision>
  <dcterms:created xsi:type="dcterms:W3CDTF">2006-08-16T00:00:00Z</dcterms:created>
  <dcterms:modified xsi:type="dcterms:W3CDTF">2015-06-17T18:48:45Z</dcterms:modified>
</cp:coreProperties>
</file>