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2" r:id="rId6"/>
    <p:sldMasterId id="2147483735" r:id="rId7"/>
    <p:sldMasterId id="2147483749" r:id="rId8"/>
    <p:sldMasterId id="2147483761" r:id="rId9"/>
  </p:sldMasterIdLst>
  <p:notesMasterIdLst>
    <p:notesMasterId r:id="rId58"/>
  </p:notesMasterIdLst>
  <p:handoutMasterIdLst>
    <p:handoutMasterId r:id="rId59"/>
  </p:handoutMasterIdLst>
  <p:sldIdLst>
    <p:sldId id="256" r:id="rId10"/>
    <p:sldId id="296" r:id="rId11"/>
    <p:sldId id="297" r:id="rId12"/>
    <p:sldId id="293" r:id="rId13"/>
    <p:sldId id="298" r:id="rId14"/>
    <p:sldId id="294" r:id="rId15"/>
    <p:sldId id="300" r:id="rId16"/>
    <p:sldId id="299" r:id="rId17"/>
    <p:sldId id="295" r:id="rId18"/>
    <p:sldId id="292" r:id="rId19"/>
    <p:sldId id="301" r:id="rId20"/>
    <p:sldId id="302" r:id="rId21"/>
    <p:sldId id="303" r:id="rId22"/>
    <p:sldId id="304" r:id="rId23"/>
    <p:sldId id="305" r:id="rId24"/>
    <p:sldId id="306" r:id="rId25"/>
    <p:sldId id="307" r:id="rId26"/>
    <p:sldId id="308" r:id="rId27"/>
    <p:sldId id="309" r:id="rId28"/>
    <p:sldId id="310" r:id="rId29"/>
    <p:sldId id="311" r:id="rId30"/>
    <p:sldId id="312" r:id="rId31"/>
    <p:sldId id="313" r:id="rId32"/>
    <p:sldId id="314" r:id="rId33"/>
    <p:sldId id="315" r:id="rId34"/>
    <p:sldId id="316" r:id="rId35"/>
    <p:sldId id="317" r:id="rId36"/>
    <p:sldId id="318" r:id="rId37"/>
    <p:sldId id="319" r:id="rId38"/>
    <p:sldId id="320" r:id="rId39"/>
    <p:sldId id="321" r:id="rId40"/>
    <p:sldId id="322" r:id="rId41"/>
    <p:sldId id="323" r:id="rId42"/>
    <p:sldId id="324" r:id="rId43"/>
    <p:sldId id="325" r:id="rId44"/>
    <p:sldId id="326" r:id="rId45"/>
    <p:sldId id="327" r:id="rId46"/>
    <p:sldId id="328" r:id="rId47"/>
    <p:sldId id="329" r:id="rId48"/>
    <p:sldId id="330" r:id="rId49"/>
    <p:sldId id="331" r:id="rId50"/>
    <p:sldId id="332" r:id="rId51"/>
    <p:sldId id="333" r:id="rId52"/>
    <p:sldId id="334" r:id="rId53"/>
    <p:sldId id="335" r:id="rId54"/>
    <p:sldId id="336" r:id="rId55"/>
    <p:sldId id="337" r:id="rId56"/>
    <p:sldId id="338" r:id="rId5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695" autoAdjust="0"/>
  </p:normalViewPr>
  <p:slideViewPr>
    <p:cSldViewPr>
      <p:cViewPr varScale="1">
        <p:scale>
          <a:sx n="45" d="100"/>
          <a:sy n="45" d="100"/>
        </p:scale>
        <p:origin x="-64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EBC584F9-4BDC-4829-A7D3-15DFBF10B123}" type="datetimeFigureOut">
              <a:rPr lang="en-US" smtClean="0"/>
              <a:pPr/>
              <a:t>6/17/2015</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0751FC17-E10F-477F-A595-9ED6E7277868}" type="slidenum">
              <a:rPr lang="en-US" smtClean="0"/>
              <a:pPr/>
              <a:t>‹#›</a:t>
            </a:fld>
            <a:endParaRPr lang="en-US"/>
          </a:p>
        </p:txBody>
      </p:sp>
    </p:spTree>
    <p:extLst>
      <p:ext uri="{BB962C8B-B14F-4D97-AF65-F5344CB8AC3E}">
        <p14:creationId xmlns:p14="http://schemas.microsoft.com/office/powerpoint/2010/main" val="3150520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3E394081-5854-4A5E-A81E-6C65E2B8D018}" type="datetimeFigureOut">
              <a:rPr lang="en-US" smtClean="0"/>
              <a:pPr/>
              <a:t>6/17/2015</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A598D217-FC52-42B0-888F-3389F01E9C32}" type="slidenum">
              <a:rPr lang="en-US" smtClean="0"/>
              <a:pPr/>
              <a:t>‹#›</a:t>
            </a:fld>
            <a:endParaRPr lang="en-US"/>
          </a:p>
        </p:txBody>
      </p:sp>
    </p:spTree>
    <p:extLst>
      <p:ext uri="{BB962C8B-B14F-4D97-AF65-F5344CB8AC3E}">
        <p14:creationId xmlns:p14="http://schemas.microsoft.com/office/powerpoint/2010/main" val="2525391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98D217-FC52-42B0-888F-3389F01E9C32}" type="slidenum">
              <a:rPr lang="en-US" smtClean="0"/>
              <a:pPr/>
              <a:t>1</a:t>
            </a:fld>
            <a:endParaRPr lang="en-US"/>
          </a:p>
        </p:txBody>
      </p:sp>
    </p:spTree>
    <p:extLst>
      <p:ext uri="{BB962C8B-B14F-4D97-AF65-F5344CB8AC3E}">
        <p14:creationId xmlns:p14="http://schemas.microsoft.com/office/powerpoint/2010/main" val="2258148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Slide Image Placeholder 1"/>
          <p:cNvSpPr>
            <a:spLocks noGrp="1" noRot="1" noChangeAspect="1" noTextEdit="1"/>
          </p:cNvSpPr>
          <p:nvPr>
            <p:ph type="sldImg"/>
          </p:nvPr>
        </p:nvSpPr>
        <p:spPr>
          <a:ln/>
        </p:spPr>
      </p:sp>
      <p:sp>
        <p:nvSpPr>
          <p:cNvPr id="432130" name="Notes Placeholder 2"/>
          <p:cNvSpPr>
            <a:spLocks noGrp="1"/>
          </p:cNvSpPr>
          <p:nvPr>
            <p:ph type="body" idx="1"/>
          </p:nvPr>
        </p:nvSpPr>
        <p:spPr>
          <a:noFill/>
        </p:spPr>
        <p:txBody>
          <a:bodyPr/>
          <a:lstStyle/>
          <a:p>
            <a:endParaRPr lang="en-US" altLang="en-US" smtClean="0">
              <a:latin typeface="Arial" pitchFamily="34" charset="0"/>
              <a:ea typeface="ＭＳ Ｐゴシック" pitchFamily="34" charset="-128"/>
            </a:endParaRPr>
          </a:p>
        </p:txBody>
      </p:sp>
      <p:sp>
        <p:nvSpPr>
          <p:cNvPr id="432131" name="Slide Number Placeholder 3"/>
          <p:cNvSpPr>
            <a:spLocks noGrp="1"/>
          </p:cNvSpPr>
          <p:nvPr>
            <p:ph type="sldNum" sz="quarter" idx="5"/>
          </p:nvPr>
        </p:nvSpPr>
        <p:spPr>
          <a:noFill/>
        </p:spPr>
        <p:txBody>
          <a:bodyPr/>
          <a:lstStyle>
            <a:lvl1pPr defTabSz="934869" eaLnBrk="0" hangingPunct="0">
              <a:defRPr sz="2300">
                <a:solidFill>
                  <a:schemeClr val="tx1"/>
                </a:solidFill>
                <a:latin typeface="Arial" pitchFamily="34" charset="0"/>
                <a:ea typeface="ＭＳ Ｐゴシック" pitchFamily="34" charset="-128"/>
              </a:defRPr>
            </a:lvl1pPr>
            <a:lvl2pPr marL="717244" indent="-275863" defTabSz="934869" eaLnBrk="0" hangingPunct="0">
              <a:defRPr sz="2300">
                <a:solidFill>
                  <a:schemeClr val="tx1"/>
                </a:solidFill>
                <a:latin typeface="Arial" pitchFamily="34" charset="0"/>
                <a:ea typeface="ＭＳ Ｐゴシック" pitchFamily="34" charset="-128"/>
              </a:defRPr>
            </a:lvl2pPr>
            <a:lvl3pPr marL="1103452" indent="-220690" defTabSz="934869" eaLnBrk="0" hangingPunct="0">
              <a:defRPr sz="2300">
                <a:solidFill>
                  <a:schemeClr val="tx1"/>
                </a:solidFill>
                <a:latin typeface="Arial" pitchFamily="34" charset="0"/>
                <a:ea typeface="ＭＳ Ｐゴシック" pitchFamily="34" charset="-128"/>
              </a:defRPr>
            </a:lvl3pPr>
            <a:lvl4pPr marL="1544833" indent="-220690" defTabSz="934869" eaLnBrk="0" hangingPunct="0">
              <a:defRPr sz="2300">
                <a:solidFill>
                  <a:schemeClr val="tx1"/>
                </a:solidFill>
                <a:latin typeface="Arial" pitchFamily="34" charset="0"/>
                <a:ea typeface="ＭＳ Ｐゴシック" pitchFamily="34" charset="-128"/>
              </a:defRPr>
            </a:lvl4pPr>
            <a:lvl5pPr marL="1986214" indent="-220690" defTabSz="934869" eaLnBrk="0" hangingPunct="0">
              <a:defRPr sz="2300">
                <a:solidFill>
                  <a:schemeClr val="tx1"/>
                </a:solidFill>
                <a:latin typeface="Arial" pitchFamily="34" charset="0"/>
                <a:ea typeface="ＭＳ Ｐゴシック" pitchFamily="34" charset="-128"/>
              </a:defRPr>
            </a:lvl5pPr>
            <a:lvl6pPr marL="2427595"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6pPr>
            <a:lvl7pPr marL="2868976"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7pPr>
            <a:lvl8pPr marL="3310357"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8pPr>
            <a:lvl9pPr marL="3751737"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9pPr>
          </a:lstStyle>
          <a:p>
            <a:pPr eaLnBrk="1" hangingPunct="1"/>
            <a:fld id="{526CF211-1995-4298-892A-521B6D422C20}" type="slidenum">
              <a:rPr lang="en-US" altLang="en-US" sz="1200">
                <a:solidFill>
                  <a:srgbClr val="000000"/>
                </a:solidFill>
              </a:rPr>
              <a:pPr eaLnBrk="1" hangingPunct="1"/>
              <a:t>12</a:t>
            </a:fld>
            <a:endParaRPr lang="en-US" altLang="en-US" sz="12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Grp="1" noRot="1" noChangeAspect="1" noChangeArrowheads="1" noTextEdit="1"/>
          </p:cNvSpPr>
          <p:nvPr>
            <p:ph type="sldImg"/>
          </p:nvPr>
        </p:nvSpPr>
        <p:spPr>
          <a:ln/>
        </p:spPr>
      </p:sp>
      <p:sp>
        <p:nvSpPr>
          <p:cNvPr id="434178" name="Rectangle 3"/>
          <p:cNvSpPr>
            <a:spLocks noGrp="1" noChangeArrowheads="1"/>
          </p:cNvSpPr>
          <p:nvPr>
            <p:ph type="body" idx="1"/>
          </p:nvPr>
        </p:nvSpPr>
        <p:spPr>
          <a:xfrm>
            <a:off x="702616" y="4422131"/>
            <a:ext cx="5617870" cy="4189711"/>
          </a:xfrm>
          <a:noFill/>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2"/>
          <p:cNvSpPr>
            <a:spLocks noGrp="1" noRot="1" noChangeAspect="1" noChangeArrowheads="1" noTextEdit="1"/>
          </p:cNvSpPr>
          <p:nvPr>
            <p:ph type="sldImg"/>
          </p:nvPr>
        </p:nvSpPr>
        <p:spPr>
          <a:ln/>
        </p:spPr>
      </p:sp>
      <p:sp>
        <p:nvSpPr>
          <p:cNvPr id="436226" name="Rectangle 3"/>
          <p:cNvSpPr>
            <a:spLocks noGrp="1" noChangeArrowheads="1"/>
          </p:cNvSpPr>
          <p:nvPr>
            <p:ph type="body" idx="1"/>
          </p:nvPr>
        </p:nvSpPr>
        <p:spPr>
          <a:xfrm>
            <a:off x="702616" y="4422131"/>
            <a:ext cx="5617870" cy="4189711"/>
          </a:xfrm>
          <a:noFill/>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Slide Image Placeholder 1"/>
          <p:cNvSpPr>
            <a:spLocks noGrp="1" noRot="1" noChangeAspect="1" noTextEdit="1"/>
          </p:cNvSpPr>
          <p:nvPr>
            <p:ph type="sldImg"/>
          </p:nvPr>
        </p:nvSpPr>
        <p:spPr>
          <a:ln/>
        </p:spPr>
      </p:sp>
      <p:sp>
        <p:nvSpPr>
          <p:cNvPr id="438274" name="Notes Placeholder 2"/>
          <p:cNvSpPr>
            <a:spLocks noGrp="1"/>
          </p:cNvSpPr>
          <p:nvPr>
            <p:ph type="body" idx="1"/>
          </p:nvPr>
        </p:nvSpPr>
        <p:spPr>
          <a:noFill/>
        </p:spPr>
        <p:txBody>
          <a:bodyPr/>
          <a:lstStyle/>
          <a:p>
            <a:endParaRPr lang="en-US" altLang="en-US" smtClean="0">
              <a:latin typeface="Arial" pitchFamily="34" charset="0"/>
              <a:ea typeface="ＭＳ Ｐゴシック" pitchFamily="34" charset="-128"/>
            </a:endParaRPr>
          </a:p>
        </p:txBody>
      </p:sp>
      <p:sp>
        <p:nvSpPr>
          <p:cNvPr id="438275" name="Slide Number Placeholder 3"/>
          <p:cNvSpPr>
            <a:spLocks noGrp="1"/>
          </p:cNvSpPr>
          <p:nvPr>
            <p:ph type="sldNum" sz="quarter" idx="5"/>
          </p:nvPr>
        </p:nvSpPr>
        <p:spPr>
          <a:noFill/>
        </p:spPr>
        <p:txBody>
          <a:bodyPr/>
          <a:lstStyle>
            <a:lvl1pPr defTabSz="934869" eaLnBrk="0" hangingPunct="0">
              <a:defRPr sz="2300">
                <a:solidFill>
                  <a:schemeClr val="tx1"/>
                </a:solidFill>
                <a:latin typeface="Arial" pitchFamily="34" charset="0"/>
                <a:ea typeface="ＭＳ Ｐゴシック" pitchFamily="34" charset="-128"/>
              </a:defRPr>
            </a:lvl1pPr>
            <a:lvl2pPr marL="717244" indent="-275863" defTabSz="934869" eaLnBrk="0" hangingPunct="0">
              <a:defRPr sz="2300">
                <a:solidFill>
                  <a:schemeClr val="tx1"/>
                </a:solidFill>
                <a:latin typeface="Arial" pitchFamily="34" charset="0"/>
                <a:ea typeface="ＭＳ Ｐゴシック" pitchFamily="34" charset="-128"/>
              </a:defRPr>
            </a:lvl2pPr>
            <a:lvl3pPr marL="1103452" indent="-220690" defTabSz="934869" eaLnBrk="0" hangingPunct="0">
              <a:defRPr sz="2300">
                <a:solidFill>
                  <a:schemeClr val="tx1"/>
                </a:solidFill>
                <a:latin typeface="Arial" pitchFamily="34" charset="0"/>
                <a:ea typeface="ＭＳ Ｐゴシック" pitchFamily="34" charset="-128"/>
              </a:defRPr>
            </a:lvl3pPr>
            <a:lvl4pPr marL="1544833" indent="-220690" defTabSz="934869" eaLnBrk="0" hangingPunct="0">
              <a:defRPr sz="2300">
                <a:solidFill>
                  <a:schemeClr val="tx1"/>
                </a:solidFill>
                <a:latin typeface="Arial" pitchFamily="34" charset="0"/>
                <a:ea typeface="ＭＳ Ｐゴシック" pitchFamily="34" charset="-128"/>
              </a:defRPr>
            </a:lvl4pPr>
            <a:lvl5pPr marL="1986214" indent="-220690" defTabSz="934869" eaLnBrk="0" hangingPunct="0">
              <a:defRPr sz="2300">
                <a:solidFill>
                  <a:schemeClr val="tx1"/>
                </a:solidFill>
                <a:latin typeface="Arial" pitchFamily="34" charset="0"/>
                <a:ea typeface="ＭＳ Ｐゴシック" pitchFamily="34" charset="-128"/>
              </a:defRPr>
            </a:lvl5pPr>
            <a:lvl6pPr marL="2427595"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6pPr>
            <a:lvl7pPr marL="2868976"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7pPr>
            <a:lvl8pPr marL="3310357"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8pPr>
            <a:lvl9pPr marL="3751737"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9pPr>
          </a:lstStyle>
          <a:p>
            <a:pPr eaLnBrk="1" hangingPunct="1"/>
            <a:fld id="{DF9A8877-9FCD-48BC-8106-A0080753AD87}" type="slidenum">
              <a:rPr lang="en-US" altLang="en-US" sz="1200">
                <a:solidFill>
                  <a:srgbClr val="000000"/>
                </a:solidFill>
              </a:rPr>
              <a:pPr eaLnBrk="1" hangingPunct="1"/>
              <a:t>15</a:t>
            </a:fld>
            <a:endParaRPr lang="en-US" altLang="en-US"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2"/>
          <p:cNvSpPr>
            <a:spLocks noGrp="1" noRot="1" noChangeAspect="1" noChangeArrowheads="1" noTextEdit="1"/>
          </p:cNvSpPr>
          <p:nvPr>
            <p:ph type="sldImg"/>
          </p:nvPr>
        </p:nvSpPr>
        <p:spPr>
          <a:ln/>
        </p:spPr>
      </p:sp>
      <p:sp>
        <p:nvSpPr>
          <p:cNvPr id="440322" name="Rectangle 3"/>
          <p:cNvSpPr>
            <a:spLocks noGrp="1" noChangeArrowheads="1"/>
          </p:cNvSpPr>
          <p:nvPr>
            <p:ph type="body" idx="1"/>
          </p:nvPr>
        </p:nvSpPr>
        <p:spPr>
          <a:xfrm>
            <a:off x="702616" y="4422131"/>
            <a:ext cx="5617870" cy="4189711"/>
          </a:xfrm>
          <a:noFill/>
        </p:spPr>
        <p:txBody>
          <a:bodyPr/>
          <a:lstStyle/>
          <a:p>
            <a:pPr eaLnBrk="1" hangingPunct="1"/>
            <a:r>
              <a:rPr lang="en-US" altLang="en-US" smtClean="0">
                <a:latin typeface="Arial" pitchFamily="34" charset="0"/>
                <a:ea typeface="ＭＳ Ｐゴシック" pitchFamily="34" charset="-128"/>
              </a:rPr>
              <a:t>Established through federal legislation, MPOs exist throughout the United States in urbanized areas of more than 50,000 people. Each MPO is comprised of representatives from city and county governments, their respective state Department of Transportation (DOT), the Federal Highway Administration and the Federal Transit Administration of the United States DOT, and other local or regional transportation-related agencies such as transit authorities and airports.  It is through MPOs that local communities prioritize state and federal funds for various transportation projects and programs. 385 MPOs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Slide Image Placeholder 1"/>
          <p:cNvSpPr>
            <a:spLocks noGrp="1" noRot="1" noChangeAspect="1" noTextEdit="1"/>
          </p:cNvSpPr>
          <p:nvPr>
            <p:ph type="sldImg"/>
          </p:nvPr>
        </p:nvSpPr>
        <p:spPr>
          <a:ln/>
        </p:spPr>
      </p:sp>
      <p:sp>
        <p:nvSpPr>
          <p:cNvPr id="442370" name="Notes Placeholder 2"/>
          <p:cNvSpPr>
            <a:spLocks noGrp="1"/>
          </p:cNvSpPr>
          <p:nvPr>
            <p:ph type="body" idx="1"/>
          </p:nvPr>
        </p:nvSpPr>
        <p:spPr>
          <a:noFill/>
        </p:spPr>
        <p:txBody>
          <a:bodyPr/>
          <a:lstStyle/>
          <a:p>
            <a:r>
              <a:rPr lang="en-US" altLang="en-US" smtClean="0">
                <a:latin typeface="Arial" pitchFamily="34" charset="0"/>
                <a:ea typeface="ＭＳ Ｐゴシック" pitchFamily="34" charset="-128"/>
              </a:rPr>
              <a:t>What are the driving forces behind the challenges facing our region?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Looking at population growth across the state – we currently have roughly 6.5 million in Tennessee – we expect about 9 million people in the state between now and 2040. More than half of the state’s growth is expected to occur in Middle Tennessee, this projection comes from national economists which understand market dynamics, migration shifts across the county as well as the natural growth that is expected to occur.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What this map is showing you is that both Williamson and Rutherford counties are both expect to add more than 250k people of the next 25 years. As you can imagine this growth will have a profound impact on our transportation and economic prosperity.  Now, it’s not good enough to just understand the populations projections – part of our job as an MPO is to look ahead and determine where we need to invest in transportation infrastructure to support this growth by drilling down to understand where people will live and work in the future. </a:t>
            </a:r>
          </a:p>
          <a:p>
            <a:endParaRPr lang="en-US" altLang="en-US" smtClean="0">
              <a:latin typeface="Arial" pitchFamily="34" charset="0"/>
              <a:ea typeface="ＭＳ Ｐゴシック" pitchFamily="34" charset="-128"/>
            </a:endParaRPr>
          </a:p>
          <a:p>
            <a:endParaRPr lang="en-US" altLang="en-US" smtClean="0">
              <a:latin typeface="Arial" pitchFamily="34" charset="0"/>
              <a:ea typeface="ＭＳ Ｐゴシック" pitchFamily="34" charset="-128"/>
            </a:endParaRPr>
          </a:p>
        </p:txBody>
      </p:sp>
      <p:sp>
        <p:nvSpPr>
          <p:cNvPr id="442371" name="Slide Number Placeholder 3"/>
          <p:cNvSpPr>
            <a:spLocks noGrp="1"/>
          </p:cNvSpPr>
          <p:nvPr>
            <p:ph type="sldNum" sz="quarter" idx="5"/>
          </p:nvPr>
        </p:nvSpPr>
        <p:spPr>
          <a:noFill/>
        </p:spPr>
        <p:txBody>
          <a:bodyPr/>
          <a:lstStyle>
            <a:lvl1pPr defTabSz="934869" eaLnBrk="0" hangingPunct="0">
              <a:defRPr sz="2300">
                <a:solidFill>
                  <a:schemeClr val="tx1"/>
                </a:solidFill>
                <a:latin typeface="Arial" pitchFamily="34" charset="0"/>
                <a:ea typeface="ＭＳ Ｐゴシック" pitchFamily="34" charset="-128"/>
              </a:defRPr>
            </a:lvl1pPr>
            <a:lvl2pPr marL="717244" indent="-275863" defTabSz="934869" eaLnBrk="0" hangingPunct="0">
              <a:defRPr sz="2300">
                <a:solidFill>
                  <a:schemeClr val="tx1"/>
                </a:solidFill>
                <a:latin typeface="Arial" pitchFamily="34" charset="0"/>
                <a:ea typeface="ＭＳ Ｐゴシック" pitchFamily="34" charset="-128"/>
              </a:defRPr>
            </a:lvl2pPr>
            <a:lvl3pPr marL="1103452" indent="-220690" defTabSz="934869" eaLnBrk="0" hangingPunct="0">
              <a:defRPr sz="2300">
                <a:solidFill>
                  <a:schemeClr val="tx1"/>
                </a:solidFill>
                <a:latin typeface="Arial" pitchFamily="34" charset="0"/>
                <a:ea typeface="ＭＳ Ｐゴシック" pitchFamily="34" charset="-128"/>
              </a:defRPr>
            </a:lvl3pPr>
            <a:lvl4pPr marL="1544833" indent="-220690" defTabSz="934869" eaLnBrk="0" hangingPunct="0">
              <a:defRPr sz="2300">
                <a:solidFill>
                  <a:schemeClr val="tx1"/>
                </a:solidFill>
                <a:latin typeface="Arial" pitchFamily="34" charset="0"/>
                <a:ea typeface="ＭＳ Ｐゴシック" pitchFamily="34" charset="-128"/>
              </a:defRPr>
            </a:lvl4pPr>
            <a:lvl5pPr marL="1986214" indent="-220690" defTabSz="934869" eaLnBrk="0" hangingPunct="0">
              <a:defRPr sz="2300">
                <a:solidFill>
                  <a:schemeClr val="tx1"/>
                </a:solidFill>
                <a:latin typeface="Arial" pitchFamily="34" charset="0"/>
                <a:ea typeface="ＭＳ Ｐゴシック" pitchFamily="34" charset="-128"/>
              </a:defRPr>
            </a:lvl5pPr>
            <a:lvl6pPr marL="2427595"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6pPr>
            <a:lvl7pPr marL="2868976"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7pPr>
            <a:lvl8pPr marL="3310357"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8pPr>
            <a:lvl9pPr marL="3751737"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9pPr>
          </a:lstStyle>
          <a:p>
            <a:pPr eaLnBrk="1" hangingPunct="1"/>
            <a:fld id="{AF9353FF-F47D-426E-B46A-9A3E88F8E8D8}" type="slidenum">
              <a:rPr lang="en-US" altLang="en-US" sz="1200">
                <a:solidFill>
                  <a:prstClr val="black"/>
                </a:solidFill>
              </a:rPr>
              <a:pPr eaLnBrk="1" hangingPunct="1"/>
              <a:t>17</a:t>
            </a:fld>
            <a:endParaRPr lang="en-US" altLang="en-US" sz="120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2"/>
          <p:cNvSpPr>
            <a:spLocks noGrp="1" noRot="1" noChangeAspect="1" noChangeArrowheads="1" noTextEdit="1"/>
          </p:cNvSpPr>
          <p:nvPr>
            <p:ph type="sldImg"/>
          </p:nvPr>
        </p:nvSpPr>
        <p:spPr>
          <a:xfrm>
            <a:off x="1185863" y="696913"/>
            <a:ext cx="4654550" cy="3490912"/>
          </a:xfrm>
          <a:ln/>
        </p:spPr>
      </p:sp>
      <p:sp>
        <p:nvSpPr>
          <p:cNvPr id="444418" name="Rectangle 3"/>
          <p:cNvSpPr>
            <a:spLocks noGrp="1" noChangeArrowheads="1"/>
          </p:cNvSpPr>
          <p:nvPr>
            <p:ph type="body" idx="1"/>
          </p:nvPr>
        </p:nvSpPr>
        <p:spPr>
          <a:noFill/>
        </p:spPr>
        <p:txBody>
          <a:bodyPr/>
          <a:lstStyle/>
          <a:p>
            <a:pPr eaLnBrk="1" hangingPunct="1"/>
            <a:endParaRPr lang="en-US" altLang="en-US" smtClean="0">
              <a:latin typeface="Arial" pitchFamily="34" charset="0"/>
              <a:ea typeface="ＭＳ Ｐゴシック" pitchFamily="34" charset="-128"/>
            </a:endParaRPr>
          </a:p>
          <a:p>
            <a:pPr eaLnBrk="1" hangingPunct="1"/>
            <a:r>
              <a:rPr lang="en-US" altLang="en-US" smtClean="0">
                <a:latin typeface="Arial" pitchFamily="34" charset="0"/>
                <a:ea typeface="ＭＳ Ｐゴシック" pitchFamily="34" charset="-128"/>
              </a:rPr>
              <a:t>To find out about local attitudes, we conducted a random sample 10-county survey with 1,100 responses asking residents how they would like to spend transportation dollars  -- the answers were to prioritize mass transit first, make communities more walkable and bikeable, and build new roads as the last choice, demonstrating that people want alternatives to driving. </a:t>
            </a:r>
          </a:p>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Rot="1" noChangeAspect="1" noChangeArrowheads="1" noTextEdit="1"/>
          </p:cNvSpPr>
          <p:nvPr>
            <p:ph type="sldImg"/>
          </p:nvPr>
        </p:nvSpPr>
        <p:spPr>
          <a:ln/>
        </p:spPr>
      </p:sp>
      <p:sp>
        <p:nvSpPr>
          <p:cNvPr id="447490" name="Rectangle 3"/>
          <p:cNvSpPr>
            <a:spLocks noGrp="1" noChangeArrowheads="1"/>
          </p:cNvSpPr>
          <p:nvPr>
            <p:ph type="body" idx="1"/>
          </p:nvPr>
        </p:nvSpPr>
        <p:spPr>
          <a:noFill/>
        </p:spPr>
        <p:txBody>
          <a:bodyPr/>
          <a:lstStyle/>
          <a:p>
            <a:pPr eaLnBrk="1" hangingPunct="1"/>
            <a:r>
              <a:rPr lang="en-US" altLang="en-US" smtClean="0">
                <a:latin typeface="Arial" pitchFamily="34" charset="0"/>
                <a:ea typeface="ＭＳ Ｐゴシック" pitchFamily="34" charset="-128"/>
              </a:rPr>
              <a:t>Here is a look at the scoring criteria.  The criteria in orange relate to health and safety.  </a:t>
            </a:r>
          </a:p>
          <a:p>
            <a:pPr eaLnBrk="1" hangingPunct="1"/>
            <a:endParaRPr lang="en-US" altLang="en-US" smtClean="0">
              <a:latin typeface="Arial" pitchFamily="34" charset="0"/>
              <a:ea typeface="ＭＳ Ｐゴシック" pitchFamily="34" charset="-128"/>
            </a:endParaRPr>
          </a:p>
          <a:p>
            <a:pPr eaLnBrk="1" hangingPunct="1"/>
            <a:endParaRPr lang="en-US" altLang="en-US" smtClean="0">
              <a:latin typeface="Arial" pitchFamily="34" charset="0"/>
              <a:ea typeface="ＭＳ Ｐゴシック" pitchFamily="34" charset="-128"/>
            </a:endParaRPr>
          </a:p>
          <a:p>
            <a:pPr eaLnBrk="1" hangingPunct="1"/>
            <a:endParaRPr lang="en-US" altLang="en-US" smtClean="0">
              <a:latin typeface="Arial" pitchFamily="34" charset="0"/>
              <a:ea typeface="ＭＳ Ｐゴシック" pitchFamily="34" charset="-128"/>
            </a:endParaRPr>
          </a:p>
          <a:p>
            <a:pPr eaLnBrk="1" hangingPunct="1"/>
            <a:r>
              <a:rPr lang="en-US" altLang="en-US" i="1" smtClean="0">
                <a:latin typeface="Arial" pitchFamily="34" charset="0"/>
                <a:ea typeface="ＭＳ Ｐゴシック" pitchFamily="34" charset="-128"/>
              </a:rPr>
              <a:t>450 Projects Submitted – approx 300 projects in final plan</a:t>
            </a:r>
          </a:p>
          <a:p>
            <a:pPr eaLnBrk="1" hangingPunct="1"/>
            <a:r>
              <a:rPr lang="en-US" altLang="en-US" i="1" smtClean="0">
                <a:latin typeface="Arial" pitchFamily="34" charset="0"/>
                <a:ea typeface="ＭＳ Ｐゴシック" pitchFamily="34" charset="-128"/>
              </a:rPr>
              <a:t>75% of Roadway Projects have bike/ped element</a:t>
            </a:r>
          </a:p>
          <a:p>
            <a:pPr eaLnBrk="1" hangingPunct="1"/>
            <a:r>
              <a:rPr lang="en-US" altLang="en-US" i="1" smtClean="0">
                <a:latin typeface="Arial" pitchFamily="34" charset="0"/>
                <a:ea typeface="ＭＳ Ｐゴシック" pitchFamily="34" charset="-128"/>
              </a:rPr>
              <a:t>8 Greenway Projects not on roadway network</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Grp="1" noRot="1" noChangeAspect="1" noChangeArrowheads="1" noTextEdit="1"/>
          </p:cNvSpPr>
          <p:nvPr>
            <p:ph type="sldImg"/>
          </p:nvPr>
        </p:nvSpPr>
        <p:spPr>
          <a:xfrm>
            <a:off x="1185863" y="696913"/>
            <a:ext cx="4654550" cy="3490912"/>
          </a:xfrm>
          <a:ln/>
        </p:spPr>
      </p:sp>
      <p:sp>
        <p:nvSpPr>
          <p:cNvPr id="449538" name="Rectangle 3"/>
          <p:cNvSpPr>
            <a:spLocks noGrp="1" noChangeArrowheads="1"/>
          </p:cNvSpPr>
          <p:nvPr>
            <p:ph type="body" idx="1"/>
          </p:nvPr>
        </p:nvSpPr>
        <p:spPr>
          <a:noFill/>
        </p:spPr>
        <p:txBody>
          <a:bodyPr/>
          <a:lstStyle/>
          <a:p>
            <a:pPr lvl="1" eaLnBrk="1" hangingPunct="1"/>
            <a:r>
              <a:rPr lang="en-US" altLang="en-US" sz="1400">
                <a:latin typeface="Arial" pitchFamily="34" charset="0"/>
                <a:ea typeface="ＭＳ Ｐゴシック" pitchFamily="34" charset="-128"/>
              </a:rPr>
              <a:t>Did this by changing scoring criteria</a:t>
            </a:r>
          </a:p>
          <a:p>
            <a:pPr lvl="1" eaLnBrk="1" hangingPunct="1"/>
            <a:endParaRPr lang="en-US" altLang="en-US" sz="1400">
              <a:latin typeface="Arial" pitchFamily="34"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2"/>
          <p:cNvSpPr>
            <a:spLocks noGrp="1" noRot="1" noChangeAspect="1" noChangeArrowheads="1" noTextEdit="1"/>
          </p:cNvSpPr>
          <p:nvPr>
            <p:ph type="sldImg"/>
          </p:nvPr>
        </p:nvSpPr>
        <p:spPr>
          <a:ln/>
        </p:spPr>
      </p:sp>
      <p:sp>
        <p:nvSpPr>
          <p:cNvPr id="451586" name="Rectangle 3"/>
          <p:cNvSpPr>
            <a:spLocks noGrp="1" noChangeArrowheads="1"/>
          </p:cNvSpPr>
          <p:nvPr>
            <p:ph type="body" idx="1"/>
          </p:nvPr>
        </p:nvSpPr>
        <p:spPr>
          <a:xfrm>
            <a:off x="702616" y="4422131"/>
            <a:ext cx="5617870" cy="4189711"/>
          </a:xfrm>
          <a:noFill/>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A598D217-FC52-42B0-888F-3389F01E9C32}" type="slidenum">
              <a:rPr lang="en-US" smtClean="0"/>
              <a:pPr/>
              <a:t>2</a:t>
            </a:fld>
            <a:endParaRPr lang="en-US"/>
          </a:p>
        </p:txBody>
      </p:sp>
    </p:spTree>
    <p:extLst>
      <p:ext uri="{BB962C8B-B14F-4D97-AF65-F5344CB8AC3E}">
        <p14:creationId xmlns:p14="http://schemas.microsoft.com/office/powerpoint/2010/main" val="845590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Slide Image Placeholder 1"/>
          <p:cNvSpPr>
            <a:spLocks noGrp="1" noRot="1" noChangeAspect="1" noTextEdit="1"/>
          </p:cNvSpPr>
          <p:nvPr>
            <p:ph type="sldImg"/>
          </p:nvPr>
        </p:nvSpPr>
        <p:spPr>
          <a:ln/>
        </p:spPr>
      </p:sp>
      <p:sp>
        <p:nvSpPr>
          <p:cNvPr id="453634" name="Notes Placeholder 2"/>
          <p:cNvSpPr>
            <a:spLocks noGrp="1"/>
          </p:cNvSpPr>
          <p:nvPr>
            <p:ph type="body" idx="1"/>
          </p:nvPr>
        </p:nvSpPr>
        <p:spPr>
          <a:noFill/>
        </p:spPr>
        <p:txBody>
          <a:bodyPr/>
          <a:lstStyle/>
          <a:p>
            <a:r>
              <a:rPr lang="en-US" altLang="en-US" smtClean="0">
                <a:latin typeface="Arial" pitchFamily="34" charset="0"/>
                <a:ea typeface="ＭＳ Ｐゴシック" pitchFamily="34" charset="-128"/>
              </a:rPr>
              <a:t>Some health impact models are simple and only focus only on the benefits of increased physical activity.  They may ignore important co-factors such as increased risk of injury and age/sex-specific effects.  A good example is the HEAT model from the WHO.  While useful, this tool is somewhat limited in its capabilities.</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ITHIM advances health impact modeling beyond the benefits of increased physical activity by accounting for changes in bike/ped crash risk that may accompany changes in mode share, and accounting for the effects of reduced air pollution on respiratory conditions, and it does many of these calculations across sex and age strata.</a:t>
            </a:r>
          </a:p>
          <a:p>
            <a:endParaRPr lang="en-US" altLang="en-US" smtClean="0">
              <a:latin typeface="Arial" pitchFamily="34" charset="0"/>
              <a:ea typeface="ＭＳ Ｐゴシック" pitchFamily="34" charset="-128"/>
            </a:endParaRPr>
          </a:p>
        </p:txBody>
      </p:sp>
      <p:sp>
        <p:nvSpPr>
          <p:cNvPr id="453635" name="Slide Number Placeholder 3"/>
          <p:cNvSpPr>
            <a:spLocks noGrp="1"/>
          </p:cNvSpPr>
          <p:nvPr>
            <p:ph type="sldNum" sz="quarter" idx="5"/>
          </p:nvPr>
        </p:nvSpPr>
        <p:spPr>
          <a:noFill/>
        </p:spPr>
        <p:txBody>
          <a:bodyPr/>
          <a:lstStyle>
            <a:lvl1pPr defTabSz="934869" eaLnBrk="0" hangingPunct="0">
              <a:defRPr sz="2300">
                <a:solidFill>
                  <a:schemeClr val="tx1"/>
                </a:solidFill>
                <a:latin typeface="Arial" pitchFamily="34" charset="0"/>
                <a:ea typeface="ＭＳ Ｐゴシック" pitchFamily="34" charset="-128"/>
              </a:defRPr>
            </a:lvl1pPr>
            <a:lvl2pPr marL="717244" indent="-275863" defTabSz="934869" eaLnBrk="0" hangingPunct="0">
              <a:defRPr sz="2300">
                <a:solidFill>
                  <a:schemeClr val="tx1"/>
                </a:solidFill>
                <a:latin typeface="Arial" pitchFamily="34" charset="0"/>
                <a:ea typeface="ＭＳ Ｐゴシック" pitchFamily="34" charset="-128"/>
              </a:defRPr>
            </a:lvl2pPr>
            <a:lvl3pPr marL="1103452" indent="-220690" defTabSz="934869" eaLnBrk="0" hangingPunct="0">
              <a:defRPr sz="2300">
                <a:solidFill>
                  <a:schemeClr val="tx1"/>
                </a:solidFill>
                <a:latin typeface="Arial" pitchFamily="34" charset="0"/>
                <a:ea typeface="ＭＳ Ｐゴシック" pitchFamily="34" charset="-128"/>
              </a:defRPr>
            </a:lvl3pPr>
            <a:lvl4pPr marL="1544833" indent="-220690" defTabSz="934869" eaLnBrk="0" hangingPunct="0">
              <a:defRPr sz="2300">
                <a:solidFill>
                  <a:schemeClr val="tx1"/>
                </a:solidFill>
                <a:latin typeface="Arial" pitchFamily="34" charset="0"/>
                <a:ea typeface="ＭＳ Ｐゴシック" pitchFamily="34" charset="-128"/>
              </a:defRPr>
            </a:lvl4pPr>
            <a:lvl5pPr marL="1986214" indent="-220690" defTabSz="934869" eaLnBrk="0" hangingPunct="0">
              <a:defRPr sz="2300">
                <a:solidFill>
                  <a:schemeClr val="tx1"/>
                </a:solidFill>
                <a:latin typeface="Arial" pitchFamily="34" charset="0"/>
                <a:ea typeface="ＭＳ Ｐゴシック" pitchFamily="34" charset="-128"/>
              </a:defRPr>
            </a:lvl5pPr>
            <a:lvl6pPr marL="2427595"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6pPr>
            <a:lvl7pPr marL="2868976"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7pPr>
            <a:lvl8pPr marL="3310357"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8pPr>
            <a:lvl9pPr marL="3751737"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9pPr>
          </a:lstStyle>
          <a:p>
            <a:pPr eaLnBrk="1" hangingPunct="1"/>
            <a:fld id="{3021F0E1-EFEB-4D80-915C-43FC1C794D89}" type="slidenum">
              <a:rPr lang="en-US" altLang="en-US" sz="1200">
                <a:solidFill>
                  <a:prstClr val="black"/>
                </a:solidFill>
              </a:rPr>
              <a:pPr eaLnBrk="1" hangingPunct="1"/>
              <a:t>23</a:t>
            </a:fld>
            <a:endParaRPr lang="en-US" altLang="en-US" sz="120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Slide Image Placeholder 1"/>
          <p:cNvSpPr>
            <a:spLocks noGrp="1" noRot="1" noChangeAspect="1" noTextEdit="1"/>
          </p:cNvSpPr>
          <p:nvPr>
            <p:ph type="sldImg"/>
          </p:nvPr>
        </p:nvSpPr>
        <p:spPr>
          <a:ln/>
        </p:spPr>
      </p:sp>
      <p:sp>
        <p:nvSpPr>
          <p:cNvPr id="455682" name="Notes Placeholder 2"/>
          <p:cNvSpPr>
            <a:spLocks noGrp="1"/>
          </p:cNvSpPr>
          <p:nvPr>
            <p:ph type="body" idx="1"/>
          </p:nvPr>
        </p:nvSpPr>
        <p:spPr>
          <a:noFill/>
        </p:spPr>
        <p:txBody>
          <a:bodyPr/>
          <a:lstStyle/>
          <a:p>
            <a:r>
              <a:rPr lang="en-US" altLang="en-US" smtClean="0">
                <a:latin typeface="Arial" pitchFamily="34" charset="0"/>
                <a:ea typeface="ＭＳ Ｐゴシック" pitchFamily="34" charset="-128"/>
              </a:rPr>
              <a:t>(I will be the third talk about ITHIM in this session, so the listeners will be familiar with the model).</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Many of the diseases accounted for in ITHIM are prevalent in TN or are affected by inactivity and obesity.  That makes ITHIM particularly relevant for measuring health impact in this area.</a:t>
            </a:r>
          </a:p>
        </p:txBody>
      </p:sp>
      <p:sp>
        <p:nvSpPr>
          <p:cNvPr id="455683" name="Slide Number Placeholder 3"/>
          <p:cNvSpPr>
            <a:spLocks noGrp="1"/>
          </p:cNvSpPr>
          <p:nvPr>
            <p:ph type="sldNum" sz="quarter" idx="5"/>
          </p:nvPr>
        </p:nvSpPr>
        <p:spPr>
          <a:noFill/>
        </p:spPr>
        <p:txBody>
          <a:bodyPr/>
          <a:lstStyle>
            <a:lvl1pPr defTabSz="934869" eaLnBrk="0" hangingPunct="0">
              <a:defRPr sz="2300">
                <a:solidFill>
                  <a:schemeClr val="tx1"/>
                </a:solidFill>
                <a:latin typeface="Arial" pitchFamily="34" charset="0"/>
                <a:ea typeface="ＭＳ Ｐゴシック" pitchFamily="34" charset="-128"/>
              </a:defRPr>
            </a:lvl1pPr>
            <a:lvl2pPr marL="717244" indent="-275863" defTabSz="934869" eaLnBrk="0" hangingPunct="0">
              <a:defRPr sz="2300">
                <a:solidFill>
                  <a:schemeClr val="tx1"/>
                </a:solidFill>
                <a:latin typeface="Arial" pitchFamily="34" charset="0"/>
                <a:ea typeface="ＭＳ Ｐゴシック" pitchFamily="34" charset="-128"/>
              </a:defRPr>
            </a:lvl2pPr>
            <a:lvl3pPr marL="1103452" indent="-220690" defTabSz="934869" eaLnBrk="0" hangingPunct="0">
              <a:defRPr sz="2300">
                <a:solidFill>
                  <a:schemeClr val="tx1"/>
                </a:solidFill>
                <a:latin typeface="Arial" pitchFamily="34" charset="0"/>
                <a:ea typeface="ＭＳ Ｐゴシック" pitchFamily="34" charset="-128"/>
              </a:defRPr>
            </a:lvl3pPr>
            <a:lvl4pPr marL="1544833" indent="-220690" defTabSz="934869" eaLnBrk="0" hangingPunct="0">
              <a:defRPr sz="2300">
                <a:solidFill>
                  <a:schemeClr val="tx1"/>
                </a:solidFill>
                <a:latin typeface="Arial" pitchFamily="34" charset="0"/>
                <a:ea typeface="ＭＳ Ｐゴシック" pitchFamily="34" charset="-128"/>
              </a:defRPr>
            </a:lvl4pPr>
            <a:lvl5pPr marL="1986214" indent="-220690" defTabSz="934869" eaLnBrk="0" hangingPunct="0">
              <a:defRPr sz="2300">
                <a:solidFill>
                  <a:schemeClr val="tx1"/>
                </a:solidFill>
                <a:latin typeface="Arial" pitchFamily="34" charset="0"/>
                <a:ea typeface="ＭＳ Ｐゴシック" pitchFamily="34" charset="-128"/>
              </a:defRPr>
            </a:lvl5pPr>
            <a:lvl6pPr marL="2427595"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6pPr>
            <a:lvl7pPr marL="2868976"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7pPr>
            <a:lvl8pPr marL="3310357"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8pPr>
            <a:lvl9pPr marL="3751737"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9pPr>
          </a:lstStyle>
          <a:p>
            <a:pPr eaLnBrk="1" hangingPunct="1"/>
            <a:fld id="{6EFBAB6C-2A1C-4038-A063-D9F4031F2356}" type="slidenum">
              <a:rPr lang="en-US" altLang="en-US" sz="1200">
                <a:solidFill>
                  <a:prstClr val="black"/>
                </a:solidFill>
              </a:rPr>
              <a:pPr eaLnBrk="1" hangingPunct="1"/>
              <a:t>24</a:t>
            </a:fld>
            <a:endParaRPr lang="en-US" altLang="en-US" sz="120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Slide Image Placeholder 1"/>
          <p:cNvSpPr>
            <a:spLocks noGrp="1" noRot="1" noChangeAspect="1" noTextEdit="1"/>
          </p:cNvSpPr>
          <p:nvPr>
            <p:ph type="sldImg"/>
          </p:nvPr>
        </p:nvSpPr>
        <p:spPr>
          <a:ln/>
        </p:spPr>
      </p:sp>
      <p:sp>
        <p:nvSpPr>
          <p:cNvPr id="458754" name="Notes Placeholder 2"/>
          <p:cNvSpPr>
            <a:spLocks noGrp="1"/>
          </p:cNvSpPr>
          <p:nvPr>
            <p:ph type="body" idx="1"/>
          </p:nvPr>
        </p:nvSpPr>
        <p:spPr>
          <a:noFill/>
        </p:spPr>
        <p:txBody>
          <a:bodyPr/>
          <a:lstStyle/>
          <a:p>
            <a:pPr eaLnBrk="1" hangingPunct="1">
              <a:buClr>
                <a:srgbClr val="007EBE"/>
              </a:buClr>
              <a:buFont typeface="Wingdings" pitchFamily="2" charset="2"/>
              <a:buChar char="Ü"/>
            </a:pPr>
            <a:r>
              <a:rPr lang="en-US" altLang="en-US" sz="2700">
                <a:solidFill>
                  <a:srgbClr val="000000"/>
                </a:solidFill>
                <a:latin typeface="Arial" pitchFamily="34" charset="0"/>
                <a:ea typeface="ＭＳ Ｐゴシック" pitchFamily="34" charset="-128"/>
              </a:rPr>
              <a:t>ITHIM helping translate message of health impacts of transportation.</a:t>
            </a:r>
          </a:p>
          <a:p>
            <a:pPr lvl="1" eaLnBrk="1" hangingPunct="1">
              <a:buSzPct val="95000"/>
              <a:buFont typeface="Wingdings" pitchFamily="2" charset="2"/>
              <a:buChar char="î"/>
            </a:pPr>
            <a:r>
              <a:rPr lang="en-US" altLang="en-US" sz="2300">
                <a:solidFill>
                  <a:srgbClr val="000000"/>
                </a:solidFill>
                <a:latin typeface="Arial" pitchFamily="34" charset="0"/>
                <a:ea typeface="ＭＳ Ｐゴシック" pitchFamily="34" charset="-128"/>
              </a:rPr>
              <a:t>Moderate Scenario: </a:t>
            </a:r>
          </a:p>
          <a:p>
            <a:pPr lvl="2" eaLnBrk="1" hangingPunct="1">
              <a:buClr>
                <a:srgbClr val="007EBE"/>
              </a:buClr>
              <a:buFont typeface="Wingdings" pitchFamily="2" charset="2"/>
              <a:buChar char="Ü"/>
            </a:pPr>
            <a:r>
              <a:rPr lang="en-US" altLang="en-US" sz="1900">
                <a:solidFill>
                  <a:srgbClr val="000000"/>
                </a:solidFill>
                <a:latin typeface="Arial" pitchFamily="34" charset="0"/>
                <a:ea typeface="ＭＳ Ｐゴシック" pitchFamily="34" charset="-128"/>
              </a:rPr>
              <a:t> Additional 10 Minutes of walking or bicycling a day</a:t>
            </a:r>
          </a:p>
          <a:p>
            <a:pPr lvl="2" eaLnBrk="1" hangingPunct="1">
              <a:buClr>
                <a:srgbClr val="007EBE"/>
              </a:buClr>
              <a:buFont typeface="Wingdings" pitchFamily="2" charset="2"/>
              <a:buChar char="Ü"/>
            </a:pPr>
            <a:r>
              <a:rPr lang="en-US" altLang="en-US" sz="1900">
                <a:solidFill>
                  <a:srgbClr val="000000"/>
                </a:solidFill>
                <a:latin typeface="Arial" pitchFamily="34" charset="0"/>
                <a:ea typeface="ＭＳ Ｐゴシック" pitchFamily="34" charset="-128"/>
              </a:rPr>
              <a:t>Reduce Cardiovascular Disease by 21% and Diabetes by 8%</a:t>
            </a:r>
          </a:p>
          <a:p>
            <a:pPr lvl="2" eaLnBrk="1" hangingPunct="1">
              <a:buClr>
                <a:srgbClr val="007EBE"/>
              </a:buClr>
              <a:buFont typeface="Wingdings" pitchFamily="2" charset="2"/>
              <a:buChar char="Ü"/>
            </a:pPr>
            <a:r>
              <a:rPr lang="en-US" altLang="en-US" sz="1900">
                <a:solidFill>
                  <a:srgbClr val="000000"/>
                </a:solidFill>
                <a:latin typeface="Arial" pitchFamily="34" charset="0"/>
                <a:ea typeface="ＭＳ Ｐゴシック" pitchFamily="34" charset="-128"/>
              </a:rPr>
              <a:t>$200 million a year saved in health spending ($300 million yr/TIP)</a:t>
            </a:r>
            <a:endParaRPr lang="en-US" altLang="en-US" smtClean="0">
              <a:solidFill>
                <a:srgbClr val="000000"/>
              </a:solidFill>
              <a:latin typeface="Arial" pitchFamily="34" charset="0"/>
              <a:ea typeface="ＭＳ Ｐゴシック" pitchFamily="34" charset="-128"/>
            </a:endParaRPr>
          </a:p>
          <a:p>
            <a:pPr eaLnBrk="1" hangingPunct="1">
              <a:buClr>
                <a:srgbClr val="007EBE"/>
              </a:buClr>
              <a:buFont typeface="Wingdings" pitchFamily="2" charset="2"/>
              <a:buChar char="Ü"/>
            </a:pPr>
            <a:r>
              <a:rPr lang="en-US" altLang="en-US" sz="2700">
                <a:solidFill>
                  <a:srgbClr val="000000"/>
                </a:solidFill>
                <a:latin typeface="Arial" pitchFamily="34" charset="0"/>
                <a:ea typeface="ＭＳ Ｐゴシック" pitchFamily="34" charset="-128"/>
              </a:rPr>
              <a:t>ITHIM will be incorporated with our Activity Based Model (ABM) to help calculate future benefits of increased bicycle, pedestrian and transit travel.</a:t>
            </a:r>
          </a:p>
          <a:p>
            <a:endParaRPr lang="en-US" altLang="en-US" smtClean="0">
              <a:latin typeface="Arial" pitchFamily="34" charset="0"/>
              <a:ea typeface="ＭＳ Ｐゴシック" pitchFamily="34" charset="-128"/>
            </a:endParaRPr>
          </a:p>
        </p:txBody>
      </p:sp>
      <p:sp>
        <p:nvSpPr>
          <p:cNvPr id="458755" name="Slide Number Placeholder 3"/>
          <p:cNvSpPr>
            <a:spLocks noGrp="1"/>
          </p:cNvSpPr>
          <p:nvPr>
            <p:ph type="sldNum" sz="quarter" idx="5"/>
          </p:nvPr>
        </p:nvSpPr>
        <p:spPr>
          <a:noFill/>
        </p:spPr>
        <p:txBody>
          <a:bodyPr/>
          <a:lstStyle>
            <a:lvl1pPr defTabSz="934869" eaLnBrk="0" hangingPunct="0">
              <a:defRPr sz="2300">
                <a:solidFill>
                  <a:schemeClr val="tx1"/>
                </a:solidFill>
                <a:latin typeface="Arial" pitchFamily="34" charset="0"/>
                <a:ea typeface="ＭＳ Ｐゴシック" pitchFamily="34" charset="-128"/>
              </a:defRPr>
            </a:lvl1pPr>
            <a:lvl2pPr marL="717244" indent="-275863" defTabSz="934869" eaLnBrk="0" hangingPunct="0">
              <a:defRPr sz="2300">
                <a:solidFill>
                  <a:schemeClr val="tx1"/>
                </a:solidFill>
                <a:latin typeface="Arial" pitchFamily="34" charset="0"/>
                <a:ea typeface="ＭＳ Ｐゴシック" pitchFamily="34" charset="-128"/>
              </a:defRPr>
            </a:lvl2pPr>
            <a:lvl3pPr marL="1103452" indent="-220690" defTabSz="934869" eaLnBrk="0" hangingPunct="0">
              <a:defRPr sz="2300">
                <a:solidFill>
                  <a:schemeClr val="tx1"/>
                </a:solidFill>
                <a:latin typeface="Arial" pitchFamily="34" charset="0"/>
                <a:ea typeface="ＭＳ Ｐゴシック" pitchFamily="34" charset="-128"/>
              </a:defRPr>
            </a:lvl3pPr>
            <a:lvl4pPr marL="1544833" indent="-220690" defTabSz="934869" eaLnBrk="0" hangingPunct="0">
              <a:defRPr sz="2300">
                <a:solidFill>
                  <a:schemeClr val="tx1"/>
                </a:solidFill>
                <a:latin typeface="Arial" pitchFamily="34" charset="0"/>
                <a:ea typeface="ＭＳ Ｐゴシック" pitchFamily="34" charset="-128"/>
              </a:defRPr>
            </a:lvl4pPr>
            <a:lvl5pPr marL="1986214" indent="-220690" defTabSz="934869" eaLnBrk="0" hangingPunct="0">
              <a:defRPr sz="2300">
                <a:solidFill>
                  <a:schemeClr val="tx1"/>
                </a:solidFill>
                <a:latin typeface="Arial" pitchFamily="34" charset="0"/>
                <a:ea typeface="ＭＳ Ｐゴシック" pitchFamily="34" charset="-128"/>
              </a:defRPr>
            </a:lvl5pPr>
            <a:lvl6pPr marL="2427595"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6pPr>
            <a:lvl7pPr marL="2868976"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7pPr>
            <a:lvl8pPr marL="3310357"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8pPr>
            <a:lvl9pPr marL="3751737"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9pPr>
          </a:lstStyle>
          <a:p>
            <a:pPr eaLnBrk="1" hangingPunct="1"/>
            <a:fld id="{A23589F9-C277-492B-9979-9BA46E0030CD}" type="slidenum">
              <a:rPr lang="en-US" altLang="en-US" sz="1200">
                <a:solidFill>
                  <a:srgbClr val="000000"/>
                </a:solidFill>
              </a:rPr>
              <a:pPr eaLnBrk="1" hangingPunct="1"/>
              <a:t>26</a:t>
            </a:fld>
            <a:endParaRPr lang="en-US" altLang="en-US" sz="12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1392463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6148" name="Slide Number Placeholder 3"/>
          <p:cNvSpPr>
            <a:spLocks noGrp="1"/>
          </p:cNvSpPr>
          <p:nvPr>
            <p:ph type="sldNum" sz="quarter" idx="5"/>
          </p:nvPr>
        </p:nvSpPr>
        <p:spPr bwMode="auto">
          <a:noFill/>
          <a:ln>
            <a:miter lim="800000"/>
            <a:headEnd/>
            <a:tailEnd/>
          </a:ln>
        </p:spPr>
        <p:txBody>
          <a:bodyPr/>
          <a:lstStyle/>
          <a:p>
            <a:fld id="{39E7F645-8DD5-4923-BF53-83B03B04EEAF}" type="slidenum">
              <a:rPr lang="en-US" altLang="en-US">
                <a:solidFill>
                  <a:prstClr val="black"/>
                </a:solidFill>
              </a:rPr>
              <a:pPr/>
              <a:t>36</a:t>
            </a:fld>
            <a:endParaRPr lang="en-US" altLang="en-US" dirty="0">
              <a:solidFill>
                <a:prstClr val="black"/>
              </a:solidFill>
            </a:endParaRPr>
          </a:p>
        </p:txBody>
      </p:sp>
    </p:spTree>
    <p:extLst>
      <p:ext uri="{BB962C8B-B14F-4D97-AF65-F5344CB8AC3E}">
        <p14:creationId xmlns:p14="http://schemas.microsoft.com/office/powerpoint/2010/main" val="3723304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6327">
              <a:spcBef>
                <a:spcPct val="0"/>
              </a:spcBef>
              <a:defRPr/>
            </a:pPr>
            <a:endParaRPr lang="en-US" dirty="0" smtClean="0"/>
          </a:p>
        </p:txBody>
      </p:sp>
      <p:sp>
        <p:nvSpPr>
          <p:cNvPr id="12292" name="Slide Number Placeholder 3"/>
          <p:cNvSpPr>
            <a:spLocks noGrp="1"/>
          </p:cNvSpPr>
          <p:nvPr>
            <p:ph type="sldNum" sz="quarter" idx="5"/>
          </p:nvPr>
        </p:nvSpPr>
        <p:spPr bwMode="auto">
          <a:noFill/>
          <a:ln>
            <a:miter lim="800000"/>
            <a:headEnd/>
            <a:tailEnd/>
          </a:ln>
        </p:spPr>
        <p:txBody>
          <a:bodyPr/>
          <a:lstStyle/>
          <a:p>
            <a:fld id="{6795F6D0-EFC6-4227-B671-DC036CBC78DA}" type="slidenum">
              <a:rPr lang="en-US" altLang="en-US">
                <a:solidFill>
                  <a:srgbClr val="000000"/>
                </a:solidFill>
              </a:rPr>
              <a:pPr/>
              <a:t>38</a:t>
            </a:fld>
            <a:endParaRPr lang="en-US" altLang="en-US" dirty="0">
              <a:solidFill>
                <a:srgbClr val="000000"/>
              </a:solidFill>
            </a:endParaRPr>
          </a:p>
        </p:txBody>
      </p:sp>
    </p:spTree>
    <p:extLst>
      <p:ext uri="{BB962C8B-B14F-4D97-AF65-F5344CB8AC3E}">
        <p14:creationId xmlns:p14="http://schemas.microsoft.com/office/powerpoint/2010/main" val="341557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z="1300" dirty="0"/>
              <a:t>Each of the Sustainable Jersey actions that towns do to become certified are divided into the Prosperity, Planet and People categories.  Each action comes with a fully resourced tool which includes:  What is it?  Why is it important?  Who should be involved?  How long will it take and what will it cost?  In addition, there are resources in the tools themselves.  And a “spotlight” section on successful communities.</a:t>
            </a:r>
          </a:p>
          <a:p>
            <a:pPr eaLnBrk="1" hangingPunct="1">
              <a:spcBef>
                <a:spcPct val="0"/>
              </a:spcBef>
            </a:pPr>
            <a:endParaRPr lang="en-US" altLang="en-US" sz="1300" dirty="0"/>
          </a:p>
          <a:p>
            <a:pPr eaLnBrk="1" hangingPunct="1">
              <a:spcBef>
                <a:spcPct val="0"/>
              </a:spcBef>
            </a:pPr>
            <a:r>
              <a:rPr lang="en-US" altLang="en-US" dirty="0" smtClean="0"/>
              <a:t>The technical content of the program’s actions are developed with the help of 22 task forces that comprise New Jersey state local officials, experts, non-profit groups, and members of the business community.  Recommended best practices/actions are vetted with local government officials. </a:t>
            </a:r>
            <a:endParaRPr lang="en-US" altLang="en-US" sz="1300" dirty="0"/>
          </a:p>
          <a:p>
            <a:pPr eaLnBrk="1" hangingPunct="1">
              <a:spcBef>
                <a:spcPct val="0"/>
              </a:spcBef>
            </a:pPr>
            <a:endParaRPr lang="en-US" altLang="en-US" sz="1300" dirty="0"/>
          </a:p>
        </p:txBody>
      </p:sp>
      <p:sp>
        <p:nvSpPr>
          <p:cNvPr id="16388" name="Slide Number Placeholder 3"/>
          <p:cNvSpPr>
            <a:spLocks noGrp="1"/>
          </p:cNvSpPr>
          <p:nvPr>
            <p:ph type="sldNum" sz="quarter" idx="5"/>
          </p:nvPr>
        </p:nvSpPr>
        <p:spPr bwMode="auto">
          <a:noFill/>
          <a:ln>
            <a:miter lim="800000"/>
            <a:headEnd/>
            <a:tailEnd/>
          </a:ln>
        </p:spPr>
        <p:txBody>
          <a:bodyPr/>
          <a:lstStyle/>
          <a:p>
            <a:fld id="{1E5B8DC2-0511-4E58-9C95-8D1BC1464586}" type="slidenum">
              <a:rPr lang="en-US" altLang="en-US">
                <a:solidFill>
                  <a:prstClr val="black"/>
                </a:solidFill>
              </a:rPr>
              <a:pPr/>
              <a:t>40</a:t>
            </a:fld>
            <a:endParaRPr lang="en-US" altLang="en-US" dirty="0">
              <a:solidFill>
                <a:prstClr val="black"/>
              </a:solidFill>
            </a:endParaRPr>
          </a:p>
        </p:txBody>
      </p:sp>
    </p:spTree>
    <p:extLst>
      <p:ext uri="{BB962C8B-B14F-4D97-AF65-F5344CB8AC3E}">
        <p14:creationId xmlns:p14="http://schemas.microsoft.com/office/powerpoint/2010/main" val="1590528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20000"/>
              </a:lnSpc>
              <a:defRPr/>
            </a:pPr>
            <a:r>
              <a:rPr lang="en-US" sz="1400" dirty="0"/>
              <a:t>Just to recap – here are a few of the certification benefits. </a:t>
            </a:r>
          </a:p>
          <a:p>
            <a:pPr marL="281977" indent="-281977">
              <a:lnSpc>
                <a:spcPct val="120000"/>
              </a:lnSpc>
              <a:buFont typeface="Arial" pitchFamily="34" charset="0"/>
              <a:buChar char="•"/>
              <a:defRPr/>
            </a:pPr>
            <a:r>
              <a:rPr lang="en-US" sz="1400" dirty="0">
                <a:solidFill>
                  <a:schemeClr val="tx1">
                    <a:lumMod val="75000"/>
                    <a:lumOff val="25000"/>
                  </a:schemeClr>
                </a:solidFill>
              </a:rPr>
              <a:t>Save money. Get money. </a:t>
            </a:r>
            <a:r>
              <a:rPr lang="en-US" sz="1400" dirty="0"/>
              <a:t>Sustainable Jersey includes actions that can help you improve efficiency and cut waste. </a:t>
            </a:r>
            <a:endParaRPr lang="en-US" sz="1400" dirty="0">
              <a:solidFill>
                <a:schemeClr val="tx1">
                  <a:lumMod val="75000"/>
                  <a:lumOff val="25000"/>
                </a:schemeClr>
              </a:solidFill>
            </a:endParaRPr>
          </a:p>
          <a:p>
            <a:pPr marL="281977" indent="-281977">
              <a:lnSpc>
                <a:spcPct val="120000"/>
              </a:lnSpc>
              <a:buFont typeface="Arial" pitchFamily="34" charset="0"/>
              <a:buChar char="•"/>
              <a:defRPr/>
            </a:pPr>
            <a:r>
              <a:rPr lang="en-US" sz="1400" dirty="0">
                <a:solidFill>
                  <a:schemeClr val="tx1">
                    <a:lumMod val="75000"/>
                    <a:lumOff val="25000"/>
                  </a:schemeClr>
                </a:solidFill>
              </a:rPr>
              <a:t>Gain access to training, tools and expert guidance.</a:t>
            </a:r>
          </a:p>
          <a:p>
            <a:pPr marL="281977" indent="-281977">
              <a:lnSpc>
                <a:spcPct val="120000"/>
              </a:lnSpc>
              <a:buFont typeface="Arial" pitchFamily="34" charset="0"/>
              <a:buChar char="•"/>
              <a:defRPr/>
            </a:pPr>
            <a:r>
              <a:rPr lang="en-US" sz="1400" dirty="0">
                <a:solidFill>
                  <a:schemeClr val="tx1">
                    <a:lumMod val="75000"/>
                    <a:lumOff val="25000"/>
                  </a:schemeClr>
                </a:solidFill>
              </a:rPr>
              <a:t>Get recognized. Promote your town.</a:t>
            </a:r>
          </a:p>
          <a:p>
            <a:pPr marL="281977" indent="-281977">
              <a:lnSpc>
                <a:spcPct val="120000"/>
              </a:lnSpc>
              <a:buFont typeface="Arial" pitchFamily="34" charset="0"/>
              <a:buChar char="•"/>
              <a:defRPr/>
            </a:pPr>
            <a:r>
              <a:rPr lang="en-US" sz="1400" dirty="0">
                <a:solidFill>
                  <a:schemeClr val="tx1">
                    <a:lumMod val="75000"/>
                    <a:lumOff val="25000"/>
                  </a:schemeClr>
                </a:solidFill>
              </a:rPr>
              <a:t>Conserve valuable resources. Protect the environment.</a:t>
            </a:r>
          </a:p>
          <a:p>
            <a:pPr eaLnBrk="1" hangingPunct="1">
              <a:spcBef>
                <a:spcPct val="0"/>
              </a:spcBef>
              <a:defRPr/>
            </a:pPr>
            <a:endParaRPr lang="en-US" dirty="0" smtClean="0"/>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04" indent="-275848">
              <a:defRPr>
                <a:solidFill>
                  <a:schemeClr val="tx1"/>
                </a:solidFill>
                <a:latin typeface="Calibri" pitchFamily="34" charset="0"/>
              </a:defRPr>
            </a:lvl2pPr>
            <a:lvl3pPr marL="1103391" indent="-220677">
              <a:defRPr>
                <a:solidFill>
                  <a:schemeClr val="tx1"/>
                </a:solidFill>
                <a:latin typeface="Calibri" pitchFamily="34" charset="0"/>
              </a:defRPr>
            </a:lvl3pPr>
            <a:lvl4pPr marL="1544747" indent="-220677">
              <a:defRPr>
                <a:solidFill>
                  <a:schemeClr val="tx1"/>
                </a:solidFill>
                <a:latin typeface="Calibri" pitchFamily="34" charset="0"/>
              </a:defRPr>
            </a:lvl4pPr>
            <a:lvl5pPr marL="1986103" indent="-220677">
              <a:defRPr>
                <a:solidFill>
                  <a:schemeClr val="tx1"/>
                </a:solidFill>
                <a:latin typeface="Calibri" pitchFamily="34" charset="0"/>
              </a:defRPr>
            </a:lvl5pPr>
            <a:lvl6pPr marL="2427459" indent="-220677" defTabSz="441357" fontAlgn="base">
              <a:spcBef>
                <a:spcPct val="0"/>
              </a:spcBef>
              <a:spcAft>
                <a:spcPct val="0"/>
              </a:spcAft>
              <a:defRPr>
                <a:solidFill>
                  <a:schemeClr val="tx1"/>
                </a:solidFill>
                <a:latin typeface="Calibri" pitchFamily="34" charset="0"/>
              </a:defRPr>
            </a:lvl6pPr>
            <a:lvl7pPr marL="2868816" indent="-220677" defTabSz="441357" fontAlgn="base">
              <a:spcBef>
                <a:spcPct val="0"/>
              </a:spcBef>
              <a:spcAft>
                <a:spcPct val="0"/>
              </a:spcAft>
              <a:defRPr>
                <a:solidFill>
                  <a:schemeClr val="tx1"/>
                </a:solidFill>
                <a:latin typeface="Calibri" pitchFamily="34" charset="0"/>
              </a:defRPr>
            </a:lvl7pPr>
            <a:lvl8pPr marL="3310173" indent="-220677" defTabSz="441357" fontAlgn="base">
              <a:spcBef>
                <a:spcPct val="0"/>
              </a:spcBef>
              <a:spcAft>
                <a:spcPct val="0"/>
              </a:spcAft>
              <a:defRPr>
                <a:solidFill>
                  <a:schemeClr val="tx1"/>
                </a:solidFill>
                <a:latin typeface="Calibri" pitchFamily="34" charset="0"/>
              </a:defRPr>
            </a:lvl8pPr>
            <a:lvl9pPr marL="3751529" indent="-220677" defTabSz="441357" fontAlgn="base">
              <a:spcBef>
                <a:spcPct val="0"/>
              </a:spcBef>
              <a:spcAft>
                <a:spcPct val="0"/>
              </a:spcAft>
              <a:defRPr>
                <a:solidFill>
                  <a:schemeClr val="tx1"/>
                </a:solidFill>
                <a:latin typeface="Calibri" pitchFamily="34" charset="0"/>
              </a:defRPr>
            </a:lvl9pPr>
          </a:lstStyle>
          <a:p>
            <a:pPr>
              <a:defRPr/>
            </a:pPr>
            <a:fld id="{688FEEA7-9BEE-4FD5-AB8A-89362BA3A72E}" type="slidenum">
              <a:rPr lang="en-US" smtClean="0">
                <a:solidFill>
                  <a:prstClr val="black"/>
                </a:solidFill>
              </a:rPr>
              <a:pPr>
                <a:defRPr/>
              </a:pPr>
              <a:t>41</a:t>
            </a:fld>
            <a:endParaRPr lang="en-US" dirty="0" smtClean="0">
              <a:solidFill>
                <a:prstClr val="black"/>
              </a:solidFill>
            </a:endParaRPr>
          </a:p>
        </p:txBody>
      </p:sp>
    </p:spTree>
    <p:extLst>
      <p:ext uri="{BB962C8B-B14F-4D97-AF65-F5344CB8AC3E}">
        <p14:creationId xmlns:p14="http://schemas.microsoft.com/office/powerpoint/2010/main" val="4271800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dirty="0" smtClean="0"/>
          </a:p>
        </p:txBody>
      </p:sp>
      <p:sp>
        <p:nvSpPr>
          <p:cNvPr id="18436" name="Slide Number Placeholder 3"/>
          <p:cNvSpPr>
            <a:spLocks noGrp="1"/>
          </p:cNvSpPr>
          <p:nvPr>
            <p:ph type="sldNum" sz="quarter" idx="5"/>
          </p:nvPr>
        </p:nvSpPr>
        <p:spPr bwMode="auto">
          <a:noFill/>
          <a:ln>
            <a:miter lim="800000"/>
            <a:headEnd/>
            <a:tailEnd/>
          </a:ln>
        </p:spPr>
        <p:txBody>
          <a:bodyPr/>
          <a:lstStyle/>
          <a:p>
            <a:fld id="{BBB428D6-3AA2-4B55-9CAC-5FCFE25421AD}" type="slidenum">
              <a:rPr lang="en-US" altLang="en-US">
                <a:solidFill>
                  <a:prstClr val="black"/>
                </a:solidFill>
              </a:rPr>
              <a:pPr/>
              <a:t>43</a:t>
            </a:fld>
            <a:endParaRPr lang="en-US" altLang="en-US" dirty="0">
              <a:solidFill>
                <a:prstClr val="black"/>
              </a:solidFill>
            </a:endParaRPr>
          </a:p>
        </p:txBody>
      </p:sp>
    </p:spTree>
    <p:extLst>
      <p:ext uri="{BB962C8B-B14F-4D97-AF65-F5344CB8AC3E}">
        <p14:creationId xmlns:p14="http://schemas.microsoft.com/office/powerpoint/2010/main" val="2691787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Discuss</a:t>
            </a:r>
            <a:r>
              <a:rPr lang="en-US" baseline="0" dirty="0" smtClean="0"/>
              <a:t> HiAP updates for each of the actions.  </a:t>
            </a:r>
            <a:endParaRPr lang="en-US" dirty="0"/>
          </a:p>
        </p:txBody>
      </p:sp>
      <p:sp>
        <p:nvSpPr>
          <p:cNvPr id="4" name="Slide Number Placeholder 3"/>
          <p:cNvSpPr>
            <a:spLocks noGrp="1"/>
          </p:cNvSpPr>
          <p:nvPr>
            <p:ph type="sldNum" sz="quarter" idx="10"/>
          </p:nvPr>
        </p:nvSpPr>
        <p:spPr/>
        <p:txBody>
          <a:bodyPr/>
          <a:lstStyle/>
          <a:p>
            <a:fld id="{9BFE2495-CDAB-4853-B95D-BA7D67A1A306}" type="slidenum">
              <a:rPr lang="en-US" altLang="en-US" smtClean="0">
                <a:solidFill>
                  <a:prstClr val="black"/>
                </a:solidFill>
              </a:rPr>
              <a:pPr/>
              <a:t>45</a:t>
            </a:fld>
            <a:endParaRPr lang="en-US" altLang="en-US" dirty="0">
              <a:solidFill>
                <a:prstClr val="black"/>
              </a:solidFill>
            </a:endParaRPr>
          </a:p>
        </p:txBody>
      </p:sp>
    </p:spTree>
    <p:extLst>
      <p:ext uri="{BB962C8B-B14F-4D97-AF65-F5344CB8AC3E}">
        <p14:creationId xmlns:p14="http://schemas.microsoft.com/office/powerpoint/2010/main" val="1667536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A598D217-FC52-42B0-888F-3389F01E9C32}" type="slidenum">
              <a:rPr lang="en-US" smtClean="0"/>
              <a:pPr/>
              <a:t>3</a:t>
            </a:fld>
            <a:endParaRPr lang="en-US"/>
          </a:p>
        </p:txBody>
      </p:sp>
    </p:spTree>
    <p:extLst>
      <p:ext uri="{BB962C8B-B14F-4D97-AF65-F5344CB8AC3E}">
        <p14:creationId xmlns:p14="http://schemas.microsoft.com/office/powerpoint/2010/main" val="4193019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98D217-FC52-42B0-888F-3389F01E9C32}" type="slidenum">
              <a:rPr lang="en-US" smtClean="0"/>
              <a:pPr/>
              <a:t>4</a:t>
            </a:fld>
            <a:endParaRPr lang="en-US"/>
          </a:p>
        </p:txBody>
      </p:sp>
    </p:spTree>
    <p:extLst>
      <p:ext uri="{BB962C8B-B14F-4D97-AF65-F5344CB8AC3E}">
        <p14:creationId xmlns:p14="http://schemas.microsoft.com/office/powerpoint/2010/main" val="4199080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98D217-FC52-42B0-888F-3389F01E9C32}" type="slidenum">
              <a:rPr lang="en-US" smtClean="0"/>
              <a:pPr/>
              <a:t>5</a:t>
            </a:fld>
            <a:endParaRPr lang="en-US"/>
          </a:p>
        </p:txBody>
      </p:sp>
    </p:spTree>
    <p:extLst>
      <p:ext uri="{BB962C8B-B14F-4D97-AF65-F5344CB8AC3E}">
        <p14:creationId xmlns:p14="http://schemas.microsoft.com/office/powerpoint/2010/main" val="429670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5E453FD-20DD-40CA-9411-1427C0DC0654}" type="slidenum">
              <a:rPr lang="en-US" smtClean="0"/>
              <a:pPr>
                <a:defRPr/>
              </a:pPr>
              <a:t>6</a:t>
            </a:fld>
            <a:endParaRPr lang="en-US"/>
          </a:p>
        </p:txBody>
      </p:sp>
    </p:spTree>
    <p:extLst>
      <p:ext uri="{BB962C8B-B14F-4D97-AF65-F5344CB8AC3E}">
        <p14:creationId xmlns:p14="http://schemas.microsoft.com/office/powerpoint/2010/main" val="907513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endParaRPr lang="en-US" altLang="en-US" smtClean="0"/>
          </a:p>
        </p:txBody>
      </p:sp>
      <p:sp>
        <p:nvSpPr>
          <p:cNvPr id="31748" name="Slide Number Placeholder 3"/>
          <p:cNvSpPr>
            <a:spLocks noGrp="1"/>
          </p:cNvSpPr>
          <p:nvPr>
            <p:ph type="sldNum" sz="quarter" idx="5"/>
          </p:nvPr>
        </p:nvSpPr>
        <p:spPr>
          <a:noFill/>
          <a:ln>
            <a:miter lim="800000"/>
            <a:headEnd/>
            <a:tailEnd/>
          </a:ln>
        </p:spPr>
        <p:txBody>
          <a:bodyPr/>
          <a:lstStyle/>
          <a:p>
            <a:fld id="{25250319-B621-4706-9BA3-DD07BE5C28AB}" type="slidenum">
              <a:rPr lang="en-US" altLang="en-US" smtClean="0"/>
              <a:pPr/>
              <a:t>9</a:t>
            </a:fld>
            <a:endParaRPr lang="en-US" altLang="en-US" smtClean="0"/>
          </a:p>
        </p:txBody>
      </p:sp>
    </p:spTree>
    <p:extLst>
      <p:ext uri="{BB962C8B-B14F-4D97-AF65-F5344CB8AC3E}">
        <p14:creationId xmlns:p14="http://schemas.microsoft.com/office/powerpoint/2010/main" val="4143648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DAE0CD-D28B-7943-AABC-BE60ED5BE82C}" type="slidenum">
              <a:rPr lang="en-US" smtClean="0"/>
              <a:pPr/>
              <a:t>10</a:t>
            </a:fld>
            <a:endParaRPr lang="en-US"/>
          </a:p>
        </p:txBody>
      </p:sp>
    </p:spTree>
    <p:extLst>
      <p:ext uri="{BB962C8B-B14F-4D97-AF65-F5344CB8AC3E}">
        <p14:creationId xmlns:p14="http://schemas.microsoft.com/office/powerpoint/2010/main" val="987455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Slide Image Placeholder 1"/>
          <p:cNvSpPr>
            <a:spLocks noGrp="1" noRot="1" noChangeAspect="1" noTextEdit="1"/>
          </p:cNvSpPr>
          <p:nvPr>
            <p:ph type="sldImg"/>
          </p:nvPr>
        </p:nvSpPr>
        <p:spPr>
          <a:ln/>
        </p:spPr>
      </p:sp>
      <p:sp>
        <p:nvSpPr>
          <p:cNvPr id="430082" name="Notes Placeholder 2"/>
          <p:cNvSpPr>
            <a:spLocks noGrp="1"/>
          </p:cNvSpPr>
          <p:nvPr>
            <p:ph type="body" idx="1"/>
          </p:nvPr>
        </p:nvSpPr>
        <p:spPr>
          <a:noFill/>
        </p:spPr>
        <p:txBody>
          <a:bodyPr/>
          <a:lstStyle/>
          <a:p>
            <a:endParaRPr lang="en-US" altLang="en-US" smtClean="0">
              <a:latin typeface="Arial" pitchFamily="34" charset="0"/>
              <a:ea typeface="ＭＳ Ｐゴシック" pitchFamily="34" charset="-128"/>
            </a:endParaRPr>
          </a:p>
        </p:txBody>
      </p:sp>
      <p:sp>
        <p:nvSpPr>
          <p:cNvPr id="430083" name="Slide Number Placeholder 3"/>
          <p:cNvSpPr>
            <a:spLocks noGrp="1"/>
          </p:cNvSpPr>
          <p:nvPr>
            <p:ph type="sldNum" sz="quarter" idx="5"/>
          </p:nvPr>
        </p:nvSpPr>
        <p:spPr>
          <a:noFill/>
        </p:spPr>
        <p:txBody>
          <a:bodyPr/>
          <a:lstStyle>
            <a:lvl1pPr defTabSz="934869" eaLnBrk="0" hangingPunct="0">
              <a:defRPr sz="2300">
                <a:solidFill>
                  <a:schemeClr val="tx1"/>
                </a:solidFill>
                <a:latin typeface="Arial" pitchFamily="34" charset="0"/>
                <a:ea typeface="ＭＳ Ｐゴシック" pitchFamily="34" charset="-128"/>
              </a:defRPr>
            </a:lvl1pPr>
            <a:lvl2pPr marL="717244" indent="-275863" defTabSz="934869" eaLnBrk="0" hangingPunct="0">
              <a:defRPr sz="2300">
                <a:solidFill>
                  <a:schemeClr val="tx1"/>
                </a:solidFill>
                <a:latin typeface="Arial" pitchFamily="34" charset="0"/>
                <a:ea typeface="ＭＳ Ｐゴシック" pitchFamily="34" charset="-128"/>
              </a:defRPr>
            </a:lvl2pPr>
            <a:lvl3pPr marL="1103452" indent="-220690" defTabSz="934869" eaLnBrk="0" hangingPunct="0">
              <a:defRPr sz="2300">
                <a:solidFill>
                  <a:schemeClr val="tx1"/>
                </a:solidFill>
                <a:latin typeface="Arial" pitchFamily="34" charset="0"/>
                <a:ea typeface="ＭＳ Ｐゴシック" pitchFamily="34" charset="-128"/>
              </a:defRPr>
            </a:lvl3pPr>
            <a:lvl4pPr marL="1544833" indent="-220690" defTabSz="934869" eaLnBrk="0" hangingPunct="0">
              <a:defRPr sz="2300">
                <a:solidFill>
                  <a:schemeClr val="tx1"/>
                </a:solidFill>
                <a:latin typeface="Arial" pitchFamily="34" charset="0"/>
                <a:ea typeface="ＭＳ Ｐゴシック" pitchFamily="34" charset="-128"/>
              </a:defRPr>
            </a:lvl4pPr>
            <a:lvl5pPr marL="1986214" indent="-220690" defTabSz="934869" eaLnBrk="0" hangingPunct="0">
              <a:defRPr sz="2300">
                <a:solidFill>
                  <a:schemeClr val="tx1"/>
                </a:solidFill>
                <a:latin typeface="Arial" pitchFamily="34" charset="0"/>
                <a:ea typeface="ＭＳ Ｐゴシック" pitchFamily="34" charset="-128"/>
              </a:defRPr>
            </a:lvl5pPr>
            <a:lvl6pPr marL="2427595"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6pPr>
            <a:lvl7pPr marL="2868976"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7pPr>
            <a:lvl8pPr marL="3310357"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8pPr>
            <a:lvl9pPr marL="3751737" indent="-220690" defTabSz="934869" eaLnBrk="0" fontAlgn="base" hangingPunct="0">
              <a:spcBef>
                <a:spcPct val="0"/>
              </a:spcBef>
              <a:spcAft>
                <a:spcPct val="0"/>
              </a:spcAft>
              <a:defRPr sz="2300">
                <a:solidFill>
                  <a:schemeClr val="tx1"/>
                </a:solidFill>
                <a:latin typeface="Arial" pitchFamily="34" charset="0"/>
                <a:ea typeface="ＭＳ Ｐゴシック" pitchFamily="34" charset="-128"/>
              </a:defRPr>
            </a:lvl9pPr>
          </a:lstStyle>
          <a:p>
            <a:pPr eaLnBrk="1" hangingPunct="1"/>
            <a:fld id="{D5F64611-BF33-4A91-AC0B-A45D0C1403D4}" type="slidenum">
              <a:rPr lang="en-US" altLang="en-US" sz="1200">
                <a:solidFill>
                  <a:prstClr val="black"/>
                </a:solidFill>
              </a:rPr>
              <a:pPr eaLnBrk="1" hangingPunct="1"/>
              <a:t>11</a:t>
            </a:fld>
            <a:endParaRPr lang="en-US" altLang="en-US" sz="120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pic>
        <p:nvPicPr>
          <p:cNvPr id="6" name="Picture 5"/>
          <p:cNvPicPr>
            <a:picLocks noChangeAspect="1"/>
          </p:cNvPicPr>
          <p:nvPr/>
        </p:nvPicPr>
        <p:blipFill rotWithShape="1">
          <a:blip r:embed="rId2" cstate="print">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5578081" y="2527300"/>
            <a:ext cx="3566254" cy="4330699"/>
          </a:xfrm>
          <a:prstGeom prst="rect">
            <a:avLst/>
          </a:prstGeom>
        </p:spPr>
      </p:pic>
      <p:sp>
        <p:nvSpPr>
          <p:cNvPr id="2" name="Title 1"/>
          <p:cNvSpPr>
            <a:spLocks noGrp="1"/>
          </p:cNvSpPr>
          <p:nvPr>
            <p:ph type="ctrTitle"/>
          </p:nvPr>
        </p:nvSpPr>
        <p:spPr>
          <a:xfrm>
            <a:off x="325852" y="3202108"/>
            <a:ext cx="5513020" cy="638175"/>
          </a:xfrm>
        </p:spPr>
        <p:txBody>
          <a:bodyPr anchor="t" anchorCtr="0">
            <a:noAutofit/>
          </a:bodyPr>
          <a:lstStyle>
            <a:lvl1pPr algn="l">
              <a:lnSpc>
                <a:spcPts val="3100"/>
              </a:lnSpc>
              <a:defRPr sz="3200" spc="1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94719" y="4084758"/>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25852" y="5870695"/>
            <a:ext cx="2133600" cy="365125"/>
          </a:xfrm>
        </p:spPr>
        <p:txBody>
          <a:bodyPr/>
          <a:lstStyle>
            <a:lvl1pPr>
              <a:defRPr sz="1000">
                <a:solidFill>
                  <a:srgbClr val="FFFFFF"/>
                </a:solidFill>
              </a:defRPr>
            </a:lvl1pPr>
          </a:lstStyle>
          <a:p>
            <a:fld id="{40D3C2C0-8587-4690-9813-79152DB605B7}" type="datetimeFigureOut">
              <a:rPr lang="en-US" smtClean="0"/>
              <a:pPr/>
              <a:t>6/17/2015</a:t>
            </a:fld>
            <a:endParaRPr lang="en-US"/>
          </a:p>
        </p:txBody>
      </p:sp>
      <p:pic>
        <p:nvPicPr>
          <p:cNvPr id="8" name="Picture 7" descr="DPH-Logo-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8828" y="612396"/>
            <a:ext cx="1924972" cy="620022"/>
          </a:xfrm>
          <a:prstGeom prst="rect">
            <a:avLst/>
          </a:prstGeom>
          <a:effectLst>
            <a:outerShdw blurRad="69850" dist="12700" dir="2700000" algn="tl" rotWithShape="0">
              <a:srgbClr val="000000">
                <a:alpha val="47000"/>
              </a:srgbClr>
            </a:outerShdw>
          </a:effectLst>
        </p:spPr>
      </p:pic>
      <p:grpSp>
        <p:nvGrpSpPr>
          <p:cNvPr id="10" name="Group 9"/>
          <p:cNvGrpSpPr/>
          <p:nvPr/>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grpSp>
    </p:spTree>
    <p:extLst>
      <p:ext uri="{BB962C8B-B14F-4D97-AF65-F5344CB8AC3E}">
        <p14:creationId xmlns:p14="http://schemas.microsoft.com/office/powerpoint/2010/main" val="2800929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6630" y="5080000"/>
            <a:ext cx="8140170" cy="397933"/>
          </a:xfrm>
        </p:spPr>
        <p:txBody>
          <a:bodyPr anchor="b"/>
          <a:lstStyle>
            <a:lvl1pPr algn="l">
              <a:defRPr sz="16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549274" y="5494337"/>
            <a:ext cx="8137525" cy="296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D3C2C0-8587-4690-9813-79152DB605B7}" type="datetimeFigureOut">
              <a:rPr lang="en-US" smtClean="0"/>
              <a:pPr/>
              <a:t>6/17/2015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3A244-DF5B-402C-9D5E-80439B6F5AEA}" type="slidenum">
              <a:rPr lang="en-US" smtClean="0"/>
              <a:pPr/>
              <a:t>‹#›</a:t>
            </a:fld>
            <a:endParaRPr lang="en-US"/>
          </a:p>
        </p:txBody>
      </p:sp>
      <p:sp>
        <p:nvSpPr>
          <p:cNvPr id="8" name="Text Placeholder 7"/>
          <p:cNvSpPr>
            <a:spLocks noGrp="1"/>
          </p:cNvSpPr>
          <p:nvPr>
            <p:ph type="body" sz="quarter" idx="13" hasCustomPrompt="1"/>
          </p:nvPr>
        </p:nvSpPr>
        <p:spPr>
          <a:xfrm>
            <a:off x="546630" y="5791200"/>
            <a:ext cx="736547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smtClean="0"/>
              <a:t>Click to edit Master footnote</a:t>
            </a:r>
          </a:p>
        </p:txBody>
      </p:sp>
      <p:sp>
        <p:nvSpPr>
          <p:cNvPr id="11" name="Content Placeholder 2"/>
          <p:cNvSpPr>
            <a:spLocks noGrp="1"/>
          </p:cNvSpPr>
          <p:nvPr>
            <p:ph idx="14"/>
          </p:nvPr>
        </p:nvSpPr>
        <p:spPr>
          <a:xfrm>
            <a:off x="549275" y="838199"/>
            <a:ext cx="8137525" cy="4190999"/>
          </a:xfrm>
        </p:spPr>
        <p:txBody>
          <a:bodyPr/>
          <a:lstStyle>
            <a:lvl1pPr marL="0" indent="0">
              <a:buFontTx/>
              <a:buNone/>
              <a:defRPr sz="2800" b="1">
                <a:latin typeface="+mj-lt"/>
              </a:defRPr>
            </a:lvl1pPr>
          </a:lstStyle>
          <a:p>
            <a:pPr lvl="0"/>
            <a:r>
              <a:rPr lang="en-US" smtClean="0"/>
              <a:t>Click to edit Master text styles</a:t>
            </a:r>
          </a:p>
        </p:txBody>
      </p:sp>
    </p:spTree>
    <p:extLst>
      <p:ext uri="{BB962C8B-B14F-4D97-AF65-F5344CB8AC3E}">
        <p14:creationId xmlns:p14="http://schemas.microsoft.com/office/powerpoint/2010/main" val="16473393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6B6B2EA-22E1-43D1-A254-F08DDE0CFE93}" type="datetime1">
              <a:rPr lang="en-US">
                <a:solidFill>
                  <a:prstClr val="black">
                    <a:tint val="75000"/>
                  </a:prstClr>
                </a:solidFill>
              </a:rPr>
              <a:pPr>
                <a:defRPr/>
              </a:pPr>
              <a:t>6/17/2015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493A1D0-2A4C-4299-BFC1-73AA104D5202}" type="slidenum">
              <a:rPr lang="en-US" altLang="en-US"/>
              <a:pPr/>
              <a:t>‹#›</a:t>
            </a:fld>
            <a:endParaRPr lang="en-US" altLang="en-US" dirty="0"/>
          </a:p>
        </p:txBody>
      </p:sp>
    </p:spTree>
    <p:extLst>
      <p:ext uri="{BB962C8B-B14F-4D97-AF65-F5344CB8AC3E}">
        <p14:creationId xmlns:p14="http://schemas.microsoft.com/office/powerpoint/2010/main" val="8602224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4FFFD40-4BB5-42F8-B163-8E0591F3A304}" type="datetime1">
              <a:rPr lang="en-US">
                <a:solidFill>
                  <a:prstClr val="black">
                    <a:tint val="75000"/>
                  </a:prstClr>
                </a:solidFill>
              </a:rPr>
              <a:pPr>
                <a:defRPr/>
              </a:pPr>
              <a:t>6/17/2015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547F699-38D5-45B8-9847-10B71B9157AA}" type="slidenum">
              <a:rPr lang="en-US" altLang="en-US"/>
              <a:pPr/>
              <a:t>‹#›</a:t>
            </a:fld>
            <a:endParaRPr lang="en-US" altLang="en-US" dirty="0"/>
          </a:p>
        </p:txBody>
      </p:sp>
    </p:spTree>
    <p:extLst>
      <p:ext uri="{BB962C8B-B14F-4D97-AF65-F5344CB8AC3E}">
        <p14:creationId xmlns:p14="http://schemas.microsoft.com/office/powerpoint/2010/main" val="14733888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9FD166-0CF8-4267-8DEA-C353D3B6030F}" type="datetime1">
              <a:rPr lang="en-US">
                <a:solidFill>
                  <a:prstClr val="black">
                    <a:tint val="75000"/>
                  </a:prstClr>
                </a:solidFill>
              </a:rPr>
              <a:pPr>
                <a:defRPr/>
              </a:pPr>
              <a:t>6/17/2015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05157D5-FCEF-45D9-868E-70087CAAF15C}" type="slidenum">
              <a:rPr lang="en-US" altLang="en-US"/>
              <a:pPr/>
              <a:t>‹#›</a:t>
            </a:fld>
            <a:endParaRPr lang="en-US" altLang="en-US" dirty="0"/>
          </a:p>
        </p:txBody>
      </p:sp>
    </p:spTree>
    <p:extLst>
      <p:ext uri="{BB962C8B-B14F-4D97-AF65-F5344CB8AC3E}">
        <p14:creationId xmlns:p14="http://schemas.microsoft.com/office/powerpoint/2010/main" val="25836045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42B75AE-F0AE-4B7D-B78E-520A2DB09BEB}" type="datetime1">
              <a:rPr lang="en-US">
                <a:solidFill>
                  <a:prstClr val="black">
                    <a:tint val="75000"/>
                  </a:prstClr>
                </a:solidFill>
              </a:rPr>
              <a:pPr>
                <a:defRPr/>
              </a:pPr>
              <a:t>6/17/2015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DA52579-7CF4-403E-83A9-85E8A1E2CA61}" type="slidenum">
              <a:rPr lang="en-US" altLang="en-US"/>
              <a:pPr/>
              <a:t>‹#›</a:t>
            </a:fld>
            <a:endParaRPr lang="en-US" altLang="en-US" dirty="0"/>
          </a:p>
        </p:txBody>
      </p:sp>
    </p:spTree>
    <p:extLst>
      <p:ext uri="{BB962C8B-B14F-4D97-AF65-F5344CB8AC3E}">
        <p14:creationId xmlns:p14="http://schemas.microsoft.com/office/powerpoint/2010/main" val="396152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pic>
        <p:nvPicPr>
          <p:cNvPr id="6" name="Picture 5"/>
          <p:cNvPicPr>
            <a:picLocks noChangeAspect="1"/>
          </p:cNvPicPr>
          <p:nvPr/>
        </p:nvPicPr>
        <p:blipFill rotWithShape="1">
          <a:blip r:embed="rId2" cstate="print">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5578081" y="2527300"/>
            <a:ext cx="3566254" cy="4330699"/>
          </a:xfrm>
          <a:prstGeom prst="rect">
            <a:avLst/>
          </a:prstGeom>
        </p:spPr>
      </p:pic>
      <p:sp>
        <p:nvSpPr>
          <p:cNvPr id="2" name="Title 1"/>
          <p:cNvSpPr>
            <a:spLocks noGrp="1"/>
          </p:cNvSpPr>
          <p:nvPr>
            <p:ph type="ctrTitle"/>
          </p:nvPr>
        </p:nvSpPr>
        <p:spPr>
          <a:xfrm>
            <a:off x="325852" y="3202108"/>
            <a:ext cx="5513020" cy="638175"/>
          </a:xfrm>
        </p:spPr>
        <p:txBody>
          <a:bodyPr anchor="t" anchorCtr="0">
            <a:noAutofit/>
          </a:bodyPr>
          <a:lstStyle>
            <a:lvl1pPr algn="l">
              <a:lnSpc>
                <a:spcPts val="3100"/>
              </a:lnSpc>
              <a:defRPr sz="3200" spc="1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94719" y="4084758"/>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25852" y="5870695"/>
            <a:ext cx="2133600" cy="365125"/>
          </a:xfrm>
        </p:spPr>
        <p:txBody>
          <a:bodyPr/>
          <a:lstStyle>
            <a:lvl1pPr>
              <a:defRPr sz="1000">
                <a:solidFill>
                  <a:srgbClr val="FFFFFF"/>
                </a:solidFill>
              </a:defRPr>
            </a:lvl1pPr>
          </a:lstStyle>
          <a:p>
            <a:fld id="{40D3C2C0-8587-4690-9813-79152DB605B7}" type="datetimeFigureOut">
              <a:rPr lang="en-US" smtClean="0"/>
              <a:pPr/>
              <a:t>6/17/2015</a:t>
            </a:fld>
            <a:endParaRPr lang="en-US"/>
          </a:p>
        </p:txBody>
      </p:sp>
      <p:pic>
        <p:nvPicPr>
          <p:cNvPr id="8" name="Picture 7" descr="DPH-Logo-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8828" y="612396"/>
            <a:ext cx="1924972" cy="620022"/>
          </a:xfrm>
          <a:prstGeom prst="rect">
            <a:avLst/>
          </a:prstGeom>
          <a:effectLst>
            <a:outerShdw blurRad="69850" dist="12700" dir="2700000" algn="tl" rotWithShape="0">
              <a:srgbClr val="000000">
                <a:alpha val="47000"/>
              </a:srgbClr>
            </a:outerShdw>
          </a:effectLst>
        </p:spPr>
      </p:pic>
      <p:grpSp>
        <p:nvGrpSpPr>
          <p:cNvPr id="10" name="Group 9"/>
          <p:cNvGrpSpPr/>
          <p:nvPr/>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grpSp>
    </p:spTree>
    <p:extLst>
      <p:ext uri="{BB962C8B-B14F-4D97-AF65-F5344CB8AC3E}">
        <p14:creationId xmlns:p14="http://schemas.microsoft.com/office/powerpoint/2010/main" val="2800929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H &amp; partner logo">
    <p:spTree>
      <p:nvGrpSpPr>
        <p:cNvPr id="1" name=""/>
        <p:cNvGrpSpPr/>
        <p:nvPr/>
      </p:nvGrpSpPr>
      <p:grpSpPr>
        <a:xfrm>
          <a:off x="0" y="0"/>
          <a:ext cx="0" cy="0"/>
          <a:chOff x="0" y="0"/>
          <a:chExt cx="0" cy="0"/>
        </a:xfrm>
      </p:grpSpPr>
      <p:sp>
        <p:nvSpPr>
          <p:cNvPr id="9" name="Rectangle 8"/>
          <p:cNvSpPr/>
          <p:nvPr/>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pic>
        <p:nvPicPr>
          <p:cNvPr id="6" name="Picture 5"/>
          <p:cNvPicPr>
            <a:picLocks noChangeAspect="1"/>
          </p:cNvPicPr>
          <p:nvPr/>
        </p:nvPicPr>
        <p:blipFill rotWithShape="1">
          <a:blip r:embed="rId2" cstate="print">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16026"/>
          <a:stretch/>
        </p:blipFill>
        <p:spPr>
          <a:xfrm>
            <a:off x="5838872" y="2456574"/>
            <a:ext cx="3326972" cy="4330699"/>
          </a:xfrm>
          <a:prstGeom prst="rect">
            <a:avLst/>
          </a:prstGeom>
        </p:spPr>
      </p:pic>
      <p:sp>
        <p:nvSpPr>
          <p:cNvPr id="2" name="Title 1"/>
          <p:cNvSpPr>
            <a:spLocks noGrp="1"/>
          </p:cNvSpPr>
          <p:nvPr>
            <p:ph type="ctrTitle"/>
          </p:nvPr>
        </p:nvSpPr>
        <p:spPr>
          <a:xfrm>
            <a:off x="325851" y="2846515"/>
            <a:ext cx="5990281" cy="638175"/>
          </a:xfrm>
        </p:spPr>
        <p:txBody>
          <a:bodyPr anchor="t" anchorCtr="0">
            <a:noAutofit/>
          </a:bodyPr>
          <a:lstStyle>
            <a:lvl1pPr algn="l">
              <a:lnSpc>
                <a:spcPts val="3100"/>
              </a:lnSpc>
              <a:defRPr sz="3200" spc="1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94719" y="3729165"/>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10" name="Group 9"/>
          <p:cNvGrpSpPr/>
          <p:nvPr/>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grpSp>
      <p:pic>
        <p:nvPicPr>
          <p:cNvPr id="14" name="Picture 13" descr="DPH-Logo-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328" y="5420945"/>
            <a:ext cx="1924972" cy="620022"/>
          </a:xfrm>
          <a:prstGeom prst="rect">
            <a:avLst/>
          </a:prstGeom>
          <a:effectLst>
            <a:outerShdw blurRad="69850" dist="12700" dir="2700000" algn="tl" rotWithShape="0">
              <a:srgbClr val="000000">
                <a:alpha val="47000"/>
              </a:srgbClr>
            </a:outerShdw>
          </a:effectLst>
        </p:spPr>
      </p:pic>
      <p:cxnSp>
        <p:nvCxnSpPr>
          <p:cNvPr id="15" name="Straight Connector 14"/>
          <p:cNvCxnSpPr/>
          <p:nvPr/>
        </p:nvCxnSpPr>
        <p:spPr>
          <a:xfrm>
            <a:off x="28194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Picture Placeholder 7"/>
          <p:cNvSpPr>
            <a:spLocks noGrp="1"/>
          </p:cNvSpPr>
          <p:nvPr>
            <p:ph type="pic" sz="quarter" idx="10"/>
          </p:nvPr>
        </p:nvSpPr>
        <p:spPr>
          <a:xfrm>
            <a:off x="3157537" y="5342467"/>
            <a:ext cx="2040995" cy="804333"/>
          </a:xfrm>
        </p:spPr>
        <p:txBody>
          <a:bodyPr/>
          <a:lstStyle>
            <a:lvl1pPr marL="0" indent="0">
              <a:buFontTx/>
              <a:buNone/>
              <a:defRPr sz="1400">
                <a:solidFill>
                  <a:schemeClr val="bg1"/>
                </a:solidFill>
              </a:defRPr>
            </a:lvl1pPr>
          </a:lstStyle>
          <a:p>
            <a:r>
              <a:rPr lang="en-US" smtClean="0"/>
              <a:t>Click icon to add picture</a:t>
            </a:r>
            <a:endParaRPr lang="en-US" dirty="0"/>
          </a:p>
        </p:txBody>
      </p:sp>
    </p:spTree>
    <p:extLst>
      <p:ext uri="{BB962C8B-B14F-4D97-AF65-F5344CB8AC3E}">
        <p14:creationId xmlns:p14="http://schemas.microsoft.com/office/powerpoint/2010/main" val="2085568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with seal &amp; partner logo">
    <p:spTree>
      <p:nvGrpSpPr>
        <p:cNvPr id="1" name=""/>
        <p:cNvGrpSpPr/>
        <p:nvPr/>
      </p:nvGrpSpPr>
      <p:grpSpPr>
        <a:xfrm>
          <a:off x="0" y="0"/>
          <a:ext cx="0" cy="0"/>
          <a:chOff x="0" y="0"/>
          <a:chExt cx="0" cy="0"/>
        </a:xfrm>
      </p:grpSpPr>
      <p:sp>
        <p:nvSpPr>
          <p:cNvPr id="9" name="Rectangle 8"/>
          <p:cNvSpPr/>
          <p:nvPr/>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pic>
        <p:nvPicPr>
          <p:cNvPr id="6" name="Picture 5"/>
          <p:cNvPicPr>
            <a:picLocks noChangeAspect="1"/>
          </p:cNvPicPr>
          <p:nvPr/>
        </p:nvPicPr>
        <p:blipFill rotWithShape="1">
          <a:blip r:embed="rId2" cstate="print">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16026"/>
          <a:stretch/>
        </p:blipFill>
        <p:spPr>
          <a:xfrm>
            <a:off x="5838872" y="2456574"/>
            <a:ext cx="3326972" cy="4330699"/>
          </a:xfrm>
          <a:prstGeom prst="rect">
            <a:avLst/>
          </a:prstGeom>
        </p:spPr>
      </p:pic>
      <p:sp>
        <p:nvSpPr>
          <p:cNvPr id="2" name="Title 1"/>
          <p:cNvSpPr>
            <a:spLocks noGrp="1"/>
          </p:cNvSpPr>
          <p:nvPr>
            <p:ph type="ctrTitle"/>
          </p:nvPr>
        </p:nvSpPr>
        <p:spPr>
          <a:xfrm>
            <a:off x="325851" y="2846515"/>
            <a:ext cx="5990281" cy="638175"/>
          </a:xfrm>
        </p:spPr>
        <p:txBody>
          <a:bodyPr anchor="t" anchorCtr="0">
            <a:noAutofit/>
          </a:bodyPr>
          <a:lstStyle>
            <a:lvl1pPr algn="l">
              <a:lnSpc>
                <a:spcPts val="3100"/>
              </a:lnSpc>
              <a:defRPr sz="3200" spc="1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94719" y="3729165"/>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10" name="Group 9"/>
          <p:cNvGrpSpPr/>
          <p:nvPr/>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grpSp>
      <p:cxnSp>
        <p:nvCxnSpPr>
          <p:cNvPr id="15" name="Straight Connector 14"/>
          <p:cNvCxnSpPr/>
          <p:nvPr/>
        </p:nvCxnSpPr>
        <p:spPr>
          <a:xfrm>
            <a:off x="28194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423332" y="5463280"/>
            <a:ext cx="2065753" cy="580962"/>
            <a:chOff x="193478" y="5437878"/>
            <a:chExt cx="2295608" cy="645605"/>
          </a:xfrm>
        </p:grpSpPr>
        <p:pic>
          <p:nvPicPr>
            <p:cNvPr id="14" name="Picture 13" descr="DPH-Logo-whit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4" name="Picture 3" descr="SEAL-whit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3478" y="5437878"/>
              <a:ext cx="645605" cy="645605"/>
            </a:xfrm>
            <a:prstGeom prst="rect">
              <a:avLst/>
            </a:prstGeom>
          </p:spPr>
        </p:pic>
      </p:grpSp>
      <p:sp>
        <p:nvSpPr>
          <p:cNvPr id="8" name="Picture Placeholder 7"/>
          <p:cNvSpPr>
            <a:spLocks noGrp="1"/>
          </p:cNvSpPr>
          <p:nvPr>
            <p:ph type="pic" sz="quarter" idx="10"/>
          </p:nvPr>
        </p:nvSpPr>
        <p:spPr>
          <a:xfrm>
            <a:off x="3157537" y="5342467"/>
            <a:ext cx="2040995" cy="804333"/>
          </a:xfrm>
        </p:spPr>
        <p:txBody>
          <a:bodyPr/>
          <a:lstStyle>
            <a:lvl1pPr marL="0" indent="0">
              <a:buFontTx/>
              <a:buNone/>
              <a:defRPr sz="1400">
                <a:solidFill>
                  <a:schemeClr val="bg1"/>
                </a:solidFill>
              </a:defRPr>
            </a:lvl1pPr>
          </a:lstStyle>
          <a:p>
            <a:r>
              <a:rPr lang="en-US" smtClean="0"/>
              <a:t>Click icon to add picture</a:t>
            </a:r>
            <a:endParaRPr lang="en-US" dirty="0"/>
          </a:p>
        </p:txBody>
      </p:sp>
    </p:spTree>
    <p:extLst>
      <p:ext uri="{BB962C8B-B14F-4D97-AF65-F5344CB8AC3E}">
        <p14:creationId xmlns:p14="http://schemas.microsoft.com/office/powerpoint/2010/main" val="3629810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1909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D3C2C0-8587-4690-9813-79152DB605B7}" type="datetimeFigureOut">
              <a:rPr lang="en-US" smtClean="0"/>
              <a:pPr/>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3A244-DF5B-402C-9D5E-80439B6F5AEA}" type="slidenum">
              <a:rPr lang="en-US" smtClean="0"/>
              <a:pPr/>
              <a:t>‹#›</a:t>
            </a:fld>
            <a:endParaRPr lang="en-US"/>
          </a:p>
        </p:txBody>
      </p:sp>
      <p:sp>
        <p:nvSpPr>
          <p:cNvPr id="8"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smtClean="0"/>
              <a:t>Click to edit Master footnote</a:t>
            </a:r>
          </a:p>
        </p:txBody>
      </p:sp>
    </p:spTree>
    <p:extLst>
      <p:ext uri="{BB962C8B-B14F-4D97-AF65-F5344CB8AC3E}">
        <p14:creationId xmlns:p14="http://schemas.microsoft.com/office/powerpoint/2010/main" val="2064703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ayout With Text Box Treatment">
    <p:spTree>
      <p:nvGrpSpPr>
        <p:cNvPr id="1" name=""/>
        <p:cNvGrpSpPr/>
        <p:nvPr/>
      </p:nvGrpSpPr>
      <p:grpSpPr>
        <a:xfrm>
          <a:off x="0" y="0"/>
          <a:ext cx="0" cy="0"/>
          <a:chOff x="0" y="0"/>
          <a:chExt cx="0" cy="0"/>
        </a:xfrm>
      </p:grpSpPr>
      <p:sp>
        <p:nvSpPr>
          <p:cNvPr id="13" name="Round Same Side Corner Rectangle 12"/>
          <p:cNvSpPr/>
          <p:nvPr/>
        </p:nvSpPr>
        <p:spPr>
          <a:xfrm>
            <a:off x="438738" y="1606551"/>
            <a:ext cx="8251464" cy="317499"/>
          </a:xfrm>
          <a:prstGeom prst="round2SameRect">
            <a:avLst>
              <a:gd name="adj1" fmla="val 0"/>
              <a:gd name="adj2" fmla="val 0"/>
            </a:avLst>
          </a:prstGeom>
          <a:solidFill>
            <a:schemeClr val="bg2"/>
          </a:solidFill>
          <a:ln w="3175">
            <a:noFill/>
            <a:miter lim="800000"/>
            <a:headEnd/>
            <a:tailEnd/>
          </a:ln>
          <a:effectLst/>
        </p:spPr>
        <p:txBody>
          <a:bodyPr anchor="ctr"/>
          <a:lstStyle/>
          <a:p>
            <a:pPr algn="ctr"/>
            <a:endParaRPr lang="en-US" dirty="0">
              <a:solidFill>
                <a:srgbClr val="FFFFFF"/>
              </a:solidFill>
              <a:latin typeface="Arial" charset="0"/>
              <a:ea typeface="ＭＳ Ｐゴシック" pitchFamily="34" charset="-128"/>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D3C2C0-8587-4690-9813-79152DB605B7}" type="datetimeFigureOut">
              <a:rPr lang="en-US" smtClean="0"/>
              <a:pPr/>
              <a:t>6/17/2015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3A244-DF5B-402C-9D5E-80439B6F5AEA}" type="slidenum">
              <a:rPr lang="en-US" smtClean="0"/>
              <a:pPr/>
              <a:t>‹#›</a:t>
            </a:fld>
            <a:endParaRPr lang="en-US"/>
          </a:p>
        </p:txBody>
      </p:sp>
      <p:grpSp>
        <p:nvGrpSpPr>
          <p:cNvPr id="6" name="Group 5"/>
          <p:cNvGrpSpPr/>
          <p:nvPr/>
        </p:nvGrpSpPr>
        <p:grpSpPr>
          <a:xfrm>
            <a:off x="448147" y="1437765"/>
            <a:ext cx="8238653" cy="309226"/>
            <a:chOff x="448147" y="1628265"/>
            <a:chExt cx="8238653" cy="309226"/>
          </a:xfrm>
        </p:grpSpPr>
        <p:sp>
          <p:nvSpPr>
            <p:cNvPr id="7" name="Rectangle 6"/>
            <p:cNvSpPr/>
            <p:nvPr/>
          </p:nvSpPr>
          <p:spPr>
            <a:xfrm>
              <a:off x="448147" y="1709648"/>
              <a:ext cx="8238653" cy="73151"/>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lang="id-ID">
                <a:latin typeface="Arial" pitchFamily="34" charset="0"/>
                <a:cs typeface="Arial" pitchFamily="34" charset="0"/>
              </a:endParaRPr>
            </a:p>
          </p:txBody>
        </p:sp>
        <p:grpSp>
          <p:nvGrpSpPr>
            <p:cNvPr id="8" name="Group 7"/>
            <p:cNvGrpSpPr/>
            <p:nvPr/>
          </p:nvGrpSpPr>
          <p:grpSpPr>
            <a:xfrm>
              <a:off x="3987448" y="1628265"/>
              <a:ext cx="1061274" cy="309226"/>
              <a:chOff x="3987448" y="1628265"/>
              <a:chExt cx="1061274" cy="309226"/>
            </a:xfrm>
          </p:grpSpPr>
          <p:sp>
            <p:nvSpPr>
              <p:cNvPr id="9" name="Rounded Rectangle 8"/>
              <p:cNvSpPr/>
              <p:nvPr/>
            </p:nvSpPr>
            <p:spPr bwMode="auto">
              <a:xfrm>
                <a:off x="3987448" y="1709648"/>
                <a:ext cx="1061274" cy="227843"/>
              </a:xfrm>
              <a:prstGeom prst="roundRect">
                <a:avLst>
                  <a:gd name="adj" fmla="val 15704"/>
                </a:avLst>
              </a:prstGeom>
              <a:noFill/>
              <a:ln w="38100">
                <a:solidFill>
                  <a:schemeClr val="tx2">
                    <a:lumMod val="75000"/>
                  </a:schemeClr>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85000"/>
                      <a:lumOff val="15000"/>
                    </a:schemeClr>
                  </a:solidFill>
                  <a:latin typeface="Calibri"/>
                </a:endParaRPr>
              </a:p>
            </p:txBody>
          </p:sp>
          <p:sp>
            <p:nvSpPr>
              <p:cNvPr id="10" name="Rectangle 9"/>
              <p:cNvSpPr>
                <a:spLocks noChangeArrowheads="1"/>
              </p:cNvSpPr>
              <p:nvPr/>
            </p:nvSpPr>
            <p:spPr bwMode="auto">
              <a:xfrm>
                <a:off x="4125876" y="1628265"/>
                <a:ext cx="784419" cy="188235"/>
              </a:xfrm>
              <a:prstGeom prst="rect">
                <a:avLst/>
              </a:prstGeom>
              <a:gradFill flip="none" rotWithShape="1">
                <a:gsLst>
                  <a:gs pos="5000">
                    <a:srgbClr val="418FFF"/>
                  </a:gs>
                  <a:gs pos="82000">
                    <a:srgbClr val="00205B"/>
                  </a:gs>
                </a:gsLst>
                <a:lin ang="342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85000"/>
                      <a:lumOff val="15000"/>
                    </a:schemeClr>
                  </a:solidFill>
                  <a:latin typeface="Calibri"/>
                </a:endParaRPr>
              </a:p>
            </p:txBody>
          </p:sp>
        </p:grpSp>
      </p:grpSp>
      <p:sp>
        <p:nvSpPr>
          <p:cNvPr id="11" name="Content Placeholder 2"/>
          <p:cNvSpPr>
            <a:spLocks noGrp="1"/>
          </p:cNvSpPr>
          <p:nvPr>
            <p:ph idx="1"/>
          </p:nvPr>
        </p:nvSpPr>
        <p:spPr>
          <a:xfrm>
            <a:off x="647700" y="1765301"/>
            <a:ext cx="7797800" cy="41909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smtClean="0"/>
              <a:t>Click to edit Master footnote</a:t>
            </a:r>
          </a:p>
        </p:txBody>
      </p:sp>
    </p:spTree>
    <p:extLst>
      <p:ext uri="{BB962C8B-B14F-4D97-AF65-F5344CB8AC3E}">
        <p14:creationId xmlns:p14="http://schemas.microsoft.com/office/powerpoint/2010/main" val="240268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p:cNvSpPr/>
          <p:nvPr/>
        </p:nvSpPr>
        <p:spPr>
          <a:xfrm>
            <a:off x="-1587" y="1955801"/>
            <a:ext cx="9144000" cy="101600"/>
          </a:xfrm>
          <a:prstGeom prst="rect">
            <a:avLst/>
          </a:prstGeom>
          <a:gradFill flip="none" rotWithShape="1">
            <a:gsLst>
              <a:gs pos="9000">
                <a:srgbClr val="CF7F00"/>
              </a:gs>
              <a:gs pos="100000">
                <a:srgbClr val="FFCB02">
                  <a:alpha val="48000"/>
                </a:srgbClr>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1" name="Rectangle 10"/>
          <p:cNvSpPr/>
          <p:nvPr/>
        </p:nvSpPr>
        <p:spPr bwMode="auto">
          <a:xfrm>
            <a:off x="722313" y="5691746"/>
            <a:ext cx="8245731" cy="207490"/>
          </a:xfrm>
          <a:prstGeom prst="rect">
            <a:avLst/>
          </a:prstGeom>
          <a:gradFill flip="none" rotWithShape="1">
            <a:gsLst>
              <a:gs pos="69000">
                <a:schemeClr val="tx1">
                  <a:alpha val="15000"/>
                </a:schemeClr>
              </a:gs>
              <a:gs pos="100000">
                <a:srgbClr val="D9D9D9">
                  <a:alpha val="0"/>
                </a:srgbClr>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marR="0" indent="-88900" algn="l" defTabSz="914400" rtl="0" eaLnBrk="0" fontAlgn="base" latinLnBrk="0" hangingPunct="0">
              <a:lnSpc>
                <a:spcPct val="100000"/>
              </a:lnSpc>
              <a:spcBef>
                <a:spcPct val="0"/>
              </a:spcBef>
              <a:spcAft>
                <a:spcPct val="0"/>
              </a:spcAft>
              <a:buClrTx/>
              <a:buSzTx/>
              <a:buFont typeface="Arial" pitchFamily="34" charset="0"/>
              <a:buChar char="•"/>
              <a:tabLst/>
            </a:pPr>
            <a:endParaRPr kumimoji="0" lang="en-US" sz="1200" b="0" i="0" u="none" strike="noStrike" cap="none" normalizeH="0" baseline="0" dirty="0" smtClean="0">
              <a:ln>
                <a:noFill/>
              </a:ln>
              <a:solidFill>
                <a:schemeClr val="tx1"/>
              </a:solidFill>
              <a:effectLst/>
              <a:latin typeface="Arial" charset="0"/>
            </a:endParaRPr>
          </a:p>
        </p:txBody>
      </p:sp>
      <p:sp>
        <p:nvSpPr>
          <p:cNvPr id="9" name="Rectangle 8"/>
          <p:cNvSpPr/>
          <p:nvPr/>
        </p:nvSpPr>
        <p:spPr>
          <a:xfrm>
            <a:off x="0" y="1955800"/>
            <a:ext cx="9144000" cy="3837546"/>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2" name="Title 1"/>
          <p:cNvSpPr>
            <a:spLocks noGrp="1"/>
          </p:cNvSpPr>
          <p:nvPr>
            <p:ph type="title" hasCustomPrompt="1"/>
          </p:nvPr>
        </p:nvSpPr>
        <p:spPr>
          <a:xfrm>
            <a:off x="457200" y="4102101"/>
            <a:ext cx="7772400" cy="876300"/>
          </a:xfrm>
        </p:spPr>
        <p:txBody>
          <a:bodyPr anchor="t"/>
          <a:lstStyle>
            <a:lvl1pPr algn="l">
              <a:lnSpc>
                <a:spcPts val="2900"/>
              </a:lnSpc>
              <a:defRPr sz="2800" b="1" cap="none" spc="100">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3698645"/>
            <a:ext cx="7772400" cy="403455"/>
          </a:xfrm>
        </p:spPr>
        <p:txBody>
          <a:bodyPr anchor="b" anchorCtr="0"/>
          <a:lstStyle>
            <a:lvl1pPr marL="0" indent="0">
              <a:lnSpc>
                <a:spcPts val="2100"/>
              </a:lnSpc>
              <a:buNone/>
              <a:defRPr sz="20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D3C2C0-8587-4690-9813-79152DB605B7}" type="datetimeFigureOut">
              <a:rPr lang="en-US" smtClean="0"/>
              <a:pPr/>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3A244-DF5B-402C-9D5E-80439B6F5AEA}" type="slidenum">
              <a:rPr lang="en-US" smtClean="0"/>
              <a:pPr/>
              <a:t>‹#›</a:t>
            </a:fld>
            <a:endParaRPr lang="en-US"/>
          </a:p>
        </p:txBody>
      </p:sp>
      <p:pic>
        <p:nvPicPr>
          <p:cNvPr id="18" name="Picture 17"/>
          <p:cNvPicPr>
            <a:picLocks noChangeAspect="1"/>
          </p:cNvPicPr>
          <p:nvPr/>
        </p:nvPicPr>
        <p:blipFill rotWithShape="1">
          <a:blip r:embed="rId2" cstate="print">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6454469" y="2527301"/>
            <a:ext cx="2689531" cy="3266046"/>
          </a:xfrm>
          <a:prstGeom prst="rect">
            <a:avLst/>
          </a:prstGeom>
        </p:spPr>
      </p:pic>
      <p:cxnSp>
        <p:nvCxnSpPr>
          <p:cNvPr id="10" name="Straight Connector 9"/>
          <p:cNvCxnSpPr/>
          <p:nvPr/>
        </p:nvCxnSpPr>
        <p:spPr>
          <a:xfrm>
            <a:off x="0" y="2057401"/>
            <a:ext cx="9142413"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587" y="5691746"/>
            <a:ext cx="9142413"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534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234144"/>
            <a:ext cx="3968496" cy="3951288"/>
          </a:xfrm>
        </p:spPr>
        <p:txBody>
          <a:bodyPr/>
          <a:lstStyle>
            <a:lvl1pPr marL="164592"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9325"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9325" y="2234144"/>
            <a:ext cx="3968496" cy="3951288"/>
          </a:xfrm>
        </p:spPr>
        <p:txBody>
          <a:bodyPr/>
          <a:lstStyle>
            <a:lvl1pPr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0D3C2C0-8587-4690-9813-79152DB605B7}" type="datetimeFigureOut">
              <a:rPr lang="en-US" smtClean="0"/>
              <a:pPr/>
              <a:t>6/17/2015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3A244-DF5B-402C-9D5E-80439B6F5AEA}" type="slidenum">
              <a:rPr lang="en-US" smtClean="0"/>
              <a:pPr/>
              <a:t>‹#›</a:t>
            </a:fld>
            <a:endParaRPr lang="en-US"/>
          </a:p>
        </p:txBody>
      </p:sp>
      <p:sp>
        <p:nvSpPr>
          <p:cNvPr id="10"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smtClean="0"/>
              <a:t>Click to edit Master footnote</a:t>
            </a:r>
          </a:p>
        </p:txBody>
      </p:sp>
    </p:spTree>
    <p:extLst>
      <p:ext uri="{BB962C8B-B14F-4D97-AF65-F5344CB8AC3E}">
        <p14:creationId xmlns:p14="http://schemas.microsoft.com/office/powerpoint/2010/main" val="380885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D3C2C0-8587-4690-9813-79152DB605B7}" type="datetimeFigureOut">
              <a:rPr lang="en-US" smtClean="0"/>
              <a:pPr/>
              <a:t>6/17/2015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3A244-DF5B-402C-9D5E-80439B6F5AEA}" type="slidenum">
              <a:rPr lang="en-US" smtClean="0"/>
              <a:pPr/>
              <a:t>‹#›</a:t>
            </a:fld>
            <a:endParaRPr lang="en-US"/>
          </a:p>
        </p:txBody>
      </p:sp>
    </p:spTree>
    <p:extLst>
      <p:ext uri="{BB962C8B-B14F-4D97-AF65-F5344CB8AC3E}">
        <p14:creationId xmlns:p14="http://schemas.microsoft.com/office/powerpoint/2010/main" val="1836848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D3C2C0-8587-4690-9813-79152DB605B7}" type="datetimeFigureOut">
              <a:rPr lang="en-US" smtClean="0"/>
              <a:pPr/>
              <a:t>6/17/2015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3A244-DF5B-402C-9D5E-80439B6F5AEA}" type="slidenum">
              <a:rPr lang="en-US" smtClean="0"/>
              <a:pPr/>
              <a:t>‹#›</a:t>
            </a:fld>
            <a:endParaRPr lang="en-US"/>
          </a:p>
        </p:txBody>
      </p:sp>
    </p:spTree>
    <p:extLst>
      <p:ext uri="{BB962C8B-B14F-4D97-AF65-F5344CB8AC3E}">
        <p14:creationId xmlns:p14="http://schemas.microsoft.com/office/powerpoint/2010/main" val="1111902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H &amp; partner logo">
    <p:spTree>
      <p:nvGrpSpPr>
        <p:cNvPr id="1" name=""/>
        <p:cNvGrpSpPr/>
        <p:nvPr/>
      </p:nvGrpSpPr>
      <p:grpSpPr>
        <a:xfrm>
          <a:off x="0" y="0"/>
          <a:ext cx="0" cy="0"/>
          <a:chOff x="0" y="0"/>
          <a:chExt cx="0" cy="0"/>
        </a:xfrm>
      </p:grpSpPr>
      <p:sp>
        <p:nvSpPr>
          <p:cNvPr id="9" name="Rectangle 8"/>
          <p:cNvSpPr/>
          <p:nvPr/>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pic>
        <p:nvPicPr>
          <p:cNvPr id="6" name="Picture 5"/>
          <p:cNvPicPr>
            <a:picLocks noChangeAspect="1"/>
          </p:cNvPicPr>
          <p:nvPr/>
        </p:nvPicPr>
        <p:blipFill rotWithShape="1">
          <a:blip r:embed="rId2" cstate="print">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16026"/>
          <a:stretch/>
        </p:blipFill>
        <p:spPr>
          <a:xfrm>
            <a:off x="5838872" y="2456574"/>
            <a:ext cx="3326972" cy="4330699"/>
          </a:xfrm>
          <a:prstGeom prst="rect">
            <a:avLst/>
          </a:prstGeom>
        </p:spPr>
      </p:pic>
      <p:sp>
        <p:nvSpPr>
          <p:cNvPr id="2" name="Title 1"/>
          <p:cNvSpPr>
            <a:spLocks noGrp="1"/>
          </p:cNvSpPr>
          <p:nvPr>
            <p:ph type="ctrTitle"/>
          </p:nvPr>
        </p:nvSpPr>
        <p:spPr>
          <a:xfrm>
            <a:off x="325851" y="2846515"/>
            <a:ext cx="5990281" cy="638175"/>
          </a:xfrm>
        </p:spPr>
        <p:txBody>
          <a:bodyPr anchor="t" anchorCtr="0">
            <a:noAutofit/>
          </a:bodyPr>
          <a:lstStyle>
            <a:lvl1pPr algn="l">
              <a:lnSpc>
                <a:spcPts val="3100"/>
              </a:lnSpc>
              <a:defRPr sz="3200" spc="1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94719" y="3729165"/>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10" name="Group 9"/>
          <p:cNvGrpSpPr/>
          <p:nvPr/>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grpSp>
      <p:pic>
        <p:nvPicPr>
          <p:cNvPr id="14" name="Picture 13" descr="DPH-Logo-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328" y="5420945"/>
            <a:ext cx="1924972" cy="620022"/>
          </a:xfrm>
          <a:prstGeom prst="rect">
            <a:avLst/>
          </a:prstGeom>
          <a:effectLst>
            <a:outerShdw blurRad="69850" dist="12700" dir="2700000" algn="tl" rotWithShape="0">
              <a:srgbClr val="000000">
                <a:alpha val="47000"/>
              </a:srgbClr>
            </a:outerShdw>
          </a:effectLst>
        </p:spPr>
      </p:pic>
      <p:cxnSp>
        <p:nvCxnSpPr>
          <p:cNvPr id="15" name="Straight Connector 14"/>
          <p:cNvCxnSpPr/>
          <p:nvPr/>
        </p:nvCxnSpPr>
        <p:spPr>
          <a:xfrm>
            <a:off x="28194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Picture Placeholder 7"/>
          <p:cNvSpPr>
            <a:spLocks noGrp="1"/>
          </p:cNvSpPr>
          <p:nvPr>
            <p:ph type="pic" sz="quarter" idx="10"/>
          </p:nvPr>
        </p:nvSpPr>
        <p:spPr>
          <a:xfrm>
            <a:off x="3157537" y="5342467"/>
            <a:ext cx="2040995" cy="804333"/>
          </a:xfrm>
        </p:spPr>
        <p:txBody>
          <a:bodyPr/>
          <a:lstStyle>
            <a:lvl1pPr marL="0" indent="0">
              <a:buFontTx/>
              <a:buNone/>
              <a:defRPr sz="1400">
                <a:solidFill>
                  <a:schemeClr val="bg1"/>
                </a:solidFill>
              </a:defRPr>
            </a:lvl1pPr>
          </a:lstStyle>
          <a:p>
            <a:r>
              <a:rPr lang="en-US" smtClean="0"/>
              <a:t>Click icon to add picture</a:t>
            </a:r>
            <a:endParaRPr lang="en-US" dirty="0"/>
          </a:p>
        </p:txBody>
      </p:sp>
    </p:spTree>
    <p:extLst>
      <p:ext uri="{BB962C8B-B14F-4D97-AF65-F5344CB8AC3E}">
        <p14:creationId xmlns:p14="http://schemas.microsoft.com/office/powerpoint/2010/main" val="2085568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6630" y="5080000"/>
            <a:ext cx="8140170" cy="397933"/>
          </a:xfrm>
        </p:spPr>
        <p:txBody>
          <a:bodyPr anchor="b"/>
          <a:lstStyle>
            <a:lvl1pPr algn="l">
              <a:defRPr sz="16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549274" y="5494337"/>
            <a:ext cx="8137525" cy="296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D3C2C0-8587-4690-9813-79152DB605B7}" type="datetimeFigureOut">
              <a:rPr lang="en-US" smtClean="0"/>
              <a:pPr/>
              <a:t>6/17/2015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3A244-DF5B-402C-9D5E-80439B6F5AEA}" type="slidenum">
              <a:rPr lang="en-US" smtClean="0"/>
              <a:pPr/>
              <a:t>‹#›</a:t>
            </a:fld>
            <a:endParaRPr lang="en-US"/>
          </a:p>
        </p:txBody>
      </p:sp>
      <p:sp>
        <p:nvSpPr>
          <p:cNvPr id="8" name="Text Placeholder 7"/>
          <p:cNvSpPr>
            <a:spLocks noGrp="1"/>
          </p:cNvSpPr>
          <p:nvPr>
            <p:ph type="body" sz="quarter" idx="13" hasCustomPrompt="1"/>
          </p:nvPr>
        </p:nvSpPr>
        <p:spPr>
          <a:xfrm>
            <a:off x="546630" y="5791200"/>
            <a:ext cx="736547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smtClean="0"/>
              <a:t>Click to edit Master footnote</a:t>
            </a:r>
          </a:p>
        </p:txBody>
      </p:sp>
      <p:sp>
        <p:nvSpPr>
          <p:cNvPr id="11" name="Content Placeholder 2"/>
          <p:cNvSpPr>
            <a:spLocks noGrp="1"/>
          </p:cNvSpPr>
          <p:nvPr>
            <p:ph idx="14"/>
          </p:nvPr>
        </p:nvSpPr>
        <p:spPr>
          <a:xfrm>
            <a:off x="549275" y="838199"/>
            <a:ext cx="8137525" cy="4190999"/>
          </a:xfrm>
        </p:spPr>
        <p:txBody>
          <a:bodyPr/>
          <a:lstStyle>
            <a:lvl1pPr marL="0" indent="0">
              <a:buFontTx/>
              <a:buNone/>
              <a:defRPr sz="2800" b="1">
                <a:latin typeface="+mj-lt"/>
              </a:defRPr>
            </a:lvl1pPr>
          </a:lstStyle>
          <a:p>
            <a:pPr lvl="0"/>
            <a:r>
              <a:rPr lang="en-US" smtClean="0"/>
              <a:t>Click to edit Master text styles</a:t>
            </a:r>
          </a:p>
        </p:txBody>
      </p:sp>
    </p:spTree>
    <p:extLst>
      <p:ext uri="{BB962C8B-B14F-4D97-AF65-F5344CB8AC3E}">
        <p14:creationId xmlns:p14="http://schemas.microsoft.com/office/powerpoint/2010/main" val="1647339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D3C2C0-8587-4690-9813-79152DB605B7}" type="datetimeFigureOut">
              <a:rPr lang="en-US" smtClean="0"/>
              <a:pPr/>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3A244-DF5B-402C-9D5E-80439B6F5AEA}" type="slidenum">
              <a:rPr lang="en-US" smtClean="0"/>
              <a:pPr/>
              <a:t>‹#›</a:t>
            </a:fld>
            <a:endParaRPr lang="en-US"/>
          </a:p>
        </p:txBody>
      </p:sp>
    </p:spTree>
    <p:extLst>
      <p:ext uri="{BB962C8B-B14F-4D97-AF65-F5344CB8AC3E}">
        <p14:creationId xmlns:p14="http://schemas.microsoft.com/office/powerpoint/2010/main" val="1586123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fld id="{B4918D18-9648-4CB3-9F6C-72E1AB31FACF}" type="datetimeFigureOut">
              <a:rPr lang="en-US" altLang="en-US"/>
              <a:pPr/>
              <a:t>6/17/2015</a:t>
            </a:fld>
            <a:endParaRPr lang="en-US" altLang="en-US"/>
          </a:p>
        </p:txBody>
      </p:sp>
    </p:spTree>
    <p:extLst>
      <p:ext uri="{BB962C8B-B14F-4D97-AF65-F5344CB8AC3E}">
        <p14:creationId xmlns:p14="http://schemas.microsoft.com/office/powerpoint/2010/main" val="506165890"/>
      </p:ext>
    </p:extLst>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fld id="{C43F7199-EE67-4B04-95EB-9929107A917F}" type="datetimeFigureOut">
              <a:rPr lang="en-US" altLang="en-US"/>
              <a:pPr/>
              <a:t>6/17/2015</a:t>
            </a:fld>
            <a:endParaRPr lang="en-US" altLang="en-US"/>
          </a:p>
        </p:txBody>
      </p:sp>
    </p:spTree>
    <p:extLst>
      <p:ext uri="{BB962C8B-B14F-4D97-AF65-F5344CB8AC3E}">
        <p14:creationId xmlns:p14="http://schemas.microsoft.com/office/powerpoint/2010/main" val="1012310219"/>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fld id="{20AF6741-7915-4A51-8CC9-E82F13276EC7}" type="datetimeFigureOut">
              <a:rPr lang="en-US" altLang="en-US"/>
              <a:pPr/>
              <a:t>6/17/2015</a:t>
            </a:fld>
            <a:endParaRPr lang="en-US" altLang="en-US"/>
          </a:p>
        </p:txBody>
      </p:sp>
    </p:spTree>
    <p:extLst>
      <p:ext uri="{BB962C8B-B14F-4D97-AF65-F5344CB8AC3E}">
        <p14:creationId xmlns:p14="http://schemas.microsoft.com/office/powerpoint/2010/main" val="3633233498"/>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25688" y="4305300"/>
            <a:ext cx="2832100" cy="1412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10188" y="4305300"/>
            <a:ext cx="2833687" cy="1412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fld id="{7CDCFDDA-DB95-4D67-872A-353EB01C7DA9}" type="datetimeFigureOut">
              <a:rPr lang="en-US" altLang="en-US"/>
              <a:pPr/>
              <a:t>6/17/2015</a:t>
            </a:fld>
            <a:endParaRPr lang="en-US" altLang="en-US"/>
          </a:p>
        </p:txBody>
      </p:sp>
    </p:spTree>
    <p:extLst>
      <p:ext uri="{BB962C8B-B14F-4D97-AF65-F5344CB8AC3E}">
        <p14:creationId xmlns:p14="http://schemas.microsoft.com/office/powerpoint/2010/main" val="1584863038"/>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fld id="{ACA4E63D-3D5A-4522-9F2A-6640B46C4E76}" type="datetimeFigureOut">
              <a:rPr lang="en-US" altLang="en-US"/>
              <a:pPr/>
              <a:t>6/17/2015</a:t>
            </a:fld>
            <a:endParaRPr lang="en-US" altLang="en-US"/>
          </a:p>
        </p:txBody>
      </p:sp>
    </p:spTree>
    <p:extLst>
      <p:ext uri="{BB962C8B-B14F-4D97-AF65-F5344CB8AC3E}">
        <p14:creationId xmlns:p14="http://schemas.microsoft.com/office/powerpoint/2010/main" val="3624081336"/>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fld id="{2D13CAF3-05AF-4F3D-8B29-E9F2B6D1343C}" type="datetimeFigureOut">
              <a:rPr lang="en-US" altLang="en-US"/>
              <a:pPr/>
              <a:t>6/17/2015</a:t>
            </a:fld>
            <a:endParaRPr lang="en-US" altLang="en-US"/>
          </a:p>
        </p:txBody>
      </p:sp>
    </p:spTree>
    <p:extLst>
      <p:ext uri="{BB962C8B-B14F-4D97-AF65-F5344CB8AC3E}">
        <p14:creationId xmlns:p14="http://schemas.microsoft.com/office/powerpoint/2010/main" val="1037914214"/>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fld id="{411CFAA3-D9E4-4877-BA9B-79CF4FE7CEA4}" type="datetimeFigureOut">
              <a:rPr lang="en-US" altLang="en-US"/>
              <a:pPr/>
              <a:t>6/17/2015</a:t>
            </a:fld>
            <a:endParaRPr lang="en-US" altLang="en-US"/>
          </a:p>
        </p:txBody>
      </p:sp>
    </p:spTree>
    <p:extLst>
      <p:ext uri="{BB962C8B-B14F-4D97-AF65-F5344CB8AC3E}">
        <p14:creationId xmlns:p14="http://schemas.microsoft.com/office/powerpoint/2010/main" val="1758111576"/>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fld id="{B9BA7D40-940F-4F59-990B-285D33FDFB86}" type="datetimeFigureOut">
              <a:rPr lang="en-US" altLang="en-US"/>
              <a:pPr/>
              <a:t>6/17/2015</a:t>
            </a:fld>
            <a:endParaRPr lang="en-US" altLang="en-US"/>
          </a:p>
        </p:txBody>
      </p:sp>
    </p:spTree>
    <p:extLst>
      <p:ext uri="{BB962C8B-B14F-4D97-AF65-F5344CB8AC3E}">
        <p14:creationId xmlns:p14="http://schemas.microsoft.com/office/powerpoint/2010/main" val="2922065066"/>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with seal &amp; partner logo">
    <p:spTree>
      <p:nvGrpSpPr>
        <p:cNvPr id="1" name=""/>
        <p:cNvGrpSpPr/>
        <p:nvPr/>
      </p:nvGrpSpPr>
      <p:grpSpPr>
        <a:xfrm>
          <a:off x="0" y="0"/>
          <a:ext cx="0" cy="0"/>
          <a:chOff x="0" y="0"/>
          <a:chExt cx="0" cy="0"/>
        </a:xfrm>
      </p:grpSpPr>
      <p:sp>
        <p:nvSpPr>
          <p:cNvPr id="9" name="Rectangle 8"/>
          <p:cNvSpPr/>
          <p:nvPr/>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pic>
        <p:nvPicPr>
          <p:cNvPr id="6" name="Picture 5"/>
          <p:cNvPicPr>
            <a:picLocks noChangeAspect="1"/>
          </p:cNvPicPr>
          <p:nvPr/>
        </p:nvPicPr>
        <p:blipFill rotWithShape="1">
          <a:blip r:embed="rId2" cstate="print">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16026"/>
          <a:stretch/>
        </p:blipFill>
        <p:spPr>
          <a:xfrm>
            <a:off x="5838872" y="2456574"/>
            <a:ext cx="3326972" cy="4330699"/>
          </a:xfrm>
          <a:prstGeom prst="rect">
            <a:avLst/>
          </a:prstGeom>
        </p:spPr>
      </p:pic>
      <p:sp>
        <p:nvSpPr>
          <p:cNvPr id="2" name="Title 1"/>
          <p:cNvSpPr>
            <a:spLocks noGrp="1"/>
          </p:cNvSpPr>
          <p:nvPr>
            <p:ph type="ctrTitle"/>
          </p:nvPr>
        </p:nvSpPr>
        <p:spPr>
          <a:xfrm>
            <a:off x="325851" y="2846515"/>
            <a:ext cx="5990281" cy="638175"/>
          </a:xfrm>
        </p:spPr>
        <p:txBody>
          <a:bodyPr anchor="t" anchorCtr="0">
            <a:noAutofit/>
          </a:bodyPr>
          <a:lstStyle>
            <a:lvl1pPr algn="l">
              <a:lnSpc>
                <a:spcPts val="3100"/>
              </a:lnSpc>
              <a:defRPr sz="3200" spc="1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94719" y="3729165"/>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10" name="Group 9"/>
          <p:cNvGrpSpPr/>
          <p:nvPr/>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grpSp>
      <p:cxnSp>
        <p:nvCxnSpPr>
          <p:cNvPr id="15" name="Straight Connector 14"/>
          <p:cNvCxnSpPr/>
          <p:nvPr/>
        </p:nvCxnSpPr>
        <p:spPr>
          <a:xfrm>
            <a:off x="28194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423332" y="5463280"/>
            <a:ext cx="2065753" cy="580962"/>
            <a:chOff x="193478" y="5437878"/>
            <a:chExt cx="2295608" cy="645605"/>
          </a:xfrm>
        </p:grpSpPr>
        <p:pic>
          <p:nvPicPr>
            <p:cNvPr id="14" name="Picture 13" descr="DPH-Logo-whit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4" name="Picture 3" descr="SEAL-whit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3478" y="5437878"/>
              <a:ext cx="645605" cy="645605"/>
            </a:xfrm>
            <a:prstGeom prst="rect">
              <a:avLst/>
            </a:prstGeom>
          </p:spPr>
        </p:pic>
      </p:grpSp>
      <p:sp>
        <p:nvSpPr>
          <p:cNvPr id="8" name="Picture Placeholder 7"/>
          <p:cNvSpPr>
            <a:spLocks noGrp="1"/>
          </p:cNvSpPr>
          <p:nvPr>
            <p:ph type="pic" sz="quarter" idx="10"/>
          </p:nvPr>
        </p:nvSpPr>
        <p:spPr>
          <a:xfrm>
            <a:off x="3157537" y="5342467"/>
            <a:ext cx="2040995" cy="804333"/>
          </a:xfrm>
        </p:spPr>
        <p:txBody>
          <a:bodyPr/>
          <a:lstStyle>
            <a:lvl1pPr marL="0" indent="0">
              <a:buFontTx/>
              <a:buNone/>
              <a:defRPr sz="1400">
                <a:solidFill>
                  <a:schemeClr val="bg1"/>
                </a:solidFill>
              </a:defRPr>
            </a:lvl1pPr>
          </a:lstStyle>
          <a:p>
            <a:r>
              <a:rPr lang="en-US" smtClean="0"/>
              <a:t>Click icon to add picture</a:t>
            </a:r>
            <a:endParaRPr lang="en-US" dirty="0"/>
          </a:p>
        </p:txBody>
      </p:sp>
    </p:spTree>
    <p:extLst>
      <p:ext uri="{BB962C8B-B14F-4D97-AF65-F5344CB8AC3E}">
        <p14:creationId xmlns:p14="http://schemas.microsoft.com/office/powerpoint/2010/main" val="36298101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fld id="{76CD1CF2-5780-46BB-9795-811B26397D3A}" type="datetimeFigureOut">
              <a:rPr lang="en-US" altLang="en-US"/>
              <a:pPr/>
              <a:t>6/17/2015</a:t>
            </a:fld>
            <a:endParaRPr lang="en-US" altLang="en-US"/>
          </a:p>
        </p:txBody>
      </p:sp>
    </p:spTree>
    <p:extLst>
      <p:ext uri="{BB962C8B-B14F-4D97-AF65-F5344CB8AC3E}">
        <p14:creationId xmlns:p14="http://schemas.microsoft.com/office/powerpoint/2010/main" val="2103153288"/>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fld id="{33E1D5D5-18BB-4E97-BCCE-D6000C0DCA3B}" type="datetimeFigureOut">
              <a:rPr lang="en-US" altLang="en-US"/>
              <a:pPr/>
              <a:t>6/17/2015</a:t>
            </a:fld>
            <a:endParaRPr lang="en-US" altLang="en-US"/>
          </a:p>
        </p:txBody>
      </p:sp>
    </p:spTree>
    <p:extLst>
      <p:ext uri="{BB962C8B-B14F-4D97-AF65-F5344CB8AC3E}">
        <p14:creationId xmlns:p14="http://schemas.microsoft.com/office/powerpoint/2010/main" val="1636310083"/>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88075" y="3141663"/>
            <a:ext cx="1955800" cy="2576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00" y="3141663"/>
            <a:ext cx="5718175" cy="2576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fld id="{C622E125-D6DA-431E-8C3C-15FB237AC18B}" type="datetimeFigureOut">
              <a:rPr lang="en-US" altLang="en-US"/>
              <a:pPr/>
              <a:t>6/17/2015</a:t>
            </a:fld>
            <a:endParaRPr lang="en-US" altLang="en-US"/>
          </a:p>
        </p:txBody>
      </p:sp>
    </p:spTree>
    <p:extLst>
      <p:ext uri="{BB962C8B-B14F-4D97-AF65-F5344CB8AC3E}">
        <p14:creationId xmlns:p14="http://schemas.microsoft.com/office/powerpoint/2010/main" val="2170803342"/>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99470336"/>
      </p:ext>
    </p:extLst>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34376151"/>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5023898"/>
      </p:ext>
    </p:extLst>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8150" y="1690688"/>
            <a:ext cx="3309938" cy="4721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00488" y="1690688"/>
            <a:ext cx="3309937" cy="4721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80842867"/>
      </p:ext>
    </p:extLst>
  </p:cSld>
  <p:clrMapOvr>
    <a:masterClrMapping/>
  </p:clrMapOvr>
  <p:transition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4269359"/>
      </p:ext>
    </p:extLst>
  </p:cSld>
  <p:clrMapOvr>
    <a:masterClrMapping/>
  </p:clrMapOvr>
  <p:transitio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42295924"/>
      </p:ext>
    </p:extLst>
  </p:cSld>
  <p:clrMapOvr>
    <a:masterClrMapping/>
  </p:clrMapOvr>
  <p:transition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99167864"/>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1909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D3C2C0-8587-4690-9813-79152DB605B7}" type="datetimeFigureOut">
              <a:rPr lang="en-US" smtClean="0"/>
              <a:pPr/>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3A244-DF5B-402C-9D5E-80439B6F5AEA}" type="slidenum">
              <a:rPr lang="en-US" smtClean="0"/>
              <a:pPr/>
              <a:t>‹#›</a:t>
            </a:fld>
            <a:endParaRPr lang="en-US"/>
          </a:p>
        </p:txBody>
      </p:sp>
      <p:sp>
        <p:nvSpPr>
          <p:cNvPr id="8"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smtClean="0"/>
              <a:t>Click to edit Master footnote</a:t>
            </a:r>
          </a:p>
        </p:txBody>
      </p:sp>
    </p:spTree>
    <p:extLst>
      <p:ext uri="{BB962C8B-B14F-4D97-AF65-F5344CB8AC3E}">
        <p14:creationId xmlns:p14="http://schemas.microsoft.com/office/powerpoint/2010/main" val="20647032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2357894"/>
      </p:ext>
    </p:extLst>
  </p:cSld>
  <p:clrMapOvr>
    <a:masterClrMapping/>
  </p:clrMapOvr>
  <p:transition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21997354"/>
      </p:ext>
    </p:extLst>
  </p:cSld>
  <p:clrMapOvr>
    <a:masterClrMapping/>
  </p:clrMapOvr>
  <p:transition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39163937"/>
      </p:ext>
    </p:extLst>
  </p:cSld>
  <p:clrMapOvr>
    <a:masterClrMapping/>
  </p:clrMapOvr>
  <p:transition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547688"/>
            <a:ext cx="2062162" cy="58642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8150" y="547688"/>
            <a:ext cx="6034088" cy="5864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31763885"/>
      </p:ext>
    </p:extLst>
  </p:cSld>
  <p:clrMapOvr>
    <a:masterClrMapping/>
  </p:clrMapOvr>
  <p:transition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547688"/>
            <a:ext cx="8229600" cy="7778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38150" y="1690688"/>
            <a:ext cx="6772275" cy="4721225"/>
          </a:xfrm>
        </p:spPr>
        <p:txBody>
          <a:bodyPr/>
          <a:lstStyle/>
          <a:p>
            <a:pPr lvl="0"/>
            <a:endParaRPr lang="en-US" noProof="0" dirty="0" smtClean="0"/>
          </a:p>
        </p:txBody>
      </p:sp>
      <p:sp>
        <p:nvSpPr>
          <p:cNvPr id="4"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28376690"/>
      </p:ext>
    </p:extLst>
  </p:cSld>
  <p:clrMapOvr>
    <a:masterClrMapping/>
  </p:clrMapOvr>
  <p:transition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883288776"/>
      </p:ext>
    </p:extLst>
  </p:cSld>
  <p:clrMapOvr>
    <a:masterClrMapping/>
  </p:clrMapOvr>
  <p:transitio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624109484"/>
      </p:ext>
    </p:extLst>
  </p:cSld>
  <p:clrMapOvr>
    <a:masterClrMapping/>
  </p:clrMapOvr>
  <p:transition advClick="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4196363978"/>
      </p:ext>
    </p:extLst>
  </p:cSld>
  <p:clrMapOvr>
    <a:masterClrMapping/>
  </p:clrMapOvr>
  <p:transition advClick="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8150" y="1690688"/>
            <a:ext cx="3309938" cy="4721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00488" y="1690688"/>
            <a:ext cx="3309937" cy="4721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884070334"/>
      </p:ext>
    </p:extLst>
  </p:cSld>
  <p:clrMapOvr>
    <a:masterClrMapping/>
  </p:clrMapOvr>
  <p:transition advClick="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4053704882"/>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ayout With Text Box Treatment">
    <p:spTree>
      <p:nvGrpSpPr>
        <p:cNvPr id="1" name=""/>
        <p:cNvGrpSpPr/>
        <p:nvPr/>
      </p:nvGrpSpPr>
      <p:grpSpPr>
        <a:xfrm>
          <a:off x="0" y="0"/>
          <a:ext cx="0" cy="0"/>
          <a:chOff x="0" y="0"/>
          <a:chExt cx="0" cy="0"/>
        </a:xfrm>
      </p:grpSpPr>
      <p:sp>
        <p:nvSpPr>
          <p:cNvPr id="13" name="Round Same Side Corner Rectangle 12"/>
          <p:cNvSpPr/>
          <p:nvPr/>
        </p:nvSpPr>
        <p:spPr>
          <a:xfrm>
            <a:off x="438738" y="1606551"/>
            <a:ext cx="8251464" cy="317499"/>
          </a:xfrm>
          <a:prstGeom prst="round2SameRect">
            <a:avLst>
              <a:gd name="adj1" fmla="val 0"/>
              <a:gd name="adj2" fmla="val 0"/>
            </a:avLst>
          </a:prstGeom>
          <a:solidFill>
            <a:schemeClr val="bg2"/>
          </a:solidFill>
          <a:ln w="3175">
            <a:noFill/>
            <a:miter lim="800000"/>
            <a:headEnd/>
            <a:tailEnd/>
          </a:ln>
          <a:effectLst/>
        </p:spPr>
        <p:txBody>
          <a:bodyPr anchor="ctr"/>
          <a:lstStyle/>
          <a:p>
            <a:pPr algn="ctr"/>
            <a:endParaRPr lang="en-US" dirty="0">
              <a:solidFill>
                <a:srgbClr val="FFFFFF"/>
              </a:solidFill>
              <a:latin typeface="Arial" charset="0"/>
              <a:ea typeface="ＭＳ Ｐゴシック" pitchFamily="34" charset="-128"/>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D3C2C0-8587-4690-9813-79152DB605B7}" type="datetimeFigureOut">
              <a:rPr lang="en-US" smtClean="0"/>
              <a:pPr/>
              <a:t>6/17/2015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3A244-DF5B-402C-9D5E-80439B6F5AEA}" type="slidenum">
              <a:rPr lang="en-US" smtClean="0"/>
              <a:pPr/>
              <a:t>‹#›</a:t>
            </a:fld>
            <a:endParaRPr lang="en-US"/>
          </a:p>
        </p:txBody>
      </p:sp>
      <p:grpSp>
        <p:nvGrpSpPr>
          <p:cNvPr id="6" name="Group 5"/>
          <p:cNvGrpSpPr/>
          <p:nvPr/>
        </p:nvGrpSpPr>
        <p:grpSpPr>
          <a:xfrm>
            <a:off x="448147" y="1437765"/>
            <a:ext cx="8238653" cy="309226"/>
            <a:chOff x="448147" y="1628265"/>
            <a:chExt cx="8238653" cy="309226"/>
          </a:xfrm>
        </p:grpSpPr>
        <p:sp>
          <p:nvSpPr>
            <p:cNvPr id="7" name="Rectangle 6"/>
            <p:cNvSpPr/>
            <p:nvPr/>
          </p:nvSpPr>
          <p:spPr>
            <a:xfrm>
              <a:off x="448147" y="1709648"/>
              <a:ext cx="8238653" cy="73151"/>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lang="id-ID">
                <a:latin typeface="Arial" pitchFamily="34" charset="0"/>
                <a:cs typeface="Arial" pitchFamily="34" charset="0"/>
              </a:endParaRPr>
            </a:p>
          </p:txBody>
        </p:sp>
        <p:grpSp>
          <p:nvGrpSpPr>
            <p:cNvPr id="8" name="Group 7"/>
            <p:cNvGrpSpPr/>
            <p:nvPr/>
          </p:nvGrpSpPr>
          <p:grpSpPr>
            <a:xfrm>
              <a:off x="3987448" y="1628265"/>
              <a:ext cx="1061274" cy="309226"/>
              <a:chOff x="3987448" y="1628265"/>
              <a:chExt cx="1061274" cy="309226"/>
            </a:xfrm>
          </p:grpSpPr>
          <p:sp>
            <p:nvSpPr>
              <p:cNvPr id="9" name="Rounded Rectangle 8"/>
              <p:cNvSpPr/>
              <p:nvPr/>
            </p:nvSpPr>
            <p:spPr bwMode="auto">
              <a:xfrm>
                <a:off x="3987448" y="1709648"/>
                <a:ext cx="1061274" cy="227843"/>
              </a:xfrm>
              <a:prstGeom prst="roundRect">
                <a:avLst>
                  <a:gd name="adj" fmla="val 15704"/>
                </a:avLst>
              </a:prstGeom>
              <a:noFill/>
              <a:ln w="38100">
                <a:solidFill>
                  <a:schemeClr val="tx2">
                    <a:lumMod val="75000"/>
                  </a:schemeClr>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85000"/>
                      <a:lumOff val="15000"/>
                    </a:schemeClr>
                  </a:solidFill>
                  <a:latin typeface="Calibri"/>
                </a:endParaRPr>
              </a:p>
            </p:txBody>
          </p:sp>
          <p:sp>
            <p:nvSpPr>
              <p:cNvPr id="10" name="Rectangle 9"/>
              <p:cNvSpPr>
                <a:spLocks noChangeArrowheads="1"/>
              </p:cNvSpPr>
              <p:nvPr/>
            </p:nvSpPr>
            <p:spPr bwMode="auto">
              <a:xfrm>
                <a:off x="4125876" y="1628265"/>
                <a:ext cx="784419" cy="188235"/>
              </a:xfrm>
              <a:prstGeom prst="rect">
                <a:avLst/>
              </a:prstGeom>
              <a:gradFill flip="none" rotWithShape="1">
                <a:gsLst>
                  <a:gs pos="5000">
                    <a:srgbClr val="418FFF"/>
                  </a:gs>
                  <a:gs pos="82000">
                    <a:srgbClr val="00205B"/>
                  </a:gs>
                </a:gsLst>
                <a:lin ang="342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85000"/>
                      <a:lumOff val="15000"/>
                    </a:schemeClr>
                  </a:solidFill>
                  <a:latin typeface="Calibri"/>
                </a:endParaRPr>
              </a:p>
            </p:txBody>
          </p:sp>
        </p:grpSp>
      </p:grpSp>
      <p:sp>
        <p:nvSpPr>
          <p:cNvPr id="11" name="Content Placeholder 2"/>
          <p:cNvSpPr>
            <a:spLocks noGrp="1"/>
          </p:cNvSpPr>
          <p:nvPr>
            <p:ph idx="1"/>
          </p:nvPr>
        </p:nvSpPr>
        <p:spPr>
          <a:xfrm>
            <a:off x="647700" y="1765301"/>
            <a:ext cx="7797800" cy="41909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smtClean="0"/>
              <a:t>Click to edit Master footnote</a:t>
            </a:r>
          </a:p>
        </p:txBody>
      </p:sp>
    </p:spTree>
    <p:extLst>
      <p:ext uri="{BB962C8B-B14F-4D97-AF65-F5344CB8AC3E}">
        <p14:creationId xmlns:p14="http://schemas.microsoft.com/office/powerpoint/2010/main" val="2402688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770350819"/>
      </p:ext>
    </p:extLst>
  </p:cSld>
  <p:clrMapOvr>
    <a:masterClrMapping/>
  </p:clrMapOvr>
  <p:transition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707326788"/>
      </p:ext>
    </p:extLst>
  </p:cSld>
  <p:clrMapOvr>
    <a:masterClrMapping/>
  </p:clrMapOvr>
  <p:transition advClick="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834063403"/>
      </p:ext>
    </p:extLst>
  </p:cSld>
  <p:clrMapOvr>
    <a:masterClrMapping/>
  </p:clrMapOvr>
  <p:transition advClick="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521395097"/>
      </p:ext>
    </p:extLst>
  </p:cSld>
  <p:clrMapOvr>
    <a:masterClrMapping/>
  </p:clrMapOvr>
  <p:transition advClick="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384999379"/>
      </p:ext>
    </p:extLst>
  </p:cSld>
  <p:clrMapOvr>
    <a:masterClrMapping/>
  </p:clrMapOvr>
  <p:transition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547688"/>
            <a:ext cx="2062162" cy="58642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8150" y="547688"/>
            <a:ext cx="6034088" cy="5864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362844284"/>
      </p:ext>
    </p:extLst>
  </p:cSld>
  <p:clrMapOvr>
    <a:masterClrMapping/>
  </p:clrMapOvr>
  <p:transition advClick="0"/>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547688"/>
            <a:ext cx="8229600" cy="7778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38150" y="1690688"/>
            <a:ext cx="6772275" cy="4721225"/>
          </a:xfrm>
        </p:spPr>
        <p:txBody>
          <a:bodyPr/>
          <a:lstStyle/>
          <a:p>
            <a:pPr lvl="0"/>
            <a:endParaRPr lang="en-US" noProof="0" dirty="0" smtClean="0"/>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834097465"/>
      </p:ext>
    </p:extLst>
  </p:cSld>
  <p:clrMapOvr>
    <a:masterClrMapping/>
  </p:clrMapOvr>
  <p:transition advClick="0"/>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888227"/>
      </p:ext>
    </p:extLst>
  </p:cSld>
  <p:clrMapOvr>
    <a:masterClrMapping/>
  </p:clrMapOvr>
  <p:transition advClick="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65875740"/>
      </p:ext>
    </p:extLst>
  </p:cSld>
  <p:clrMapOvr>
    <a:masterClrMapping/>
  </p:clrMapOvr>
  <p:transition advClick="0"/>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35569816"/>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p:cNvSpPr/>
          <p:nvPr/>
        </p:nvSpPr>
        <p:spPr>
          <a:xfrm>
            <a:off x="-1587" y="1955801"/>
            <a:ext cx="9144000" cy="101600"/>
          </a:xfrm>
          <a:prstGeom prst="rect">
            <a:avLst/>
          </a:prstGeom>
          <a:gradFill flip="none" rotWithShape="1">
            <a:gsLst>
              <a:gs pos="9000">
                <a:srgbClr val="CF7F00"/>
              </a:gs>
              <a:gs pos="100000">
                <a:srgbClr val="FFCB02">
                  <a:alpha val="48000"/>
                </a:srgbClr>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1" name="Rectangle 10"/>
          <p:cNvSpPr/>
          <p:nvPr/>
        </p:nvSpPr>
        <p:spPr bwMode="auto">
          <a:xfrm>
            <a:off x="722313" y="5691746"/>
            <a:ext cx="8245731" cy="207490"/>
          </a:xfrm>
          <a:prstGeom prst="rect">
            <a:avLst/>
          </a:prstGeom>
          <a:gradFill flip="none" rotWithShape="1">
            <a:gsLst>
              <a:gs pos="69000">
                <a:schemeClr val="tx1">
                  <a:alpha val="15000"/>
                </a:schemeClr>
              </a:gs>
              <a:gs pos="100000">
                <a:srgbClr val="D9D9D9">
                  <a:alpha val="0"/>
                </a:srgbClr>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marR="0" indent="-88900" algn="l" defTabSz="914400" rtl="0" eaLnBrk="0" fontAlgn="base" latinLnBrk="0" hangingPunct="0">
              <a:lnSpc>
                <a:spcPct val="100000"/>
              </a:lnSpc>
              <a:spcBef>
                <a:spcPct val="0"/>
              </a:spcBef>
              <a:spcAft>
                <a:spcPct val="0"/>
              </a:spcAft>
              <a:buClrTx/>
              <a:buSzTx/>
              <a:buFont typeface="Arial" pitchFamily="34" charset="0"/>
              <a:buChar char="•"/>
              <a:tabLst/>
            </a:pPr>
            <a:endParaRPr kumimoji="0" lang="en-US" sz="1200" b="0" i="0" u="none" strike="noStrike" cap="none" normalizeH="0" baseline="0" dirty="0" smtClean="0">
              <a:ln>
                <a:noFill/>
              </a:ln>
              <a:solidFill>
                <a:schemeClr val="tx1"/>
              </a:solidFill>
              <a:effectLst/>
              <a:latin typeface="Arial" charset="0"/>
            </a:endParaRPr>
          </a:p>
        </p:txBody>
      </p:sp>
      <p:sp>
        <p:nvSpPr>
          <p:cNvPr id="9" name="Rectangle 8"/>
          <p:cNvSpPr/>
          <p:nvPr/>
        </p:nvSpPr>
        <p:spPr>
          <a:xfrm>
            <a:off x="0" y="1955800"/>
            <a:ext cx="9144000" cy="3837546"/>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2" name="Title 1"/>
          <p:cNvSpPr>
            <a:spLocks noGrp="1"/>
          </p:cNvSpPr>
          <p:nvPr>
            <p:ph type="title" hasCustomPrompt="1"/>
          </p:nvPr>
        </p:nvSpPr>
        <p:spPr>
          <a:xfrm>
            <a:off x="457200" y="4102101"/>
            <a:ext cx="7772400" cy="876300"/>
          </a:xfrm>
        </p:spPr>
        <p:txBody>
          <a:bodyPr anchor="t"/>
          <a:lstStyle>
            <a:lvl1pPr algn="l">
              <a:lnSpc>
                <a:spcPts val="2900"/>
              </a:lnSpc>
              <a:defRPr sz="2800" b="1" cap="none" spc="100">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3698645"/>
            <a:ext cx="7772400" cy="403455"/>
          </a:xfrm>
        </p:spPr>
        <p:txBody>
          <a:bodyPr anchor="b" anchorCtr="0"/>
          <a:lstStyle>
            <a:lvl1pPr marL="0" indent="0">
              <a:lnSpc>
                <a:spcPts val="2100"/>
              </a:lnSpc>
              <a:buNone/>
              <a:defRPr sz="20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D3C2C0-8587-4690-9813-79152DB605B7}" type="datetimeFigureOut">
              <a:rPr lang="en-US" smtClean="0"/>
              <a:pPr/>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3A244-DF5B-402C-9D5E-80439B6F5AEA}" type="slidenum">
              <a:rPr lang="en-US" smtClean="0"/>
              <a:pPr/>
              <a:t>‹#›</a:t>
            </a:fld>
            <a:endParaRPr lang="en-US"/>
          </a:p>
        </p:txBody>
      </p:sp>
      <p:pic>
        <p:nvPicPr>
          <p:cNvPr id="18" name="Picture 17"/>
          <p:cNvPicPr>
            <a:picLocks noChangeAspect="1"/>
          </p:cNvPicPr>
          <p:nvPr/>
        </p:nvPicPr>
        <p:blipFill rotWithShape="1">
          <a:blip r:embed="rId2" cstate="print">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6454469" y="2527301"/>
            <a:ext cx="2689531" cy="3266046"/>
          </a:xfrm>
          <a:prstGeom prst="rect">
            <a:avLst/>
          </a:prstGeom>
        </p:spPr>
      </p:pic>
      <p:cxnSp>
        <p:nvCxnSpPr>
          <p:cNvPr id="10" name="Straight Connector 9"/>
          <p:cNvCxnSpPr/>
          <p:nvPr/>
        </p:nvCxnSpPr>
        <p:spPr>
          <a:xfrm>
            <a:off x="0" y="2057401"/>
            <a:ext cx="9142413"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587" y="5691746"/>
            <a:ext cx="9142413"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534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8150" y="1690688"/>
            <a:ext cx="3309938" cy="4721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00488" y="1690688"/>
            <a:ext cx="3309937" cy="4721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9749668"/>
      </p:ext>
    </p:extLst>
  </p:cSld>
  <p:clrMapOvr>
    <a:masterClrMapping/>
  </p:clrMapOvr>
  <p:transition advClick="0"/>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81474086"/>
      </p:ext>
    </p:extLst>
  </p:cSld>
  <p:clrMapOvr>
    <a:masterClrMapping/>
  </p:clrMapOvr>
  <p:transition advClick="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6106148"/>
      </p:ext>
    </p:extLst>
  </p:cSld>
  <p:clrMapOvr>
    <a:masterClrMapping/>
  </p:clrMapOvr>
  <p:transition advClick="0"/>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59207098"/>
      </p:ext>
    </p:extLst>
  </p:cSld>
  <p:clrMapOvr>
    <a:masterClrMapping/>
  </p:clrMapOvr>
  <p:transition advClick="0"/>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9624060"/>
      </p:ext>
    </p:extLst>
  </p:cSld>
  <p:clrMapOvr>
    <a:masterClrMapping/>
  </p:clrMapOvr>
  <p:transition advClick="0"/>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20716131"/>
      </p:ext>
    </p:extLst>
  </p:cSld>
  <p:clrMapOvr>
    <a:masterClrMapping/>
  </p:clrMapOvr>
  <p:transition advClick="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94078313"/>
      </p:ext>
    </p:extLst>
  </p:cSld>
  <p:clrMapOvr>
    <a:masterClrMapping/>
  </p:clrMapOvr>
  <p:transition advClick="0"/>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547688"/>
            <a:ext cx="2062162" cy="58642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8150" y="547688"/>
            <a:ext cx="6034088" cy="5864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29957614"/>
      </p:ext>
    </p:extLst>
  </p:cSld>
  <p:clrMapOvr>
    <a:masterClrMapping/>
  </p:clrMapOvr>
  <p:transition advClick="0"/>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547688"/>
            <a:ext cx="8229600" cy="7778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38150" y="1690688"/>
            <a:ext cx="6772275" cy="4721225"/>
          </a:xfrm>
        </p:spPr>
        <p:txBody>
          <a:bodyPr/>
          <a:lstStyle/>
          <a:p>
            <a:pPr lvl="0"/>
            <a:endParaRPr lang="en-US" noProof="0" dirty="0" smtClean="0"/>
          </a:p>
        </p:txBody>
      </p:sp>
      <p:sp>
        <p:nvSpPr>
          <p:cNvPr id="4" name="Rectangle 1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25197944"/>
      </p:ext>
    </p:extLst>
  </p:cSld>
  <p:clrMapOvr>
    <a:masterClrMapping/>
  </p:clrMapOvr>
  <p:transition advClick="0"/>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653646803"/>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234144"/>
            <a:ext cx="3968496" cy="3951288"/>
          </a:xfrm>
        </p:spPr>
        <p:txBody>
          <a:bodyPr/>
          <a:lstStyle>
            <a:lvl1pPr marL="164592"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9325"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9325" y="2234144"/>
            <a:ext cx="3968496" cy="3951288"/>
          </a:xfrm>
        </p:spPr>
        <p:txBody>
          <a:bodyPr/>
          <a:lstStyle>
            <a:lvl1pPr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0D3C2C0-8587-4690-9813-79152DB605B7}" type="datetimeFigureOut">
              <a:rPr lang="en-US" smtClean="0"/>
              <a:pPr/>
              <a:t>6/17/2015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3A244-DF5B-402C-9D5E-80439B6F5AEA}" type="slidenum">
              <a:rPr lang="en-US" smtClean="0"/>
              <a:pPr/>
              <a:t>‹#›</a:t>
            </a:fld>
            <a:endParaRPr lang="en-US"/>
          </a:p>
        </p:txBody>
      </p:sp>
      <p:sp>
        <p:nvSpPr>
          <p:cNvPr id="10"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smtClean="0"/>
              <a:t>Click to edit Master footnote</a:t>
            </a:r>
          </a:p>
        </p:txBody>
      </p:sp>
    </p:spTree>
    <p:extLst>
      <p:ext uri="{BB962C8B-B14F-4D97-AF65-F5344CB8AC3E}">
        <p14:creationId xmlns:p14="http://schemas.microsoft.com/office/powerpoint/2010/main" val="380885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609520297"/>
      </p:ext>
    </p:extLst>
  </p:cSld>
  <p:clrMapOvr>
    <a:masterClrMapping/>
  </p:clrMapOvr>
  <p:transition advClick="0"/>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419250020"/>
      </p:ext>
    </p:extLst>
  </p:cSld>
  <p:clrMapOvr>
    <a:masterClrMapping/>
  </p:clrMapOvr>
  <p:transition advClick="0"/>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8150" y="1690688"/>
            <a:ext cx="3309938" cy="4721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00488" y="1690688"/>
            <a:ext cx="3309937" cy="4721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631260148"/>
      </p:ext>
    </p:extLst>
  </p:cSld>
  <p:clrMapOvr>
    <a:masterClrMapping/>
  </p:clrMapOvr>
  <p:transition advClick="0"/>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99471190"/>
      </p:ext>
    </p:extLst>
  </p:cSld>
  <p:clrMapOvr>
    <a:masterClrMapping/>
  </p:clrMapOvr>
  <p:transition advClick="0"/>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503851352"/>
      </p:ext>
    </p:extLst>
  </p:cSld>
  <p:clrMapOvr>
    <a:masterClrMapping/>
  </p:clrMapOvr>
  <p:transition advClick="0"/>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146041353"/>
      </p:ext>
    </p:extLst>
  </p:cSld>
  <p:clrMapOvr>
    <a:masterClrMapping/>
  </p:clrMapOvr>
  <p:transition advClick="0"/>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58569786"/>
      </p:ext>
    </p:extLst>
  </p:cSld>
  <p:clrMapOvr>
    <a:masterClrMapping/>
  </p:clrMapOvr>
  <p:transition advClick="0"/>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564764140"/>
      </p:ext>
    </p:extLst>
  </p:cSld>
  <p:clrMapOvr>
    <a:masterClrMapping/>
  </p:clrMapOvr>
  <p:transition advClick="0"/>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125619175"/>
      </p:ext>
    </p:extLst>
  </p:cSld>
  <p:clrMapOvr>
    <a:masterClrMapping/>
  </p:clrMapOvr>
  <p:transition advClick="0"/>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547688"/>
            <a:ext cx="2062162" cy="58642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8150" y="547688"/>
            <a:ext cx="6034088" cy="5864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454727543"/>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D3C2C0-8587-4690-9813-79152DB605B7}" type="datetimeFigureOut">
              <a:rPr lang="en-US" smtClean="0"/>
              <a:pPr/>
              <a:t>6/17/2015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3A244-DF5B-402C-9D5E-80439B6F5AEA}" type="slidenum">
              <a:rPr lang="en-US" smtClean="0"/>
              <a:pPr/>
              <a:t>‹#›</a:t>
            </a:fld>
            <a:endParaRPr lang="en-US"/>
          </a:p>
        </p:txBody>
      </p:sp>
    </p:spTree>
    <p:extLst>
      <p:ext uri="{BB962C8B-B14F-4D97-AF65-F5344CB8AC3E}">
        <p14:creationId xmlns:p14="http://schemas.microsoft.com/office/powerpoint/2010/main" val="18368488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547688"/>
            <a:ext cx="8229600" cy="7778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38150" y="1690688"/>
            <a:ext cx="6772275" cy="4721225"/>
          </a:xfrm>
        </p:spPr>
        <p:txBody>
          <a:bodyPr/>
          <a:lstStyle/>
          <a:p>
            <a:pPr lvl="0"/>
            <a:endParaRPr lang="en-US" noProof="0" dirty="0" smtClean="0"/>
          </a:p>
        </p:txBody>
      </p:sp>
      <p:sp>
        <p:nvSpPr>
          <p:cNvPr id="4" name="Rectangle 11"/>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878772811"/>
      </p:ext>
    </p:extLst>
  </p:cSld>
  <p:clrMapOvr>
    <a:masterClrMapping/>
  </p:clrMapOvr>
  <p:transition advClick="0"/>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accent1"/>
              </a:buClr>
              <a:buSzPct val="70000"/>
              <a:buFont typeface="Wingdings" pitchFamily="2" charset="2"/>
              <a:buChar char="§"/>
              <a:defRPr sz="2400" b="1" baseline="0">
                <a:solidFill>
                  <a:schemeClr val="bg2"/>
                </a:solidFill>
                <a:latin typeface="Calibri" pitchFamily="34" charset="0"/>
              </a:defRPr>
            </a:lvl1pPr>
            <a:lvl2pPr marL="742950" indent="-285750">
              <a:buClr>
                <a:schemeClr val="tx1"/>
              </a:buClr>
              <a:buSzPct val="100000"/>
              <a:buFont typeface="Arial" pitchFamily="34" charset="0"/>
              <a:buChar char="•"/>
              <a:defRPr sz="2000">
                <a:solidFill>
                  <a:schemeClr val="bg2"/>
                </a:solidFill>
              </a:defRPr>
            </a:lvl2pPr>
            <a:lvl3pPr marL="1143000" indent="-228600">
              <a:buClr>
                <a:schemeClr val="tx1"/>
              </a:buClr>
              <a:buSzPct val="100000"/>
              <a:buFont typeface="Courier New" pitchFamily="49" charset="0"/>
              <a:buChar char="o"/>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smtClean="0"/>
          </a:p>
          <a:p>
            <a:pPr lvl="1"/>
            <a:endParaRPr lang="en-US" dirty="0" smtClean="0"/>
          </a:p>
          <a:p>
            <a:pPr lvl="2"/>
            <a:endParaRPr lang="en-US" dirty="0"/>
          </a:p>
        </p:txBody>
      </p:sp>
      <p:sp>
        <p:nvSpPr>
          <p:cNvPr id="6" name="Text Placeholder 5"/>
          <p:cNvSpPr>
            <a:spLocks noGrp="1"/>
          </p:cNvSpPr>
          <p:nvPr>
            <p:ph type="body" sz="quarter" idx="11"/>
          </p:nvPr>
        </p:nvSpPr>
        <p:spPr>
          <a:xfrm>
            <a:off x="457200" y="6019800"/>
            <a:ext cx="8229600" cy="381000"/>
          </a:xfrm>
          <a:prstGeom prst="rect">
            <a:avLst/>
          </a:prstGeom>
        </p:spPr>
        <p:txBody>
          <a:bodyPr anchor="b"/>
          <a:lstStyle>
            <a:lvl1pPr>
              <a:buNone/>
              <a:defRPr sz="1100">
                <a:solidFill>
                  <a:schemeClr val="tx1"/>
                </a:solidFill>
                <a:latin typeface="Calibri" pitchFamily="34" charset="0"/>
              </a:defRPr>
            </a:lvl1pPr>
          </a:lstStyle>
          <a:p>
            <a:pPr lvl="0"/>
            <a:r>
              <a:rPr lang="en-US" smtClean="0"/>
              <a:t>Click to edit Master text styles</a:t>
            </a:r>
          </a:p>
        </p:txBody>
      </p:sp>
    </p:spTree>
    <p:extLst>
      <p:ext uri="{BB962C8B-B14F-4D97-AF65-F5344CB8AC3E}">
        <p14:creationId xmlns:p14="http://schemas.microsoft.com/office/powerpoint/2010/main" val="372336890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7524904"/>
      </p:ext>
    </p:extLst>
  </p:cSld>
  <p:clrMapOvr>
    <a:masterClrMapping/>
  </p:clrMapOvr>
  <p:transition advClick="0"/>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5670217"/>
      </p:ext>
    </p:extLst>
  </p:cSld>
  <p:clrMapOvr>
    <a:masterClrMapping/>
  </p:clrMapOvr>
  <p:transition advClick="0"/>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9128557"/>
      </p:ext>
    </p:extLst>
  </p:cSld>
  <p:clrMapOvr>
    <a:masterClrMapping/>
  </p:clrMapOvr>
  <p:transition advClick="0"/>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8846666"/>
      </p:ext>
    </p:extLst>
  </p:cSld>
  <p:clrMapOvr>
    <a:masterClrMapping/>
  </p:clrMapOvr>
  <p:transition advClick="0"/>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5911059"/>
      </p:ext>
    </p:extLst>
  </p:cSld>
  <p:clrMapOvr>
    <a:masterClrMapping/>
  </p:clrMapOvr>
  <p:transition advClick="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820488257"/>
      </p:ext>
    </p:extLst>
  </p:cSld>
  <p:clrMapOvr>
    <a:masterClrMapping/>
  </p:clrMapOvr>
  <p:transition advClick="0"/>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526389"/>
      </p:ext>
    </p:extLst>
  </p:cSld>
  <p:clrMapOvr>
    <a:masterClrMapping/>
  </p:clrMapOvr>
  <p:transition advClick="0"/>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50618216"/>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D3C2C0-8587-4690-9813-79152DB605B7}" type="datetimeFigureOut">
              <a:rPr lang="en-US" smtClean="0"/>
              <a:pPr/>
              <a:t>6/17/2015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3A244-DF5B-402C-9D5E-80439B6F5AEA}" type="slidenum">
              <a:rPr lang="en-US" smtClean="0"/>
              <a:pPr/>
              <a:t>‹#›</a:t>
            </a:fld>
            <a:endParaRPr lang="en-US"/>
          </a:p>
        </p:txBody>
      </p:sp>
    </p:spTree>
    <p:extLst>
      <p:ext uri="{BB962C8B-B14F-4D97-AF65-F5344CB8AC3E}">
        <p14:creationId xmlns:p14="http://schemas.microsoft.com/office/powerpoint/2010/main" val="11119023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1420943"/>
      </p:ext>
    </p:extLst>
  </p:cSld>
  <p:clrMapOvr>
    <a:masterClrMapping/>
  </p:clrMapOvr>
  <p:transition advClick="0"/>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562168"/>
      </p:ext>
    </p:extLst>
  </p:cSld>
  <p:clrMapOvr>
    <a:masterClrMapping/>
  </p:clrMapOvr>
  <p:transition advClick="0"/>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9735916"/>
      </p:ext>
    </p:extLst>
  </p:cSld>
  <p:clrMapOvr>
    <a:masterClrMapping/>
  </p:clrMapOvr>
  <p:transition advClick="0"/>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A96172F-FB89-4D24-870B-F20A17250F1E}" type="datetime1">
              <a:rPr lang="en-US">
                <a:solidFill>
                  <a:prstClr val="black">
                    <a:tint val="75000"/>
                  </a:prstClr>
                </a:solidFill>
              </a:rPr>
              <a:pPr>
                <a:defRPr/>
              </a:pPr>
              <a:t>6/17/2015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EC739E6-6360-411E-898B-39BD91F7814C}" type="slidenum">
              <a:rPr lang="en-US" altLang="en-US"/>
              <a:pPr/>
              <a:t>‹#›</a:t>
            </a:fld>
            <a:endParaRPr lang="en-US" altLang="en-US" dirty="0"/>
          </a:p>
        </p:txBody>
      </p:sp>
    </p:spTree>
    <p:extLst>
      <p:ext uri="{BB962C8B-B14F-4D97-AF65-F5344CB8AC3E}">
        <p14:creationId xmlns:p14="http://schemas.microsoft.com/office/powerpoint/2010/main" val="16266605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EE576D-0AE5-489E-9059-6C53749DC901}" type="datetime1">
              <a:rPr lang="en-US">
                <a:solidFill>
                  <a:prstClr val="black">
                    <a:tint val="75000"/>
                  </a:prstClr>
                </a:solidFill>
              </a:rPr>
              <a:pPr>
                <a:defRPr/>
              </a:pPr>
              <a:t>6/17/2015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85D1041-DA17-4CDC-A568-2DB2CFC30E30}" type="slidenum">
              <a:rPr lang="en-US" altLang="en-US"/>
              <a:pPr/>
              <a:t>‹#›</a:t>
            </a:fld>
            <a:endParaRPr lang="en-US" altLang="en-US" dirty="0"/>
          </a:p>
        </p:txBody>
      </p:sp>
    </p:spTree>
    <p:extLst>
      <p:ext uri="{BB962C8B-B14F-4D97-AF65-F5344CB8AC3E}">
        <p14:creationId xmlns:p14="http://schemas.microsoft.com/office/powerpoint/2010/main" val="8217714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0E23E09-4473-4BBD-8E62-174BE51A6BF6}" type="datetime1">
              <a:rPr lang="en-US">
                <a:solidFill>
                  <a:prstClr val="black">
                    <a:tint val="75000"/>
                  </a:prstClr>
                </a:solidFill>
              </a:rPr>
              <a:pPr>
                <a:defRPr/>
              </a:pPr>
              <a:t>6/17/2015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F132FF1-878C-4A8B-B4B6-C7B267B7DDB9}" type="slidenum">
              <a:rPr lang="en-US" altLang="en-US"/>
              <a:pPr/>
              <a:t>‹#›</a:t>
            </a:fld>
            <a:endParaRPr lang="en-US" altLang="en-US" dirty="0"/>
          </a:p>
        </p:txBody>
      </p:sp>
    </p:spTree>
    <p:extLst>
      <p:ext uri="{BB962C8B-B14F-4D97-AF65-F5344CB8AC3E}">
        <p14:creationId xmlns:p14="http://schemas.microsoft.com/office/powerpoint/2010/main" val="37382518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B68735A-FEA8-4028-BC81-680EDF7312B5}" type="datetime1">
              <a:rPr lang="en-US">
                <a:solidFill>
                  <a:prstClr val="black">
                    <a:tint val="75000"/>
                  </a:prstClr>
                </a:solidFill>
              </a:rPr>
              <a:pPr>
                <a:defRPr/>
              </a:pPr>
              <a:t>6/17/2015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FFB05A9-7018-4EBC-8EA4-042AE1BE655E}" type="slidenum">
              <a:rPr lang="en-US" altLang="en-US"/>
              <a:pPr/>
              <a:t>‹#›</a:t>
            </a:fld>
            <a:endParaRPr lang="en-US" altLang="en-US" dirty="0"/>
          </a:p>
        </p:txBody>
      </p:sp>
    </p:spTree>
    <p:extLst>
      <p:ext uri="{BB962C8B-B14F-4D97-AF65-F5344CB8AC3E}">
        <p14:creationId xmlns:p14="http://schemas.microsoft.com/office/powerpoint/2010/main" val="39527640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73355C2-C523-4C66-8709-C5E86449DBCC}" type="datetime1">
              <a:rPr lang="en-US">
                <a:solidFill>
                  <a:prstClr val="black">
                    <a:tint val="75000"/>
                  </a:prstClr>
                </a:solidFill>
              </a:rPr>
              <a:pPr>
                <a:defRPr/>
              </a:pPr>
              <a:t>6/17/2015</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FE4BFA67-3011-404A-8E39-10C5172203A3}" type="slidenum">
              <a:rPr lang="en-US" altLang="en-US"/>
              <a:pPr/>
              <a:t>‹#›</a:t>
            </a:fld>
            <a:endParaRPr lang="en-US" altLang="en-US" dirty="0"/>
          </a:p>
        </p:txBody>
      </p:sp>
    </p:spTree>
    <p:extLst>
      <p:ext uri="{BB962C8B-B14F-4D97-AF65-F5344CB8AC3E}">
        <p14:creationId xmlns:p14="http://schemas.microsoft.com/office/powerpoint/2010/main" val="23700309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C43B2E2-DDEF-40A0-8FE1-03CA7E00B14D}" type="datetime1">
              <a:rPr lang="en-US">
                <a:solidFill>
                  <a:prstClr val="black">
                    <a:tint val="75000"/>
                  </a:prstClr>
                </a:solidFill>
              </a:rPr>
              <a:pPr>
                <a:defRPr/>
              </a:pPr>
              <a:t>6/17/2015</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15F136EF-81CF-4B97-BD5B-F7741CDC7BC9}" type="slidenum">
              <a:rPr lang="en-US" altLang="en-US"/>
              <a:pPr/>
              <a:t>‹#›</a:t>
            </a:fld>
            <a:endParaRPr lang="en-US" altLang="en-US" dirty="0"/>
          </a:p>
        </p:txBody>
      </p:sp>
    </p:spTree>
    <p:extLst>
      <p:ext uri="{BB962C8B-B14F-4D97-AF65-F5344CB8AC3E}">
        <p14:creationId xmlns:p14="http://schemas.microsoft.com/office/powerpoint/2010/main" val="22702884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3710398-3304-4AAA-BEAD-F9283A6A9623}" type="datetime1">
              <a:rPr lang="en-US">
                <a:solidFill>
                  <a:prstClr val="black">
                    <a:tint val="75000"/>
                  </a:prstClr>
                </a:solidFill>
              </a:rPr>
              <a:pPr>
                <a:defRPr/>
              </a:pPr>
              <a:t>6/17/2015</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FFF6068-89B2-4FF7-BE2C-18EA7ECC59BC}" type="slidenum">
              <a:rPr lang="en-US" altLang="en-US"/>
              <a:pPr/>
              <a:t>‹#›</a:t>
            </a:fld>
            <a:endParaRPr lang="en-US" altLang="en-US" dirty="0"/>
          </a:p>
        </p:txBody>
      </p:sp>
    </p:spTree>
    <p:extLst>
      <p:ext uri="{BB962C8B-B14F-4D97-AF65-F5344CB8AC3E}">
        <p14:creationId xmlns:p14="http://schemas.microsoft.com/office/powerpoint/2010/main" val="4090612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7.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9.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10.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1.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6" Type="http://schemas.openxmlformats.org/officeDocument/2006/relationships/image" Target="../media/image8.pn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image" Target="../media/image12.png"/><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9.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3.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86608"/>
            <a:ext cx="8229600" cy="63498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D3C2C0-8587-4690-9813-79152DB605B7}" type="datetimeFigureOut">
              <a:rPr lang="en-US" smtClean="0"/>
              <a:pPr/>
              <a:t>6/17/2015</a:t>
            </a:fld>
            <a:endParaRPr lang="en-US"/>
          </a:p>
        </p:txBody>
      </p:sp>
      <p:sp>
        <p:nvSpPr>
          <p:cNvPr id="5" name="Footer Placeholder 4"/>
          <p:cNvSpPr>
            <a:spLocks noGrp="1"/>
          </p:cNvSpPr>
          <p:nvPr>
            <p:ph type="ftr" sz="quarter" idx="3"/>
          </p:nvPr>
        </p:nvSpPr>
        <p:spPr>
          <a:xfrm>
            <a:off x="50165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53400" y="6356350"/>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3A244-DF5B-402C-9D5E-80439B6F5AEA}" type="slidenum">
              <a:rPr lang="en-US" smtClean="0"/>
              <a:pPr/>
              <a:t>‹#›</a:t>
            </a:fld>
            <a:endParaRPr lang="en-US"/>
          </a:p>
        </p:txBody>
      </p:sp>
      <p:sp>
        <p:nvSpPr>
          <p:cNvPr id="20" name="Rectangle 19"/>
          <p:cNvSpPr/>
          <p:nvPr/>
        </p:nvSpPr>
        <p:spPr>
          <a:xfrm>
            <a:off x="0" y="-4559"/>
            <a:ext cx="9153144" cy="584305"/>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pic>
        <p:nvPicPr>
          <p:cNvPr id="21" name="Picture 20" descr="DPH-Logo-white.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97938" y="81548"/>
            <a:ext cx="1489969" cy="479910"/>
          </a:xfrm>
          <a:prstGeom prst="rect">
            <a:avLst/>
          </a:prstGeom>
        </p:spPr>
      </p:pic>
      <p:grpSp>
        <p:nvGrpSpPr>
          <p:cNvPr id="27" name="Group 26"/>
          <p:cNvGrpSpPr/>
          <p:nvPr/>
        </p:nvGrpSpPr>
        <p:grpSpPr>
          <a:xfrm>
            <a:off x="-10731" y="581662"/>
            <a:ext cx="9153144" cy="83427"/>
            <a:chOff x="4859" y="6756285"/>
            <a:chExt cx="6847555" cy="101715"/>
          </a:xfrm>
        </p:grpSpPr>
        <p:sp>
          <p:nvSpPr>
            <p:cNvPr id="28" name="Rectangle 27"/>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29" name="Rectangle 28"/>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30" name="Rectangle 29"/>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grpSp>
    </p:spTree>
    <p:extLst>
      <p:ext uri="{BB962C8B-B14F-4D97-AF65-F5344CB8AC3E}">
        <p14:creationId xmlns:p14="http://schemas.microsoft.com/office/powerpoint/2010/main" val="7620278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457200" rtl="0" eaLnBrk="1" latinLnBrk="0" hangingPunct="1">
        <a:spcBef>
          <a:spcPct val="0"/>
        </a:spcBef>
        <a:buNone/>
        <a:defRPr sz="2800" b="1" kern="1200">
          <a:solidFill>
            <a:schemeClr val="tx1"/>
          </a:solidFill>
          <a:latin typeface="+mj-lt"/>
          <a:ea typeface="+mj-ea"/>
          <a:cs typeface="+mj-cs"/>
        </a:defRPr>
      </a:lvl1pPr>
    </p:titleStyle>
    <p:body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86608"/>
            <a:ext cx="8229600" cy="63498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D3C2C0-8587-4690-9813-79152DB605B7}" type="datetimeFigureOut">
              <a:rPr lang="en-US" smtClean="0"/>
              <a:pPr/>
              <a:t>6/17/2015</a:t>
            </a:fld>
            <a:endParaRPr lang="en-US"/>
          </a:p>
        </p:txBody>
      </p:sp>
      <p:sp>
        <p:nvSpPr>
          <p:cNvPr id="5" name="Footer Placeholder 4"/>
          <p:cNvSpPr>
            <a:spLocks noGrp="1"/>
          </p:cNvSpPr>
          <p:nvPr>
            <p:ph type="ftr" sz="quarter" idx="3"/>
          </p:nvPr>
        </p:nvSpPr>
        <p:spPr>
          <a:xfrm>
            <a:off x="50165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53400" y="6356350"/>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3A244-DF5B-402C-9D5E-80439B6F5AEA}" type="slidenum">
              <a:rPr lang="en-US" smtClean="0"/>
              <a:pPr/>
              <a:t>‹#›</a:t>
            </a:fld>
            <a:endParaRPr lang="en-US"/>
          </a:p>
        </p:txBody>
      </p:sp>
      <p:sp>
        <p:nvSpPr>
          <p:cNvPr id="20" name="Rectangle 19"/>
          <p:cNvSpPr/>
          <p:nvPr/>
        </p:nvSpPr>
        <p:spPr>
          <a:xfrm>
            <a:off x="0" y="-4559"/>
            <a:ext cx="9153144" cy="584305"/>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pic>
        <p:nvPicPr>
          <p:cNvPr id="21" name="Picture 20" descr="DPH-Logo-white.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97938" y="81548"/>
            <a:ext cx="1489969" cy="479910"/>
          </a:xfrm>
          <a:prstGeom prst="rect">
            <a:avLst/>
          </a:prstGeom>
        </p:spPr>
      </p:pic>
      <p:grpSp>
        <p:nvGrpSpPr>
          <p:cNvPr id="27" name="Group 26"/>
          <p:cNvGrpSpPr/>
          <p:nvPr/>
        </p:nvGrpSpPr>
        <p:grpSpPr>
          <a:xfrm>
            <a:off x="-10731" y="581662"/>
            <a:ext cx="9153144" cy="83427"/>
            <a:chOff x="4859" y="6756285"/>
            <a:chExt cx="6847555" cy="101715"/>
          </a:xfrm>
        </p:grpSpPr>
        <p:sp>
          <p:nvSpPr>
            <p:cNvPr id="28" name="Rectangle 27"/>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29" name="Rectangle 28"/>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30" name="Rectangle 29"/>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grpSp>
    </p:spTree>
    <p:extLst>
      <p:ext uri="{BB962C8B-B14F-4D97-AF65-F5344CB8AC3E}">
        <p14:creationId xmlns:p14="http://schemas.microsoft.com/office/powerpoint/2010/main" val="7620278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1" kern="1200">
          <a:solidFill>
            <a:schemeClr val="tx1"/>
          </a:solidFill>
          <a:latin typeface="+mj-lt"/>
          <a:ea typeface="+mj-ea"/>
          <a:cs typeface="+mj-cs"/>
        </a:defRPr>
      </a:lvl1pPr>
    </p:titleStyle>
    <p:body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30402" name="Picture 4" descr="title.pn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1804988"/>
            <a:ext cx="9144000" cy="505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3" name="Picture 2" descr="logo_final_outlines.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31850" y="819150"/>
            <a:ext cx="5180013"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4" name="Picture 5" descr="watermark_wht_2.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60425" y="0"/>
            <a:ext cx="7423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5"/>
          <p:cNvSpPr txBox="1">
            <a:spLocks noChangeArrowheads="1"/>
          </p:cNvSpPr>
          <p:nvPr/>
        </p:nvSpPr>
        <p:spPr bwMode="auto">
          <a:xfrm>
            <a:off x="6669088" y="100013"/>
            <a:ext cx="23272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en-US" sz="1400" dirty="0" smtClean="0">
                <a:solidFill>
                  <a:srgbClr val="5F5F5F"/>
                </a:solidFill>
                <a:latin typeface="Futura Std Medium" pitchFamily="34" charset="0"/>
                <a:ea typeface="ＭＳ Ｐゴシック" pitchFamily="34" charset="-128"/>
              </a:rPr>
              <a:t>Mayor Karl Dean, Chairman</a:t>
            </a:r>
          </a:p>
        </p:txBody>
      </p:sp>
      <p:sp>
        <p:nvSpPr>
          <p:cNvPr id="230406" name="Title Placeholder 1"/>
          <p:cNvSpPr>
            <a:spLocks noGrp="1"/>
          </p:cNvSpPr>
          <p:nvPr>
            <p:ph type="title"/>
          </p:nvPr>
        </p:nvSpPr>
        <p:spPr bwMode="auto">
          <a:xfrm>
            <a:off x="317500" y="3141663"/>
            <a:ext cx="782637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230407" name="Text Placeholder 2"/>
          <p:cNvSpPr>
            <a:spLocks noGrp="1"/>
          </p:cNvSpPr>
          <p:nvPr>
            <p:ph type="body" idx="1"/>
          </p:nvPr>
        </p:nvSpPr>
        <p:spPr bwMode="auto">
          <a:xfrm>
            <a:off x="2325688" y="4305300"/>
            <a:ext cx="581818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a:t>
            </a:r>
          </a:p>
        </p:txBody>
      </p:sp>
      <p:sp>
        <p:nvSpPr>
          <p:cNvPr id="40972" name="Rectangle 12"/>
          <p:cNvSpPr>
            <a:spLocks noGrp="1" noChangeArrowheads="1"/>
          </p:cNvSpPr>
          <p:nvPr>
            <p:ph type="dt" sz="half" idx="2"/>
          </p:nvPr>
        </p:nvSpPr>
        <p:spPr bwMode="auto">
          <a:xfrm>
            <a:off x="6011863" y="63817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FF"/>
                </a:solidFill>
                <a:cs typeface="Arial" pitchFamily="34" charset="0"/>
              </a:defRPr>
            </a:lvl1pPr>
          </a:lstStyle>
          <a:p>
            <a:pPr fontAlgn="base">
              <a:spcBef>
                <a:spcPct val="0"/>
              </a:spcBef>
              <a:spcAft>
                <a:spcPct val="0"/>
              </a:spcAft>
            </a:pPr>
            <a:fld id="{A6F4C22A-3E92-4495-A9FA-F15C81238338}" type="datetimeFigureOut">
              <a:rPr lang="en-US" altLang="en-US" smtClean="0">
                <a:latin typeface="Arial" pitchFamily="34" charset="0"/>
                <a:ea typeface="ＭＳ Ｐゴシック" pitchFamily="34" charset="-128"/>
              </a:rPr>
              <a:pPr fontAlgn="base">
                <a:spcBef>
                  <a:spcPct val="0"/>
                </a:spcBef>
                <a:spcAft>
                  <a:spcPct val="0"/>
                </a:spcAft>
              </a:pPr>
              <a:t>6/17/2015</a:t>
            </a:fld>
            <a:endParaRPr lang="en-US" alt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31652545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advClick="0"/>
  <p:txStyles>
    <p:titleStyle>
      <a:lvl1pPr algn="r" rtl="0" eaLnBrk="0" fontAlgn="base" hangingPunct="0">
        <a:spcBef>
          <a:spcPct val="0"/>
        </a:spcBef>
        <a:spcAft>
          <a:spcPct val="0"/>
        </a:spcAft>
        <a:defRPr sz="4400">
          <a:solidFill>
            <a:srgbClr val="007EBE"/>
          </a:solidFill>
          <a:latin typeface="+mj-lt"/>
          <a:ea typeface="ＭＳ Ｐゴシック" charset="0"/>
          <a:cs typeface="ＭＳ Ｐゴシック" charset="0"/>
        </a:defRPr>
      </a:lvl1pPr>
      <a:lvl2pPr algn="r" rtl="0" eaLnBrk="0" fontAlgn="base" hangingPunct="0">
        <a:spcBef>
          <a:spcPct val="0"/>
        </a:spcBef>
        <a:spcAft>
          <a:spcPct val="0"/>
        </a:spcAft>
        <a:defRPr sz="4400">
          <a:solidFill>
            <a:srgbClr val="007EBE"/>
          </a:solidFill>
          <a:latin typeface="Futura Std Medium" pitchFamily="34" charset="0"/>
          <a:ea typeface="ＭＳ Ｐゴシック" charset="0"/>
          <a:cs typeface="ＭＳ Ｐゴシック" charset="0"/>
        </a:defRPr>
      </a:lvl2pPr>
      <a:lvl3pPr algn="r" rtl="0" eaLnBrk="0" fontAlgn="base" hangingPunct="0">
        <a:spcBef>
          <a:spcPct val="0"/>
        </a:spcBef>
        <a:spcAft>
          <a:spcPct val="0"/>
        </a:spcAft>
        <a:defRPr sz="4400">
          <a:solidFill>
            <a:srgbClr val="007EBE"/>
          </a:solidFill>
          <a:latin typeface="Futura Std Medium" pitchFamily="34" charset="0"/>
          <a:ea typeface="ＭＳ Ｐゴシック" charset="0"/>
          <a:cs typeface="ＭＳ Ｐゴシック" charset="0"/>
        </a:defRPr>
      </a:lvl3pPr>
      <a:lvl4pPr algn="r" rtl="0" eaLnBrk="0" fontAlgn="base" hangingPunct="0">
        <a:spcBef>
          <a:spcPct val="0"/>
        </a:spcBef>
        <a:spcAft>
          <a:spcPct val="0"/>
        </a:spcAft>
        <a:defRPr sz="4400">
          <a:solidFill>
            <a:srgbClr val="007EBE"/>
          </a:solidFill>
          <a:latin typeface="Futura Std Medium" pitchFamily="34" charset="0"/>
          <a:ea typeface="ＭＳ Ｐゴシック" charset="0"/>
          <a:cs typeface="ＭＳ Ｐゴシック" charset="0"/>
        </a:defRPr>
      </a:lvl4pPr>
      <a:lvl5pPr algn="r" rtl="0" eaLnBrk="0" fontAlgn="base" hangingPunct="0">
        <a:spcBef>
          <a:spcPct val="0"/>
        </a:spcBef>
        <a:spcAft>
          <a:spcPct val="0"/>
        </a:spcAft>
        <a:defRPr sz="4400">
          <a:solidFill>
            <a:srgbClr val="007EBE"/>
          </a:solidFill>
          <a:latin typeface="Futura Std Medium" pitchFamily="34" charset="0"/>
          <a:ea typeface="ＭＳ Ｐゴシック" charset="0"/>
          <a:cs typeface="ＭＳ Ｐゴシック" charset="0"/>
        </a:defRPr>
      </a:lvl5pPr>
      <a:lvl6pPr marL="457200" algn="r" rtl="0" eaLnBrk="0" fontAlgn="base" hangingPunct="0">
        <a:spcBef>
          <a:spcPct val="0"/>
        </a:spcBef>
        <a:spcAft>
          <a:spcPct val="0"/>
        </a:spcAft>
        <a:defRPr sz="4400">
          <a:solidFill>
            <a:srgbClr val="007EBE"/>
          </a:solidFill>
          <a:latin typeface="Futura Std Medium" pitchFamily="34" charset="0"/>
        </a:defRPr>
      </a:lvl6pPr>
      <a:lvl7pPr marL="914400" algn="r" rtl="0" eaLnBrk="0" fontAlgn="base" hangingPunct="0">
        <a:spcBef>
          <a:spcPct val="0"/>
        </a:spcBef>
        <a:spcAft>
          <a:spcPct val="0"/>
        </a:spcAft>
        <a:defRPr sz="4400">
          <a:solidFill>
            <a:srgbClr val="007EBE"/>
          </a:solidFill>
          <a:latin typeface="Futura Std Medium" pitchFamily="34" charset="0"/>
        </a:defRPr>
      </a:lvl7pPr>
      <a:lvl8pPr marL="1371600" algn="r" rtl="0" eaLnBrk="0" fontAlgn="base" hangingPunct="0">
        <a:spcBef>
          <a:spcPct val="0"/>
        </a:spcBef>
        <a:spcAft>
          <a:spcPct val="0"/>
        </a:spcAft>
        <a:defRPr sz="4400">
          <a:solidFill>
            <a:srgbClr val="007EBE"/>
          </a:solidFill>
          <a:latin typeface="Futura Std Medium" pitchFamily="34" charset="0"/>
        </a:defRPr>
      </a:lvl8pPr>
      <a:lvl9pPr marL="1828800" algn="r" rtl="0" eaLnBrk="0" fontAlgn="base" hangingPunct="0">
        <a:spcBef>
          <a:spcPct val="0"/>
        </a:spcBef>
        <a:spcAft>
          <a:spcPct val="0"/>
        </a:spcAft>
        <a:defRPr sz="4400">
          <a:solidFill>
            <a:srgbClr val="007EBE"/>
          </a:solidFill>
          <a:latin typeface="Futura Std Medium" pitchFamily="34" charset="0"/>
        </a:defRPr>
      </a:lvl9pPr>
    </p:titleStyle>
    <p:bodyStyle>
      <a:lvl1pPr marL="609600" indent="-609600" algn="r" rtl="0" eaLnBrk="0" fontAlgn="base" hangingPunct="0">
        <a:spcBef>
          <a:spcPct val="0"/>
        </a:spcBef>
        <a:spcAft>
          <a:spcPct val="0"/>
        </a:spcAft>
        <a:buFont typeface="Arial" pitchFamily="34" charset="0"/>
        <a:defRPr sz="2400">
          <a:solidFill>
            <a:schemeClr val="bg1"/>
          </a:solidFill>
          <a:latin typeface="+mn-lt"/>
          <a:ea typeface="ＭＳ Ｐゴシック" charset="0"/>
          <a:cs typeface="ＭＳ Ｐゴシック" charset="0"/>
        </a:defRPr>
      </a:lvl1pPr>
      <a:lvl2pPr marL="990600" indent="-533400" algn="ctr" rtl="0" eaLnBrk="0" fontAlgn="base" hangingPunct="0">
        <a:spcBef>
          <a:spcPct val="20000"/>
        </a:spcBef>
        <a:spcAft>
          <a:spcPct val="0"/>
        </a:spcAft>
        <a:buFont typeface="Arial" pitchFamily="34" charset="0"/>
        <a:defRPr sz="2800">
          <a:solidFill>
            <a:schemeClr val="bg1"/>
          </a:solidFill>
          <a:latin typeface="+mn-lt"/>
          <a:ea typeface="ＭＳ Ｐゴシック" charset="0"/>
        </a:defRPr>
      </a:lvl2pPr>
      <a:lvl3pPr marL="1371600" indent="-457200" algn="ctr" rtl="0" eaLnBrk="0" fontAlgn="base" hangingPunct="0">
        <a:spcBef>
          <a:spcPct val="20000"/>
        </a:spcBef>
        <a:spcAft>
          <a:spcPct val="0"/>
        </a:spcAft>
        <a:buFont typeface="Arial" pitchFamily="34" charset="0"/>
        <a:defRPr sz="2400">
          <a:solidFill>
            <a:schemeClr val="bg1"/>
          </a:solidFill>
          <a:latin typeface="+mn-lt"/>
          <a:ea typeface="ＭＳ Ｐゴシック" charset="0"/>
        </a:defRPr>
      </a:lvl3pPr>
      <a:lvl4pPr marL="1752600" indent="-3810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charset="0"/>
        </a:defRPr>
      </a:lvl4pPr>
      <a:lvl5pPr marL="2209800" indent="-3810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charset="0"/>
        </a:defRPr>
      </a:lvl5pPr>
      <a:lvl6pPr marL="2667000" indent="-381000" algn="l" rtl="0" eaLnBrk="0" fontAlgn="base" hangingPunct="0">
        <a:spcBef>
          <a:spcPct val="20000"/>
        </a:spcBef>
        <a:spcAft>
          <a:spcPct val="0"/>
        </a:spcAft>
        <a:buFont typeface="Arial" charset="0"/>
        <a:buChar char="»"/>
        <a:defRPr sz="2000">
          <a:solidFill>
            <a:schemeClr val="tx1"/>
          </a:solidFill>
          <a:latin typeface="+mn-lt"/>
        </a:defRPr>
      </a:lvl6pPr>
      <a:lvl7pPr marL="3124200" indent="-381000" algn="l" rtl="0" eaLnBrk="0" fontAlgn="base" hangingPunct="0">
        <a:spcBef>
          <a:spcPct val="20000"/>
        </a:spcBef>
        <a:spcAft>
          <a:spcPct val="0"/>
        </a:spcAft>
        <a:buFont typeface="Arial" charset="0"/>
        <a:buChar char="»"/>
        <a:defRPr sz="2000">
          <a:solidFill>
            <a:schemeClr val="tx1"/>
          </a:solidFill>
          <a:latin typeface="+mn-lt"/>
        </a:defRPr>
      </a:lvl7pPr>
      <a:lvl8pPr marL="3581400" indent="-381000" algn="l" rtl="0" eaLnBrk="0" fontAlgn="base" hangingPunct="0">
        <a:spcBef>
          <a:spcPct val="20000"/>
        </a:spcBef>
        <a:spcAft>
          <a:spcPct val="0"/>
        </a:spcAft>
        <a:buFont typeface="Arial" charset="0"/>
        <a:buChar char="»"/>
        <a:defRPr sz="2000">
          <a:solidFill>
            <a:schemeClr val="tx1"/>
          </a:solidFill>
          <a:latin typeface="+mn-lt"/>
        </a:defRPr>
      </a:lvl8pPr>
      <a:lvl9pPr marL="4038600" indent="-3810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42690" name="Picture 6" descr="bg_wht_sub.png"/>
          <p:cNvPicPr>
            <a:picLocks noChangeAspect="1"/>
          </p:cNvPicPr>
          <p:nvPr/>
        </p:nvPicPr>
        <p:blipFill>
          <a:blip r:embed="rId14">
            <a:extLst>
              <a:ext uri="{28A0092B-C50C-407E-A947-70E740481C1C}">
                <a14:useLocalDpi xmlns:a14="http://schemas.microsoft.com/office/drawing/2010/main" val="0"/>
              </a:ext>
            </a:extLst>
          </a:blip>
          <a:srcRect b="87340"/>
          <a:stretch>
            <a:fillRect/>
          </a:stretch>
        </p:blipFill>
        <p:spPr bwMode="auto">
          <a:xfrm>
            <a:off x="0" y="-3175"/>
            <a:ext cx="91440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1" name="Title Placeholder 1"/>
          <p:cNvSpPr>
            <a:spLocks noGrp="1"/>
          </p:cNvSpPr>
          <p:nvPr>
            <p:ph type="title"/>
          </p:nvPr>
        </p:nvSpPr>
        <p:spPr bwMode="auto">
          <a:xfrm>
            <a:off x="457200" y="547688"/>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242692" name="Text Placeholder 2"/>
          <p:cNvSpPr>
            <a:spLocks noGrp="1"/>
          </p:cNvSpPr>
          <p:nvPr>
            <p:ph type="body" idx="1"/>
          </p:nvPr>
        </p:nvSpPr>
        <p:spPr bwMode="auto">
          <a:xfrm>
            <a:off x="438150" y="1690688"/>
            <a:ext cx="6772275"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61451" name="Rectangle 11"/>
          <p:cNvSpPr>
            <a:spLocks noGrp="1" noChangeArrowheads="1"/>
          </p:cNvSpPr>
          <p:nvPr>
            <p:ph type="ftr" sz="quarter" idx="3"/>
          </p:nvPr>
        </p:nvSpPr>
        <p:spPr bwMode="auto">
          <a:xfrm>
            <a:off x="438150" y="6553200"/>
            <a:ext cx="6772275"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7EBE"/>
                </a:solidFill>
                <a:latin typeface="Arial" charset="0"/>
                <a:ea typeface="+mn-ea"/>
                <a:cs typeface="Arial" charset="0"/>
              </a:defRPr>
            </a:lvl1pPr>
          </a:lstStyle>
          <a:p>
            <a:pPr fontAlgn="base">
              <a:spcBef>
                <a:spcPct val="0"/>
              </a:spcBef>
              <a:spcAft>
                <a:spcPct val="0"/>
              </a:spcAft>
              <a:defRPr/>
            </a:pPr>
            <a:endParaRPr lang="en-US"/>
          </a:p>
        </p:txBody>
      </p:sp>
      <p:sp>
        <p:nvSpPr>
          <p:cNvPr id="2054" name="Text Box 12"/>
          <p:cNvSpPr txBox="1">
            <a:spLocks noChangeArrowheads="1"/>
          </p:cNvSpPr>
          <p:nvPr userDrawn="1"/>
        </p:nvSpPr>
        <p:spPr bwMode="auto">
          <a:xfrm>
            <a:off x="7232650" y="6548438"/>
            <a:ext cx="194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dirty="0" smtClean="0">
                <a:solidFill>
                  <a:srgbClr val="4F81BD"/>
                </a:solidFill>
                <a:ea typeface="ＭＳ Ｐゴシック" pitchFamily="34" charset="-128"/>
              </a:rPr>
              <a:t>nashville</a:t>
            </a:r>
            <a:r>
              <a:rPr lang="en-US" b="1" dirty="0" smtClean="0">
                <a:solidFill>
                  <a:srgbClr val="1F497D"/>
                </a:solidFill>
                <a:ea typeface="ＭＳ Ｐゴシック" pitchFamily="34" charset="-128"/>
              </a:rPr>
              <a:t>mpo</a:t>
            </a:r>
            <a:r>
              <a:rPr lang="en-US" dirty="0" smtClean="0">
                <a:solidFill>
                  <a:srgbClr val="4F81BD"/>
                </a:solidFill>
                <a:ea typeface="ＭＳ Ｐゴシック" pitchFamily="34" charset="-128"/>
              </a:rPr>
              <a:t>.org</a:t>
            </a:r>
          </a:p>
        </p:txBody>
      </p:sp>
    </p:spTree>
    <p:extLst>
      <p:ext uri="{BB962C8B-B14F-4D97-AF65-F5344CB8AC3E}">
        <p14:creationId xmlns:p14="http://schemas.microsoft.com/office/powerpoint/2010/main" val="29089631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ransition advClick="0"/>
  <p:txStyles>
    <p:titleStyle>
      <a:lvl1pPr algn="l" rtl="0" eaLnBrk="0" fontAlgn="base" hangingPunct="0">
        <a:spcBef>
          <a:spcPct val="0"/>
        </a:spcBef>
        <a:spcAft>
          <a:spcPct val="0"/>
        </a:spcAft>
        <a:defRPr sz="3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2pPr>
      <a:lvl3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3pPr>
      <a:lvl4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4pPr>
      <a:lvl5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5pPr>
      <a:lvl6pPr marL="457200" algn="l" rtl="0" fontAlgn="base">
        <a:spcBef>
          <a:spcPct val="0"/>
        </a:spcBef>
        <a:spcAft>
          <a:spcPct val="0"/>
        </a:spcAft>
        <a:defRPr sz="3800" b="1">
          <a:solidFill>
            <a:schemeClr val="bg1"/>
          </a:solidFill>
          <a:latin typeface="Futura Std Medium" pitchFamily="34" charset="0"/>
        </a:defRPr>
      </a:lvl6pPr>
      <a:lvl7pPr marL="914400" algn="l" rtl="0" fontAlgn="base">
        <a:spcBef>
          <a:spcPct val="0"/>
        </a:spcBef>
        <a:spcAft>
          <a:spcPct val="0"/>
        </a:spcAft>
        <a:defRPr sz="3800" b="1">
          <a:solidFill>
            <a:schemeClr val="bg1"/>
          </a:solidFill>
          <a:latin typeface="Futura Std Medium" pitchFamily="34" charset="0"/>
        </a:defRPr>
      </a:lvl7pPr>
      <a:lvl8pPr marL="1371600" algn="l" rtl="0" fontAlgn="base">
        <a:spcBef>
          <a:spcPct val="0"/>
        </a:spcBef>
        <a:spcAft>
          <a:spcPct val="0"/>
        </a:spcAft>
        <a:defRPr sz="3800" b="1">
          <a:solidFill>
            <a:schemeClr val="bg1"/>
          </a:solidFill>
          <a:latin typeface="Futura Std Medium" pitchFamily="34" charset="0"/>
        </a:defRPr>
      </a:lvl8pPr>
      <a:lvl9pPr marL="1828800" algn="l" rtl="0" fontAlgn="base">
        <a:spcBef>
          <a:spcPct val="0"/>
        </a:spcBef>
        <a:spcAft>
          <a:spcPct val="0"/>
        </a:spcAft>
        <a:defRPr sz="3800" b="1">
          <a:solidFill>
            <a:schemeClr val="bg1"/>
          </a:solidFill>
          <a:latin typeface="Futura Std Medium" pitchFamily="34" charset="0"/>
        </a:defRPr>
      </a:lvl9pPr>
    </p:titleStyle>
    <p:bodyStyle>
      <a:lvl1pPr marL="342900" indent="-342900" algn="l" rtl="0" eaLnBrk="0" fontAlgn="base" hangingPunct="0">
        <a:spcBef>
          <a:spcPct val="20000"/>
        </a:spcBef>
        <a:spcAft>
          <a:spcPct val="0"/>
        </a:spcAft>
        <a:buClr>
          <a:srgbClr val="007EBE"/>
        </a:buClr>
        <a:buFont typeface="Wingdings" pitchFamily="2" charset="2"/>
        <a:buChar char="Ü"/>
        <a:defRPr sz="2400">
          <a:solidFill>
            <a:srgbClr val="333333"/>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Font typeface="Wingdings" pitchFamily="2" charset="2"/>
        <a:buChar char="î"/>
        <a:defRPr sz="2200">
          <a:solidFill>
            <a:srgbClr val="007EBE"/>
          </a:solidFill>
          <a:latin typeface="+mn-lt"/>
          <a:ea typeface="ＭＳ Ｐゴシック" charset="0"/>
        </a:defRPr>
      </a:lvl2pPr>
      <a:lvl3pPr marL="1143000" indent="-228600" algn="l" rtl="0" eaLnBrk="0" fontAlgn="base" hangingPunct="0">
        <a:spcBef>
          <a:spcPct val="20000"/>
        </a:spcBef>
        <a:spcAft>
          <a:spcPct val="0"/>
        </a:spcAft>
        <a:buClr>
          <a:srgbClr val="7F7F7F"/>
        </a:buClr>
        <a:buSzPct val="95000"/>
        <a:defRPr sz="2000">
          <a:solidFill>
            <a:srgbClr val="595959"/>
          </a:solidFill>
          <a:latin typeface="+mn-lt"/>
          <a:ea typeface="ＭＳ Ｐゴシック" charset="0"/>
        </a:defRPr>
      </a:lvl3pPr>
      <a:lvl4pPr marL="1600200" indent="-228600" algn="l" rtl="0" eaLnBrk="0" fontAlgn="base" hangingPunct="0">
        <a:spcBef>
          <a:spcPct val="20000"/>
        </a:spcBef>
        <a:spcAft>
          <a:spcPct val="0"/>
        </a:spcAft>
        <a:buFont typeface="Arial" pitchFamily="34" charset="0"/>
        <a:buChar char="–"/>
        <a:defRPr sz="2000">
          <a:solidFill>
            <a:srgbClr val="333333"/>
          </a:solidFill>
          <a:latin typeface="+mn-lt"/>
          <a:ea typeface="ＭＳ Ｐゴシック" charset="0"/>
        </a:defRPr>
      </a:lvl4pPr>
      <a:lvl5pPr marL="2057400" indent="-228600" algn="l" rtl="0" eaLnBrk="0" fontAlgn="base" hangingPunct="0">
        <a:spcBef>
          <a:spcPct val="20000"/>
        </a:spcBef>
        <a:spcAft>
          <a:spcPct val="0"/>
        </a:spcAft>
        <a:buFont typeface="Arial" pitchFamily="34" charset="0"/>
        <a:buChar char="»"/>
        <a:defRPr sz="2000">
          <a:solidFill>
            <a:srgbClr val="333333"/>
          </a:solidFill>
          <a:latin typeface="+mn-lt"/>
          <a:ea typeface="ＭＳ Ｐゴシック" charset="0"/>
        </a:defRPr>
      </a:lvl5pPr>
      <a:lvl6pPr marL="2514600" indent="-228600" algn="l" rtl="0" fontAlgn="base">
        <a:spcBef>
          <a:spcPct val="20000"/>
        </a:spcBef>
        <a:spcAft>
          <a:spcPct val="0"/>
        </a:spcAft>
        <a:buFont typeface="Arial" charset="0"/>
        <a:buChar char="»"/>
        <a:defRPr sz="2000">
          <a:solidFill>
            <a:srgbClr val="333333"/>
          </a:solidFill>
          <a:latin typeface="+mn-lt"/>
        </a:defRPr>
      </a:lvl6pPr>
      <a:lvl7pPr marL="2971800" indent="-228600" algn="l" rtl="0" fontAlgn="base">
        <a:spcBef>
          <a:spcPct val="20000"/>
        </a:spcBef>
        <a:spcAft>
          <a:spcPct val="0"/>
        </a:spcAft>
        <a:buFont typeface="Arial" charset="0"/>
        <a:buChar char="»"/>
        <a:defRPr sz="2000">
          <a:solidFill>
            <a:srgbClr val="333333"/>
          </a:solidFill>
          <a:latin typeface="+mn-lt"/>
        </a:defRPr>
      </a:lvl7pPr>
      <a:lvl8pPr marL="3429000" indent="-228600" algn="l" rtl="0" fontAlgn="base">
        <a:spcBef>
          <a:spcPct val="20000"/>
        </a:spcBef>
        <a:spcAft>
          <a:spcPct val="0"/>
        </a:spcAft>
        <a:buFont typeface="Arial" charset="0"/>
        <a:buChar char="»"/>
        <a:defRPr sz="2000">
          <a:solidFill>
            <a:srgbClr val="333333"/>
          </a:solidFill>
          <a:latin typeface="+mn-lt"/>
        </a:defRPr>
      </a:lvl8pPr>
      <a:lvl9pPr marL="3886200" indent="-228600" algn="l" rtl="0" fontAlgn="base">
        <a:spcBef>
          <a:spcPct val="20000"/>
        </a:spcBef>
        <a:spcAft>
          <a:spcPct val="0"/>
        </a:spcAft>
        <a:buFont typeface="Arial" charset="0"/>
        <a:buChar char="»"/>
        <a:defRPr sz="20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7138" name="Picture 6" descr="bg_wht_sub.png"/>
          <p:cNvPicPr>
            <a:picLocks noChangeAspect="1"/>
          </p:cNvPicPr>
          <p:nvPr/>
        </p:nvPicPr>
        <p:blipFill>
          <a:blip r:embed="rId14">
            <a:extLst>
              <a:ext uri="{28A0092B-C50C-407E-A947-70E740481C1C}">
                <a14:useLocalDpi xmlns:a14="http://schemas.microsoft.com/office/drawing/2010/main" val="0"/>
              </a:ext>
            </a:extLst>
          </a:blip>
          <a:srcRect b="87340"/>
          <a:stretch>
            <a:fillRect/>
          </a:stretch>
        </p:blipFill>
        <p:spPr bwMode="auto">
          <a:xfrm>
            <a:off x="0" y="-3175"/>
            <a:ext cx="91440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39" name="Title Placeholder 1"/>
          <p:cNvSpPr>
            <a:spLocks noGrp="1"/>
          </p:cNvSpPr>
          <p:nvPr>
            <p:ph type="title"/>
          </p:nvPr>
        </p:nvSpPr>
        <p:spPr bwMode="auto">
          <a:xfrm>
            <a:off x="457200" y="547688"/>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347140" name="Text Placeholder 2"/>
          <p:cNvSpPr>
            <a:spLocks noGrp="1"/>
          </p:cNvSpPr>
          <p:nvPr>
            <p:ph type="body" idx="1"/>
          </p:nvPr>
        </p:nvSpPr>
        <p:spPr bwMode="auto">
          <a:xfrm>
            <a:off x="438150" y="1690688"/>
            <a:ext cx="6772275"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61451" name="Rectangle 11"/>
          <p:cNvSpPr>
            <a:spLocks noGrp="1" noChangeArrowheads="1"/>
          </p:cNvSpPr>
          <p:nvPr>
            <p:ph type="ftr" sz="quarter" idx="3"/>
          </p:nvPr>
        </p:nvSpPr>
        <p:spPr bwMode="auto">
          <a:xfrm>
            <a:off x="438150" y="6553200"/>
            <a:ext cx="6772275"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7EBE"/>
                </a:solidFill>
                <a:latin typeface="Arial" charset="0"/>
                <a:ea typeface="+mn-ea"/>
                <a:cs typeface="Arial" charset="0"/>
              </a:defRPr>
            </a:lvl1pPr>
          </a:lstStyle>
          <a:p>
            <a:pPr fontAlgn="base">
              <a:spcBef>
                <a:spcPct val="0"/>
              </a:spcBef>
              <a:spcAft>
                <a:spcPct val="0"/>
              </a:spcAft>
              <a:defRPr/>
            </a:pPr>
            <a:endParaRPr lang="en-US"/>
          </a:p>
        </p:txBody>
      </p:sp>
      <p:sp>
        <p:nvSpPr>
          <p:cNvPr id="2054" name="Text Box 12"/>
          <p:cNvSpPr txBox="1">
            <a:spLocks noChangeArrowheads="1"/>
          </p:cNvSpPr>
          <p:nvPr userDrawn="1"/>
        </p:nvSpPr>
        <p:spPr bwMode="auto">
          <a:xfrm>
            <a:off x="7232650" y="6548438"/>
            <a:ext cx="194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dirty="0" smtClean="0">
                <a:solidFill>
                  <a:srgbClr val="4F81BD"/>
                </a:solidFill>
                <a:ea typeface="ＭＳ Ｐゴシック" pitchFamily="34" charset="-128"/>
              </a:rPr>
              <a:t>nashville</a:t>
            </a:r>
            <a:r>
              <a:rPr lang="en-US" b="1" dirty="0" smtClean="0">
                <a:solidFill>
                  <a:srgbClr val="1F497D"/>
                </a:solidFill>
                <a:ea typeface="ＭＳ Ｐゴシック" pitchFamily="34" charset="-128"/>
              </a:rPr>
              <a:t>mpo</a:t>
            </a:r>
            <a:r>
              <a:rPr lang="en-US" dirty="0" smtClean="0">
                <a:solidFill>
                  <a:srgbClr val="4F81BD"/>
                </a:solidFill>
                <a:ea typeface="ＭＳ Ｐゴシック" pitchFamily="34" charset="-128"/>
              </a:rPr>
              <a:t>.org</a:t>
            </a:r>
          </a:p>
        </p:txBody>
      </p:sp>
    </p:spTree>
    <p:extLst>
      <p:ext uri="{BB962C8B-B14F-4D97-AF65-F5344CB8AC3E}">
        <p14:creationId xmlns:p14="http://schemas.microsoft.com/office/powerpoint/2010/main" val="51455568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ransition advClick="0"/>
  <p:txStyles>
    <p:titleStyle>
      <a:lvl1pPr algn="l" rtl="0" eaLnBrk="0" fontAlgn="base" hangingPunct="0">
        <a:spcBef>
          <a:spcPct val="0"/>
        </a:spcBef>
        <a:spcAft>
          <a:spcPct val="0"/>
        </a:spcAft>
        <a:defRPr sz="3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2pPr>
      <a:lvl3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3pPr>
      <a:lvl4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4pPr>
      <a:lvl5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5pPr>
      <a:lvl6pPr marL="457200" algn="l" rtl="0" fontAlgn="base">
        <a:spcBef>
          <a:spcPct val="0"/>
        </a:spcBef>
        <a:spcAft>
          <a:spcPct val="0"/>
        </a:spcAft>
        <a:defRPr sz="3800" b="1">
          <a:solidFill>
            <a:schemeClr val="bg1"/>
          </a:solidFill>
          <a:latin typeface="Futura Std Medium" pitchFamily="34" charset="0"/>
        </a:defRPr>
      </a:lvl6pPr>
      <a:lvl7pPr marL="914400" algn="l" rtl="0" fontAlgn="base">
        <a:spcBef>
          <a:spcPct val="0"/>
        </a:spcBef>
        <a:spcAft>
          <a:spcPct val="0"/>
        </a:spcAft>
        <a:defRPr sz="3800" b="1">
          <a:solidFill>
            <a:schemeClr val="bg1"/>
          </a:solidFill>
          <a:latin typeface="Futura Std Medium" pitchFamily="34" charset="0"/>
        </a:defRPr>
      </a:lvl7pPr>
      <a:lvl8pPr marL="1371600" algn="l" rtl="0" fontAlgn="base">
        <a:spcBef>
          <a:spcPct val="0"/>
        </a:spcBef>
        <a:spcAft>
          <a:spcPct val="0"/>
        </a:spcAft>
        <a:defRPr sz="3800" b="1">
          <a:solidFill>
            <a:schemeClr val="bg1"/>
          </a:solidFill>
          <a:latin typeface="Futura Std Medium" pitchFamily="34" charset="0"/>
        </a:defRPr>
      </a:lvl8pPr>
      <a:lvl9pPr marL="1828800" algn="l" rtl="0" fontAlgn="base">
        <a:spcBef>
          <a:spcPct val="0"/>
        </a:spcBef>
        <a:spcAft>
          <a:spcPct val="0"/>
        </a:spcAft>
        <a:defRPr sz="3800" b="1">
          <a:solidFill>
            <a:schemeClr val="bg1"/>
          </a:solidFill>
          <a:latin typeface="Futura Std Medium" pitchFamily="34" charset="0"/>
        </a:defRPr>
      </a:lvl9pPr>
    </p:titleStyle>
    <p:bodyStyle>
      <a:lvl1pPr marL="342900" indent="-342900" algn="l" rtl="0" eaLnBrk="0" fontAlgn="base" hangingPunct="0">
        <a:spcBef>
          <a:spcPct val="20000"/>
        </a:spcBef>
        <a:spcAft>
          <a:spcPct val="0"/>
        </a:spcAft>
        <a:buClr>
          <a:srgbClr val="007EBE"/>
        </a:buClr>
        <a:buFont typeface="Wingdings" pitchFamily="2" charset="2"/>
        <a:buChar char="Ü"/>
        <a:defRPr sz="2400">
          <a:solidFill>
            <a:srgbClr val="333333"/>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Font typeface="Wingdings" pitchFamily="2" charset="2"/>
        <a:buChar char="î"/>
        <a:defRPr sz="2200">
          <a:solidFill>
            <a:srgbClr val="007EBE"/>
          </a:solidFill>
          <a:latin typeface="+mn-lt"/>
          <a:ea typeface="ＭＳ Ｐゴシック" charset="0"/>
        </a:defRPr>
      </a:lvl2pPr>
      <a:lvl3pPr marL="1143000" indent="-228600" algn="l" rtl="0" eaLnBrk="0" fontAlgn="base" hangingPunct="0">
        <a:spcBef>
          <a:spcPct val="20000"/>
        </a:spcBef>
        <a:spcAft>
          <a:spcPct val="0"/>
        </a:spcAft>
        <a:buClr>
          <a:srgbClr val="7F7F7F"/>
        </a:buClr>
        <a:buSzPct val="95000"/>
        <a:defRPr sz="2000">
          <a:solidFill>
            <a:srgbClr val="595959"/>
          </a:solidFill>
          <a:latin typeface="+mn-lt"/>
          <a:ea typeface="ＭＳ Ｐゴシック" charset="0"/>
        </a:defRPr>
      </a:lvl3pPr>
      <a:lvl4pPr marL="1600200" indent="-228600" algn="l" rtl="0" eaLnBrk="0" fontAlgn="base" hangingPunct="0">
        <a:spcBef>
          <a:spcPct val="20000"/>
        </a:spcBef>
        <a:spcAft>
          <a:spcPct val="0"/>
        </a:spcAft>
        <a:buFont typeface="Arial" pitchFamily="34" charset="0"/>
        <a:buChar char="–"/>
        <a:defRPr sz="2000">
          <a:solidFill>
            <a:srgbClr val="333333"/>
          </a:solidFill>
          <a:latin typeface="+mn-lt"/>
          <a:ea typeface="ＭＳ Ｐゴシック" charset="0"/>
        </a:defRPr>
      </a:lvl4pPr>
      <a:lvl5pPr marL="2057400" indent="-228600" algn="l" rtl="0" eaLnBrk="0" fontAlgn="base" hangingPunct="0">
        <a:spcBef>
          <a:spcPct val="20000"/>
        </a:spcBef>
        <a:spcAft>
          <a:spcPct val="0"/>
        </a:spcAft>
        <a:buFont typeface="Arial" pitchFamily="34" charset="0"/>
        <a:buChar char="»"/>
        <a:defRPr sz="2000">
          <a:solidFill>
            <a:srgbClr val="333333"/>
          </a:solidFill>
          <a:latin typeface="+mn-lt"/>
          <a:ea typeface="ＭＳ Ｐゴシック" charset="0"/>
        </a:defRPr>
      </a:lvl5pPr>
      <a:lvl6pPr marL="2514600" indent="-228600" algn="l" rtl="0" fontAlgn="base">
        <a:spcBef>
          <a:spcPct val="20000"/>
        </a:spcBef>
        <a:spcAft>
          <a:spcPct val="0"/>
        </a:spcAft>
        <a:buFont typeface="Arial" charset="0"/>
        <a:buChar char="»"/>
        <a:defRPr sz="2000">
          <a:solidFill>
            <a:srgbClr val="333333"/>
          </a:solidFill>
          <a:latin typeface="+mn-lt"/>
        </a:defRPr>
      </a:lvl6pPr>
      <a:lvl7pPr marL="2971800" indent="-228600" algn="l" rtl="0" fontAlgn="base">
        <a:spcBef>
          <a:spcPct val="20000"/>
        </a:spcBef>
        <a:spcAft>
          <a:spcPct val="0"/>
        </a:spcAft>
        <a:buFont typeface="Arial" charset="0"/>
        <a:buChar char="»"/>
        <a:defRPr sz="2000">
          <a:solidFill>
            <a:srgbClr val="333333"/>
          </a:solidFill>
          <a:latin typeface="+mn-lt"/>
        </a:defRPr>
      </a:lvl7pPr>
      <a:lvl8pPr marL="3429000" indent="-228600" algn="l" rtl="0" fontAlgn="base">
        <a:spcBef>
          <a:spcPct val="20000"/>
        </a:spcBef>
        <a:spcAft>
          <a:spcPct val="0"/>
        </a:spcAft>
        <a:buFont typeface="Arial" charset="0"/>
        <a:buChar char="»"/>
        <a:defRPr sz="2000">
          <a:solidFill>
            <a:srgbClr val="333333"/>
          </a:solidFill>
          <a:latin typeface="+mn-lt"/>
        </a:defRPr>
      </a:lvl8pPr>
      <a:lvl9pPr marL="3886200" indent="-228600" algn="l" rtl="0" fontAlgn="base">
        <a:spcBef>
          <a:spcPct val="20000"/>
        </a:spcBef>
        <a:spcAft>
          <a:spcPct val="0"/>
        </a:spcAft>
        <a:buFont typeface="Arial" charset="0"/>
        <a:buChar char="»"/>
        <a:defRPr sz="20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72386" name="Picture 6" descr="bg_wht_sub.png"/>
          <p:cNvPicPr>
            <a:picLocks noChangeAspect="1"/>
          </p:cNvPicPr>
          <p:nvPr/>
        </p:nvPicPr>
        <p:blipFill>
          <a:blip r:embed="rId14">
            <a:extLst>
              <a:ext uri="{28A0092B-C50C-407E-A947-70E740481C1C}">
                <a14:useLocalDpi xmlns:a14="http://schemas.microsoft.com/office/drawing/2010/main" val="0"/>
              </a:ext>
            </a:extLst>
          </a:blip>
          <a:srcRect b="87340"/>
          <a:stretch>
            <a:fillRect/>
          </a:stretch>
        </p:blipFill>
        <p:spPr bwMode="auto">
          <a:xfrm>
            <a:off x="0" y="-3175"/>
            <a:ext cx="91440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7" name="Title Placeholder 1"/>
          <p:cNvSpPr>
            <a:spLocks noGrp="1"/>
          </p:cNvSpPr>
          <p:nvPr>
            <p:ph type="title"/>
          </p:nvPr>
        </p:nvSpPr>
        <p:spPr bwMode="auto">
          <a:xfrm>
            <a:off x="457200" y="547688"/>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272388" name="Text Placeholder 2"/>
          <p:cNvSpPr>
            <a:spLocks noGrp="1"/>
          </p:cNvSpPr>
          <p:nvPr>
            <p:ph type="body" idx="1"/>
          </p:nvPr>
        </p:nvSpPr>
        <p:spPr bwMode="auto">
          <a:xfrm>
            <a:off x="438150" y="1690688"/>
            <a:ext cx="6772275"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61451" name="Rectangle 11"/>
          <p:cNvSpPr>
            <a:spLocks noGrp="1" noChangeArrowheads="1"/>
          </p:cNvSpPr>
          <p:nvPr>
            <p:ph type="ftr" sz="quarter" idx="3"/>
          </p:nvPr>
        </p:nvSpPr>
        <p:spPr bwMode="auto">
          <a:xfrm>
            <a:off x="438150" y="6553200"/>
            <a:ext cx="6772275"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7EBE"/>
                </a:solidFill>
                <a:latin typeface="Arial" charset="0"/>
                <a:ea typeface="+mn-ea"/>
                <a:cs typeface="Arial" charset="0"/>
              </a:defRPr>
            </a:lvl1pPr>
          </a:lstStyle>
          <a:p>
            <a:pPr fontAlgn="base">
              <a:spcBef>
                <a:spcPct val="0"/>
              </a:spcBef>
              <a:spcAft>
                <a:spcPct val="0"/>
              </a:spcAft>
              <a:defRPr/>
            </a:pPr>
            <a:endParaRPr lang="en-US"/>
          </a:p>
        </p:txBody>
      </p:sp>
      <p:sp>
        <p:nvSpPr>
          <p:cNvPr id="2054" name="Text Box 12"/>
          <p:cNvSpPr txBox="1">
            <a:spLocks noChangeArrowheads="1"/>
          </p:cNvSpPr>
          <p:nvPr userDrawn="1"/>
        </p:nvSpPr>
        <p:spPr bwMode="auto">
          <a:xfrm>
            <a:off x="7232650" y="6548438"/>
            <a:ext cx="194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dirty="0" smtClean="0">
                <a:solidFill>
                  <a:srgbClr val="4F81BD"/>
                </a:solidFill>
                <a:ea typeface="ＭＳ Ｐゴシック" pitchFamily="34" charset="-128"/>
              </a:rPr>
              <a:t>nashville</a:t>
            </a:r>
            <a:r>
              <a:rPr lang="en-US" b="1" dirty="0" smtClean="0">
                <a:solidFill>
                  <a:srgbClr val="1F497D"/>
                </a:solidFill>
                <a:ea typeface="ＭＳ Ｐゴシック" pitchFamily="34" charset="-128"/>
              </a:rPr>
              <a:t>mpo</a:t>
            </a:r>
            <a:r>
              <a:rPr lang="en-US" dirty="0" smtClean="0">
                <a:solidFill>
                  <a:srgbClr val="4F81BD"/>
                </a:solidFill>
                <a:ea typeface="ＭＳ Ｐゴシック" pitchFamily="34" charset="-128"/>
              </a:rPr>
              <a:t>.org</a:t>
            </a:r>
          </a:p>
        </p:txBody>
      </p:sp>
    </p:spTree>
    <p:extLst>
      <p:ext uri="{BB962C8B-B14F-4D97-AF65-F5344CB8AC3E}">
        <p14:creationId xmlns:p14="http://schemas.microsoft.com/office/powerpoint/2010/main" val="266641413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ransition advClick="0"/>
  <p:txStyles>
    <p:titleStyle>
      <a:lvl1pPr algn="l" rtl="0" eaLnBrk="0" fontAlgn="base" hangingPunct="0">
        <a:spcBef>
          <a:spcPct val="0"/>
        </a:spcBef>
        <a:spcAft>
          <a:spcPct val="0"/>
        </a:spcAft>
        <a:defRPr sz="3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2pPr>
      <a:lvl3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3pPr>
      <a:lvl4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4pPr>
      <a:lvl5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5pPr>
      <a:lvl6pPr marL="457200" algn="l" rtl="0" fontAlgn="base">
        <a:spcBef>
          <a:spcPct val="0"/>
        </a:spcBef>
        <a:spcAft>
          <a:spcPct val="0"/>
        </a:spcAft>
        <a:defRPr sz="3800" b="1">
          <a:solidFill>
            <a:schemeClr val="bg1"/>
          </a:solidFill>
          <a:latin typeface="Futura Std Medium" pitchFamily="34" charset="0"/>
        </a:defRPr>
      </a:lvl6pPr>
      <a:lvl7pPr marL="914400" algn="l" rtl="0" fontAlgn="base">
        <a:spcBef>
          <a:spcPct val="0"/>
        </a:spcBef>
        <a:spcAft>
          <a:spcPct val="0"/>
        </a:spcAft>
        <a:defRPr sz="3800" b="1">
          <a:solidFill>
            <a:schemeClr val="bg1"/>
          </a:solidFill>
          <a:latin typeface="Futura Std Medium" pitchFamily="34" charset="0"/>
        </a:defRPr>
      </a:lvl7pPr>
      <a:lvl8pPr marL="1371600" algn="l" rtl="0" fontAlgn="base">
        <a:spcBef>
          <a:spcPct val="0"/>
        </a:spcBef>
        <a:spcAft>
          <a:spcPct val="0"/>
        </a:spcAft>
        <a:defRPr sz="3800" b="1">
          <a:solidFill>
            <a:schemeClr val="bg1"/>
          </a:solidFill>
          <a:latin typeface="Futura Std Medium" pitchFamily="34" charset="0"/>
        </a:defRPr>
      </a:lvl8pPr>
      <a:lvl9pPr marL="1828800" algn="l" rtl="0" fontAlgn="base">
        <a:spcBef>
          <a:spcPct val="0"/>
        </a:spcBef>
        <a:spcAft>
          <a:spcPct val="0"/>
        </a:spcAft>
        <a:defRPr sz="3800" b="1">
          <a:solidFill>
            <a:schemeClr val="bg1"/>
          </a:solidFill>
          <a:latin typeface="Futura Std Medium" pitchFamily="34" charset="0"/>
        </a:defRPr>
      </a:lvl9pPr>
    </p:titleStyle>
    <p:bodyStyle>
      <a:lvl1pPr marL="342900" indent="-342900" algn="l" rtl="0" eaLnBrk="0" fontAlgn="base" hangingPunct="0">
        <a:spcBef>
          <a:spcPct val="20000"/>
        </a:spcBef>
        <a:spcAft>
          <a:spcPct val="0"/>
        </a:spcAft>
        <a:buClr>
          <a:srgbClr val="007EBE"/>
        </a:buClr>
        <a:buFont typeface="Wingdings" pitchFamily="2" charset="2"/>
        <a:buChar char="Ü"/>
        <a:defRPr sz="2400">
          <a:solidFill>
            <a:srgbClr val="333333"/>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Font typeface="Wingdings" pitchFamily="2" charset="2"/>
        <a:buChar char="î"/>
        <a:defRPr sz="2200">
          <a:solidFill>
            <a:srgbClr val="007EBE"/>
          </a:solidFill>
          <a:latin typeface="+mn-lt"/>
          <a:ea typeface="ＭＳ Ｐゴシック" charset="0"/>
        </a:defRPr>
      </a:lvl2pPr>
      <a:lvl3pPr marL="1143000" indent="-228600" algn="l" rtl="0" eaLnBrk="0" fontAlgn="base" hangingPunct="0">
        <a:spcBef>
          <a:spcPct val="20000"/>
        </a:spcBef>
        <a:spcAft>
          <a:spcPct val="0"/>
        </a:spcAft>
        <a:buClr>
          <a:srgbClr val="7F7F7F"/>
        </a:buClr>
        <a:buSzPct val="95000"/>
        <a:defRPr sz="2000">
          <a:solidFill>
            <a:srgbClr val="595959"/>
          </a:solidFill>
          <a:latin typeface="+mn-lt"/>
          <a:ea typeface="ＭＳ Ｐゴシック" charset="0"/>
        </a:defRPr>
      </a:lvl3pPr>
      <a:lvl4pPr marL="1600200" indent="-228600" algn="l" rtl="0" eaLnBrk="0" fontAlgn="base" hangingPunct="0">
        <a:spcBef>
          <a:spcPct val="20000"/>
        </a:spcBef>
        <a:spcAft>
          <a:spcPct val="0"/>
        </a:spcAft>
        <a:buFont typeface="Arial" pitchFamily="34" charset="0"/>
        <a:buChar char="–"/>
        <a:defRPr sz="2000">
          <a:solidFill>
            <a:srgbClr val="333333"/>
          </a:solidFill>
          <a:latin typeface="+mn-lt"/>
          <a:ea typeface="ＭＳ Ｐゴシック" charset="0"/>
        </a:defRPr>
      </a:lvl4pPr>
      <a:lvl5pPr marL="2057400" indent="-228600" algn="l" rtl="0" eaLnBrk="0" fontAlgn="base" hangingPunct="0">
        <a:spcBef>
          <a:spcPct val="20000"/>
        </a:spcBef>
        <a:spcAft>
          <a:spcPct val="0"/>
        </a:spcAft>
        <a:buFont typeface="Arial" pitchFamily="34" charset="0"/>
        <a:buChar char="»"/>
        <a:defRPr sz="2000">
          <a:solidFill>
            <a:srgbClr val="333333"/>
          </a:solidFill>
          <a:latin typeface="+mn-lt"/>
          <a:ea typeface="ＭＳ Ｐゴシック" charset="0"/>
        </a:defRPr>
      </a:lvl5pPr>
      <a:lvl6pPr marL="2514600" indent="-228600" algn="l" rtl="0" fontAlgn="base">
        <a:spcBef>
          <a:spcPct val="20000"/>
        </a:spcBef>
        <a:spcAft>
          <a:spcPct val="0"/>
        </a:spcAft>
        <a:buFont typeface="Arial" charset="0"/>
        <a:buChar char="»"/>
        <a:defRPr sz="2000">
          <a:solidFill>
            <a:srgbClr val="333333"/>
          </a:solidFill>
          <a:latin typeface="+mn-lt"/>
        </a:defRPr>
      </a:lvl6pPr>
      <a:lvl7pPr marL="2971800" indent="-228600" algn="l" rtl="0" fontAlgn="base">
        <a:spcBef>
          <a:spcPct val="20000"/>
        </a:spcBef>
        <a:spcAft>
          <a:spcPct val="0"/>
        </a:spcAft>
        <a:buFont typeface="Arial" charset="0"/>
        <a:buChar char="»"/>
        <a:defRPr sz="2000">
          <a:solidFill>
            <a:srgbClr val="333333"/>
          </a:solidFill>
          <a:latin typeface="+mn-lt"/>
        </a:defRPr>
      </a:lvl7pPr>
      <a:lvl8pPr marL="3429000" indent="-228600" algn="l" rtl="0" fontAlgn="base">
        <a:spcBef>
          <a:spcPct val="20000"/>
        </a:spcBef>
        <a:spcAft>
          <a:spcPct val="0"/>
        </a:spcAft>
        <a:buFont typeface="Arial" charset="0"/>
        <a:buChar char="»"/>
        <a:defRPr sz="2000">
          <a:solidFill>
            <a:srgbClr val="333333"/>
          </a:solidFill>
          <a:latin typeface="+mn-lt"/>
        </a:defRPr>
      </a:lvl8pPr>
      <a:lvl9pPr marL="3886200" indent="-228600" algn="l" rtl="0" fontAlgn="base">
        <a:spcBef>
          <a:spcPct val="20000"/>
        </a:spcBef>
        <a:spcAft>
          <a:spcPct val="0"/>
        </a:spcAft>
        <a:buFont typeface="Arial" charset="0"/>
        <a:buChar char="»"/>
        <a:defRPr sz="20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6434" name="Picture 6" descr="bg_wht_sub.png"/>
          <p:cNvPicPr>
            <a:picLocks noChangeAspect="1"/>
          </p:cNvPicPr>
          <p:nvPr/>
        </p:nvPicPr>
        <p:blipFill>
          <a:blip r:embed="rId15">
            <a:extLst>
              <a:ext uri="{28A0092B-C50C-407E-A947-70E740481C1C}">
                <a14:useLocalDpi xmlns:a14="http://schemas.microsoft.com/office/drawing/2010/main" val="0"/>
              </a:ext>
            </a:extLst>
          </a:blip>
          <a:srcRect b="87340"/>
          <a:stretch>
            <a:fillRect/>
          </a:stretch>
        </p:blipFill>
        <p:spPr bwMode="auto">
          <a:xfrm>
            <a:off x="0" y="-3175"/>
            <a:ext cx="91440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Title Placeholder 1"/>
          <p:cNvSpPr>
            <a:spLocks noGrp="1"/>
          </p:cNvSpPr>
          <p:nvPr>
            <p:ph type="title"/>
          </p:nvPr>
        </p:nvSpPr>
        <p:spPr bwMode="auto">
          <a:xfrm>
            <a:off x="457200" y="547688"/>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46436" name="Text Placeholder 2"/>
          <p:cNvSpPr>
            <a:spLocks noGrp="1"/>
          </p:cNvSpPr>
          <p:nvPr>
            <p:ph type="body" idx="1"/>
          </p:nvPr>
        </p:nvSpPr>
        <p:spPr bwMode="auto">
          <a:xfrm>
            <a:off x="438150" y="1690688"/>
            <a:ext cx="6772275"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61451" name="Rectangle 11"/>
          <p:cNvSpPr>
            <a:spLocks noGrp="1" noChangeArrowheads="1"/>
          </p:cNvSpPr>
          <p:nvPr>
            <p:ph type="ftr" sz="quarter" idx="3"/>
          </p:nvPr>
        </p:nvSpPr>
        <p:spPr bwMode="auto">
          <a:xfrm>
            <a:off x="438150" y="6553200"/>
            <a:ext cx="6772275"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7EBE"/>
                </a:solidFill>
                <a:latin typeface="Arial" pitchFamily="34" charset="0"/>
                <a:ea typeface="+mn-ea"/>
                <a:cs typeface="Arial" pitchFamily="34" charset="0"/>
              </a:defRPr>
            </a:lvl1pPr>
          </a:lstStyle>
          <a:p>
            <a:pPr fontAlgn="base">
              <a:spcBef>
                <a:spcPct val="0"/>
              </a:spcBef>
              <a:spcAft>
                <a:spcPct val="0"/>
              </a:spcAft>
              <a:defRPr/>
            </a:pPr>
            <a:endParaRPr lang="en-US"/>
          </a:p>
        </p:txBody>
      </p:sp>
      <p:sp>
        <p:nvSpPr>
          <p:cNvPr id="2054" name="Text Box 12"/>
          <p:cNvSpPr txBox="1">
            <a:spLocks noChangeArrowheads="1"/>
          </p:cNvSpPr>
          <p:nvPr userDrawn="1"/>
        </p:nvSpPr>
        <p:spPr bwMode="auto">
          <a:xfrm>
            <a:off x="7232650" y="6548438"/>
            <a:ext cx="194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dirty="0" smtClean="0">
                <a:solidFill>
                  <a:srgbClr val="4F81BD"/>
                </a:solidFill>
                <a:ea typeface="ＭＳ Ｐゴシック" pitchFamily="34" charset="-128"/>
              </a:rPr>
              <a:t>nashville</a:t>
            </a:r>
            <a:r>
              <a:rPr lang="en-US" b="1" dirty="0" smtClean="0">
                <a:solidFill>
                  <a:srgbClr val="1F497D"/>
                </a:solidFill>
                <a:ea typeface="ＭＳ Ｐゴシック" pitchFamily="34" charset="-128"/>
              </a:rPr>
              <a:t>mpo</a:t>
            </a:r>
            <a:r>
              <a:rPr lang="en-US" dirty="0" smtClean="0">
                <a:solidFill>
                  <a:srgbClr val="4F81BD"/>
                </a:solidFill>
                <a:ea typeface="ＭＳ Ｐゴシック" pitchFamily="34" charset="-128"/>
              </a:rPr>
              <a:t>.org</a:t>
            </a:r>
          </a:p>
        </p:txBody>
      </p:sp>
    </p:spTree>
    <p:extLst>
      <p:ext uri="{BB962C8B-B14F-4D97-AF65-F5344CB8AC3E}">
        <p14:creationId xmlns:p14="http://schemas.microsoft.com/office/powerpoint/2010/main" val="76253042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ransition advClick="0"/>
  <p:txStyles>
    <p:titleStyle>
      <a:lvl1pPr algn="l" rtl="0" eaLnBrk="0" fontAlgn="base" hangingPunct="0">
        <a:spcBef>
          <a:spcPct val="0"/>
        </a:spcBef>
        <a:spcAft>
          <a:spcPct val="0"/>
        </a:spcAft>
        <a:defRPr sz="3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2pPr>
      <a:lvl3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3pPr>
      <a:lvl4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4pPr>
      <a:lvl5pPr algn="l" rtl="0" eaLnBrk="0" fontAlgn="base" hangingPunct="0">
        <a:spcBef>
          <a:spcPct val="0"/>
        </a:spcBef>
        <a:spcAft>
          <a:spcPct val="0"/>
        </a:spcAft>
        <a:defRPr sz="3800" b="1">
          <a:solidFill>
            <a:schemeClr val="bg1"/>
          </a:solidFill>
          <a:latin typeface="Futura Std Medium" pitchFamily="34" charset="0"/>
          <a:ea typeface="ＭＳ Ｐゴシック" charset="0"/>
          <a:cs typeface="ＭＳ Ｐゴシック" charset="0"/>
        </a:defRPr>
      </a:lvl5pPr>
      <a:lvl6pPr marL="457200" algn="l" rtl="0" fontAlgn="base">
        <a:spcBef>
          <a:spcPct val="0"/>
        </a:spcBef>
        <a:spcAft>
          <a:spcPct val="0"/>
        </a:spcAft>
        <a:defRPr sz="3800" b="1">
          <a:solidFill>
            <a:schemeClr val="bg1"/>
          </a:solidFill>
          <a:latin typeface="Futura Std Medium" pitchFamily="34" charset="0"/>
        </a:defRPr>
      </a:lvl6pPr>
      <a:lvl7pPr marL="914400" algn="l" rtl="0" fontAlgn="base">
        <a:spcBef>
          <a:spcPct val="0"/>
        </a:spcBef>
        <a:spcAft>
          <a:spcPct val="0"/>
        </a:spcAft>
        <a:defRPr sz="3800" b="1">
          <a:solidFill>
            <a:schemeClr val="bg1"/>
          </a:solidFill>
          <a:latin typeface="Futura Std Medium" pitchFamily="34" charset="0"/>
        </a:defRPr>
      </a:lvl7pPr>
      <a:lvl8pPr marL="1371600" algn="l" rtl="0" fontAlgn="base">
        <a:spcBef>
          <a:spcPct val="0"/>
        </a:spcBef>
        <a:spcAft>
          <a:spcPct val="0"/>
        </a:spcAft>
        <a:defRPr sz="3800" b="1">
          <a:solidFill>
            <a:schemeClr val="bg1"/>
          </a:solidFill>
          <a:latin typeface="Futura Std Medium" pitchFamily="34" charset="0"/>
        </a:defRPr>
      </a:lvl8pPr>
      <a:lvl9pPr marL="1828800" algn="l" rtl="0" fontAlgn="base">
        <a:spcBef>
          <a:spcPct val="0"/>
        </a:spcBef>
        <a:spcAft>
          <a:spcPct val="0"/>
        </a:spcAft>
        <a:defRPr sz="3800" b="1">
          <a:solidFill>
            <a:schemeClr val="bg1"/>
          </a:solidFill>
          <a:latin typeface="Futura Std Medium" pitchFamily="34" charset="0"/>
        </a:defRPr>
      </a:lvl9pPr>
    </p:titleStyle>
    <p:bodyStyle>
      <a:lvl1pPr marL="342900" indent="-342900" algn="l" rtl="0" eaLnBrk="0" fontAlgn="base" hangingPunct="0">
        <a:spcBef>
          <a:spcPct val="20000"/>
        </a:spcBef>
        <a:spcAft>
          <a:spcPct val="0"/>
        </a:spcAft>
        <a:buClr>
          <a:srgbClr val="007EBE"/>
        </a:buClr>
        <a:buFont typeface="Wingdings" pitchFamily="2" charset="2"/>
        <a:buChar char="Ü"/>
        <a:defRPr sz="2400">
          <a:solidFill>
            <a:srgbClr val="333333"/>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Font typeface="Wingdings" pitchFamily="2" charset="2"/>
        <a:buChar char="î"/>
        <a:defRPr sz="2200">
          <a:solidFill>
            <a:srgbClr val="007EBE"/>
          </a:solidFill>
          <a:latin typeface="+mn-lt"/>
          <a:ea typeface="ＭＳ Ｐゴシック" charset="0"/>
        </a:defRPr>
      </a:lvl2pPr>
      <a:lvl3pPr marL="1143000" indent="-228600" algn="l" rtl="0" eaLnBrk="0" fontAlgn="base" hangingPunct="0">
        <a:spcBef>
          <a:spcPct val="20000"/>
        </a:spcBef>
        <a:spcAft>
          <a:spcPct val="0"/>
        </a:spcAft>
        <a:buClr>
          <a:srgbClr val="7F7F7F"/>
        </a:buClr>
        <a:buSzPct val="95000"/>
        <a:defRPr sz="2000">
          <a:solidFill>
            <a:srgbClr val="595959"/>
          </a:solidFill>
          <a:latin typeface="+mn-lt"/>
          <a:ea typeface="ＭＳ Ｐゴシック" charset="0"/>
        </a:defRPr>
      </a:lvl3pPr>
      <a:lvl4pPr marL="1600200" indent="-228600" algn="l" rtl="0" eaLnBrk="0" fontAlgn="base" hangingPunct="0">
        <a:spcBef>
          <a:spcPct val="20000"/>
        </a:spcBef>
        <a:spcAft>
          <a:spcPct val="0"/>
        </a:spcAft>
        <a:buFont typeface="Arial" pitchFamily="34" charset="0"/>
        <a:buChar char="–"/>
        <a:defRPr sz="2000">
          <a:solidFill>
            <a:srgbClr val="333333"/>
          </a:solidFill>
          <a:latin typeface="+mn-lt"/>
          <a:ea typeface="ＭＳ Ｐゴシック" charset="0"/>
        </a:defRPr>
      </a:lvl4pPr>
      <a:lvl5pPr marL="2057400" indent="-228600" algn="l" rtl="0" eaLnBrk="0" fontAlgn="base" hangingPunct="0">
        <a:spcBef>
          <a:spcPct val="20000"/>
        </a:spcBef>
        <a:spcAft>
          <a:spcPct val="0"/>
        </a:spcAft>
        <a:buFont typeface="Arial" pitchFamily="34" charset="0"/>
        <a:buChar char="»"/>
        <a:defRPr sz="2000">
          <a:solidFill>
            <a:srgbClr val="333333"/>
          </a:solidFill>
          <a:latin typeface="+mn-lt"/>
          <a:ea typeface="ＭＳ Ｐゴシック" charset="0"/>
        </a:defRPr>
      </a:lvl5pPr>
      <a:lvl6pPr marL="2514600" indent="-228600" algn="l" rtl="0" fontAlgn="base">
        <a:spcBef>
          <a:spcPct val="20000"/>
        </a:spcBef>
        <a:spcAft>
          <a:spcPct val="0"/>
        </a:spcAft>
        <a:buFont typeface="Arial" pitchFamily="34" charset="0"/>
        <a:buChar char="»"/>
        <a:defRPr sz="2000">
          <a:solidFill>
            <a:srgbClr val="333333"/>
          </a:solidFill>
          <a:latin typeface="+mn-lt"/>
        </a:defRPr>
      </a:lvl6pPr>
      <a:lvl7pPr marL="2971800" indent="-228600" algn="l" rtl="0" fontAlgn="base">
        <a:spcBef>
          <a:spcPct val="20000"/>
        </a:spcBef>
        <a:spcAft>
          <a:spcPct val="0"/>
        </a:spcAft>
        <a:buFont typeface="Arial" pitchFamily="34" charset="0"/>
        <a:buChar char="»"/>
        <a:defRPr sz="2000">
          <a:solidFill>
            <a:srgbClr val="333333"/>
          </a:solidFill>
          <a:latin typeface="+mn-lt"/>
        </a:defRPr>
      </a:lvl7pPr>
      <a:lvl8pPr marL="3429000" indent="-228600" algn="l" rtl="0" fontAlgn="base">
        <a:spcBef>
          <a:spcPct val="20000"/>
        </a:spcBef>
        <a:spcAft>
          <a:spcPct val="0"/>
        </a:spcAft>
        <a:buFont typeface="Arial" pitchFamily="34" charset="0"/>
        <a:buChar char="»"/>
        <a:defRPr sz="2000">
          <a:solidFill>
            <a:srgbClr val="333333"/>
          </a:solidFill>
          <a:latin typeface="+mn-lt"/>
        </a:defRPr>
      </a:lvl8pPr>
      <a:lvl9pPr marL="3886200" indent="-228600" algn="l" rtl="0" fontAlgn="base">
        <a:spcBef>
          <a:spcPct val="20000"/>
        </a:spcBef>
        <a:spcAft>
          <a:spcPct val="0"/>
        </a:spcAft>
        <a:buFont typeface="Arial" pitchFamily="34" charset="0"/>
        <a:buChar char="»"/>
        <a:defRPr sz="20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25986" name="Picture 3" descr="bg_fill_blk.pn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3175"/>
            <a:ext cx="9144000"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87" name="Picture 5" descr="watermark_wht_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60425" y="0"/>
            <a:ext cx="7423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6"/>
          <p:cNvSpPr txBox="1">
            <a:spLocks noChangeArrowheads="1"/>
          </p:cNvSpPr>
          <p:nvPr/>
        </p:nvSpPr>
        <p:spPr bwMode="auto">
          <a:xfrm>
            <a:off x="5751513" y="63960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endParaRPr lang="en-US" dirty="0" smtClean="0">
              <a:solidFill>
                <a:srgbClr val="000000"/>
              </a:solidFill>
              <a:ea typeface="ＭＳ Ｐゴシック" pitchFamily="34" charset="-128"/>
            </a:endParaRPr>
          </a:p>
        </p:txBody>
      </p:sp>
      <p:pic>
        <p:nvPicPr>
          <p:cNvPr id="425989" name="Picture 7" descr="footer"/>
          <p:cNvPicPr>
            <a:picLocks noChangeAspect="1" noChangeArrowheads="1"/>
          </p:cNvPicPr>
          <p:nvPr/>
        </p:nvPicPr>
        <p:blipFill>
          <a:blip r:embed="rId15" cstate="print">
            <a:extLst>
              <a:ext uri="{28A0092B-C50C-407E-A947-70E740481C1C}">
                <a14:useLocalDpi xmlns:a14="http://schemas.microsoft.com/office/drawing/2010/main" val="0"/>
              </a:ext>
            </a:extLst>
          </a:blip>
          <a:srcRect b="52040"/>
          <a:stretch>
            <a:fillRect/>
          </a:stretch>
        </p:blipFill>
        <p:spPr bwMode="auto">
          <a:xfrm>
            <a:off x="0" y="6588125"/>
            <a:ext cx="9144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Line 8"/>
          <p:cNvSpPr>
            <a:spLocks noChangeShapeType="1"/>
          </p:cNvSpPr>
          <p:nvPr/>
        </p:nvSpPr>
        <p:spPr bwMode="auto">
          <a:xfrm>
            <a:off x="0" y="0"/>
            <a:ext cx="9144000" cy="31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000000"/>
              </a:solidFill>
              <a:latin typeface="Arial" charset="0"/>
              <a:ea typeface="ＭＳ Ｐゴシック" charset="0"/>
              <a:cs typeface="Arial" charset="0"/>
            </a:endParaRPr>
          </a:p>
        </p:txBody>
      </p:sp>
      <p:pic>
        <p:nvPicPr>
          <p:cNvPr id="425991" name="Picture 2" descr="logo_final_outlines.png"/>
          <p:cNvPicPr>
            <a:picLocks noChangeAspect="1"/>
          </p:cNvPicPr>
          <p:nvPr userDrawn="1"/>
        </p:nvPicPr>
        <p:blipFill>
          <a:blip r:embed="rId16">
            <a:extLst>
              <a:ext uri="{28A0092B-C50C-407E-A947-70E740481C1C}">
                <a14:useLocalDpi xmlns:a14="http://schemas.microsoft.com/office/drawing/2010/main" val="0"/>
              </a:ext>
            </a:extLst>
          </a:blip>
          <a:srcRect r="85443"/>
          <a:stretch>
            <a:fillRect/>
          </a:stretch>
        </p:blipFill>
        <p:spPr bwMode="auto">
          <a:xfrm>
            <a:off x="4194175" y="3078163"/>
            <a:ext cx="754063"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Box 10"/>
          <p:cNvSpPr txBox="1">
            <a:spLocks noChangeArrowheads="1"/>
          </p:cNvSpPr>
          <p:nvPr userDrawn="1"/>
        </p:nvSpPr>
        <p:spPr bwMode="auto">
          <a:xfrm>
            <a:off x="0" y="4032250"/>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sz="2000" dirty="0" smtClean="0">
                <a:solidFill>
                  <a:srgbClr val="FFFFFF"/>
                </a:solidFill>
                <a:latin typeface="Futura Std Medium" pitchFamily="34" charset="0"/>
                <a:ea typeface="ＭＳ Ｐゴシック" pitchFamily="34" charset="-128"/>
              </a:rPr>
              <a:t>Livability. Sustainability. Prosperity. Diversity.</a:t>
            </a:r>
          </a:p>
        </p:txBody>
      </p:sp>
    </p:spTree>
    <p:extLst>
      <p:ext uri="{BB962C8B-B14F-4D97-AF65-F5344CB8AC3E}">
        <p14:creationId xmlns:p14="http://schemas.microsoft.com/office/powerpoint/2010/main" val="366374681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advClick="0"/>
  <p:timing>
    <p:tnLst>
      <p:par>
        <p:cTn id="1" dur="indefinite" restart="never" nodeType="tmRoot"/>
      </p:par>
    </p:tnLst>
  </p:timing>
  <p:txStyles>
    <p:titleStyle>
      <a:lvl1pPr algn="ctr" rtl="0" eaLnBrk="0" fontAlgn="base" hangingPunct="0">
        <a:spcBef>
          <a:spcPct val="0"/>
        </a:spcBef>
        <a:spcAft>
          <a:spcPct val="0"/>
        </a:spcAft>
        <a:defRPr sz="4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defTabSz="457200">
              <a:defRPr/>
            </a:pPr>
            <a:fld id="{ABFDD627-4345-40FA-A935-696A4F07B87F}" type="datetime1">
              <a:rPr lang="en-US">
                <a:solidFill>
                  <a:prstClr val="black">
                    <a:tint val="75000"/>
                  </a:prstClr>
                </a:solidFill>
              </a:rPr>
              <a:pPr defTabSz="457200">
                <a:defRPr/>
              </a:pPr>
              <a:t>6/17/2015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defTabSz="457200" fontAlgn="base">
              <a:spcBef>
                <a:spcPct val="0"/>
              </a:spcBef>
              <a:spcAft>
                <a:spcPct val="0"/>
              </a:spcAft>
            </a:pPr>
            <a:fld id="{F6107659-ED49-427D-BE8F-69666B5AE66E}" type="slidenum">
              <a:rPr lang="en-US" altLang="en-US">
                <a:cs typeface="Arial" charset="0"/>
              </a:rPr>
              <a:pPr defTabSz="457200" fontAlgn="base">
                <a:spcBef>
                  <a:spcPct val="0"/>
                </a:spcBef>
                <a:spcAft>
                  <a:spcPct val="0"/>
                </a:spcAft>
              </a:pPr>
              <a:t>‹#›</a:t>
            </a:fld>
            <a:endParaRPr lang="en-US" altLang="en-US" dirty="0">
              <a:cs typeface="Arial" charset="0"/>
            </a:endParaRPr>
          </a:p>
        </p:txBody>
      </p:sp>
      <p:pic>
        <p:nvPicPr>
          <p:cNvPr id="1031" name="Picture 7" descr="3169_powerpoint_template.pdf"/>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pic>
        <p:nvPicPr>
          <p:cNvPr id="1032" name="Picture 8" descr="logo_cmyk.png"/>
          <p:cNvPicPr>
            <a:picLocks noChangeAspect="1"/>
          </p:cNvPicPr>
          <p:nvPr userDrawn="1"/>
        </p:nvPicPr>
        <p:blipFill>
          <a:blip r:embed="rId14"/>
          <a:srcRect/>
          <a:stretch>
            <a:fillRect/>
          </a:stretch>
        </p:blipFill>
        <p:spPr bwMode="auto">
          <a:xfrm>
            <a:off x="7572375" y="5695950"/>
            <a:ext cx="1270000" cy="917575"/>
          </a:xfrm>
          <a:prstGeom prst="rect">
            <a:avLst/>
          </a:prstGeom>
          <a:noFill/>
          <a:ln w="9525">
            <a:noFill/>
            <a:miter lim="800000"/>
            <a:headEnd/>
            <a:tailEnd/>
          </a:ln>
        </p:spPr>
      </p:pic>
    </p:spTree>
    <p:extLst>
      <p:ext uri="{BB962C8B-B14F-4D97-AF65-F5344CB8AC3E}">
        <p14:creationId xmlns:p14="http://schemas.microsoft.com/office/powerpoint/2010/main" val="413334717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4.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34.xml"/><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58.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58.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93.xm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3.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9.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9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93.xml"/><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9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9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4.xml"/></Relationships>
</file>

<file path=ppt/slides/_rels/slide4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9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8.xml.rels><?xml version="1.0" encoding="UTF-8" standalone="yes"?>
<Relationships xmlns="http://schemas.openxmlformats.org/package/2006/relationships"><Relationship Id="rId3" Type="http://schemas.openxmlformats.org/officeDocument/2006/relationships/hyperlink" Target="http://www.sustainablejerseyschool.com/" TargetMode="External"/><Relationship Id="rId2" Type="http://schemas.openxmlformats.org/officeDocument/2006/relationships/hyperlink" Target="http://www.sustainablejersey.com/" TargetMode="External"/><Relationship Id="rId1" Type="http://schemas.openxmlformats.org/officeDocument/2006/relationships/slideLayout" Target="../slideLayouts/slideLayout9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hyperlink" Target="http://publichealth.lacounty.gov/pa/PA_Projects.htm" TargetMode="Externa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50"/>
            <a:ext cx="7772400" cy="2457450"/>
          </a:xfrm>
        </p:spPr>
        <p:txBody>
          <a:bodyPr>
            <a:normAutofit fontScale="90000"/>
          </a:bodyPr>
          <a:lstStyle/>
          <a:p>
            <a:pPr algn="ctr"/>
            <a:r>
              <a:rPr lang="en-US" sz="4000" dirty="0" smtClean="0"/>
              <a:t>Identifying Ways to Effectively Work across Sectors: </a:t>
            </a:r>
            <a:br>
              <a:rPr lang="en-US" sz="4000" dirty="0" smtClean="0"/>
            </a:br>
            <a:r>
              <a:rPr lang="en-US" sz="4000" dirty="0" smtClean="0"/>
              <a:t/>
            </a:r>
            <a:br>
              <a:rPr lang="en-US" sz="4000" dirty="0" smtClean="0"/>
            </a:br>
            <a:r>
              <a:rPr lang="en-US" sz="4000" dirty="0" smtClean="0"/>
              <a:t>How Health Impact Assessment Fits within the “Health in All Policies” Framework in Los Angeles County   </a:t>
            </a:r>
            <a:endParaRPr lang="en-US" sz="4000" dirty="0"/>
          </a:p>
        </p:txBody>
      </p:sp>
      <p:sp>
        <p:nvSpPr>
          <p:cNvPr id="3" name="Subtitle 2"/>
          <p:cNvSpPr>
            <a:spLocks noGrp="1"/>
          </p:cNvSpPr>
          <p:nvPr>
            <p:ph type="subTitle" idx="1"/>
          </p:nvPr>
        </p:nvSpPr>
        <p:spPr>
          <a:xfrm>
            <a:off x="381000" y="4724400"/>
            <a:ext cx="4902200" cy="1706442"/>
          </a:xfrm>
        </p:spPr>
        <p:txBody>
          <a:bodyPr/>
          <a:lstStyle/>
          <a:p>
            <a:r>
              <a:rPr lang="en-US" sz="3000" b="1" dirty="0" smtClean="0"/>
              <a:t>Lauren Gase, MPH</a:t>
            </a:r>
          </a:p>
          <a:p>
            <a:r>
              <a:rPr lang="en-US" dirty="0" smtClean="0"/>
              <a:t>Chief, Health and Policy Assessment</a:t>
            </a:r>
          </a:p>
          <a:p>
            <a:r>
              <a:rPr lang="en-US" dirty="0" smtClean="0"/>
              <a:t>Division of Chronic Disease and Injury Prevention </a:t>
            </a:r>
            <a:endParaRPr lang="en-US" dirty="0"/>
          </a:p>
        </p:txBody>
      </p:sp>
    </p:spTree>
    <p:extLst>
      <p:ext uri="{BB962C8B-B14F-4D97-AF65-F5344CB8AC3E}">
        <p14:creationId xmlns:p14="http://schemas.microsoft.com/office/powerpoint/2010/main" val="7400535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lgase@ph.lacounty.gov</a:t>
            </a:r>
            <a:br>
              <a:rPr lang="en-US" dirty="0" smtClean="0"/>
            </a:br>
            <a:r>
              <a:rPr lang="en-US" dirty="0" smtClean="0"/>
              <a:t>213-427-4402</a:t>
            </a:r>
            <a:endParaRPr lang="en-US" dirty="0"/>
          </a:p>
        </p:txBody>
      </p:sp>
      <p:sp>
        <p:nvSpPr>
          <p:cNvPr id="7" name="Text Placeholder 6"/>
          <p:cNvSpPr>
            <a:spLocks noGrp="1"/>
          </p:cNvSpPr>
          <p:nvPr>
            <p:ph type="body" idx="1"/>
          </p:nvPr>
        </p:nvSpPr>
        <p:spPr/>
        <p:txBody>
          <a:bodyPr/>
          <a:lstStyle/>
          <a:p>
            <a:r>
              <a:rPr lang="en-US" sz="2400" dirty="0" smtClean="0"/>
              <a:t>Lauren Gase, MPH</a:t>
            </a:r>
            <a:endParaRPr lang="en-US" sz="2400"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111FA1-5AF9-0647-B31D-D6250D4530A3}" type="slidenum">
              <a:rPr lang="en-US" smtClean="0"/>
              <a:pPr/>
              <a:t>10</a:t>
            </a:fld>
            <a:endParaRPr lang="en-US"/>
          </a:p>
        </p:txBody>
      </p:sp>
    </p:spTree>
    <p:extLst>
      <p:ext uri="{BB962C8B-B14F-4D97-AF65-F5344CB8AC3E}">
        <p14:creationId xmlns:p14="http://schemas.microsoft.com/office/powerpoint/2010/main" val="19626348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Grp="1"/>
          </p:cNvSpPr>
          <p:nvPr>
            <p:ph type="title"/>
          </p:nvPr>
        </p:nvSpPr>
        <p:spPr>
          <a:xfrm>
            <a:off x="-866775" y="2368550"/>
            <a:ext cx="10010775" cy="1416050"/>
          </a:xfrm>
        </p:spPr>
        <p:txBody>
          <a:bodyPr/>
          <a:lstStyle/>
          <a:p>
            <a:r>
              <a:rPr lang="en-US" altLang="en-US" sz="4000" smtClean="0">
                <a:latin typeface="Arial" pitchFamily="34" charset="0"/>
                <a:ea typeface="ＭＳ Ｐゴシック" pitchFamily="34" charset="-128"/>
              </a:rPr>
              <a:t>Integrating Health and Transportation:</a:t>
            </a:r>
            <a:br>
              <a:rPr lang="en-US" altLang="en-US" sz="4000" smtClean="0">
                <a:latin typeface="Arial" pitchFamily="34" charset="0"/>
                <a:ea typeface="ＭＳ Ｐゴシック" pitchFamily="34" charset="-128"/>
              </a:rPr>
            </a:br>
            <a:r>
              <a:rPr lang="en-US" altLang="en-US" sz="4000" smtClean="0">
                <a:latin typeface="Arial" pitchFamily="34" charset="0"/>
                <a:ea typeface="ＭＳ Ｐゴシック" pitchFamily="34" charset="-128"/>
              </a:rPr>
              <a:t>Policy, Projects, Data Collection</a:t>
            </a:r>
            <a:br>
              <a:rPr lang="en-US" altLang="en-US" sz="4000" smtClean="0">
                <a:latin typeface="Arial" pitchFamily="34" charset="0"/>
                <a:ea typeface="ＭＳ Ｐゴシック" pitchFamily="34" charset="-128"/>
              </a:rPr>
            </a:br>
            <a:r>
              <a:rPr lang="en-US" altLang="en-US" sz="4000" smtClean="0">
                <a:latin typeface="Arial" pitchFamily="34" charset="0"/>
                <a:ea typeface="ＭＳ Ｐゴシック" pitchFamily="34" charset="-128"/>
              </a:rPr>
              <a:t>and Monetization</a:t>
            </a:r>
            <a:r>
              <a:rPr lang="en-US" altLang="en-US" sz="3600" smtClean="0">
                <a:latin typeface="Arial" pitchFamily="34" charset="0"/>
                <a:ea typeface="ＭＳ Ｐゴシック" pitchFamily="34" charset="-128"/>
              </a:rPr>
              <a:t/>
            </a:r>
            <a:br>
              <a:rPr lang="en-US" altLang="en-US" sz="3600" smtClean="0">
                <a:latin typeface="Arial" pitchFamily="34" charset="0"/>
                <a:ea typeface="ＭＳ Ｐゴシック" pitchFamily="34" charset="-128"/>
              </a:rPr>
            </a:br>
            <a:r>
              <a:rPr lang="en-US" altLang="en-US" sz="4800" smtClean="0">
                <a:ea typeface="ＭＳ Ｐゴシック" pitchFamily="34" charset="-128"/>
              </a:rPr>
              <a:t/>
            </a:r>
            <a:br>
              <a:rPr lang="en-US" altLang="en-US" sz="4800" smtClean="0">
                <a:ea typeface="ＭＳ Ｐゴシック" pitchFamily="34" charset="-128"/>
              </a:rPr>
            </a:br>
            <a:endParaRPr lang="en-US" altLang="en-US" sz="2800" smtClean="0">
              <a:solidFill>
                <a:schemeClr val="bg2"/>
              </a:solidFill>
              <a:ea typeface="ＭＳ Ｐゴシック" pitchFamily="34" charset="-128"/>
            </a:endParaRPr>
          </a:p>
        </p:txBody>
      </p:sp>
      <p:sp>
        <p:nvSpPr>
          <p:cNvPr id="429058" name="Rectangle 3"/>
          <p:cNvSpPr>
            <a:spLocks noGrp="1"/>
          </p:cNvSpPr>
          <p:nvPr>
            <p:ph type="body" idx="1"/>
          </p:nvPr>
        </p:nvSpPr>
        <p:spPr>
          <a:xfrm>
            <a:off x="-517525" y="4470400"/>
            <a:ext cx="9661525" cy="1412875"/>
          </a:xfrm>
        </p:spPr>
        <p:txBody>
          <a:bodyPr/>
          <a:lstStyle/>
          <a:p>
            <a:r>
              <a:rPr lang="en-US" altLang="en-US" sz="2200" smtClean="0">
                <a:ea typeface="ＭＳ Ｐゴシック" pitchFamily="34" charset="-128"/>
              </a:rPr>
              <a:t>Rochelle Carpenter</a:t>
            </a:r>
          </a:p>
          <a:p>
            <a:r>
              <a:rPr lang="en-US" altLang="en-US" sz="2200" smtClean="0">
                <a:ea typeface="ＭＳ Ｐゴシック" pitchFamily="34" charset="-128"/>
              </a:rPr>
              <a:t>National Health Impact Assessment Meeting</a:t>
            </a:r>
          </a:p>
          <a:p>
            <a:r>
              <a:rPr lang="en-US" altLang="en-US" sz="2200" smtClean="0">
                <a:ea typeface="ＭＳ Ｐゴシック" pitchFamily="34" charset="-128"/>
              </a:rPr>
              <a:t>June 17</a:t>
            </a:r>
            <a:r>
              <a:rPr lang="en-US" altLang="en-US" sz="2200" baseline="30000" smtClean="0">
                <a:ea typeface="ＭＳ Ｐゴシック" pitchFamily="34" charset="-128"/>
              </a:rPr>
              <a:t>th</a:t>
            </a:r>
            <a:r>
              <a:rPr lang="en-US" altLang="en-US" sz="2200" smtClean="0">
                <a:ea typeface="ＭＳ Ｐゴシック" pitchFamily="34" charset="-128"/>
              </a:rPr>
              <a:t>, 2015</a:t>
            </a:r>
          </a:p>
        </p:txBody>
      </p:sp>
      <p:sp>
        <p:nvSpPr>
          <p:cNvPr id="4" name="TextBox 1"/>
          <p:cNvSpPr txBox="1">
            <a:spLocks noChangeArrowheads="1"/>
          </p:cNvSpPr>
          <p:nvPr/>
        </p:nvSpPr>
        <p:spPr bwMode="auto">
          <a:xfrm>
            <a:off x="5343525" y="76200"/>
            <a:ext cx="38004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sz="1400" dirty="0">
                <a:solidFill>
                  <a:srgbClr val="000000"/>
                </a:solidFill>
                <a:latin typeface="Calibri"/>
                <a:ea typeface="ＭＳ Ｐゴシック" pitchFamily="34" charset="-128"/>
              </a:rPr>
              <a:t>THE HONORABLE </a:t>
            </a:r>
            <a:r>
              <a:rPr lang="en-US" sz="1400" dirty="0" smtClean="0">
                <a:solidFill>
                  <a:srgbClr val="000000"/>
                </a:solidFill>
                <a:latin typeface="Calibri"/>
                <a:ea typeface="ＭＳ Ｐゴシック" pitchFamily="34" charset="-128"/>
              </a:rPr>
              <a:t>KEN WILBER, </a:t>
            </a:r>
            <a:r>
              <a:rPr lang="en-US" sz="1400" dirty="0">
                <a:solidFill>
                  <a:srgbClr val="000000"/>
                </a:solidFill>
                <a:latin typeface="Calibri"/>
                <a:ea typeface="ＭＳ Ｐゴシック" pitchFamily="34" charset="-128"/>
              </a:rPr>
              <a:t>CHAIRMAN</a:t>
            </a:r>
          </a:p>
        </p:txBody>
      </p:sp>
    </p:spTree>
    <p:extLst>
      <p:ext uri="{BB962C8B-B14F-4D97-AF65-F5344CB8AC3E}">
        <p14:creationId xmlns:p14="http://schemas.microsoft.com/office/powerpoint/2010/main" val="3710052409"/>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2" descr="MPO Logo"/>
          <p:cNvPicPr>
            <a:picLocks noChangeAspect="1" noChangeArrowheads="1"/>
          </p:cNvPicPr>
          <p:nvPr/>
        </p:nvPicPr>
        <p:blipFill>
          <a:blip r:embed="rId3">
            <a:lum bright="70000" contrast="-70000"/>
            <a:grayscl/>
            <a:extLst>
              <a:ext uri="{28A0092B-C50C-407E-A947-70E740481C1C}">
                <a14:useLocalDpi xmlns:a14="http://schemas.microsoft.com/office/drawing/2010/main" val="0"/>
              </a:ext>
            </a:extLst>
          </a:blip>
          <a:srcRect r="84642"/>
          <a:stretch>
            <a:fillRect/>
          </a:stretch>
        </p:blipFill>
        <p:spPr bwMode="auto">
          <a:xfrm>
            <a:off x="0" y="4721225"/>
            <a:ext cx="24542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106" name="Rectangle 3"/>
          <p:cNvSpPr>
            <a:spLocks noGrp="1"/>
          </p:cNvSpPr>
          <p:nvPr>
            <p:ph type="title"/>
          </p:nvPr>
        </p:nvSpPr>
        <p:spPr>
          <a:xfrm>
            <a:off x="1317625" y="322263"/>
            <a:ext cx="7826375" cy="1017587"/>
          </a:xfrm>
        </p:spPr>
        <p:txBody>
          <a:bodyPr/>
          <a:lstStyle/>
          <a:p>
            <a:r>
              <a:rPr lang="en-US" altLang="en-US" sz="3200" smtClean="0">
                <a:latin typeface="Arial" pitchFamily="34" charset="0"/>
                <a:ea typeface="ＭＳ Ｐゴシック" pitchFamily="34" charset="-128"/>
              </a:rPr>
              <a:t>Health in All Policies </a:t>
            </a:r>
          </a:p>
        </p:txBody>
      </p:sp>
      <p:sp>
        <p:nvSpPr>
          <p:cNvPr id="431107" name="Rectangle 4"/>
          <p:cNvSpPr>
            <a:spLocks noGrp="1"/>
          </p:cNvSpPr>
          <p:nvPr>
            <p:ph type="body" idx="1"/>
          </p:nvPr>
        </p:nvSpPr>
        <p:spPr>
          <a:xfrm>
            <a:off x="0" y="4402138"/>
            <a:ext cx="8215313" cy="4579937"/>
          </a:xfrm>
        </p:spPr>
        <p:txBody>
          <a:bodyPr/>
          <a:lstStyle/>
          <a:p>
            <a:endParaRPr lang="en-US" altLang="en-US" smtClean="0">
              <a:solidFill>
                <a:srgbClr val="808080"/>
              </a:solidFill>
              <a:ea typeface="ＭＳ Ｐゴシック" pitchFamily="34" charset="-128"/>
            </a:endParaRPr>
          </a:p>
        </p:txBody>
      </p:sp>
      <p:sp>
        <p:nvSpPr>
          <p:cNvPr id="435206" name="TextBox 6"/>
          <p:cNvSpPr txBox="1">
            <a:spLocks noChangeArrowheads="1"/>
          </p:cNvSpPr>
          <p:nvPr/>
        </p:nvSpPr>
        <p:spPr bwMode="auto">
          <a:xfrm>
            <a:off x="0" y="2066925"/>
            <a:ext cx="66738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defRPr/>
            </a:pPr>
            <a:r>
              <a:rPr lang="en-US" sz="1800" b="1" dirty="0" smtClean="0">
                <a:solidFill>
                  <a:srgbClr val="000000"/>
                </a:solidFill>
                <a:cs typeface="Arial" charset="0"/>
              </a:rPr>
              <a:t>Five key elements of Health in All Policies: </a:t>
            </a:r>
          </a:p>
          <a:p>
            <a:pPr eaLnBrk="1" fontAlgn="base" hangingPunct="1">
              <a:spcBef>
                <a:spcPct val="0"/>
              </a:spcBef>
              <a:spcAft>
                <a:spcPct val="0"/>
              </a:spcAft>
              <a:defRPr/>
            </a:pPr>
            <a:endParaRPr lang="en-US" sz="1800" b="1" dirty="0" smtClean="0">
              <a:solidFill>
                <a:srgbClr val="000000"/>
              </a:solidFill>
              <a:cs typeface="Arial" charset="0"/>
            </a:endParaRPr>
          </a:p>
          <a:p>
            <a:pPr marL="342900" indent="-342900" eaLnBrk="1" fontAlgn="base" hangingPunct="1">
              <a:spcBef>
                <a:spcPct val="0"/>
              </a:spcBef>
              <a:spcAft>
                <a:spcPct val="0"/>
              </a:spcAft>
              <a:buFontTx/>
              <a:buAutoNum type="arabicParenR"/>
              <a:defRPr/>
            </a:pPr>
            <a:r>
              <a:rPr lang="en-US" sz="1800" b="1" dirty="0" smtClean="0">
                <a:solidFill>
                  <a:srgbClr val="000000"/>
                </a:solidFill>
                <a:cs typeface="Arial" charset="0"/>
              </a:rPr>
              <a:t>Promote health, equity and environmental sustainability</a:t>
            </a:r>
          </a:p>
          <a:p>
            <a:pPr marL="342900" indent="-342900" eaLnBrk="1" fontAlgn="base" hangingPunct="1">
              <a:spcBef>
                <a:spcPct val="0"/>
              </a:spcBef>
              <a:spcAft>
                <a:spcPct val="0"/>
              </a:spcAft>
              <a:buFontTx/>
              <a:buAutoNum type="arabicParenR"/>
              <a:defRPr/>
            </a:pPr>
            <a:r>
              <a:rPr lang="en-US" sz="1800" b="1" dirty="0" smtClean="0">
                <a:solidFill>
                  <a:srgbClr val="000000"/>
                </a:solidFill>
                <a:cs typeface="Arial" charset="0"/>
              </a:rPr>
              <a:t>Support </a:t>
            </a:r>
            <a:r>
              <a:rPr lang="en-US" sz="1800" b="1" dirty="0" err="1" smtClean="0">
                <a:solidFill>
                  <a:srgbClr val="000000"/>
                </a:solidFill>
                <a:cs typeface="Arial" charset="0"/>
              </a:rPr>
              <a:t>intersectoral</a:t>
            </a:r>
            <a:r>
              <a:rPr lang="en-US" sz="1800" b="1" dirty="0" smtClean="0">
                <a:solidFill>
                  <a:srgbClr val="000000"/>
                </a:solidFill>
                <a:cs typeface="Arial" charset="0"/>
              </a:rPr>
              <a:t> </a:t>
            </a:r>
            <a:r>
              <a:rPr lang="en-US" sz="1800" b="1" dirty="0" err="1" smtClean="0">
                <a:solidFill>
                  <a:srgbClr val="000000"/>
                </a:solidFill>
                <a:cs typeface="Arial" charset="0"/>
              </a:rPr>
              <a:t>collaboratives</a:t>
            </a:r>
            <a:r>
              <a:rPr lang="en-US" sz="1800" b="1" dirty="0" smtClean="0">
                <a:solidFill>
                  <a:srgbClr val="000000"/>
                </a:solidFill>
                <a:cs typeface="Arial" charset="0"/>
              </a:rPr>
              <a:t> </a:t>
            </a:r>
          </a:p>
          <a:p>
            <a:pPr marL="342900" indent="-342900" eaLnBrk="1" fontAlgn="base" hangingPunct="1">
              <a:spcBef>
                <a:spcPct val="0"/>
              </a:spcBef>
              <a:spcAft>
                <a:spcPct val="0"/>
              </a:spcAft>
              <a:buFontTx/>
              <a:buAutoNum type="arabicParenR"/>
              <a:defRPr/>
            </a:pPr>
            <a:r>
              <a:rPr lang="en-US" sz="1800" b="1" dirty="0" smtClean="0">
                <a:solidFill>
                  <a:srgbClr val="000000"/>
                </a:solidFill>
                <a:cs typeface="Arial" charset="0"/>
              </a:rPr>
              <a:t>Benefit multiple partners </a:t>
            </a:r>
          </a:p>
          <a:p>
            <a:pPr marL="342900" indent="-342900" eaLnBrk="1" fontAlgn="base" hangingPunct="1">
              <a:spcBef>
                <a:spcPct val="0"/>
              </a:spcBef>
              <a:spcAft>
                <a:spcPct val="0"/>
              </a:spcAft>
              <a:buFontTx/>
              <a:buAutoNum type="arabicParenR"/>
              <a:defRPr/>
            </a:pPr>
            <a:r>
              <a:rPr lang="en-US" sz="1800" b="1" dirty="0" smtClean="0">
                <a:solidFill>
                  <a:srgbClr val="000000"/>
                </a:solidFill>
                <a:cs typeface="Arial" charset="0"/>
              </a:rPr>
              <a:t>Engage stakeholders</a:t>
            </a:r>
          </a:p>
          <a:p>
            <a:pPr marL="342900" indent="-342900" eaLnBrk="1" fontAlgn="base" hangingPunct="1">
              <a:spcBef>
                <a:spcPct val="0"/>
              </a:spcBef>
              <a:spcAft>
                <a:spcPct val="0"/>
              </a:spcAft>
              <a:buFontTx/>
              <a:buAutoNum type="arabicParenR"/>
              <a:defRPr/>
            </a:pPr>
            <a:r>
              <a:rPr lang="en-US" sz="1800" b="1" dirty="0" smtClean="0">
                <a:solidFill>
                  <a:srgbClr val="000000"/>
                </a:solidFill>
                <a:cs typeface="Arial" charset="0"/>
              </a:rPr>
              <a:t>Create structural or procedural change </a:t>
            </a:r>
            <a:endParaRPr lang="en-US" sz="1800" b="1" dirty="0" smtClean="0">
              <a:solidFill>
                <a:srgbClr val="FF0000"/>
              </a:solidFill>
              <a:cs typeface="Arial" charset="0"/>
            </a:endParaRPr>
          </a:p>
          <a:p>
            <a:pPr eaLnBrk="1" fontAlgn="base" hangingPunct="1">
              <a:spcBef>
                <a:spcPct val="0"/>
              </a:spcBef>
              <a:spcAft>
                <a:spcPct val="0"/>
              </a:spcAft>
              <a:defRPr/>
            </a:pPr>
            <a:endParaRPr lang="en-US" sz="1800" dirty="0" smtClean="0">
              <a:solidFill>
                <a:srgbClr val="FFFFFF"/>
              </a:solidFill>
              <a:cs typeface="Arial" charset="0"/>
            </a:endParaRPr>
          </a:p>
          <a:p>
            <a:pPr eaLnBrk="1" fontAlgn="base" hangingPunct="1">
              <a:spcBef>
                <a:spcPct val="0"/>
              </a:spcBef>
              <a:spcAft>
                <a:spcPct val="0"/>
              </a:spcAft>
              <a:defRPr/>
            </a:pPr>
            <a:endParaRPr lang="en-US" sz="1800" dirty="0" smtClean="0">
              <a:solidFill>
                <a:srgbClr val="000000"/>
              </a:solidFill>
              <a:cs typeface="Arial" charset="0"/>
            </a:endParaRPr>
          </a:p>
        </p:txBody>
      </p:sp>
      <p:pic>
        <p:nvPicPr>
          <p:cNvPr id="431109" name="Picture 1" descr="P1250349.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974557" y="958056"/>
            <a:ext cx="3802062"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1110" name="Picture 2" descr="P1760756.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67025" y="4402138"/>
            <a:ext cx="338772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537747"/>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3"/>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3400" smtClean="0">
                <a:latin typeface="Arial" pitchFamily="34" charset="0"/>
                <a:ea typeface="ＭＳ Ｐゴシック" pitchFamily="34" charset="-128"/>
              </a:rPr>
              <a:t>Middle Tennessee </a:t>
            </a:r>
          </a:p>
        </p:txBody>
      </p:sp>
      <p:pic>
        <p:nvPicPr>
          <p:cNvPr id="433154" name="Picture 5" descr="M:\STAFF FOLDERS\JENNY\Projects_2012\AMPO ppt\nashville_skyline_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38" y="1592263"/>
            <a:ext cx="3789362"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155" name="Picture 2" descr="M:\STAFF FOLDERS\JENNY\Projects_2012\AMPO ppt\MonroeCarellChildren'sHospitalVanderbi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388" y="1590675"/>
            <a:ext cx="370522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156" name="Picture 7" descr="M:\STAFF FOLDERS\JENNY\Projects_2012\AMPO ppt\Jobs_small.jpg"/>
          <p:cNvPicPr>
            <a:picLocks noChangeAspect="1" noChangeArrowheads="1"/>
          </p:cNvPicPr>
          <p:nvPr/>
        </p:nvPicPr>
        <p:blipFill>
          <a:blip r:embed="rId5">
            <a:extLst>
              <a:ext uri="{28A0092B-C50C-407E-A947-70E740481C1C}">
                <a14:useLocalDpi xmlns:a14="http://schemas.microsoft.com/office/drawing/2010/main" val="0"/>
              </a:ext>
            </a:extLst>
          </a:blip>
          <a:srcRect t="20279"/>
          <a:stretch>
            <a:fillRect/>
          </a:stretch>
        </p:blipFill>
        <p:spPr bwMode="auto">
          <a:xfrm>
            <a:off x="782638" y="4518025"/>
            <a:ext cx="3789362"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157" name="Picture 6" descr="M:\STAFF FOLDERS\JENNY\Projects_2012\AMPO ppt\music_row_streetsig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4388" y="4059238"/>
            <a:ext cx="37052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7260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3"/>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3400" smtClean="0">
                <a:latin typeface="Arial" pitchFamily="34" charset="0"/>
                <a:ea typeface="ＭＳ Ｐゴシック" pitchFamily="34" charset="-128"/>
              </a:rPr>
              <a:t>Middle Tennessee </a:t>
            </a:r>
          </a:p>
        </p:txBody>
      </p:sp>
      <p:pic>
        <p:nvPicPr>
          <p:cNvPr id="435202" name="Picture 9" descr="Presentation2ndAv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775" y="1550988"/>
            <a:ext cx="3505200" cy="2881312"/>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35203" name="Picture 11" descr="res Spraw Aeri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8000" y="1550988"/>
            <a:ext cx="4048125" cy="273050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35204" name="Picture 6" descr="Countrysi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775" y="4354513"/>
            <a:ext cx="4419600" cy="212725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35205" name="Picture 2" descr="M:\STAFF FOLDERS\JENNY\Projects_2012\AMPO ppt\percy-warner-road-pictur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1450" y="4300538"/>
            <a:ext cx="311467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3662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49" name="Picture 2" descr="MPO Logo"/>
          <p:cNvPicPr>
            <a:picLocks noChangeAspect="1" noChangeArrowheads="1"/>
          </p:cNvPicPr>
          <p:nvPr/>
        </p:nvPicPr>
        <p:blipFill>
          <a:blip r:embed="rId3">
            <a:lum bright="70000" contrast="-70000"/>
            <a:grayscl/>
            <a:extLst>
              <a:ext uri="{28A0092B-C50C-407E-A947-70E740481C1C}">
                <a14:useLocalDpi xmlns:a14="http://schemas.microsoft.com/office/drawing/2010/main" val="0"/>
              </a:ext>
            </a:extLst>
          </a:blip>
          <a:srcRect r="84642"/>
          <a:stretch>
            <a:fillRect/>
          </a:stretch>
        </p:blipFill>
        <p:spPr bwMode="auto">
          <a:xfrm>
            <a:off x="0" y="4721225"/>
            <a:ext cx="24542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0" name="Rectangle 3"/>
          <p:cNvSpPr>
            <a:spLocks noGrp="1"/>
          </p:cNvSpPr>
          <p:nvPr>
            <p:ph type="title"/>
          </p:nvPr>
        </p:nvSpPr>
        <p:spPr>
          <a:xfrm>
            <a:off x="1317625" y="322263"/>
            <a:ext cx="7826375" cy="1017587"/>
          </a:xfrm>
        </p:spPr>
        <p:txBody>
          <a:bodyPr/>
          <a:lstStyle/>
          <a:p>
            <a:r>
              <a:rPr lang="en-US" altLang="en-US" sz="3200" smtClean="0">
                <a:latin typeface="Arial" pitchFamily="34" charset="0"/>
                <a:ea typeface="ＭＳ Ｐゴシック" pitchFamily="34" charset="-128"/>
              </a:rPr>
              <a:t>History of Expansive Development</a:t>
            </a:r>
          </a:p>
        </p:txBody>
      </p:sp>
      <p:sp>
        <p:nvSpPr>
          <p:cNvPr id="437251" name="Rectangle 4"/>
          <p:cNvSpPr>
            <a:spLocks noGrp="1"/>
          </p:cNvSpPr>
          <p:nvPr>
            <p:ph type="body" idx="1"/>
          </p:nvPr>
        </p:nvSpPr>
        <p:spPr>
          <a:xfrm>
            <a:off x="0" y="4402138"/>
            <a:ext cx="8215313" cy="4579937"/>
          </a:xfrm>
        </p:spPr>
        <p:txBody>
          <a:bodyPr/>
          <a:lstStyle/>
          <a:p>
            <a:endParaRPr lang="en-US" altLang="en-US" smtClean="0">
              <a:solidFill>
                <a:srgbClr val="808080"/>
              </a:solidFill>
              <a:ea typeface="ＭＳ Ｐゴシック" pitchFamily="34" charset="-128"/>
            </a:endParaRPr>
          </a:p>
        </p:txBody>
      </p:sp>
      <p:pic>
        <p:nvPicPr>
          <p:cNvPr id="437252" name="Picture 8"/>
          <p:cNvPicPr>
            <a:picLocks noChangeAspect="1" noChangeArrowheads="1"/>
          </p:cNvPicPr>
          <p:nvPr/>
        </p:nvPicPr>
        <p:blipFill>
          <a:blip r:embed="rId4">
            <a:extLst>
              <a:ext uri="{28A0092B-C50C-407E-A947-70E740481C1C}">
                <a14:useLocalDpi xmlns:a14="http://schemas.microsoft.com/office/drawing/2010/main" val="0"/>
              </a:ext>
            </a:extLst>
          </a:blip>
          <a:srcRect l="26250" t="40625" r="36250" b="29688"/>
          <a:stretch>
            <a:fillRect/>
          </a:stretch>
        </p:blipFill>
        <p:spPr bwMode="auto">
          <a:xfrm>
            <a:off x="2619375" y="4721225"/>
            <a:ext cx="3000375" cy="1900238"/>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37253" name="Picture 9"/>
          <p:cNvPicPr>
            <a:picLocks noChangeAspect="1" noChangeArrowheads="1"/>
          </p:cNvPicPr>
          <p:nvPr/>
        </p:nvPicPr>
        <p:blipFill>
          <a:blip r:embed="rId5">
            <a:extLst>
              <a:ext uri="{28A0092B-C50C-407E-A947-70E740481C1C}">
                <a14:useLocalDpi xmlns:a14="http://schemas.microsoft.com/office/drawing/2010/main" val="0"/>
              </a:ext>
            </a:extLst>
          </a:blip>
          <a:srcRect l="1408" t="7043" r="5634" b="11958"/>
          <a:stretch>
            <a:fillRect/>
          </a:stretch>
        </p:blipFill>
        <p:spPr bwMode="auto">
          <a:xfrm>
            <a:off x="5154613" y="3082925"/>
            <a:ext cx="3881437" cy="2706688"/>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37254" name="TextBox 6"/>
          <p:cNvSpPr txBox="1">
            <a:spLocks noChangeArrowheads="1"/>
          </p:cNvSpPr>
          <p:nvPr/>
        </p:nvSpPr>
        <p:spPr bwMode="auto">
          <a:xfrm>
            <a:off x="0" y="2066925"/>
            <a:ext cx="63404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800" b="1" smtClean="0">
                <a:solidFill>
                  <a:srgbClr val="000000"/>
                </a:solidFill>
                <a:cs typeface="Arial" pitchFamily="34" charset="0"/>
              </a:rPr>
              <a:t>Strong Cross-County Commuting Patterns</a:t>
            </a:r>
          </a:p>
          <a:p>
            <a:pPr eaLnBrk="1" fontAlgn="base" hangingPunct="1">
              <a:spcBef>
                <a:spcPct val="0"/>
              </a:spcBef>
              <a:spcAft>
                <a:spcPct val="0"/>
              </a:spcAft>
            </a:pPr>
            <a:r>
              <a:rPr lang="en-US" altLang="en-US" sz="1800" b="1" smtClean="0">
                <a:solidFill>
                  <a:srgbClr val="000000"/>
                </a:solidFill>
                <a:cs typeface="Arial" pitchFamily="34" charset="0"/>
              </a:rPr>
              <a:t>Growing Costs of Traffic Congestion</a:t>
            </a:r>
          </a:p>
          <a:p>
            <a:pPr eaLnBrk="1" fontAlgn="base" hangingPunct="1">
              <a:spcBef>
                <a:spcPct val="0"/>
              </a:spcBef>
              <a:spcAft>
                <a:spcPct val="0"/>
              </a:spcAft>
            </a:pPr>
            <a:r>
              <a:rPr lang="en-US" altLang="en-US" sz="1800" b="1" smtClean="0">
                <a:solidFill>
                  <a:srgbClr val="000000"/>
                </a:solidFill>
                <a:cs typeface="Arial" pitchFamily="34" charset="0"/>
              </a:rPr>
              <a:t>Household Budgets Consumed by Transportation Costs</a:t>
            </a:r>
          </a:p>
          <a:p>
            <a:pPr eaLnBrk="1" fontAlgn="base" hangingPunct="1">
              <a:spcBef>
                <a:spcPct val="0"/>
              </a:spcBef>
              <a:spcAft>
                <a:spcPct val="0"/>
              </a:spcAft>
            </a:pPr>
            <a:r>
              <a:rPr lang="en-US" altLang="en-US" sz="1800" b="1" smtClean="0">
                <a:solidFill>
                  <a:srgbClr val="000000"/>
                </a:solidFill>
                <a:cs typeface="Arial" pitchFamily="34" charset="0"/>
              </a:rPr>
              <a:t>Longer Travel Times</a:t>
            </a:r>
          </a:p>
          <a:p>
            <a:pPr eaLnBrk="1" fontAlgn="base" hangingPunct="1">
              <a:spcBef>
                <a:spcPct val="0"/>
              </a:spcBef>
              <a:spcAft>
                <a:spcPct val="0"/>
              </a:spcAft>
            </a:pPr>
            <a:r>
              <a:rPr lang="en-US" altLang="en-US" sz="1800" b="1" smtClean="0">
                <a:solidFill>
                  <a:srgbClr val="000000"/>
                </a:solidFill>
                <a:cs typeface="Arial" pitchFamily="34" charset="0"/>
              </a:rPr>
              <a:t>Few Options for Seniors</a:t>
            </a:r>
          </a:p>
          <a:p>
            <a:pPr eaLnBrk="1" fontAlgn="base" hangingPunct="1">
              <a:spcBef>
                <a:spcPct val="0"/>
              </a:spcBef>
              <a:spcAft>
                <a:spcPct val="0"/>
              </a:spcAft>
            </a:pPr>
            <a:r>
              <a:rPr lang="en-US" altLang="en-US" sz="1800" b="1" smtClean="0">
                <a:solidFill>
                  <a:srgbClr val="000000"/>
                </a:solidFill>
                <a:cs typeface="Arial" pitchFamily="34" charset="0"/>
              </a:rPr>
              <a:t>Dangerous by Design</a:t>
            </a:r>
          </a:p>
          <a:p>
            <a:pPr eaLnBrk="1" fontAlgn="base" hangingPunct="1">
              <a:spcBef>
                <a:spcPct val="0"/>
              </a:spcBef>
              <a:spcAft>
                <a:spcPct val="0"/>
              </a:spcAft>
            </a:pPr>
            <a:r>
              <a:rPr lang="en-US" altLang="en-US" sz="1800" b="1" smtClean="0">
                <a:solidFill>
                  <a:srgbClr val="000000"/>
                </a:solidFill>
                <a:cs typeface="Arial" pitchFamily="34" charset="0"/>
              </a:rPr>
              <a:t>Housing Choices </a:t>
            </a:r>
          </a:p>
          <a:p>
            <a:pPr eaLnBrk="1" fontAlgn="base" hangingPunct="1">
              <a:spcBef>
                <a:spcPct val="0"/>
              </a:spcBef>
              <a:spcAft>
                <a:spcPct val="0"/>
              </a:spcAft>
            </a:pPr>
            <a:r>
              <a:rPr lang="en-US" altLang="en-US" sz="1800" b="1" smtClean="0">
                <a:solidFill>
                  <a:srgbClr val="FF0000"/>
                </a:solidFill>
                <a:cs typeface="Arial" pitchFamily="34" charset="0"/>
              </a:rPr>
              <a:t>Worsening Personal Health / Increasing Costs</a:t>
            </a:r>
          </a:p>
          <a:p>
            <a:pPr eaLnBrk="1" fontAlgn="base" hangingPunct="1">
              <a:spcBef>
                <a:spcPct val="0"/>
              </a:spcBef>
              <a:spcAft>
                <a:spcPct val="0"/>
              </a:spcAft>
            </a:pPr>
            <a:endParaRPr lang="en-US" altLang="en-US" sz="1800" smtClean="0">
              <a:solidFill>
                <a:srgbClr val="FFFFFF"/>
              </a:solidFill>
              <a:cs typeface="Arial" pitchFamily="34" charset="0"/>
            </a:endParaRPr>
          </a:p>
          <a:p>
            <a:pPr eaLnBrk="1" fontAlgn="base" hangingPunct="1">
              <a:spcBef>
                <a:spcPct val="0"/>
              </a:spcBef>
              <a:spcAft>
                <a:spcPct val="0"/>
              </a:spcAft>
            </a:pPr>
            <a:endParaRPr lang="en-US" altLang="en-US" sz="1800" smtClean="0">
              <a:solidFill>
                <a:srgbClr val="000000"/>
              </a:solidFill>
              <a:cs typeface="Arial" pitchFamily="34" charset="0"/>
            </a:endParaRPr>
          </a:p>
        </p:txBody>
      </p:sp>
    </p:spTree>
    <p:extLst>
      <p:ext uri="{BB962C8B-B14F-4D97-AF65-F5344CB8AC3E}">
        <p14:creationId xmlns:p14="http://schemas.microsoft.com/office/powerpoint/2010/main" val="3594705428"/>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3"/>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3400" smtClean="0">
                <a:latin typeface="Arial" pitchFamily="34" charset="0"/>
                <a:ea typeface="ＭＳ Ｐゴシック" pitchFamily="34" charset="-128"/>
              </a:rPr>
              <a:t>Metropolitan Planning Organizations</a:t>
            </a:r>
          </a:p>
        </p:txBody>
      </p:sp>
      <p:grpSp>
        <p:nvGrpSpPr>
          <p:cNvPr id="713732" name="Group 4" descr="This maps shows the locations of the 385 Metropolitan Planning Organizations across the U.S."/>
          <p:cNvGrpSpPr>
            <a:grpSpLocks noChangeAspect="1"/>
          </p:cNvGrpSpPr>
          <p:nvPr/>
        </p:nvGrpSpPr>
        <p:grpSpPr bwMode="auto">
          <a:xfrm>
            <a:off x="860425" y="1790700"/>
            <a:ext cx="7391400" cy="4546600"/>
            <a:chOff x="1104" y="1312"/>
            <a:chExt cx="4656" cy="2864"/>
          </a:xfrm>
        </p:grpSpPr>
        <p:sp>
          <p:nvSpPr>
            <p:cNvPr id="439299" name="AutoShape 5"/>
            <p:cNvSpPr>
              <a:spLocks noChangeAspect="1" noChangeArrowheads="1" noTextEdit="1"/>
            </p:cNvSpPr>
            <p:nvPr/>
          </p:nvSpPr>
          <p:spPr bwMode="auto">
            <a:xfrm>
              <a:off x="1104" y="1312"/>
              <a:ext cx="4656" cy="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a typeface="ＭＳ Ｐゴシック" pitchFamily="34" charset="-128"/>
              </a:endParaRPr>
            </a:p>
          </p:txBody>
        </p:sp>
        <p:pic>
          <p:nvPicPr>
            <p:cNvPr id="439300" name="Picture 6"/>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1111" y="1318"/>
              <a:ext cx="4643" cy="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301" name="Rectangle 7"/>
            <p:cNvSpPr>
              <a:spLocks noChangeArrowheads="1"/>
            </p:cNvSpPr>
            <p:nvPr/>
          </p:nvSpPr>
          <p:spPr bwMode="auto">
            <a:xfrm>
              <a:off x="1106" y="1315"/>
              <a:ext cx="4650" cy="2856"/>
            </a:xfrm>
            <a:prstGeom prst="rect">
              <a:avLst/>
            </a:prstGeom>
            <a:noFill/>
            <a:ln w="9525" cap="rnd">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en-US" altLang="en-US" sz="1800" smtClean="0">
                <a:solidFill>
                  <a:srgbClr val="000000"/>
                </a:solidFill>
              </a:endParaRPr>
            </a:p>
          </p:txBody>
        </p:sp>
      </p:grpSp>
    </p:spTree>
    <p:extLst>
      <p:ext uri="{BB962C8B-B14F-4D97-AF65-F5344CB8AC3E}">
        <p14:creationId xmlns:p14="http://schemas.microsoft.com/office/powerpoint/2010/main" val="4193171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13732"/>
                                        </p:tgtEl>
                                        <p:attrNameLst>
                                          <p:attrName>style.visibility</p:attrName>
                                        </p:attrNameLst>
                                      </p:cBhvr>
                                      <p:to>
                                        <p:strVal val="visible"/>
                                      </p:to>
                                    </p:set>
                                    <p:animEffect transition="in" filter="fade">
                                      <p:cBhvr>
                                        <p:cTn id="7" dur="1000"/>
                                        <p:tgtEl>
                                          <p:spTgt spid="713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0038" y="5743575"/>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46" name="Picture 3"/>
          <p:cNvPicPr>
            <a:picLocks noChangeAspect="1"/>
          </p:cNvPicPr>
          <p:nvPr/>
        </p:nvPicPr>
        <p:blipFill>
          <a:blip r:embed="rId4">
            <a:extLst>
              <a:ext uri="{28A0092B-C50C-407E-A947-70E740481C1C}">
                <a14:useLocalDpi xmlns:a14="http://schemas.microsoft.com/office/drawing/2010/main" val="0"/>
              </a:ext>
            </a:extLst>
          </a:blip>
          <a:srcRect t="27315"/>
          <a:stretch>
            <a:fillRect/>
          </a:stretch>
        </p:blipFill>
        <p:spPr bwMode="auto">
          <a:xfrm>
            <a:off x="101600" y="1268413"/>
            <a:ext cx="8150225"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347" name="TextBox 5"/>
          <p:cNvSpPr txBox="1">
            <a:spLocks noChangeArrowheads="1"/>
          </p:cNvSpPr>
          <p:nvPr/>
        </p:nvSpPr>
        <p:spPr bwMode="auto">
          <a:xfrm>
            <a:off x="2586038" y="4097338"/>
            <a:ext cx="53340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2000" smtClean="0">
                <a:solidFill>
                  <a:srgbClr val="000000"/>
                </a:solidFill>
              </a:rPr>
              <a:t>2.5 million statewide</a:t>
            </a:r>
          </a:p>
          <a:p>
            <a:pPr eaLnBrk="1" fontAlgn="base" hangingPunct="1">
              <a:spcBef>
                <a:spcPct val="0"/>
              </a:spcBef>
              <a:spcAft>
                <a:spcPct val="0"/>
              </a:spcAft>
            </a:pPr>
            <a:r>
              <a:rPr lang="en-US" altLang="en-US" b="1" smtClean="0">
                <a:solidFill>
                  <a:srgbClr val="000000"/>
                </a:solidFill>
              </a:rPr>
              <a:t>1.7 million  </a:t>
            </a:r>
          </a:p>
          <a:p>
            <a:pPr eaLnBrk="1" fontAlgn="base" hangingPunct="1">
              <a:spcBef>
                <a:spcPct val="0"/>
              </a:spcBef>
              <a:spcAft>
                <a:spcPct val="0"/>
              </a:spcAft>
            </a:pPr>
            <a:r>
              <a:rPr lang="en-US" altLang="en-US" b="1" smtClean="0">
                <a:solidFill>
                  <a:srgbClr val="000000"/>
                </a:solidFill>
              </a:rPr>
              <a:t>in Middle Tennessee</a:t>
            </a:r>
          </a:p>
        </p:txBody>
      </p:sp>
      <p:pic>
        <p:nvPicPr>
          <p:cNvPr id="44134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0" y="3933825"/>
            <a:ext cx="2105025"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1349" name="TextBox 7"/>
          <p:cNvSpPr txBox="1">
            <a:spLocks noChangeArrowheads="1"/>
          </p:cNvSpPr>
          <p:nvPr/>
        </p:nvSpPr>
        <p:spPr bwMode="auto">
          <a:xfrm>
            <a:off x="457200" y="492125"/>
            <a:ext cx="4049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3200" b="1" smtClean="0">
                <a:solidFill>
                  <a:srgbClr val="FFFFFF"/>
                </a:solidFill>
                <a:latin typeface="Gill Sans MT" pitchFamily="34" charset="0"/>
              </a:rPr>
              <a:t>Nashville Area MPO</a:t>
            </a:r>
          </a:p>
        </p:txBody>
      </p:sp>
      <p:pic>
        <p:nvPicPr>
          <p:cNvPr id="441350" name="Picture 8"/>
          <p:cNvPicPr>
            <a:picLocks noChangeAspect="1"/>
          </p:cNvPicPr>
          <p:nvPr/>
        </p:nvPicPr>
        <p:blipFill>
          <a:blip r:embed="rId6">
            <a:extLst>
              <a:ext uri="{28A0092B-C50C-407E-A947-70E740481C1C}">
                <a14:useLocalDpi xmlns:a14="http://schemas.microsoft.com/office/drawing/2010/main" val="0"/>
              </a:ext>
            </a:extLst>
          </a:blip>
          <a:srcRect l="27371" t="3514" r="25935"/>
          <a:stretch>
            <a:fillRect/>
          </a:stretch>
        </p:blipFill>
        <p:spPr bwMode="auto">
          <a:xfrm>
            <a:off x="6470650" y="2555875"/>
            <a:ext cx="2452688"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4279900" y="2692400"/>
            <a:ext cx="2413000" cy="939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Flowchart: Connector 11"/>
          <p:cNvSpPr/>
          <p:nvPr/>
        </p:nvSpPr>
        <p:spPr>
          <a:xfrm>
            <a:off x="2908300" y="1695450"/>
            <a:ext cx="1651000" cy="1225550"/>
          </a:xfrm>
          <a:prstGeom prst="flowChartConnector">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906832430"/>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2" descr="MPO Logo"/>
          <p:cNvPicPr>
            <a:picLocks noChangeAspect="1" noChangeArrowheads="1"/>
          </p:cNvPicPr>
          <p:nvPr/>
        </p:nvPicPr>
        <p:blipFill>
          <a:blip r:embed="rId3">
            <a:lum bright="70000" contrast="-70000"/>
            <a:grayscl/>
            <a:extLst>
              <a:ext uri="{28A0092B-C50C-407E-A947-70E740481C1C}">
                <a14:useLocalDpi xmlns:a14="http://schemas.microsoft.com/office/drawing/2010/main" val="0"/>
              </a:ext>
            </a:extLst>
          </a:blip>
          <a:srcRect r="84642"/>
          <a:stretch>
            <a:fillRect/>
          </a:stretch>
        </p:blipFill>
        <p:spPr bwMode="auto">
          <a:xfrm>
            <a:off x="0" y="4721225"/>
            <a:ext cx="24542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4" name="Rectangle 3"/>
          <p:cNvSpPr>
            <a:spLocks noGrp="1"/>
          </p:cNvSpPr>
          <p:nvPr>
            <p:ph type="title" idx="4294967295"/>
          </p:nvPr>
        </p:nvSpPr>
        <p:spPr/>
        <p:txBody>
          <a:bodyPr/>
          <a:lstStyle/>
          <a:p>
            <a:pPr eaLnBrk="1" hangingPunct="1"/>
            <a:r>
              <a:rPr lang="en-US" altLang="en-US" smtClean="0">
                <a:solidFill>
                  <a:srgbClr val="007EBE"/>
                </a:solidFill>
                <a:latin typeface="Arial" pitchFamily="34" charset="0"/>
                <a:ea typeface="ＭＳ Ｐゴシック" pitchFamily="34" charset="-128"/>
              </a:rPr>
              <a:t>Policy: </a:t>
            </a:r>
            <a:r>
              <a:rPr lang="en-US" altLang="en-US" smtClean="0">
                <a:latin typeface="Arial" pitchFamily="34" charset="0"/>
                <a:ea typeface="ＭＳ Ｐゴシック" pitchFamily="34" charset="-128"/>
              </a:rPr>
              <a:t>Public Opinion</a:t>
            </a:r>
          </a:p>
        </p:txBody>
      </p:sp>
      <p:sp>
        <p:nvSpPr>
          <p:cNvPr id="443395" name="Rectangle 4"/>
          <p:cNvSpPr>
            <a:spLocks noGrp="1"/>
          </p:cNvSpPr>
          <p:nvPr>
            <p:ph type="body" idx="4294967295"/>
          </p:nvPr>
        </p:nvSpPr>
        <p:spPr>
          <a:xfrm>
            <a:off x="381000" y="1719263"/>
            <a:ext cx="8096250" cy="4721225"/>
          </a:xfrm>
        </p:spPr>
        <p:txBody>
          <a:bodyPr/>
          <a:lstStyle/>
          <a:p>
            <a:pPr lvl="1" eaLnBrk="1" hangingPunct="1">
              <a:buFont typeface="Wingdings" pitchFamily="2" charset="2"/>
              <a:buNone/>
            </a:pPr>
            <a:r>
              <a:rPr lang="en-US" altLang="en-US" sz="2100" b="1" smtClean="0">
                <a:ea typeface="ＭＳ Ｐゴシック" pitchFamily="34" charset="-128"/>
              </a:rPr>
              <a:t>1st choice</a:t>
            </a:r>
            <a:r>
              <a:rPr lang="en-US" altLang="en-US" sz="2100" smtClean="0">
                <a:ea typeface="ＭＳ Ｐゴシック" pitchFamily="34" charset="-128"/>
              </a:rPr>
              <a:t>:  improve and expand mass </a:t>
            </a:r>
          </a:p>
          <a:p>
            <a:pPr lvl="1" eaLnBrk="1" hangingPunct="1">
              <a:buFont typeface="Wingdings" pitchFamily="2" charset="2"/>
              <a:buNone/>
            </a:pPr>
            <a:r>
              <a:rPr lang="en-US" altLang="en-US" sz="2100" smtClean="0">
                <a:ea typeface="ＭＳ Ｐゴシック" pitchFamily="34" charset="-128"/>
              </a:rPr>
              <a:t>transit options</a:t>
            </a:r>
          </a:p>
          <a:p>
            <a:pPr lvl="1" eaLnBrk="1" hangingPunct="1">
              <a:buFont typeface="Wingdings" pitchFamily="2" charset="2"/>
              <a:buNone/>
            </a:pPr>
            <a:endParaRPr lang="en-US" altLang="en-US" sz="2100" smtClean="0">
              <a:ea typeface="ＭＳ Ｐゴシック" pitchFamily="34" charset="-128"/>
            </a:endParaRPr>
          </a:p>
          <a:p>
            <a:pPr lvl="1" eaLnBrk="1" hangingPunct="1">
              <a:buFont typeface="Wingdings" pitchFamily="2" charset="2"/>
              <a:buNone/>
            </a:pPr>
            <a:endParaRPr lang="en-US" altLang="en-US" sz="2100" b="1" smtClean="0">
              <a:ea typeface="ＭＳ Ｐゴシック" pitchFamily="34" charset="-128"/>
            </a:endParaRPr>
          </a:p>
          <a:p>
            <a:pPr lvl="1" eaLnBrk="1" hangingPunct="1">
              <a:buFont typeface="Wingdings" pitchFamily="2" charset="2"/>
              <a:buNone/>
            </a:pPr>
            <a:r>
              <a:rPr lang="en-US" altLang="en-US" sz="2100" b="1" smtClean="0">
                <a:ea typeface="ＭＳ Ｐゴシック" pitchFamily="34" charset="-128"/>
              </a:rPr>
              <a:t>2nd choice</a:t>
            </a:r>
            <a:r>
              <a:rPr lang="en-US" altLang="en-US" sz="2100" smtClean="0">
                <a:ea typeface="ＭＳ Ｐゴシック" pitchFamily="34" charset="-128"/>
              </a:rPr>
              <a:t>: make communities more </a:t>
            </a:r>
          </a:p>
          <a:p>
            <a:pPr lvl="1" eaLnBrk="1" hangingPunct="1">
              <a:buFont typeface="Wingdings" pitchFamily="2" charset="2"/>
              <a:buNone/>
            </a:pPr>
            <a:r>
              <a:rPr lang="en-US" altLang="en-US" sz="2100" smtClean="0">
                <a:ea typeface="ＭＳ Ｐゴシック" pitchFamily="34" charset="-128"/>
              </a:rPr>
              <a:t>walkable &amp; bike-friendly</a:t>
            </a:r>
          </a:p>
          <a:p>
            <a:pPr lvl="1" eaLnBrk="1" hangingPunct="1">
              <a:buFont typeface="Wingdings" pitchFamily="2" charset="2"/>
              <a:buNone/>
            </a:pPr>
            <a:endParaRPr lang="en-US" altLang="en-US" sz="2100" smtClean="0">
              <a:ea typeface="ＭＳ Ｐゴシック" pitchFamily="34" charset="-128"/>
            </a:endParaRPr>
          </a:p>
          <a:p>
            <a:pPr lvl="1" eaLnBrk="1" hangingPunct="1">
              <a:buFont typeface="Wingdings" pitchFamily="2" charset="2"/>
              <a:buNone/>
            </a:pPr>
            <a:endParaRPr lang="en-US" altLang="en-US" sz="2100" smtClean="0">
              <a:ea typeface="ＭＳ Ｐゴシック" pitchFamily="34" charset="-128"/>
            </a:endParaRPr>
          </a:p>
          <a:p>
            <a:pPr lvl="1" eaLnBrk="1" hangingPunct="1">
              <a:buFont typeface="Wingdings" pitchFamily="2" charset="2"/>
              <a:buNone/>
            </a:pPr>
            <a:r>
              <a:rPr lang="en-US" altLang="en-US" sz="2100" b="1" smtClean="0">
                <a:ea typeface="ＭＳ Ｐゴシック" pitchFamily="34" charset="-128"/>
              </a:rPr>
              <a:t>3rd choice</a:t>
            </a:r>
            <a:r>
              <a:rPr lang="en-US" altLang="en-US" sz="2100" smtClean="0">
                <a:ea typeface="ＭＳ Ｐゴシック" pitchFamily="34" charset="-128"/>
              </a:rPr>
              <a:t>:  build new or widen </a:t>
            </a:r>
          </a:p>
          <a:p>
            <a:pPr lvl="1" eaLnBrk="1" hangingPunct="1">
              <a:buFont typeface="Wingdings" pitchFamily="2" charset="2"/>
              <a:buNone/>
            </a:pPr>
            <a:r>
              <a:rPr lang="en-US" altLang="en-US" sz="2100" smtClean="0">
                <a:ea typeface="ＭＳ Ｐゴシック" pitchFamily="34" charset="-128"/>
              </a:rPr>
              <a:t>existing roadways</a:t>
            </a:r>
          </a:p>
          <a:p>
            <a:pPr lvl="1" eaLnBrk="1" hangingPunct="1"/>
            <a:endParaRPr lang="en-US" altLang="en-US" sz="2100" smtClean="0">
              <a:ea typeface="ＭＳ Ｐゴシック" pitchFamily="34" charset="-128"/>
            </a:endParaRPr>
          </a:p>
          <a:p>
            <a:pPr eaLnBrk="1" hangingPunct="1">
              <a:lnSpc>
                <a:spcPct val="90000"/>
              </a:lnSpc>
              <a:buFont typeface="Wingdings" pitchFamily="2" charset="2"/>
              <a:buNone/>
            </a:pPr>
            <a:endParaRPr lang="en-US" altLang="en-US" sz="2000" smtClean="0">
              <a:solidFill>
                <a:srgbClr val="808080"/>
              </a:solidFill>
              <a:ea typeface="ＭＳ Ｐゴシック" pitchFamily="34" charset="-128"/>
            </a:endParaRPr>
          </a:p>
        </p:txBody>
      </p:sp>
      <p:pic>
        <p:nvPicPr>
          <p:cNvPr id="443396" name="Picture 5" descr="b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6838" y="1892300"/>
            <a:ext cx="3114675" cy="1874838"/>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3397" name="Picture 4" descr="Busy Sidewalk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838" y="4225925"/>
            <a:ext cx="2951162" cy="2214563"/>
          </a:xfrm>
          <a:prstGeom prst="rect">
            <a:avLst/>
          </a:prstGeom>
          <a:noFill/>
          <a:ln w="76200">
            <a:solidFill>
              <a:srgbClr val="969696"/>
            </a:solidFill>
            <a:miter lim="800000"/>
            <a:headEnd/>
            <a:tailEnd/>
          </a:ln>
          <a:extLst>
            <a:ext uri="{909E8E84-426E-40DD-AFC4-6F175D3DCCD1}">
              <a14:hiddenFill xmlns:a14="http://schemas.microsoft.com/office/drawing/2010/main">
                <a:solidFill>
                  <a:srgbClr val="FFFFFF"/>
                </a:solidFill>
              </a14:hiddenFill>
            </a:ext>
          </a:extLst>
        </p:spPr>
      </p:pic>
      <p:pic>
        <p:nvPicPr>
          <p:cNvPr id="444423" name="Picture 7"/>
          <p:cNvPicPr>
            <a:picLocks noChangeAspect="1" noChangeArrowheads="1"/>
          </p:cNvPicPr>
          <p:nvPr/>
        </p:nvPicPr>
        <p:blipFill>
          <a:blip r:embed="rId6">
            <a:extLst>
              <a:ext uri="{28A0092B-C50C-407E-A947-70E740481C1C}">
                <a14:useLocalDpi xmlns:a14="http://schemas.microsoft.com/office/drawing/2010/main" val="0"/>
              </a:ext>
            </a:extLst>
          </a:blip>
          <a:srcRect l="31667" t="19225" r="19537" b="24960"/>
          <a:stretch>
            <a:fillRect/>
          </a:stretch>
        </p:blipFill>
        <p:spPr bwMode="auto">
          <a:xfrm>
            <a:off x="877888" y="1452563"/>
            <a:ext cx="7599362" cy="519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391315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4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descr="MPO Logo"/>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r="84642"/>
          <a:stretch>
            <a:fillRect/>
          </a:stretch>
        </p:blipFill>
        <p:spPr bwMode="auto">
          <a:xfrm>
            <a:off x="0" y="4721225"/>
            <a:ext cx="24542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442" name="Rectangle 3"/>
          <p:cNvSpPr>
            <a:spLocks noGrp="1"/>
          </p:cNvSpPr>
          <p:nvPr>
            <p:ph type="title"/>
          </p:nvPr>
        </p:nvSpPr>
        <p:spPr/>
        <p:txBody>
          <a:bodyPr/>
          <a:lstStyle/>
          <a:p>
            <a:pPr eaLnBrk="1" hangingPunct="1"/>
            <a:r>
              <a:rPr lang="en-US" altLang="en-US" sz="3400" smtClean="0">
                <a:latin typeface="Arial" pitchFamily="34" charset="0"/>
                <a:ea typeface="ＭＳ Ｐゴシック" pitchFamily="34" charset="-128"/>
              </a:rPr>
              <a:t>MPO’s Urban STP Investment Strategy</a:t>
            </a:r>
          </a:p>
        </p:txBody>
      </p:sp>
      <p:sp>
        <p:nvSpPr>
          <p:cNvPr id="445444" name="Rectangle 4"/>
          <p:cNvSpPr>
            <a:spLocks noGrp="1"/>
          </p:cNvSpPr>
          <p:nvPr>
            <p:ph type="body" idx="1"/>
          </p:nvPr>
        </p:nvSpPr>
        <p:spPr>
          <a:xfrm>
            <a:off x="438150" y="1690688"/>
            <a:ext cx="7918450" cy="4721225"/>
          </a:xfrm>
        </p:spPr>
        <p:txBody>
          <a:bodyPr/>
          <a:lstStyle/>
          <a:p>
            <a:pPr eaLnBrk="1" hangingPunct="1">
              <a:defRPr/>
            </a:pPr>
            <a:r>
              <a:rPr lang="en-US" sz="2800" dirty="0" smtClean="0">
                <a:solidFill>
                  <a:schemeClr val="accent5"/>
                </a:solidFill>
                <a:ea typeface="+mn-ea"/>
                <a:cs typeface="+mn-cs"/>
              </a:rPr>
              <a:t>70% - Roadway projects that improve health</a:t>
            </a:r>
          </a:p>
          <a:p>
            <a:pPr eaLnBrk="1" hangingPunct="1">
              <a:defRPr/>
            </a:pPr>
            <a:r>
              <a:rPr lang="en-US" altLang="en-US" sz="2800" dirty="0" smtClean="0">
                <a:solidFill>
                  <a:schemeClr val="tx1"/>
                </a:solidFill>
                <a:ea typeface="+mn-ea"/>
                <a:cs typeface="+mn-cs"/>
              </a:rPr>
              <a:t>15% minimum investment in Active Transportation &amp; Walkable Communities</a:t>
            </a:r>
          </a:p>
          <a:p>
            <a:pPr lvl="1" eaLnBrk="1" hangingPunct="1">
              <a:defRPr/>
            </a:pPr>
            <a:r>
              <a:rPr lang="en-US" altLang="en-US" sz="2600" dirty="0" smtClean="0"/>
              <a:t>Sidewalks, bicycle lanes, greenways, transit stops, and education</a:t>
            </a:r>
            <a:endParaRPr lang="en-US" altLang="en-US" sz="2600" dirty="0" smtClean="0">
              <a:solidFill>
                <a:srgbClr val="F09A1C"/>
              </a:solidFill>
            </a:endParaRPr>
          </a:p>
          <a:p>
            <a:pPr eaLnBrk="1" hangingPunct="1">
              <a:defRPr/>
            </a:pPr>
            <a:r>
              <a:rPr lang="en-US" altLang="en-US" sz="2800" dirty="0" smtClean="0">
                <a:solidFill>
                  <a:schemeClr val="tx1"/>
                </a:solidFill>
                <a:ea typeface="+mn-ea"/>
                <a:cs typeface="+mn-cs"/>
              </a:rPr>
              <a:t>10% minimum flexed to Transit</a:t>
            </a:r>
          </a:p>
          <a:p>
            <a:pPr lvl="1" eaLnBrk="1" hangingPunct="1">
              <a:defRPr/>
            </a:pPr>
            <a:r>
              <a:rPr lang="en-US" altLang="en-US" sz="2600" dirty="0" smtClean="0"/>
              <a:t>Combined with Federal Transit Administration funds to help implement regional vision for mass transit</a:t>
            </a:r>
          </a:p>
          <a:p>
            <a:pPr eaLnBrk="1" hangingPunct="1">
              <a:defRPr/>
            </a:pPr>
            <a:r>
              <a:rPr lang="en-US" altLang="en-US" sz="2800" dirty="0" smtClean="0">
                <a:solidFill>
                  <a:schemeClr val="tx1"/>
                </a:solidFill>
                <a:ea typeface="+mn-ea"/>
                <a:cs typeface="+mn-cs"/>
              </a:rPr>
              <a:t>5% Intelligent Transportation Systems</a:t>
            </a:r>
          </a:p>
          <a:p>
            <a:pPr lvl="1" eaLnBrk="1" hangingPunct="1">
              <a:defRPr/>
            </a:pPr>
            <a:r>
              <a:rPr lang="en-US" altLang="en-US" sz="2600" dirty="0" smtClean="0"/>
              <a:t>Using technology to manage traffic </a:t>
            </a:r>
          </a:p>
          <a:p>
            <a:pPr marL="0" indent="0" eaLnBrk="1" hangingPunct="1">
              <a:buFont typeface="Wingdings" pitchFamily="2" charset="2"/>
              <a:buNone/>
              <a:defRPr/>
            </a:pPr>
            <a:endParaRPr lang="en-US" altLang="en-US" sz="2800" dirty="0" smtClean="0">
              <a:ea typeface="+mn-ea"/>
              <a:cs typeface="+mn-cs"/>
            </a:endParaRPr>
          </a:p>
          <a:p>
            <a:pPr eaLnBrk="1" hangingPunct="1">
              <a:defRPr/>
            </a:pPr>
            <a:endParaRPr lang="en-US" altLang="en-US" sz="2000" dirty="0" smtClean="0">
              <a:solidFill>
                <a:srgbClr val="007EBE"/>
              </a:solidFill>
              <a:ea typeface="+mn-ea"/>
              <a:cs typeface="+mn-cs"/>
            </a:endParaRPr>
          </a:p>
        </p:txBody>
      </p:sp>
    </p:spTree>
    <p:extLst>
      <p:ext uri="{BB962C8B-B14F-4D97-AF65-F5344CB8AC3E}">
        <p14:creationId xmlns:p14="http://schemas.microsoft.com/office/powerpoint/2010/main" val="1389246956"/>
      </p:ext>
    </p:extLst>
  </p:cSld>
  <p:clrMapOvr>
    <a:masterClrMapping/>
  </p:clrMapOvr>
  <p:transition advClick="0">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 for Implementing Health in All Policies</a:t>
            </a:r>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1524000" y="1447800"/>
            <a:ext cx="6172200" cy="54363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2"/>
          <p:cNvSpPr>
            <a:spLocks noGrp="1"/>
          </p:cNvSpPr>
          <p:nvPr>
            <p:ph type="body" idx="1"/>
          </p:nvPr>
        </p:nvSpPr>
        <p:spPr>
          <a:xfrm>
            <a:off x="438150" y="1690688"/>
            <a:ext cx="7740650" cy="4721225"/>
          </a:xfrm>
        </p:spPr>
        <p:txBody>
          <a:bodyPr/>
          <a:lstStyle/>
          <a:p>
            <a:pPr eaLnBrk="1" hangingPunct="1"/>
            <a:endParaRPr lang="en-US" altLang="en-US" sz="2800" smtClean="0">
              <a:ea typeface="ＭＳ Ｐゴシック" pitchFamily="34" charset="-128"/>
            </a:endParaRPr>
          </a:p>
          <a:p>
            <a:pPr eaLnBrk="1" hangingPunct="1"/>
            <a:r>
              <a:rPr lang="en-US" altLang="en-US" sz="2800" smtClean="0">
                <a:ea typeface="ＭＳ Ｐゴシック" pitchFamily="34" charset="-128"/>
              </a:rPr>
              <a:t>Projects Scored on Criteria – 100 points</a:t>
            </a:r>
          </a:p>
          <a:p>
            <a:pPr lvl="1" eaLnBrk="1" hangingPunct="1"/>
            <a:r>
              <a:rPr lang="en-US" altLang="en-US" b="1" smtClean="0">
                <a:solidFill>
                  <a:srgbClr val="F09A1C"/>
                </a:solidFill>
                <a:ea typeface="ＭＳ Ｐゴシック" pitchFamily="34" charset="-128"/>
              </a:rPr>
              <a:t>Quality Growth and Sustainable Development – 15pts</a:t>
            </a:r>
          </a:p>
          <a:p>
            <a:pPr lvl="1" eaLnBrk="1" hangingPunct="1"/>
            <a:r>
              <a:rPr lang="en-US" altLang="en-US" b="1" smtClean="0">
                <a:solidFill>
                  <a:srgbClr val="F09A1C"/>
                </a:solidFill>
                <a:ea typeface="ＭＳ Ｐゴシック" pitchFamily="34" charset="-128"/>
              </a:rPr>
              <a:t>Multi-Modal Options – 15pts</a:t>
            </a:r>
          </a:p>
          <a:p>
            <a:pPr lvl="1" eaLnBrk="1" hangingPunct="1"/>
            <a:r>
              <a:rPr lang="en-US" altLang="en-US" b="1" smtClean="0">
                <a:solidFill>
                  <a:srgbClr val="F09A1C"/>
                </a:solidFill>
                <a:ea typeface="ＭＳ Ｐゴシック" pitchFamily="34" charset="-128"/>
              </a:rPr>
              <a:t>Health &amp; Environment – 10pts</a:t>
            </a:r>
          </a:p>
          <a:p>
            <a:pPr lvl="1" eaLnBrk="1" hangingPunct="1"/>
            <a:r>
              <a:rPr lang="en-US" altLang="en-US" b="1" smtClean="0">
                <a:solidFill>
                  <a:srgbClr val="F09A1C"/>
                </a:solidFill>
                <a:ea typeface="ＭＳ Ｐゴシック" pitchFamily="34" charset="-128"/>
              </a:rPr>
              <a:t>Safety &amp; Security – 10pts</a:t>
            </a:r>
          </a:p>
          <a:p>
            <a:pPr lvl="1" eaLnBrk="1" hangingPunct="1"/>
            <a:r>
              <a:rPr lang="en-US" altLang="en-US" b="1" smtClean="0">
                <a:solidFill>
                  <a:srgbClr val="F09A1C"/>
                </a:solidFill>
                <a:ea typeface="ＭＳ Ｐゴシック" pitchFamily="34" charset="-128"/>
              </a:rPr>
              <a:t>Congestion Management – 10pts</a:t>
            </a:r>
          </a:p>
          <a:p>
            <a:pPr lvl="1" eaLnBrk="1" hangingPunct="1"/>
            <a:r>
              <a:rPr lang="en-US" altLang="en-US" smtClean="0">
                <a:ea typeface="ＭＳ Ｐゴシック" pitchFamily="34" charset="-128"/>
              </a:rPr>
              <a:t>System Preservation &amp; Enhancement – 15pts</a:t>
            </a:r>
            <a:endParaRPr lang="en-US" altLang="en-US" b="1" smtClean="0">
              <a:solidFill>
                <a:srgbClr val="F09A1C"/>
              </a:solidFill>
              <a:ea typeface="ＭＳ Ｐゴシック" pitchFamily="34" charset="-128"/>
            </a:endParaRPr>
          </a:p>
          <a:p>
            <a:pPr lvl="1" eaLnBrk="1" hangingPunct="1"/>
            <a:r>
              <a:rPr lang="en-US" altLang="en-US" smtClean="0">
                <a:ea typeface="ＭＳ Ｐゴシック" pitchFamily="34" charset="-128"/>
              </a:rPr>
              <a:t>State &amp; Local Support/ Investment – 15pts</a:t>
            </a:r>
          </a:p>
          <a:p>
            <a:pPr lvl="1" eaLnBrk="1" hangingPunct="1"/>
            <a:r>
              <a:rPr lang="en-US" altLang="en-US" smtClean="0">
                <a:ea typeface="ＭＳ Ｐゴシック" pitchFamily="34" charset="-128"/>
              </a:rPr>
              <a:t>Freight &amp; Goods Movement – 10pts</a:t>
            </a:r>
          </a:p>
          <a:p>
            <a:pPr lvl="1" eaLnBrk="1" hangingPunct="1"/>
            <a:endParaRPr lang="en-US" altLang="en-US" smtClean="0">
              <a:ea typeface="ＭＳ Ｐゴシック" pitchFamily="34" charset="-128"/>
            </a:endParaRPr>
          </a:p>
          <a:p>
            <a:pPr lvl="1" eaLnBrk="1" hangingPunct="1"/>
            <a:endParaRPr lang="en-US" altLang="en-US" smtClean="0">
              <a:ea typeface="ＭＳ Ｐゴシック" pitchFamily="34" charset="-128"/>
            </a:endParaRPr>
          </a:p>
        </p:txBody>
      </p:sp>
      <p:sp>
        <p:nvSpPr>
          <p:cNvPr id="446466" name="Rectangle 3"/>
          <p:cNvSpPr>
            <a:spLocks noGrp="1"/>
          </p:cNvSpPr>
          <p:nvPr>
            <p:ph type="title"/>
          </p:nvPr>
        </p:nvSpPr>
        <p:spPr>
          <a:noFill/>
        </p:spPr>
        <p:txBody>
          <a:bodyPr/>
          <a:lstStyle/>
          <a:p>
            <a:pPr eaLnBrk="1" hangingPunct="1"/>
            <a:r>
              <a:rPr lang="en-US" altLang="en-US" sz="3400" smtClean="0">
                <a:latin typeface="Arial" pitchFamily="34" charset="0"/>
                <a:ea typeface="ＭＳ Ｐゴシック" pitchFamily="34" charset="-128"/>
              </a:rPr>
              <a:t>MPO’s Urban STP Investment Strategy</a:t>
            </a:r>
          </a:p>
        </p:txBody>
      </p:sp>
      <p:sp>
        <p:nvSpPr>
          <p:cNvPr id="3" name="Rectangle 2"/>
          <p:cNvSpPr/>
          <p:nvPr/>
        </p:nvSpPr>
        <p:spPr>
          <a:xfrm>
            <a:off x="438150" y="1617663"/>
            <a:ext cx="7956550" cy="523875"/>
          </a:xfrm>
          <a:prstGeom prst="rect">
            <a:avLst/>
          </a:prstGeom>
        </p:spPr>
        <p:txBody>
          <a:bodyPr>
            <a:spAutoFit/>
          </a:bodyPr>
          <a:lstStyle/>
          <a:p>
            <a:pPr marL="342900" indent="-342900" fontAlgn="base">
              <a:spcBef>
                <a:spcPct val="20000"/>
              </a:spcBef>
              <a:spcAft>
                <a:spcPct val="0"/>
              </a:spcAft>
              <a:buClr>
                <a:srgbClr val="007EBE"/>
              </a:buClr>
              <a:buFont typeface="Wingdings" pitchFamily="2" charset="2"/>
              <a:buChar char="Ü"/>
              <a:defRPr/>
            </a:pPr>
            <a:r>
              <a:rPr lang="en-US" sz="2800" kern="0" dirty="0">
                <a:solidFill>
                  <a:srgbClr val="333333"/>
                </a:solidFill>
                <a:ea typeface="ＭＳ Ｐゴシック" pitchFamily="34" charset="-128"/>
                <a:cs typeface="Arial" pitchFamily="34" charset="0"/>
              </a:rPr>
              <a:t>70% Multi-Modal Roadway Safety &amp; Capacity</a:t>
            </a:r>
          </a:p>
        </p:txBody>
      </p:sp>
      <p:sp>
        <p:nvSpPr>
          <p:cNvPr id="6" name="Rectangle 2"/>
          <p:cNvSpPr txBox="1">
            <a:spLocks/>
          </p:cNvSpPr>
          <p:nvPr/>
        </p:nvSpPr>
        <p:spPr bwMode="auto">
          <a:xfrm>
            <a:off x="311150" y="1520825"/>
            <a:ext cx="8083550" cy="4684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20000"/>
              </a:spcBef>
              <a:spcAft>
                <a:spcPct val="0"/>
              </a:spcAft>
              <a:buClr>
                <a:srgbClr val="007EBE"/>
              </a:buClr>
              <a:buFont typeface="Wingdings" pitchFamily="2" charset="2"/>
              <a:buNone/>
            </a:pPr>
            <a:endParaRPr lang="en-US" altLang="en-US" sz="2800" smtClean="0">
              <a:solidFill>
                <a:srgbClr val="333333"/>
              </a:solidFill>
              <a:latin typeface="Calibri" pitchFamily="34" charset="0"/>
            </a:endParaRPr>
          </a:p>
          <a:p>
            <a:pPr eaLnBrk="1" fontAlgn="base" hangingPunct="1">
              <a:spcBef>
                <a:spcPct val="20000"/>
              </a:spcBef>
              <a:spcAft>
                <a:spcPct val="0"/>
              </a:spcAft>
              <a:buClr>
                <a:srgbClr val="007EBE"/>
              </a:buClr>
              <a:buFont typeface="Wingdings" pitchFamily="2" charset="2"/>
              <a:buChar char="Ü"/>
            </a:pPr>
            <a:r>
              <a:rPr lang="en-US" altLang="en-US" sz="2800" smtClean="0">
                <a:solidFill>
                  <a:srgbClr val="333333"/>
                </a:solidFill>
                <a:latin typeface="Calibri" pitchFamily="34" charset="0"/>
              </a:rPr>
              <a:t>2040 Plan Projects Scored on Criteria – 100 points</a:t>
            </a:r>
          </a:p>
          <a:p>
            <a:pPr lvl="1" eaLnBrk="1" fontAlgn="base" hangingPunct="1">
              <a:spcBef>
                <a:spcPct val="20000"/>
              </a:spcBef>
              <a:spcAft>
                <a:spcPct val="0"/>
              </a:spcAft>
              <a:buSzPct val="95000"/>
              <a:buFont typeface="Wingdings" pitchFamily="2" charset="2"/>
              <a:buChar char="î"/>
            </a:pPr>
            <a:r>
              <a:rPr lang="en-US" altLang="en-US" sz="2200" smtClean="0">
                <a:solidFill>
                  <a:srgbClr val="F09A1C"/>
                </a:solidFill>
                <a:latin typeface="Calibri" pitchFamily="34" charset="0"/>
              </a:rPr>
              <a:t>Quality Growth and Sustainable Development – 15pts</a:t>
            </a:r>
          </a:p>
          <a:p>
            <a:pPr lvl="1" eaLnBrk="1" fontAlgn="base" hangingPunct="1">
              <a:spcBef>
                <a:spcPct val="20000"/>
              </a:spcBef>
              <a:spcAft>
                <a:spcPct val="0"/>
              </a:spcAft>
              <a:buSzPct val="95000"/>
              <a:buFont typeface="Wingdings" pitchFamily="2" charset="2"/>
              <a:buChar char="î"/>
            </a:pPr>
            <a:r>
              <a:rPr lang="en-US" altLang="en-US" sz="2200" smtClean="0">
                <a:solidFill>
                  <a:srgbClr val="F09A1C"/>
                </a:solidFill>
                <a:latin typeface="Calibri" pitchFamily="34" charset="0"/>
              </a:rPr>
              <a:t>Multi-Modal Options – 15pts</a:t>
            </a:r>
          </a:p>
          <a:p>
            <a:pPr lvl="1" eaLnBrk="1" fontAlgn="base" hangingPunct="1">
              <a:spcBef>
                <a:spcPct val="20000"/>
              </a:spcBef>
              <a:spcAft>
                <a:spcPct val="0"/>
              </a:spcAft>
              <a:buSzPct val="95000"/>
              <a:buFont typeface="Wingdings" pitchFamily="2" charset="2"/>
              <a:buChar char="î"/>
            </a:pPr>
            <a:r>
              <a:rPr lang="en-US" altLang="en-US" sz="2200" smtClean="0">
                <a:solidFill>
                  <a:srgbClr val="F09A1C"/>
                </a:solidFill>
                <a:latin typeface="Calibri" pitchFamily="34" charset="0"/>
              </a:rPr>
              <a:t>Health &amp; Environment – </a:t>
            </a:r>
            <a:r>
              <a:rPr lang="en-US" altLang="en-US" sz="2200" b="1" smtClean="0">
                <a:solidFill>
                  <a:srgbClr val="F09A1C"/>
                </a:solidFill>
                <a:latin typeface="Calibri" pitchFamily="34" charset="0"/>
              </a:rPr>
              <a:t>15pts </a:t>
            </a:r>
          </a:p>
          <a:p>
            <a:pPr lvl="1" eaLnBrk="1" fontAlgn="base" hangingPunct="1">
              <a:spcBef>
                <a:spcPct val="20000"/>
              </a:spcBef>
              <a:spcAft>
                <a:spcPct val="0"/>
              </a:spcAft>
              <a:buSzPct val="95000"/>
              <a:buFont typeface="Wingdings" pitchFamily="2" charset="2"/>
              <a:buChar char="î"/>
            </a:pPr>
            <a:r>
              <a:rPr lang="en-US" altLang="en-US" sz="2200" smtClean="0">
                <a:solidFill>
                  <a:srgbClr val="F09A1C"/>
                </a:solidFill>
                <a:latin typeface="Calibri" pitchFamily="34" charset="0"/>
              </a:rPr>
              <a:t>Safety &amp; Security – </a:t>
            </a:r>
            <a:r>
              <a:rPr lang="en-US" altLang="en-US" sz="2200" b="1" smtClean="0">
                <a:solidFill>
                  <a:srgbClr val="F09A1C"/>
                </a:solidFill>
                <a:latin typeface="Calibri" pitchFamily="34" charset="0"/>
              </a:rPr>
              <a:t>20pts</a:t>
            </a:r>
          </a:p>
          <a:p>
            <a:pPr lvl="1" eaLnBrk="1" fontAlgn="base" hangingPunct="1">
              <a:spcBef>
                <a:spcPct val="20000"/>
              </a:spcBef>
              <a:spcAft>
                <a:spcPct val="0"/>
              </a:spcAft>
              <a:buSzPct val="95000"/>
              <a:buFont typeface="Wingdings" pitchFamily="2" charset="2"/>
              <a:buChar char="î"/>
            </a:pPr>
            <a:r>
              <a:rPr lang="en-US" altLang="en-US" sz="2200" smtClean="0">
                <a:solidFill>
                  <a:srgbClr val="F09A1C"/>
                </a:solidFill>
                <a:latin typeface="Calibri" pitchFamily="34" charset="0"/>
              </a:rPr>
              <a:t>Congestion Management – </a:t>
            </a:r>
            <a:r>
              <a:rPr lang="en-US" altLang="en-US" sz="2200" b="1" smtClean="0">
                <a:solidFill>
                  <a:srgbClr val="F09A1C"/>
                </a:solidFill>
                <a:latin typeface="Calibri" pitchFamily="34" charset="0"/>
              </a:rPr>
              <a:t>15pts</a:t>
            </a:r>
          </a:p>
          <a:p>
            <a:pPr lvl="1" eaLnBrk="1" fontAlgn="base" hangingPunct="1">
              <a:spcBef>
                <a:spcPct val="20000"/>
              </a:spcBef>
              <a:spcAft>
                <a:spcPct val="0"/>
              </a:spcAft>
              <a:buSzPct val="95000"/>
              <a:buFont typeface="Wingdings" pitchFamily="2" charset="2"/>
              <a:buChar char="î"/>
            </a:pPr>
            <a:r>
              <a:rPr lang="en-US" altLang="en-US" sz="2200" smtClean="0">
                <a:solidFill>
                  <a:srgbClr val="007EBE"/>
                </a:solidFill>
                <a:latin typeface="Calibri" pitchFamily="34" charset="0"/>
              </a:rPr>
              <a:t>System Preservation &amp; Enhancement – </a:t>
            </a:r>
            <a:r>
              <a:rPr lang="en-US" altLang="en-US" sz="2200" smtClean="0">
                <a:solidFill>
                  <a:srgbClr val="4F81BD"/>
                </a:solidFill>
                <a:latin typeface="Calibri" pitchFamily="34" charset="0"/>
              </a:rPr>
              <a:t>10pts</a:t>
            </a:r>
          </a:p>
          <a:p>
            <a:pPr lvl="1" eaLnBrk="1" fontAlgn="base" hangingPunct="1">
              <a:spcBef>
                <a:spcPct val="20000"/>
              </a:spcBef>
              <a:spcAft>
                <a:spcPct val="0"/>
              </a:spcAft>
              <a:buSzPct val="95000"/>
              <a:buFont typeface="Wingdings" pitchFamily="2" charset="2"/>
              <a:buChar char="î"/>
            </a:pPr>
            <a:r>
              <a:rPr lang="en-US" altLang="en-US" sz="2200" smtClean="0">
                <a:solidFill>
                  <a:srgbClr val="007EBE"/>
                </a:solidFill>
                <a:latin typeface="Calibri" pitchFamily="34" charset="0"/>
              </a:rPr>
              <a:t>State &amp; Local Support/ Investment – </a:t>
            </a:r>
            <a:r>
              <a:rPr lang="en-US" altLang="en-US" sz="2200" smtClean="0">
                <a:solidFill>
                  <a:srgbClr val="4F81BD"/>
                </a:solidFill>
                <a:latin typeface="Calibri" pitchFamily="34" charset="0"/>
              </a:rPr>
              <a:t>5pts</a:t>
            </a:r>
          </a:p>
          <a:p>
            <a:pPr lvl="1" eaLnBrk="1" fontAlgn="base" hangingPunct="1">
              <a:spcBef>
                <a:spcPct val="20000"/>
              </a:spcBef>
              <a:spcAft>
                <a:spcPct val="0"/>
              </a:spcAft>
              <a:buSzPct val="95000"/>
              <a:buFont typeface="Wingdings" pitchFamily="2" charset="2"/>
              <a:buChar char="î"/>
            </a:pPr>
            <a:r>
              <a:rPr lang="en-US" altLang="en-US" sz="2200" smtClean="0">
                <a:solidFill>
                  <a:srgbClr val="007EBE"/>
                </a:solidFill>
                <a:latin typeface="Calibri" pitchFamily="34" charset="0"/>
              </a:rPr>
              <a:t>Freight &amp; Goods Movement – </a:t>
            </a:r>
            <a:r>
              <a:rPr lang="en-US" altLang="en-US" sz="2200" smtClean="0">
                <a:solidFill>
                  <a:srgbClr val="4F81BD"/>
                </a:solidFill>
                <a:latin typeface="Calibri" pitchFamily="34" charset="0"/>
              </a:rPr>
              <a:t>5pts</a:t>
            </a:r>
          </a:p>
          <a:p>
            <a:pPr lvl="1" eaLnBrk="1" fontAlgn="base" hangingPunct="1">
              <a:spcBef>
                <a:spcPct val="20000"/>
              </a:spcBef>
              <a:spcAft>
                <a:spcPct val="0"/>
              </a:spcAft>
              <a:buSzPct val="95000"/>
              <a:buFont typeface="Wingdings" pitchFamily="2" charset="2"/>
              <a:buChar char="î"/>
            </a:pPr>
            <a:endParaRPr lang="en-US" altLang="en-US" sz="2200" smtClean="0">
              <a:solidFill>
                <a:srgbClr val="007EBE"/>
              </a:solidFill>
              <a:latin typeface="Calibri" pitchFamily="34" charset="0"/>
            </a:endParaRPr>
          </a:p>
          <a:p>
            <a:pPr lvl="1" eaLnBrk="1" fontAlgn="base" hangingPunct="1">
              <a:spcBef>
                <a:spcPct val="20000"/>
              </a:spcBef>
              <a:spcAft>
                <a:spcPct val="0"/>
              </a:spcAft>
              <a:buSzPct val="95000"/>
              <a:buFont typeface="Wingdings" pitchFamily="2" charset="2"/>
              <a:buChar char="î"/>
            </a:pPr>
            <a:endParaRPr lang="en-US" altLang="en-US" sz="2200" smtClean="0">
              <a:solidFill>
                <a:srgbClr val="007EBE"/>
              </a:solidFill>
              <a:latin typeface="Calibri" pitchFamily="34" charset="0"/>
            </a:endParaRPr>
          </a:p>
        </p:txBody>
      </p:sp>
    </p:spTree>
    <p:extLst>
      <p:ext uri="{BB962C8B-B14F-4D97-AF65-F5344CB8AC3E}">
        <p14:creationId xmlns:p14="http://schemas.microsoft.com/office/powerpoint/2010/main" val="1160491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6"/>
          <p:cNvSpPr>
            <a:spLocks noGrp="1"/>
          </p:cNvSpPr>
          <p:nvPr>
            <p:ph type="title" idx="4294967295"/>
          </p:nvPr>
        </p:nvSpPr>
        <p:spPr/>
        <p:txBody>
          <a:bodyPr/>
          <a:lstStyle/>
          <a:p>
            <a:pPr eaLnBrk="1" hangingPunct="1"/>
            <a:r>
              <a:rPr lang="en-US" altLang="en-US" smtClean="0">
                <a:solidFill>
                  <a:srgbClr val="007EBE"/>
                </a:solidFill>
                <a:latin typeface="Arial" pitchFamily="34" charset="0"/>
                <a:ea typeface="ＭＳ Ｐゴシック" pitchFamily="34" charset="-128"/>
                <a:cs typeface="Arial" pitchFamily="34" charset="0"/>
              </a:rPr>
              <a:t>Projects:</a:t>
            </a:r>
            <a:r>
              <a:rPr lang="en-US" altLang="en-US" smtClean="0">
                <a:latin typeface="Arial" pitchFamily="34" charset="0"/>
                <a:ea typeface="ＭＳ Ｐゴシック" pitchFamily="34" charset="-128"/>
                <a:cs typeface="Arial" pitchFamily="34" charset="0"/>
              </a:rPr>
              <a:t> Complete Streets</a:t>
            </a:r>
          </a:p>
        </p:txBody>
      </p:sp>
      <p:pic>
        <p:nvPicPr>
          <p:cNvPr id="446467" name="Picture 3" descr="Map showing roadway projects that include bicycle and pedestrian projects."/>
          <p:cNvPicPr>
            <a:picLocks noChangeAspect="1" noChangeArrowheads="1"/>
          </p:cNvPicPr>
          <p:nvPr/>
        </p:nvPicPr>
        <p:blipFill>
          <a:blip r:embed="rId3">
            <a:extLst>
              <a:ext uri="{28A0092B-C50C-407E-A947-70E740481C1C}">
                <a14:useLocalDpi xmlns:a14="http://schemas.microsoft.com/office/drawing/2010/main" val="0"/>
              </a:ext>
            </a:extLst>
          </a:blip>
          <a:srcRect l="42592" t="18297" r="18518" b="22148"/>
          <a:stretch>
            <a:fillRect/>
          </a:stretch>
        </p:blipFill>
        <p:spPr bwMode="auto">
          <a:xfrm>
            <a:off x="0" y="1287463"/>
            <a:ext cx="5807075" cy="555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46179" name="Rectangle 4"/>
          <p:cNvSpPr>
            <a:spLocks noGrp="1"/>
          </p:cNvSpPr>
          <p:nvPr>
            <p:ph type="body" idx="4294967295"/>
          </p:nvPr>
        </p:nvSpPr>
        <p:spPr>
          <a:xfrm>
            <a:off x="5676900" y="1441450"/>
            <a:ext cx="3467100" cy="2279650"/>
          </a:xfrm>
        </p:spPr>
        <p:txBody>
          <a:bodyPr/>
          <a:lstStyle/>
          <a:p>
            <a:pPr eaLnBrk="1" hangingPunct="1">
              <a:buFont typeface="Wingdings" pitchFamily="2" charset="2"/>
              <a:buNone/>
              <a:defRPr/>
            </a:pPr>
            <a:endParaRPr lang="en-US" sz="2800" dirty="0" smtClean="0">
              <a:solidFill>
                <a:srgbClr val="007EBE"/>
              </a:solidFill>
              <a:ea typeface="+mn-ea"/>
              <a:cs typeface="+mn-cs"/>
            </a:endParaRPr>
          </a:p>
          <a:p>
            <a:pPr marL="0" indent="0" eaLnBrk="1" hangingPunct="1">
              <a:buFont typeface="Wingdings" pitchFamily="2" charset="2"/>
              <a:buNone/>
              <a:defRPr/>
            </a:pPr>
            <a:r>
              <a:rPr lang="en-US" sz="2800" dirty="0" smtClean="0">
                <a:solidFill>
                  <a:srgbClr val="007EBE"/>
                </a:solidFill>
                <a:ea typeface="+mn-ea"/>
                <a:cs typeface="+mn-cs"/>
              </a:rPr>
              <a:t>2035 Plan: 70% of adopted roadway projects include sidewalks, bicycle lanes, or shared-use lanes </a:t>
            </a:r>
          </a:p>
          <a:p>
            <a:pPr marL="0" indent="0" eaLnBrk="1" hangingPunct="1">
              <a:buFont typeface="Wingdings" pitchFamily="2" charset="2"/>
              <a:buNone/>
              <a:defRPr/>
            </a:pPr>
            <a:r>
              <a:rPr lang="en-US" sz="2800" dirty="0" smtClean="0">
                <a:solidFill>
                  <a:srgbClr val="007EBE"/>
                </a:solidFill>
                <a:ea typeface="+mn-ea"/>
                <a:cs typeface="+mn-cs"/>
              </a:rPr>
              <a:t>(up from 2%)</a:t>
            </a:r>
          </a:p>
        </p:txBody>
      </p:sp>
      <p:sp>
        <p:nvSpPr>
          <p:cNvPr id="5" name="Rectangle 4"/>
          <p:cNvSpPr/>
          <p:nvPr/>
        </p:nvSpPr>
        <p:spPr>
          <a:xfrm>
            <a:off x="558800" y="5978525"/>
            <a:ext cx="7797800" cy="523875"/>
          </a:xfrm>
          <a:prstGeom prst="rect">
            <a:avLst/>
          </a:prstGeom>
          <a:solidFill>
            <a:schemeClr val="tx1"/>
          </a:solidFill>
        </p:spPr>
        <p:txBody>
          <a:bodyPr>
            <a:spAutoFit/>
          </a:bodyPr>
          <a:lstStyle/>
          <a:p>
            <a:pPr marL="342900" indent="-342900" fontAlgn="base">
              <a:spcBef>
                <a:spcPct val="20000"/>
              </a:spcBef>
              <a:spcAft>
                <a:spcPct val="0"/>
              </a:spcAft>
              <a:buClr>
                <a:srgbClr val="007EBE"/>
              </a:buClr>
              <a:buFont typeface="Wingdings" pitchFamily="2" charset="2"/>
              <a:buChar char="Ü"/>
              <a:defRPr/>
            </a:pPr>
            <a:r>
              <a:rPr lang="en-US" sz="2800" kern="0" dirty="0">
                <a:solidFill>
                  <a:srgbClr val="FFFFFF"/>
                </a:solidFill>
                <a:ea typeface="ＭＳ Ｐゴシック" pitchFamily="34" charset="-128"/>
                <a:cs typeface="Arial" pitchFamily="34" charset="0"/>
              </a:rPr>
              <a:t>70% roadway $ to projects that improve health</a:t>
            </a:r>
          </a:p>
        </p:txBody>
      </p:sp>
    </p:spTree>
    <p:extLst>
      <p:ext uri="{BB962C8B-B14F-4D97-AF65-F5344CB8AC3E}">
        <p14:creationId xmlns:p14="http://schemas.microsoft.com/office/powerpoint/2010/main" val="3745591720"/>
      </p:ext>
    </p:extLst>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61" name="Group 1" descr="Picture of a bus, pedestrians and a bicyclist."/>
          <p:cNvGrpSpPr>
            <a:grpSpLocks/>
          </p:cNvGrpSpPr>
          <p:nvPr/>
        </p:nvGrpSpPr>
        <p:grpSpPr bwMode="auto">
          <a:xfrm>
            <a:off x="5607050" y="2346325"/>
            <a:ext cx="3268663" cy="3937000"/>
            <a:chOff x="5705475" y="2819400"/>
            <a:chExt cx="2905125" cy="3429000"/>
          </a:xfrm>
        </p:grpSpPr>
        <p:pic>
          <p:nvPicPr>
            <p:cNvPr id="450566" name="Picture 2" descr="P5220094"/>
            <p:cNvPicPr>
              <a:picLocks noChangeAspect="1" noChangeArrowheads="1"/>
            </p:cNvPicPr>
            <p:nvPr/>
          </p:nvPicPr>
          <p:blipFill>
            <a:blip r:embed="rId3">
              <a:extLst>
                <a:ext uri="{28A0092B-C50C-407E-A947-70E740481C1C}">
                  <a14:useLocalDpi xmlns:a14="http://schemas.microsoft.com/office/drawing/2010/main" val="0"/>
                </a:ext>
              </a:extLst>
            </a:blip>
            <a:srcRect l="22177" r="5559" b="29167"/>
            <a:stretch>
              <a:fillRect/>
            </a:stretch>
          </p:blipFill>
          <p:spPr bwMode="auto">
            <a:xfrm>
              <a:off x="5705475" y="4953000"/>
              <a:ext cx="1762125" cy="129540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50567" name="Picture 9" descr="brt"/>
            <p:cNvPicPr>
              <a:picLocks noChangeAspect="1" noChangeArrowheads="1"/>
            </p:cNvPicPr>
            <p:nvPr/>
          </p:nvPicPr>
          <p:blipFill>
            <a:blip r:embed="rId4">
              <a:extLst>
                <a:ext uri="{28A0092B-C50C-407E-A947-70E740481C1C}">
                  <a14:useLocalDpi xmlns:a14="http://schemas.microsoft.com/office/drawing/2010/main" val="0"/>
                </a:ext>
              </a:extLst>
            </a:blip>
            <a:srcRect t="20833"/>
            <a:stretch>
              <a:fillRect/>
            </a:stretch>
          </p:blipFill>
          <p:spPr bwMode="auto">
            <a:xfrm>
              <a:off x="6781800" y="2819400"/>
              <a:ext cx="1828800" cy="144780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50568" name="Picture 9" descr="Pedswalking"/>
            <p:cNvPicPr>
              <a:picLocks noChangeAspect="1" noChangeArrowheads="1"/>
            </p:cNvPicPr>
            <p:nvPr/>
          </p:nvPicPr>
          <p:blipFill>
            <a:blip r:embed="rId5">
              <a:extLst>
                <a:ext uri="{28A0092B-C50C-407E-A947-70E740481C1C}">
                  <a14:useLocalDpi xmlns:a14="http://schemas.microsoft.com/office/drawing/2010/main" val="0"/>
                </a:ext>
              </a:extLst>
            </a:blip>
            <a:srcRect t="29167" r="25014"/>
            <a:stretch>
              <a:fillRect/>
            </a:stretch>
          </p:blipFill>
          <p:spPr bwMode="auto">
            <a:xfrm>
              <a:off x="6210300" y="3962400"/>
              <a:ext cx="1828800" cy="129540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sp>
        <p:nvSpPr>
          <p:cNvPr id="448515" name="Text Box 10"/>
          <p:cNvSpPr txBox="1">
            <a:spLocks noChangeArrowheads="1"/>
          </p:cNvSpPr>
          <p:nvPr/>
        </p:nvSpPr>
        <p:spPr bwMode="auto">
          <a:xfrm>
            <a:off x="490538" y="1371600"/>
            <a:ext cx="64119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rgbClr val="333333"/>
                </a:solidFill>
                <a:latin typeface="Calibri" charset="0"/>
                <a:ea typeface="ＭＳ Ｐゴシック" charset="0"/>
              </a:defRPr>
            </a:lvl1pPr>
            <a:lvl2pPr>
              <a:defRPr sz="2200">
                <a:solidFill>
                  <a:srgbClr val="007EBE"/>
                </a:solidFill>
                <a:latin typeface="Calibri" charset="0"/>
                <a:ea typeface="ＭＳ Ｐゴシック" charset="0"/>
              </a:defRPr>
            </a:lvl2pPr>
            <a:lvl3pPr>
              <a:defRPr sz="2000">
                <a:solidFill>
                  <a:srgbClr val="595959"/>
                </a:solidFill>
                <a:latin typeface="Calibri" charset="0"/>
                <a:ea typeface="ＭＳ Ｐゴシック" charset="0"/>
              </a:defRPr>
            </a:lvl3pPr>
            <a:lvl4pPr>
              <a:defRPr sz="2000">
                <a:solidFill>
                  <a:srgbClr val="333333"/>
                </a:solidFill>
                <a:latin typeface="Calibri" charset="0"/>
                <a:ea typeface="ＭＳ Ｐゴシック" charset="0"/>
              </a:defRPr>
            </a:lvl4pPr>
            <a:lvl5pPr>
              <a:defRPr sz="2000">
                <a:solidFill>
                  <a:srgbClr val="333333"/>
                </a:solidFill>
                <a:latin typeface="Calibri" charset="0"/>
                <a:ea typeface="ＭＳ Ｐゴシック" charset="0"/>
              </a:defRPr>
            </a:lvl5pPr>
            <a:lvl6pPr eaLnBrk="0" hangingPunct="0">
              <a:defRPr sz="2000">
                <a:solidFill>
                  <a:srgbClr val="333333"/>
                </a:solidFill>
                <a:latin typeface="Calibri" charset="0"/>
                <a:ea typeface="ＭＳ Ｐゴシック" charset="0"/>
              </a:defRPr>
            </a:lvl6pPr>
            <a:lvl7pPr eaLnBrk="0" hangingPunct="0">
              <a:defRPr sz="2000">
                <a:solidFill>
                  <a:srgbClr val="333333"/>
                </a:solidFill>
                <a:latin typeface="Calibri" charset="0"/>
                <a:ea typeface="ＭＳ Ｐゴシック" charset="0"/>
              </a:defRPr>
            </a:lvl7pPr>
            <a:lvl8pPr eaLnBrk="0" hangingPunct="0">
              <a:defRPr sz="2000">
                <a:solidFill>
                  <a:srgbClr val="333333"/>
                </a:solidFill>
                <a:latin typeface="Calibri" charset="0"/>
                <a:ea typeface="ＭＳ Ｐゴシック" charset="0"/>
              </a:defRPr>
            </a:lvl8pPr>
            <a:lvl9pPr eaLnBrk="0" hangingPunct="0">
              <a:defRPr sz="2000">
                <a:solidFill>
                  <a:srgbClr val="333333"/>
                </a:solidFill>
                <a:latin typeface="Calibri" charset="0"/>
                <a:ea typeface="ＭＳ Ｐゴシック" charset="0"/>
              </a:defRPr>
            </a:lvl9pPr>
          </a:lstStyle>
          <a:p>
            <a:pPr fontAlgn="base">
              <a:spcBef>
                <a:spcPct val="0"/>
              </a:spcBef>
              <a:spcAft>
                <a:spcPct val="0"/>
              </a:spcAft>
              <a:defRPr/>
            </a:pPr>
            <a:r>
              <a:rPr lang="en-US" sz="1400" b="1" smtClean="0">
                <a:solidFill>
                  <a:srgbClr val="FFCC00"/>
                </a:solidFill>
                <a:latin typeface="Arial" charset="0"/>
                <a:cs typeface="Arial" charset="0"/>
              </a:rPr>
              <a:t>Transportation, Physical Activity and Health Data Collection and Analysis</a:t>
            </a:r>
          </a:p>
        </p:txBody>
      </p:sp>
      <p:sp>
        <p:nvSpPr>
          <p:cNvPr id="450563" name="Rectangle 12"/>
          <p:cNvSpPr>
            <a:spLocks noGrp="1" noChangeArrowheads="1"/>
          </p:cNvSpPr>
          <p:nvPr>
            <p:ph type="title"/>
          </p:nvPr>
        </p:nvSpPr>
        <p:spPr>
          <a:xfrm>
            <a:off x="457200" y="46038"/>
            <a:ext cx="8229600" cy="132556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3600" smtClean="0">
                <a:solidFill>
                  <a:srgbClr val="007EBE"/>
                </a:solidFill>
                <a:latin typeface="Arial" pitchFamily="34" charset="0"/>
                <a:ea typeface="ＭＳ Ｐゴシック" pitchFamily="34" charset="-128"/>
              </a:rPr>
              <a:t>Data Collection: </a:t>
            </a:r>
            <a:r>
              <a:rPr lang="en-US" altLang="en-US" sz="3600" smtClean="0">
                <a:latin typeface="Arial" pitchFamily="34" charset="0"/>
                <a:ea typeface="ＭＳ Ｐゴシック" pitchFamily="34" charset="-128"/>
              </a:rPr>
              <a:t>Middle Tennessee</a:t>
            </a:r>
            <a:br>
              <a:rPr lang="en-US" altLang="en-US" sz="3600" smtClean="0">
                <a:latin typeface="Arial" pitchFamily="34" charset="0"/>
                <a:ea typeface="ＭＳ Ｐゴシック" pitchFamily="34" charset="-128"/>
              </a:rPr>
            </a:br>
            <a:r>
              <a:rPr lang="en-US" altLang="en-US" sz="3600" smtClean="0">
                <a:latin typeface="Arial" pitchFamily="34" charset="0"/>
                <a:ea typeface="ＭＳ Ｐゴシック" pitchFamily="34" charset="-128"/>
              </a:rPr>
              <a:t>Transportation </a:t>
            </a:r>
            <a:r>
              <a:rPr lang="en-US" altLang="en-US" smtClean="0">
                <a:latin typeface="Arial" pitchFamily="34" charset="0"/>
                <a:ea typeface="ＭＳ Ｐゴシック" pitchFamily="34" charset="-128"/>
              </a:rPr>
              <a:t>and Health Study  </a:t>
            </a:r>
          </a:p>
        </p:txBody>
      </p:sp>
      <p:pic>
        <p:nvPicPr>
          <p:cNvPr id="448517" name="Picture 2"/>
          <p:cNvPicPr>
            <a:picLocks noChangeAspect="1" noChangeArrowheads="1"/>
          </p:cNvPicPr>
          <p:nvPr/>
        </p:nvPicPr>
        <p:blipFill>
          <a:blip r:embed="rId6">
            <a:extLst>
              <a:ext uri="{28A0092B-C50C-407E-A947-70E740481C1C}">
                <a14:useLocalDpi xmlns:a14="http://schemas.microsoft.com/office/drawing/2010/main" val="0"/>
              </a:ext>
            </a:extLst>
          </a:blip>
          <a:srcRect l="13493" t="13837" r="14748" b="9123"/>
          <a:stretch>
            <a:fillRect/>
          </a:stretch>
        </p:blipFill>
        <p:spPr bwMode="auto">
          <a:xfrm>
            <a:off x="252413" y="1857375"/>
            <a:ext cx="5653087" cy="368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50565" name="TextBox 1"/>
          <p:cNvSpPr txBox="1">
            <a:spLocks noChangeArrowheads="1"/>
          </p:cNvSpPr>
          <p:nvPr/>
        </p:nvSpPr>
        <p:spPr bwMode="auto">
          <a:xfrm>
            <a:off x="1587500" y="6007100"/>
            <a:ext cx="2643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800" smtClean="0">
                <a:solidFill>
                  <a:srgbClr val="000000"/>
                </a:solidFill>
              </a:rPr>
              <a:t>www.middletnstudy.com</a:t>
            </a:r>
          </a:p>
        </p:txBody>
      </p:sp>
    </p:spTree>
    <p:extLst>
      <p:ext uri="{BB962C8B-B14F-4D97-AF65-F5344CB8AC3E}">
        <p14:creationId xmlns:p14="http://schemas.microsoft.com/office/powerpoint/2010/main" val="629359115"/>
      </p:ext>
    </p:extLst>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Title 1"/>
          <p:cNvSpPr>
            <a:spLocks noGrp="1"/>
          </p:cNvSpPr>
          <p:nvPr>
            <p:ph type="title"/>
          </p:nvPr>
        </p:nvSpPr>
        <p:spPr>
          <a:xfrm>
            <a:off x="422275" y="96838"/>
            <a:ext cx="8229600" cy="1143000"/>
          </a:xfrm>
        </p:spPr>
        <p:txBody>
          <a:bodyPr/>
          <a:lstStyle/>
          <a:p>
            <a:r>
              <a:rPr lang="en-US" altLang="en-US" sz="3800" smtClean="0">
                <a:ea typeface="ＭＳ Ｐゴシック" pitchFamily="34" charset="-128"/>
              </a:rPr>
              <a:t>Integrated Transportation and Health Impact Modeling  (ITHIM) Tool</a:t>
            </a:r>
          </a:p>
        </p:txBody>
      </p:sp>
      <p:sp>
        <p:nvSpPr>
          <p:cNvPr id="3" name="Content Placeholder 2"/>
          <p:cNvSpPr>
            <a:spLocks noGrp="1"/>
          </p:cNvSpPr>
          <p:nvPr>
            <p:ph idx="1"/>
          </p:nvPr>
        </p:nvSpPr>
        <p:spPr>
          <a:xfrm>
            <a:off x="422275" y="1717675"/>
            <a:ext cx="8229600" cy="4457700"/>
          </a:xfrm>
        </p:spPr>
        <p:txBody>
          <a:bodyPr/>
          <a:lstStyle/>
          <a:p>
            <a:pPr eaLnBrk="1" hangingPunct="1">
              <a:buClr>
                <a:srgbClr val="007EBE"/>
              </a:buClr>
              <a:buSzTx/>
              <a:buFont typeface="Wingdings" pitchFamily="2" charset="2"/>
              <a:buChar char="Ü"/>
              <a:defRPr/>
            </a:pPr>
            <a:r>
              <a:rPr lang="en-US" sz="2800" b="0" dirty="0" smtClean="0">
                <a:solidFill>
                  <a:schemeClr val="tx1"/>
                </a:solidFill>
                <a:ea typeface="+mn-ea"/>
                <a:cs typeface="+mn-cs"/>
              </a:rPr>
              <a:t>ITHIM is a comprehensive health impact model</a:t>
            </a:r>
            <a:endParaRPr lang="en-US" sz="2800" b="0" dirty="0">
              <a:solidFill>
                <a:schemeClr val="tx1"/>
              </a:solidFill>
              <a:ea typeface="+mn-ea"/>
              <a:cs typeface="+mn-cs"/>
            </a:endParaRPr>
          </a:p>
          <a:p>
            <a:pPr lvl="1" eaLnBrk="1" hangingPunct="1">
              <a:buClrTx/>
              <a:buSzPct val="95000"/>
              <a:buFont typeface="Wingdings" pitchFamily="2" charset="2"/>
              <a:buChar char="î"/>
              <a:defRPr/>
            </a:pPr>
            <a:r>
              <a:rPr lang="en-US" sz="2400" dirty="0" smtClean="0">
                <a:solidFill>
                  <a:schemeClr val="tx1"/>
                </a:solidFill>
              </a:rPr>
              <a:t>Health benefits of physical activity</a:t>
            </a:r>
          </a:p>
          <a:p>
            <a:pPr lvl="1" eaLnBrk="1" hangingPunct="1">
              <a:buClrTx/>
              <a:buSzPct val="95000"/>
              <a:buFont typeface="Wingdings" pitchFamily="2" charset="2"/>
              <a:buChar char="î"/>
              <a:defRPr/>
            </a:pPr>
            <a:r>
              <a:rPr lang="en-US" sz="2400" dirty="0" smtClean="0">
                <a:solidFill>
                  <a:schemeClr val="tx1"/>
                </a:solidFill>
              </a:rPr>
              <a:t>Health benefits of reduced air pollution</a:t>
            </a:r>
          </a:p>
          <a:p>
            <a:pPr lvl="1" eaLnBrk="1" hangingPunct="1">
              <a:buClrTx/>
              <a:buSzPct val="95000"/>
              <a:buFont typeface="Wingdings" pitchFamily="2" charset="2"/>
              <a:buChar char="î"/>
              <a:defRPr/>
            </a:pPr>
            <a:r>
              <a:rPr lang="en-US" sz="2400" dirty="0" smtClean="0">
                <a:solidFill>
                  <a:schemeClr val="tx1"/>
                </a:solidFill>
              </a:rPr>
              <a:t>Health risks of bike/ped vs auto accidents</a:t>
            </a:r>
          </a:p>
          <a:p>
            <a:pPr lvl="1" eaLnBrk="1" hangingPunct="1">
              <a:buClrTx/>
              <a:buSzPct val="95000"/>
              <a:buFont typeface="Wingdings" pitchFamily="2" charset="2"/>
              <a:buChar char="î"/>
              <a:defRPr/>
            </a:pPr>
            <a:endParaRPr lang="en-US" sz="2400" dirty="0">
              <a:solidFill>
                <a:schemeClr val="tx1"/>
              </a:solidFill>
            </a:endParaRPr>
          </a:p>
          <a:p>
            <a:pPr lvl="1" eaLnBrk="1" hangingPunct="1">
              <a:buClrTx/>
              <a:buSzPct val="95000"/>
              <a:buFont typeface="Wingdings" pitchFamily="2" charset="2"/>
              <a:buChar char="î"/>
              <a:defRPr/>
            </a:pPr>
            <a:r>
              <a:rPr lang="en-US" sz="2400" dirty="0" smtClean="0">
                <a:solidFill>
                  <a:schemeClr val="tx1"/>
                </a:solidFill>
              </a:rPr>
              <a:t>Age/Gender effects</a:t>
            </a:r>
          </a:p>
          <a:p>
            <a:pPr marL="0" indent="0">
              <a:buFont typeface="Wingdings" pitchFamily="2" charset="2"/>
              <a:buNone/>
              <a:defRPr/>
            </a:pPr>
            <a:r>
              <a:rPr lang="en-US" dirty="0" smtClean="0">
                <a:solidFill>
                  <a:schemeClr val="tx1"/>
                </a:solidFill>
                <a:ea typeface="+mn-ea"/>
                <a:cs typeface="+mn-cs"/>
              </a:rPr>
              <a:t> </a:t>
            </a:r>
            <a:endParaRPr lang="en-US" dirty="0">
              <a:solidFill>
                <a:schemeClr val="tx1"/>
              </a:solidFill>
              <a:ea typeface="+mn-ea"/>
              <a:cs typeface="+mn-cs"/>
            </a:endParaRPr>
          </a:p>
        </p:txBody>
      </p:sp>
    </p:spTree>
    <p:extLst>
      <p:ext uri="{BB962C8B-B14F-4D97-AF65-F5344CB8AC3E}">
        <p14:creationId xmlns:p14="http://schemas.microsoft.com/office/powerpoint/2010/main" val="94962887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Title 3"/>
          <p:cNvSpPr>
            <a:spLocks noGrp="1"/>
          </p:cNvSpPr>
          <p:nvPr>
            <p:ph type="title"/>
          </p:nvPr>
        </p:nvSpPr>
        <p:spPr>
          <a:xfrm>
            <a:off x="457200" y="274638"/>
            <a:ext cx="8229600" cy="754062"/>
          </a:xfrm>
        </p:spPr>
        <p:txBody>
          <a:bodyPr/>
          <a:lstStyle/>
          <a:p>
            <a:r>
              <a:rPr lang="en-US" altLang="en-US" smtClean="0">
                <a:ea typeface="ＭＳ Ｐゴシック" pitchFamily="34" charset="-128"/>
              </a:rPr>
              <a:t>Diseases and Exposures</a:t>
            </a:r>
          </a:p>
        </p:txBody>
      </p:sp>
      <p:graphicFrame>
        <p:nvGraphicFramePr>
          <p:cNvPr id="5" name="Content Placeholder 4"/>
          <p:cNvGraphicFramePr>
            <a:graphicFrameLocks noGrp="1"/>
          </p:cNvGraphicFramePr>
          <p:nvPr>
            <p:ph idx="1"/>
          </p:nvPr>
        </p:nvGraphicFramePr>
        <p:xfrm>
          <a:off x="457200" y="1690688"/>
          <a:ext cx="8229600" cy="4073521"/>
        </p:xfrm>
        <a:graphic>
          <a:graphicData uri="http://schemas.openxmlformats.org/drawingml/2006/table">
            <a:tbl>
              <a:tblPr firstRow="1" bandRow="1">
                <a:tableStyleId>{21E4AEA4-8DFA-4A89-87EB-49C32662AFE0}</a:tableStyleId>
              </a:tblPr>
              <a:tblGrid>
                <a:gridCol w="2594344"/>
                <a:gridCol w="3253563"/>
                <a:gridCol w="2381693"/>
              </a:tblGrid>
              <a:tr h="365761">
                <a:tc>
                  <a:txBody>
                    <a:bodyPr/>
                    <a:lstStyle/>
                    <a:p>
                      <a:r>
                        <a:rPr lang="en-US" sz="1800" dirty="0" smtClean="0"/>
                        <a:t>Physical Activity</a:t>
                      </a:r>
                      <a:endParaRPr lang="en-US" sz="1800" dirty="0"/>
                    </a:p>
                  </a:txBody>
                  <a:tcPr marT="45712" marB="45712"/>
                </a:tc>
                <a:tc>
                  <a:txBody>
                    <a:bodyPr/>
                    <a:lstStyle/>
                    <a:p>
                      <a:r>
                        <a:rPr lang="en-US" sz="1800" dirty="0" smtClean="0"/>
                        <a:t>Air Pollution</a:t>
                      </a:r>
                      <a:endParaRPr lang="en-US" sz="1800" dirty="0"/>
                    </a:p>
                  </a:txBody>
                  <a:tcPr marT="45712" marB="45712"/>
                </a:tc>
                <a:tc>
                  <a:txBody>
                    <a:bodyPr/>
                    <a:lstStyle/>
                    <a:p>
                      <a:r>
                        <a:rPr lang="en-US" sz="1800" dirty="0" smtClean="0"/>
                        <a:t>Collisions</a:t>
                      </a:r>
                      <a:endParaRPr lang="en-US" sz="1800" dirty="0"/>
                    </a:p>
                  </a:txBody>
                  <a:tcPr marT="45712" marB="45712"/>
                </a:tc>
              </a:tr>
              <a:tr h="370776">
                <a:tc>
                  <a:txBody>
                    <a:bodyPr/>
                    <a:lstStyle/>
                    <a:p>
                      <a:r>
                        <a:rPr lang="en-US" sz="1800" b="1" dirty="0" smtClean="0"/>
                        <a:t>Ischemic Heart Disease</a:t>
                      </a:r>
                      <a:endParaRPr lang="en-US" sz="1800" b="1" dirty="0"/>
                    </a:p>
                  </a:txBody>
                  <a:tcPr marT="45712" marB="45712"/>
                </a:tc>
                <a:tc>
                  <a:txBody>
                    <a:bodyPr/>
                    <a:lstStyle/>
                    <a:p>
                      <a:r>
                        <a:rPr lang="en-US" sz="1800" b="1" baseline="0" dirty="0" smtClean="0"/>
                        <a:t>Respiratory Infections</a:t>
                      </a:r>
                      <a:endParaRPr lang="en-US" sz="1800" b="1" dirty="0"/>
                    </a:p>
                  </a:txBody>
                  <a:tcPr marT="45712" marB="45712"/>
                </a:tc>
                <a:tc>
                  <a:txBody>
                    <a:bodyPr/>
                    <a:lstStyle/>
                    <a:p>
                      <a:r>
                        <a:rPr lang="en-US" sz="1800" b="1" dirty="0" smtClean="0"/>
                        <a:t>Auto</a:t>
                      </a:r>
                      <a:endParaRPr lang="en-US" sz="1800" b="1" dirty="0"/>
                    </a:p>
                  </a:txBody>
                  <a:tcPr marT="45712" marB="45712"/>
                </a:tc>
              </a:tr>
              <a:tr h="370776">
                <a:tc>
                  <a:txBody>
                    <a:bodyPr/>
                    <a:lstStyle/>
                    <a:p>
                      <a:r>
                        <a:rPr lang="en-US" sz="1800" b="1" dirty="0" smtClean="0"/>
                        <a:t>Depression</a:t>
                      </a:r>
                      <a:endParaRPr lang="en-US" sz="1800" b="1" dirty="0"/>
                    </a:p>
                  </a:txBody>
                  <a:tcPr marT="45712" marB="45712"/>
                </a:tc>
                <a:tc>
                  <a:txBody>
                    <a:bodyPr/>
                    <a:lstStyle/>
                    <a:p>
                      <a:r>
                        <a:rPr lang="en-US" sz="1800" b="1" dirty="0" smtClean="0"/>
                        <a:t>Cardiovascular Disease</a:t>
                      </a:r>
                      <a:endParaRPr lang="en-US" sz="1800" b="1" dirty="0"/>
                    </a:p>
                  </a:txBody>
                  <a:tcPr marT="45712" marB="45712"/>
                </a:tc>
                <a:tc>
                  <a:txBody>
                    <a:bodyPr/>
                    <a:lstStyle/>
                    <a:p>
                      <a:r>
                        <a:rPr lang="en-US" sz="1800" b="1" dirty="0" smtClean="0"/>
                        <a:t>Bicycle</a:t>
                      </a:r>
                      <a:endParaRPr lang="en-US" sz="1800" b="1" dirty="0"/>
                    </a:p>
                  </a:txBody>
                  <a:tcPr marT="45712" marB="45712"/>
                </a:tc>
              </a:tr>
              <a:tr h="370776">
                <a:tc>
                  <a:txBody>
                    <a:bodyPr/>
                    <a:lstStyle/>
                    <a:p>
                      <a:r>
                        <a:rPr lang="en-US" sz="1800" b="1" dirty="0" smtClean="0"/>
                        <a:t>Dementia</a:t>
                      </a:r>
                      <a:endParaRPr lang="en-US" sz="1800" b="1" dirty="0"/>
                    </a:p>
                  </a:txBody>
                  <a:tcPr marT="45712" marB="45712"/>
                </a:tc>
                <a:tc>
                  <a:txBody>
                    <a:bodyPr/>
                    <a:lstStyle/>
                    <a:p>
                      <a:r>
                        <a:rPr lang="en-US" sz="1800" b="1" dirty="0" smtClean="0"/>
                        <a:t>Hypertensive</a:t>
                      </a:r>
                      <a:r>
                        <a:rPr lang="en-US" sz="1800" b="1" baseline="0" dirty="0" smtClean="0"/>
                        <a:t> Heart Disease</a:t>
                      </a:r>
                      <a:endParaRPr lang="en-US" sz="1800" b="1" dirty="0"/>
                    </a:p>
                  </a:txBody>
                  <a:tcPr marT="45712" marB="45712"/>
                </a:tc>
                <a:tc>
                  <a:txBody>
                    <a:bodyPr/>
                    <a:lstStyle/>
                    <a:p>
                      <a:r>
                        <a:rPr lang="en-US" sz="1800" b="1" dirty="0" smtClean="0"/>
                        <a:t>Pedestrian</a:t>
                      </a:r>
                      <a:endParaRPr lang="en-US" sz="1800" b="1" dirty="0"/>
                    </a:p>
                  </a:txBody>
                  <a:tcPr marT="45712" marB="45712"/>
                </a:tc>
              </a:tr>
              <a:tr h="370776">
                <a:tc>
                  <a:txBody>
                    <a:bodyPr/>
                    <a:lstStyle/>
                    <a:p>
                      <a:r>
                        <a:rPr lang="en-US" sz="1800" b="1" dirty="0" smtClean="0"/>
                        <a:t>Diabetes</a:t>
                      </a:r>
                      <a:endParaRPr lang="en-US" sz="1800" b="1" dirty="0"/>
                    </a:p>
                  </a:txBody>
                  <a:tcPr marT="45712" marB="45712"/>
                </a:tc>
                <a:tc>
                  <a:txBody>
                    <a:bodyPr/>
                    <a:lstStyle/>
                    <a:p>
                      <a:r>
                        <a:rPr lang="en-US" sz="1800" b="1" dirty="0" smtClean="0"/>
                        <a:t>Inflammatory Heart Disease</a:t>
                      </a:r>
                      <a:endParaRPr lang="en-US" sz="1800" b="1" dirty="0"/>
                    </a:p>
                  </a:txBody>
                  <a:tcPr marT="45712" marB="45712"/>
                </a:tc>
                <a:tc>
                  <a:txBody>
                    <a:bodyPr/>
                    <a:lstStyle/>
                    <a:p>
                      <a:r>
                        <a:rPr lang="en-US" sz="1800" b="1" dirty="0" smtClean="0"/>
                        <a:t>Bus</a:t>
                      </a:r>
                      <a:endParaRPr lang="en-US" sz="1800" b="1" dirty="0"/>
                    </a:p>
                  </a:txBody>
                  <a:tcPr marT="45712" marB="45712"/>
                </a:tc>
              </a:tr>
              <a:tr h="370776">
                <a:tc>
                  <a:txBody>
                    <a:bodyPr/>
                    <a:lstStyle/>
                    <a:p>
                      <a:r>
                        <a:rPr lang="en-US" sz="1800" b="1" dirty="0" smtClean="0"/>
                        <a:t>Colon Cancer</a:t>
                      </a:r>
                      <a:endParaRPr lang="en-US" sz="1800" b="1" dirty="0"/>
                    </a:p>
                  </a:txBody>
                  <a:tcPr marT="45712" marB="45712"/>
                </a:tc>
                <a:tc>
                  <a:txBody>
                    <a:bodyPr/>
                    <a:lstStyle/>
                    <a:p>
                      <a:r>
                        <a:rPr lang="en-US" sz="1800" b="1" dirty="0" smtClean="0"/>
                        <a:t>Lung Cancer</a:t>
                      </a:r>
                      <a:endParaRPr lang="en-US" sz="1800" b="1" dirty="0"/>
                    </a:p>
                  </a:txBody>
                  <a:tcPr marT="45712" marB="45712"/>
                </a:tc>
                <a:tc>
                  <a:txBody>
                    <a:bodyPr/>
                    <a:lstStyle/>
                    <a:p>
                      <a:r>
                        <a:rPr lang="en-US" sz="1800" b="1" dirty="0" smtClean="0"/>
                        <a:t>Truck</a:t>
                      </a:r>
                      <a:endParaRPr lang="en-US" sz="1800" b="1" dirty="0"/>
                    </a:p>
                  </a:txBody>
                  <a:tcPr marT="45712" marB="45712"/>
                </a:tc>
              </a:tr>
              <a:tr h="370776">
                <a:tc>
                  <a:txBody>
                    <a:bodyPr/>
                    <a:lstStyle/>
                    <a:p>
                      <a:r>
                        <a:rPr lang="en-US" sz="1800" b="1" dirty="0" smtClean="0"/>
                        <a:t>Breast Cancer</a:t>
                      </a:r>
                      <a:endParaRPr lang="en-US" sz="1800" b="1" dirty="0"/>
                    </a:p>
                  </a:txBody>
                  <a:tcPr marT="45712" marB="45712"/>
                </a:tc>
                <a:tc>
                  <a:txBody>
                    <a:bodyPr/>
                    <a:lstStyle/>
                    <a:p>
                      <a:r>
                        <a:rPr lang="en-US" sz="1800" b="1" dirty="0" smtClean="0"/>
                        <a:t>Respiratory Disease (kids)</a:t>
                      </a:r>
                      <a:endParaRPr lang="en-US" sz="1800" b="1" dirty="0"/>
                    </a:p>
                  </a:txBody>
                  <a:tcPr marT="45712" marB="45712"/>
                </a:tc>
                <a:tc>
                  <a:txBody>
                    <a:bodyPr/>
                    <a:lstStyle/>
                    <a:p>
                      <a:r>
                        <a:rPr lang="en-US" sz="1800" b="1" dirty="0" smtClean="0"/>
                        <a:t>Highway</a:t>
                      </a:r>
                      <a:endParaRPr lang="en-US" sz="1800" b="1" dirty="0"/>
                    </a:p>
                  </a:txBody>
                  <a:tcPr marT="45712" marB="45712"/>
                </a:tc>
              </a:tr>
              <a:tr h="370776">
                <a:tc>
                  <a:txBody>
                    <a:bodyPr/>
                    <a:lstStyle/>
                    <a:p>
                      <a:r>
                        <a:rPr lang="en-US" sz="1800" b="1" dirty="0" smtClean="0"/>
                        <a:t>All-Cause</a:t>
                      </a:r>
                      <a:r>
                        <a:rPr lang="en-US" sz="1800" b="1" baseline="0" dirty="0" smtClean="0"/>
                        <a:t> Mortality</a:t>
                      </a:r>
                      <a:endParaRPr lang="en-US" sz="1800" b="1" dirty="0"/>
                    </a:p>
                  </a:txBody>
                  <a:tcPr marT="45712" marB="45712"/>
                </a:tc>
                <a:tc>
                  <a:txBody>
                    <a:bodyPr/>
                    <a:lstStyle/>
                    <a:p>
                      <a:r>
                        <a:rPr lang="en-US" sz="1800" b="1" dirty="0" smtClean="0"/>
                        <a:t>Stroke</a:t>
                      </a:r>
                      <a:endParaRPr lang="en-US" sz="1800" b="1" dirty="0"/>
                    </a:p>
                  </a:txBody>
                  <a:tcPr marT="45712" marB="45712"/>
                </a:tc>
                <a:tc>
                  <a:txBody>
                    <a:bodyPr/>
                    <a:lstStyle/>
                    <a:p>
                      <a:r>
                        <a:rPr lang="en-US" sz="1800" b="1" dirty="0" smtClean="0"/>
                        <a:t>Arterial</a:t>
                      </a:r>
                    </a:p>
                  </a:txBody>
                  <a:tcPr marT="45712" marB="45712"/>
                </a:tc>
              </a:tr>
              <a:tr h="370776">
                <a:tc>
                  <a:txBody>
                    <a:bodyPr/>
                    <a:lstStyle/>
                    <a:p>
                      <a:endParaRPr lang="en-US" sz="1800" b="1" dirty="0"/>
                    </a:p>
                  </a:txBody>
                  <a:tcPr marT="45712" marB="45712"/>
                </a:tc>
                <a:tc>
                  <a:txBody>
                    <a:bodyPr/>
                    <a:lstStyle/>
                    <a:p>
                      <a:endParaRPr lang="en-US" sz="1800" b="1" dirty="0"/>
                    </a:p>
                  </a:txBody>
                  <a:tcPr marT="45712" marB="45712"/>
                </a:tc>
                <a:tc>
                  <a:txBody>
                    <a:bodyPr/>
                    <a:lstStyle/>
                    <a:p>
                      <a:r>
                        <a:rPr lang="en-US" sz="1800" b="1" dirty="0" smtClean="0"/>
                        <a:t>Local</a:t>
                      </a:r>
                    </a:p>
                  </a:txBody>
                  <a:tcPr marT="45712" marB="45712"/>
                </a:tc>
              </a:tr>
              <a:tr h="370776">
                <a:tc>
                  <a:txBody>
                    <a:bodyPr/>
                    <a:lstStyle/>
                    <a:p>
                      <a:endParaRPr lang="en-US" sz="1800" b="1" dirty="0"/>
                    </a:p>
                  </a:txBody>
                  <a:tcPr marT="45712" marB="45712"/>
                </a:tc>
                <a:tc>
                  <a:txBody>
                    <a:bodyPr/>
                    <a:lstStyle/>
                    <a:p>
                      <a:endParaRPr lang="en-US" sz="1800" b="1" dirty="0"/>
                    </a:p>
                  </a:txBody>
                  <a:tcPr marT="45712" marB="45712"/>
                </a:tc>
                <a:tc>
                  <a:txBody>
                    <a:bodyPr/>
                    <a:lstStyle/>
                    <a:p>
                      <a:r>
                        <a:rPr lang="en-US" sz="1800" b="1" dirty="0" smtClean="0"/>
                        <a:t>Fatal</a:t>
                      </a:r>
                    </a:p>
                  </a:txBody>
                  <a:tcPr marT="45712" marB="45712"/>
                </a:tc>
              </a:tr>
              <a:tr h="370776">
                <a:tc>
                  <a:txBody>
                    <a:bodyPr/>
                    <a:lstStyle/>
                    <a:p>
                      <a:endParaRPr lang="en-US" sz="1800" b="1" dirty="0"/>
                    </a:p>
                  </a:txBody>
                  <a:tcPr marT="45712" marB="45712"/>
                </a:tc>
                <a:tc>
                  <a:txBody>
                    <a:bodyPr/>
                    <a:lstStyle/>
                    <a:p>
                      <a:endParaRPr lang="en-US" sz="1800" b="1" dirty="0"/>
                    </a:p>
                  </a:txBody>
                  <a:tcPr marT="45712" marB="45712"/>
                </a:tc>
                <a:tc>
                  <a:txBody>
                    <a:bodyPr/>
                    <a:lstStyle/>
                    <a:p>
                      <a:r>
                        <a:rPr lang="en-US" sz="1800" b="1" dirty="0" smtClean="0"/>
                        <a:t>Non-Fatal</a:t>
                      </a:r>
                    </a:p>
                  </a:txBody>
                  <a:tcPr marT="45712" marB="45712"/>
                </a:tc>
              </a:tr>
            </a:tbl>
          </a:graphicData>
        </a:graphic>
      </p:graphicFrame>
      <p:grpSp>
        <p:nvGrpSpPr>
          <p:cNvPr id="454708" name="Group 2"/>
          <p:cNvGrpSpPr>
            <a:grpSpLocks/>
          </p:cNvGrpSpPr>
          <p:nvPr/>
        </p:nvGrpSpPr>
        <p:grpSpPr bwMode="auto">
          <a:xfrm>
            <a:off x="7453313" y="2157413"/>
            <a:ext cx="1690687" cy="3530600"/>
            <a:chOff x="7527925" y="1616075"/>
            <a:chExt cx="1690688" cy="3530600"/>
          </a:xfrm>
        </p:grpSpPr>
        <p:sp>
          <p:nvSpPr>
            <p:cNvPr id="2" name="Right Brace 1"/>
            <p:cNvSpPr/>
            <p:nvPr/>
          </p:nvSpPr>
          <p:spPr>
            <a:xfrm>
              <a:off x="7527925" y="1616075"/>
              <a:ext cx="195262" cy="1670050"/>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6" name="Right Brace 5"/>
            <p:cNvSpPr/>
            <p:nvPr/>
          </p:nvSpPr>
          <p:spPr>
            <a:xfrm>
              <a:off x="7531100" y="3444875"/>
              <a:ext cx="192087" cy="957262"/>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7" name="Right Brace 6"/>
            <p:cNvSpPr/>
            <p:nvPr/>
          </p:nvSpPr>
          <p:spPr>
            <a:xfrm>
              <a:off x="7531100" y="4583112"/>
              <a:ext cx="192087" cy="563563"/>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454712" name="TextBox 2"/>
            <p:cNvSpPr txBox="1">
              <a:spLocks noChangeArrowheads="1"/>
            </p:cNvSpPr>
            <p:nvPr/>
          </p:nvSpPr>
          <p:spPr bwMode="auto">
            <a:xfrm>
              <a:off x="7815263" y="2265363"/>
              <a:ext cx="10731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2000" b="1" smtClean="0">
                  <a:solidFill>
                    <a:srgbClr val="000000"/>
                  </a:solidFill>
                </a:rPr>
                <a:t>MODE</a:t>
              </a:r>
            </a:p>
          </p:txBody>
        </p:sp>
        <p:sp>
          <p:nvSpPr>
            <p:cNvPr id="454713" name="TextBox 7"/>
            <p:cNvSpPr txBox="1">
              <a:spLocks noChangeArrowheads="1"/>
            </p:cNvSpPr>
            <p:nvPr/>
          </p:nvSpPr>
          <p:spPr bwMode="auto">
            <a:xfrm>
              <a:off x="7815263" y="3600450"/>
              <a:ext cx="1073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2000" b="1" smtClean="0">
                  <a:solidFill>
                    <a:srgbClr val="000000"/>
                  </a:solidFill>
                </a:rPr>
                <a:t>ROAD TYPE</a:t>
              </a:r>
            </a:p>
          </p:txBody>
        </p:sp>
        <p:sp>
          <p:nvSpPr>
            <p:cNvPr id="454714" name="TextBox 8"/>
            <p:cNvSpPr txBox="1">
              <a:spLocks noChangeArrowheads="1"/>
            </p:cNvSpPr>
            <p:nvPr/>
          </p:nvSpPr>
          <p:spPr bwMode="auto">
            <a:xfrm>
              <a:off x="7739063" y="4679950"/>
              <a:ext cx="1479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2000" b="1" smtClean="0">
                  <a:solidFill>
                    <a:srgbClr val="000000"/>
                  </a:solidFill>
                </a:rPr>
                <a:t>SEVERITY</a:t>
              </a:r>
            </a:p>
          </p:txBody>
        </p:sp>
      </p:grpSp>
    </p:spTree>
    <p:extLst>
      <p:ext uri="{BB962C8B-B14F-4D97-AF65-F5344CB8AC3E}">
        <p14:creationId xmlns:p14="http://schemas.microsoft.com/office/powerpoint/2010/main" val="2294399448"/>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Title 1"/>
          <p:cNvSpPr>
            <a:spLocks noGrp="1"/>
          </p:cNvSpPr>
          <p:nvPr>
            <p:ph type="title"/>
          </p:nvPr>
        </p:nvSpPr>
        <p:spPr>
          <a:xfrm>
            <a:off x="500063" y="19050"/>
            <a:ext cx="8491537" cy="777875"/>
          </a:xfrm>
        </p:spPr>
        <p:txBody>
          <a:bodyPr/>
          <a:lstStyle/>
          <a:p>
            <a:r>
              <a:rPr lang="en-US" altLang="en-US" smtClean="0">
                <a:solidFill>
                  <a:srgbClr val="007EBE"/>
                </a:solidFill>
                <a:latin typeface="Arial" pitchFamily="34" charset="0"/>
                <a:ea typeface="ＭＳ Ｐゴシック" pitchFamily="34" charset="-128"/>
                <a:cs typeface="Arial" pitchFamily="34" charset="0"/>
              </a:rPr>
              <a:t>Happening Now: </a:t>
            </a:r>
            <a:r>
              <a:rPr lang="en-US" altLang="en-US" smtClean="0">
                <a:latin typeface="Arial" pitchFamily="34" charset="0"/>
                <a:ea typeface="ＭＳ Ｐゴシック" pitchFamily="34" charset="-128"/>
                <a:cs typeface="Arial" pitchFamily="34" charset="0"/>
              </a:rPr>
              <a:t>Integrated Transport and Health Impact (ITHIM) </a:t>
            </a:r>
            <a:r>
              <a:rPr lang="en-US" altLang="en-US" smtClean="0">
                <a:ea typeface="ＭＳ Ｐゴシック" pitchFamily="34" charset="-128"/>
              </a:rPr>
              <a:t>Model</a:t>
            </a:r>
          </a:p>
        </p:txBody>
      </p:sp>
      <p:pic>
        <p:nvPicPr>
          <p:cNvPr id="4567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416050"/>
            <a:ext cx="6605588" cy="47545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6707" name="TextBox 5"/>
          <p:cNvSpPr txBox="1">
            <a:spLocks noChangeArrowheads="1"/>
          </p:cNvSpPr>
          <p:nvPr/>
        </p:nvSpPr>
        <p:spPr bwMode="auto">
          <a:xfrm>
            <a:off x="6408738" y="3378200"/>
            <a:ext cx="2679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en-US" altLang="en-US" sz="1800" smtClean="0">
              <a:solidFill>
                <a:srgbClr val="000000"/>
              </a:solidFill>
            </a:endParaRPr>
          </a:p>
          <a:p>
            <a:pPr eaLnBrk="1" fontAlgn="base" hangingPunct="1">
              <a:spcBef>
                <a:spcPct val="0"/>
              </a:spcBef>
              <a:spcAft>
                <a:spcPct val="0"/>
              </a:spcAft>
            </a:pPr>
            <a:endParaRPr lang="en-US" altLang="en-US" sz="1800" smtClean="0">
              <a:solidFill>
                <a:srgbClr val="000000"/>
              </a:solidFill>
            </a:endParaRPr>
          </a:p>
        </p:txBody>
      </p:sp>
    </p:spTree>
    <p:extLst>
      <p:ext uri="{BB962C8B-B14F-4D97-AF65-F5344CB8AC3E}">
        <p14:creationId xmlns:p14="http://schemas.microsoft.com/office/powerpoint/2010/main" val="2820971828"/>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Title 1"/>
          <p:cNvSpPr>
            <a:spLocks noGrp="1"/>
          </p:cNvSpPr>
          <p:nvPr>
            <p:ph type="title"/>
          </p:nvPr>
        </p:nvSpPr>
        <p:spPr>
          <a:xfrm>
            <a:off x="190500" y="19050"/>
            <a:ext cx="8763000" cy="777875"/>
          </a:xfrm>
        </p:spPr>
        <p:txBody>
          <a:bodyPr/>
          <a:lstStyle/>
          <a:p>
            <a:r>
              <a:rPr lang="en-US" altLang="en-US" smtClean="0">
                <a:solidFill>
                  <a:srgbClr val="007EBE"/>
                </a:solidFill>
                <a:ea typeface="ＭＳ Ｐゴシック" pitchFamily="34" charset="-128"/>
              </a:rPr>
              <a:t>Monetization: </a:t>
            </a:r>
            <a:r>
              <a:rPr lang="en-US" altLang="en-US" smtClean="0">
                <a:ea typeface="ＭＳ Ｐゴシック" pitchFamily="34" charset="-128"/>
              </a:rPr>
              <a:t>Impacts of Physical Activity via Transportation on Health</a:t>
            </a:r>
          </a:p>
        </p:txBody>
      </p:sp>
      <p:pic>
        <p:nvPicPr>
          <p:cNvPr id="8" name="Picture 3" descr="C:\Users\lmeehan\AppData\Local\Microsoft\Windows\Temporary Internet Files\Content.IE5\1WZM8Z6D\MC90044213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2138" y="1546225"/>
            <a:ext cx="15081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7731" name="TextBox 2"/>
          <p:cNvSpPr txBox="1">
            <a:spLocks noChangeArrowheads="1"/>
          </p:cNvSpPr>
          <p:nvPr/>
        </p:nvSpPr>
        <p:spPr bwMode="auto">
          <a:xfrm>
            <a:off x="6907213" y="3052763"/>
            <a:ext cx="154305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mtClean="0">
                <a:solidFill>
                  <a:srgbClr val="000000"/>
                </a:solidFill>
                <a:latin typeface="Calibri" pitchFamily="34" charset="0"/>
              </a:rPr>
              <a:t>Savings:</a:t>
            </a:r>
          </a:p>
          <a:p>
            <a:pPr algn="ctr" eaLnBrk="1" fontAlgn="base" hangingPunct="1">
              <a:spcBef>
                <a:spcPct val="0"/>
              </a:spcBef>
              <a:spcAft>
                <a:spcPct val="0"/>
              </a:spcAft>
            </a:pPr>
            <a:r>
              <a:rPr lang="en-US" altLang="en-US" sz="3600" b="1" smtClean="0">
                <a:solidFill>
                  <a:srgbClr val="000000"/>
                </a:solidFill>
                <a:latin typeface="Calibri" pitchFamily="34" charset="0"/>
              </a:rPr>
              <a:t>$200 Million </a:t>
            </a:r>
            <a:r>
              <a:rPr lang="en-US" altLang="en-US" smtClean="0">
                <a:solidFill>
                  <a:srgbClr val="000000"/>
                </a:solidFill>
                <a:latin typeface="Calibri" pitchFamily="34" charset="0"/>
              </a:rPr>
              <a:t>per year in healthcare costs</a:t>
            </a:r>
          </a:p>
        </p:txBody>
      </p:sp>
      <p:pic>
        <p:nvPicPr>
          <p:cNvPr id="457732" name="Picture 1" descr="Screen Shot 2015-06-08 at 11.44.19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46225"/>
            <a:ext cx="6989763"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9298520"/>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TextBox 3"/>
          <p:cNvSpPr txBox="1">
            <a:spLocks noChangeArrowheads="1"/>
          </p:cNvSpPr>
          <p:nvPr/>
        </p:nvSpPr>
        <p:spPr bwMode="auto">
          <a:xfrm>
            <a:off x="438150" y="444500"/>
            <a:ext cx="8255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3800" b="1" smtClean="0">
                <a:solidFill>
                  <a:srgbClr val="007EBE"/>
                </a:solidFill>
              </a:rPr>
              <a:t>Prioritization: </a:t>
            </a:r>
            <a:r>
              <a:rPr lang="en-US" altLang="en-US" sz="3800" b="1" smtClean="0">
                <a:solidFill>
                  <a:srgbClr val="FFFFFF"/>
                </a:solidFill>
              </a:rPr>
              <a:t>Health Priority Areas</a:t>
            </a:r>
          </a:p>
        </p:txBody>
      </p:sp>
      <p:sp>
        <p:nvSpPr>
          <p:cNvPr id="4" name="Rectangle 4"/>
          <p:cNvSpPr txBox="1">
            <a:spLocks/>
          </p:cNvSpPr>
          <p:nvPr/>
        </p:nvSpPr>
        <p:spPr bwMode="auto">
          <a:xfrm>
            <a:off x="989013" y="1709738"/>
            <a:ext cx="7418387"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007EBE"/>
              </a:buClr>
              <a:buFont typeface="Wingdings" pitchFamily="2" charset="2"/>
              <a:buChar char="Ü"/>
              <a:defRPr sz="2400">
                <a:solidFill>
                  <a:srgbClr val="333333"/>
                </a:solidFill>
                <a:latin typeface="+mn-lt"/>
                <a:ea typeface="+mn-ea"/>
                <a:cs typeface="+mn-cs"/>
              </a:defRPr>
            </a:lvl1pPr>
            <a:lvl2pPr marL="742950" indent="-285750" algn="l" rtl="0" eaLnBrk="0" fontAlgn="base" hangingPunct="0">
              <a:spcBef>
                <a:spcPct val="20000"/>
              </a:spcBef>
              <a:spcAft>
                <a:spcPct val="0"/>
              </a:spcAft>
              <a:buSzPct val="95000"/>
              <a:buFont typeface="Wingdings" pitchFamily="2" charset="2"/>
              <a:buChar char="î"/>
              <a:defRPr sz="2200">
                <a:solidFill>
                  <a:srgbClr val="007EBE"/>
                </a:solidFill>
                <a:latin typeface="+mn-lt"/>
              </a:defRPr>
            </a:lvl2pPr>
            <a:lvl3pPr marL="1143000" indent="-228600" algn="l" rtl="0" eaLnBrk="0" fontAlgn="base" hangingPunct="0">
              <a:spcBef>
                <a:spcPct val="20000"/>
              </a:spcBef>
              <a:spcAft>
                <a:spcPct val="0"/>
              </a:spcAft>
              <a:buClr>
                <a:srgbClr val="7F7F7F"/>
              </a:buClr>
              <a:buSzPct val="95000"/>
              <a:defRPr sz="2000">
                <a:solidFill>
                  <a:srgbClr val="595959"/>
                </a:solidFill>
                <a:latin typeface="+mn-lt"/>
              </a:defRPr>
            </a:lvl3pPr>
            <a:lvl4pPr marL="1600200" indent="-228600" algn="l" rtl="0" eaLnBrk="0" fontAlgn="base" hangingPunct="0">
              <a:spcBef>
                <a:spcPct val="20000"/>
              </a:spcBef>
              <a:spcAft>
                <a:spcPct val="0"/>
              </a:spcAft>
              <a:buFont typeface="Arial" charset="0"/>
              <a:buChar char="–"/>
              <a:defRPr sz="2000">
                <a:solidFill>
                  <a:srgbClr val="333333"/>
                </a:solidFill>
                <a:latin typeface="+mn-lt"/>
              </a:defRPr>
            </a:lvl4pPr>
            <a:lvl5pPr marL="2057400" indent="-228600" algn="l" rtl="0" eaLnBrk="0" fontAlgn="base" hangingPunct="0">
              <a:spcBef>
                <a:spcPct val="20000"/>
              </a:spcBef>
              <a:spcAft>
                <a:spcPct val="0"/>
              </a:spcAft>
              <a:buFont typeface="Arial" charset="0"/>
              <a:buChar char="»"/>
              <a:defRPr sz="2000">
                <a:solidFill>
                  <a:srgbClr val="333333"/>
                </a:solidFill>
                <a:latin typeface="+mn-lt"/>
              </a:defRPr>
            </a:lvl5pPr>
            <a:lvl6pPr marL="2514600" indent="-228600" algn="l" rtl="0" fontAlgn="base">
              <a:spcBef>
                <a:spcPct val="20000"/>
              </a:spcBef>
              <a:spcAft>
                <a:spcPct val="0"/>
              </a:spcAft>
              <a:buFont typeface="Arial" charset="0"/>
              <a:buChar char="»"/>
              <a:defRPr sz="2000">
                <a:solidFill>
                  <a:srgbClr val="333333"/>
                </a:solidFill>
                <a:latin typeface="+mn-lt"/>
              </a:defRPr>
            </a:lvl6pPr>
            <a:lvl7pPr marL="2971800" indent="-228600" algn="l" rtl="0" fontAlgn="base">
              <a:spcBef>
                <a:spcPct val="20000"/>
              </a:spcBef>
              <a:spcAft>
                <a:spcPct val="0"/>
              </a:spcAft>
              <a:buFont typeface="Arial" charset="0"/>
              <a:buChar char="»"/>
              <a:defRPr sz="2000">
                <a:solidFill>
                  <a:srgbClr val="333333"/>
                </a:solidFill>
                <a:latin typeface="+mn-lt"/>
              </a:defRPr>
            </a:lvl7pPr>
            <a:lvl8pPr marL="3429000" indent="-228600" algn="l" rtl="0" fontAlgn="base">
              <a:spcBef>
                <a:spcPct val="20000"/>
              </a:spcBef>
              <a:spcAft>
                <a:spcPct val="0"/>
              </a:spcAft>
              <a:buFont typeface="Arial" charset="0"/>
              <a:buChar char="»"/>
              <a:defRPr sz="2000">
                <a:solidFill>
                  <a:srgbClr val="333333"/>
                </a:solidFill>
                <a:latin typeface="+mn-lt"/>
              </a:defRPr>
            </a:lvl8pPr>
            <a:lvl9pPr marL="3886200" indent="-228600" algn="l" rtl="0" fontAlgn="base">
              <a:spcBef>
                <a:spcPct val="20000"/>
              </a:spcBef>
              <a:spcAft>
                <a:spcPct val="0"/>
              </a:spcAft>
              <a:buFont typeface="Arial" charset="0"/>
              <a:buChar char="»"/>
              <a:defRPr sz="2000">
                <a:solidFill>
                  <a:srgbClr val="333333"/>
                </a:solidFill>
                <a:latin typeface="+mn-lt"/>
              </a:defRPr>
            </a:lvl9pPr>
          </a:lstStyle>
          <a:p>
            <a:pPr marL="457200" lvl="1" indent="0" eaLnBrk="1" hangingPunct="1">
              <a:buFont typeface="Wingdings" pitchFamily="2" charset="2"/>
              <a:buNone/>
              <a:defRPr/>
            </a:pPr>
            <a:endParaRPr lang="en-US" altLang="en-US" sz="2800" kern="0" dirty="0">
              <a:ea typeface="ＭＳ Ｐゴシック" pitchFamily="34" charset="-128"/>
              <a:cs typeface="Arial" charset="0"/>
            </a:endParaRPr>
          </a:p>
        </p:txBody>
      </p:sp>
      <p:sp>
        <p:nvSpPr>
          <p:cNvPr id="5" name="TextBox 4"/>
          <p:cNvSpPr txBox="1">
            <a:spLocks noChangeArrowheads="1"/>
          </p:cNvSpPr>
          <p:nvPr/>
        </p:nvSpPr>
        <p:spPr bwMode="auto">
          <a:xfrm>
            <a:off x="6007100" y="1465263"/>
            <a:ext cx="2895600" cy="1970087"/>
          </a:xfrm>
          <a:prstGeom prst="rect">
            <a:avLst/>
          </a:prstGeom>
          <a:solidFill>
            <a:srgbClr val="17375E"/>
          </a:solidFill>
          <a:ln w="88900" cap="sq">
            <a:solidFill>
              <a:srgbClr val="FFFFFF"/>
            </a:solidFill>
            <a:miter lim="800000"/>
            <a:headEnd/>
            <a:tailEnd/>
          </a:ln>
          <a:effectLst>
            <a:outerShdw blurRad="40000" dist="23000" dir="5400000" rotWithShape="0">
              <a:srgbClr val="808080">
                <a:alpha val="34998"/>
              </a:srgbClr>
            </a:outerShdw>
          </a:effectLst>
        </p:spPr>
        <p:txBody>
          <a:bodyPr>
            <a:spAutoFit/>
          </a:bodyPr>
          <a:lstStyle/>
          <a:p>
            <a:pPr marL="114300" lvl="1">
              <a:defRPr/>
            </a:pPr>
            <a:endParaRPr lang="en-US" sz="900" kern="0" dirty="0">
              <a:solidFill>
                <a:srgbClr val="FFFFFF"/>
              </a:solidFill>
              <a:latin typeface="Arial" charset="0"/>
              <a:ea typeface="ＭＳ Ｐゴシック" pitchFamily="34" charset="-128"/>
              <a:cs typeface="Arial" charset="0"/>
            </a:endParaRPr>
          </a:p>
          <a:p>
            <a:pPr marL="114300">
              <a:defRPr/>
            </a:pPr>
            <a:r>
              <a:rPr lang="en-US" sz="1600" u="sng" dirty="0">
                <a:solidFill>
                  <a:prstClr val="white"/>
                </a:solidFill>
                <a:ea typeface="ＭＳ Ｐゴシック" pitchFamily="34" charset="-128"/>
                <a:cs typeface="Arial" charset="0"/>
              </a:rPr>
              <a:t>Health Priority Areas </a:t>
            </a:r>
          </a:p>
          <a:p>
            <a:pPr marL="114300">
              <a:defRPr/>
            </a:pPr>
            <a:r>
              <a:rPr lang="en-US" sz="1600" dirty="0">
                <a:solidFill>
                  <a:prstClr val="white"/>
                </a:solidFill>
                <a:ea typeface="ＭＳ Ｐゴシック" pitchFamily="34" charset="-128"/>
                <a:cs typeface="Arial" charset="0"/>
              </a:rPr>
              <a:t>3 out of 4:</a:t>
            </a:r>
          </a:p>
          <a:p>
            <a:pPr marL="400050" indent="-285750">
              <a:buFontTx/>
              <a:buChar char="-"/>
              <a:defRPr/>
            </a:pPr>
            <a:r>
              <a:rPr lang="en-US" sz="1600" dirty="0">
                <a:solidFill>
                  <a:prstClr val="white"/>
                </a:solidFill>
                <a:ea typeface="ＭＳ Ｐゴシック" pitchFamily="34" charset="-128"/>
                <a:cs typeface="Arial" charset="0"/>
              </a:rPr>
              <a:t>Poverty</a:t>
            </a:r>
          </a:p>
          <a:p>
            <a:pPr marL="400050" indent="-285750">
              <a:buFontTx/>
              <a:buChar char="-"/>
              <a:defRPr/>
            </a:pPr>
            <a:r>
              <a:rPr lang="en-US" sz="1600" dirty="0">
                <a:solidFill>
                  <a:prstClr val="white"/>
                </a:solidFill>
                <a:ea typeface="ＭＳ Ｐゴシック" pitchFamily="34" charset="-128"/>
                <a:cs typeface="Arial" charset="0"/>
              </a:rPr>
              <a:t>Unemployment</a:t>
            </a:r>
          </a:p>
          <a:p>
            <a:pPr marL="400050" indent="-285750">
              <a:buFontTx/>
              <a:buChar char="-"/>
              <a:defRPr/>
            </a:pPr>
            <a:r>
              <a:rPr lang="en-US" sz="1600" dirty="0">
                <a:solidFill>
                  <a:prstClr val="white"/>
                </a:solidFill>
                <a:ea typeface="ＭＳ Ｐゴシック" pitchFamily="34" charset="-128"/>
                <a:cs typeface="Arial" charset="0"/>
              </a:rPr>
              <a:t>Carless Household</a:t>
            </a:r>
          </a:p>
          <a:p>
            <a:pPr marL="400050" indent="-285750">
              <a:buFontTx/>
              <a:buChar char="-"/>
              <a:defRPr/>
            </a:pPr>
            <a:r>
              <a:rPr lang="en-US" sz="1600" dirty="0">
                <a:solidFill>
                  <a:prstClr val="white"/>
                </a:solidFill>
                <a:ea typeface="ＭＳ Ｐゴシック" pitchFamily="34" charset="-128"/>
                <a:cs typeface="Arial" charset="0"/>
              </a:rPr>
              <a:t>Aging (over age 65)</a:t>
            </a:r>
          </a:p>
          <a:p>
            <a:pPr marL="114300">
              <a:defRPr/>
            </a:pPr>
            <a:endParaRPr lang="en-US" sz="700" dirty="0">
              <a:solidFill>
                <a:prstClr val="white"/>
              </a:solidFill>
              <a:ea typeface="ＭＳ Ｐゴシック" pitchFamily="34" charset="-128"/>
              <a:cs typeface="Arial" charset="0"/>
            </a:endParaRPr>
          </a:p>
          <a:p>
            <a:pPr lvl="1">
              <a:buFontTx/>
              <a:buChar char="-"/>
              <a:defRPr/>
            </a:pPr>
            <a:endParaRPr lang="en-US" sz="1000" dirty="0">
              <a:solidFill>
                <a:prstClr val="white"/>
              </a:solidFill>
              <a:ea typeface="ＭＳ Ｐゴシック" pitchFamily="34" charset="-128"/>
              <a:cs typeface="Arial" charset="0"/>
            </a:endParaRPr>
          </a:p>
        </p:txBody>
      </p:sp>
      <p:pic>
        <p:nvPicPr>
          <p:cNvPr id="4597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5163" y="1465263"/>
            <a:ext cx="4694237" cy="526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270791"/>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p:cNvSpPr>
          <p:nvPr/>
        </p:nvSpPr>
        <p:spPr bwMode="auto">
          <a:xfrm>
            <a:off x="457200" y="547688"/>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800" b="1">
                <a:solidFill>
                  <a:schemeClr val="bg1"/>
                </a:solidFill>
                <a:latin typeface="+mj-lt"/>
                <a:ea typeface="+mj-ea"/>
                <a:cs typeface="+mj-cs"/>
              </a:defRPr>
            </a:lvl1pPr>
            <a:lvl2pPr algn="l" rtl="0" eaLnBrk="0" fontAlgn="base" hangingPunct="0">
              <a:spcBef>
                <a:spcPct val="0"/>
              </a:spcBef>
              <a:spcAft>
                <a:spcPct val="0"/>
              </a:spcAft>
              <a:defRPr sz="3800" b="1">
                <a:solidFill>
                  <a:schemeClr val="bg1"/>
                </a:solidFill>
                <a:latin typeface="Futura Std Medium" pitchFamily="34" charset="0"/>
              </a:defRPr>
            </a:lvl2pPr>
            <a:lvl3pPr algn="l" rtl="0" eaLnBrk="0" fontAlgn="base" hangingPunct="0">
              <a:spcBef>
                <a:spcPct val="0"/>
              </a:spcBef>
              <a:spcAft>
                <a:spcPct val="0"/>
              </a:spcAft>
              <a:defRPr sz="3800" b="1">
                <a:solidFill>
                  <a:schemeClr val="bg1"/>
                </a:solidFill>
                <a:latin typeface="Futura Std Medium" pitchFamily="34" charset="0"/>
              </a:defRPr>
            </a:lvl3pPr>
            <a:lvl4pPr algn="l" rtl="0" eaLnBrk="0" fontAlgn="base" hangingPunct="0">
              <a:spcBef>
                <a:spcPct val="0"/>
              </a:spcBef>
              <a:spcAft>
                <a:spcPct val="0"/>
              </a:spcAft>
              <a:defRPr sz="3800" b="1">
                <a:solidFill>
                  <a:schemeClr val="bg1"/>
                </a:solidFill>
                <a:latin typeface="Futura Std Medium" pitchFamily="34" charset="0"/>
              </a:defRPr>
            </a:lvl4pPr>
            <a:lvl5pPr algn="l" rtl="0" eaLnBrk="0" fontAlgn="base" hangingPunct="0">
              <a:spcBef>
                <a:spcPct val="0"/>
              </a:spcBef>
              <a:spcAft>
                <a:spcPct val="0"/>
              </a:spcAft>
              <a:defRPr sz="3800" b="1">
                <a:solidFill>
                  <a:schemeClr val="bg1"/>
                </a:solidFill>
                <a:latin typeface="Futura Std Medium" pitchFamily="34" charset="0"/>
              </a:defRPr>
            </a:lvl5pPr>
            <a:lvl6pPr marL="457200" algn="l" rtl="0" fontAlgn="base">
              <a:spcBef>
                <a:spcPct val="0"/>
              </a:spcBef>
              <a:spcAft>
                <a:spcPct val="0"/>
              </a:spcAft>
              <a:defRPr sz="3800" b="1">
                <a:solidFill>
                  <a:schemeClr val="bg1"/>
                </a:solidFill>
                <a:latin typeface="Futura Std Medium" pitchFamily="34" charset="0"/>
              </a:defRPr>
            </a:lvl6pPr>
            <a:lvl7pPr marL="914400" algn="l" rtl="0" fontAlgn="base">
              <a:spcBef>
                <a:spcPct val="0"/>
              </a:spcBef>
              <a:spcAft>
                <a:spcPct val="0"/>
              </a:spcAft>
              <a:defRPr sz="3800" b="1">
                <a:solidFill>
                  <a:schemeClr val="bg1"/>
                </a:solidFill>
                <a:latin typeface="Futura Std Medium" pitchFamily="34" charset="0"/>
              </a:defRPr>
            </a:lvl7pPr>
            <a:lvl8pPr marL="1371600" algn="l" rtl="0" fontAlgn="base">
              <a:spcBef>
                <a:spcPct val="0"/>
              </a:spcBef>
              <a:spcAft>
                <a:spcPct val="0"/>
              </a:spcAft>
              <a:defRPr sz="3800" b="1">
                <a:solidFill>
                  <a:schemeClr val="bg1"/>
                </a:solidFill>
                <a:latin typeface="Futura Std Medium" pitchFamily="34" charset="0"/>
              </a:defRPr>
            </a:lvl8pPr>
            <a:lvl9pPr marL="1828800" algn="l" rtl="0" fontAlgn="base">
              <a:spcBef>
                <a:spcPct val="0"/>
              </a:spcBef>
              <a:spcAft>
                <a:spcPct val="0"/>
              </a:spcAft>
              <a:defRPr sz="3800" b="1">
                <a:solidFill>
                  <a:schemeClr val="bg1"/>
                </a:solidFill>
                <a:latin typeface="Futura Std Medium" pitchFamily="34" charset="0"/>
              </a:defRPr>
            </a:lvl9pPr>
          </a:lstStyle>
          <a:p>
            <a:pPr algn="ctr" eaLnBrk="1" hangingPunct="1">
              <a:defRPr/>
            </a:pPr>
            <a:r>
              <a:rPr lang="en-US" altLang="en-US" kern="0" dirty="0" smtClean="0">
                <a:solidFill>
                  <a:srgbClr val="007EBE"/>
                </a:solidFill>
                <a:latin typeface="Arial" pitchFamily="34" charset="0"/>
              </a:rPr>
              <a:t>Health in All Policies: </a:t>
            </a:r>
            <a:r>
              <a:rPr lang="en-US" altLang="en-US" kern="0" dirty="0" smtClean="0">
                <a:solidFill>
                  <a:srgbClr val="FFFFFF"/>
                </a:solidFill>
                <a:latin typeface="Arial" pitchFamily="34" charset="0"/>
              </a:rPr>
              <a:t>Green Hills</a:t>
            </a:r>
          </a:p>
        </p:txBody>
      </p:sp>
      <p:sp>
        <p:nvSpPr>
          <p:cNvPr id="4" name="Content Placeholder 2"/>
          <p:cNvSpPr txBox="1">
            <a:spLocks/>
          </p:cNvSpPr>
          <p:nvPr/>
        </p:nvSpPr>
        <p:spPr>
          <a:xfrm>
            <a:off x="438150" y="1690688"/>
            <a:ext cx="6772275" cy="4721225"/>
          </a:xfrm>
          <a:prstGeom prst="rect">
            <a:avLst/>
          </a:prstGeom>
        </p:spPr>
        <p:txBody>
          <a:bodyPr/>
          <a:lstStyle>
            <a:lvl1pPr marL="342900" indent="-342900" algn="l" rtl="0" eaLnBrk="0" fontAlgn="base" hangingPunct="0">
              <a:spcBef>
                <a:spcPct val="20000"/>
              </a:spcBef>
              <a:spcAft>
                <a:spcPct val="0"/>
              </a:spcAft>
              <a:buClr>
                <a:srgbClr val="007EBE"/>
              </a:buClr>
              <a:buFont typeface="Wingdings" charset="0"/>
              <a:buChar char="Ü"/>
              <a:defRPr sz="2400">
                <a:solidFill>
                  <a:srgbClr val="333333"/>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Font typeface="Wingdings" charset="0"/>
              <a:buChar char="î"/>
              <a:defRPr sz="2200">
                <a:solidFill>
                  <a:srgbClr val="007EBE"/>
                </a:solidFill>
                <a:latin typeface="+mn-lt"/>
                <a:ea typeface="ＭＳ Ｐゴシック" charset="0"/>
              </a:defRPr>
            </a:lvl2pPr>
            <a:lvl3pPr marL="1143000" indent="-228600" algn="l" rtl="0" eaLnBrk="0" fontAlgn="base" hangingPunct="0">
              <a:spcBef>
                <a:spcPct val="20000"/>
              </a:spcBef>
              <a:spcAft>
                <a:spcPct val="0"/>
              </a:spcAft>
              <a:buClr>
                <a:srgbClr val="7F7F7F"/>
              </a:buClr>
              <a:buSzPct val="95000"/>
              <a:defRPr sz="2000">
                <a:solidFill>
                  <a:srgbClr val="595959"/>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a:solidFill>
                  <a:srgbClr val="333333"/>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a:solidFill>
                  <a:srgbClr val="333333"/>
                </a:solidFill>
                <a:latin typeface="+mn-lt"/>
                <a:ea typeface="ＭＳ Ｐゴシック" charset="0"/>
              </a:defRPr>
            </a:lvl5pPr>
            <a:lvl6pPr marL="2514600" indent="-228600" algn="l" rtl="0" fontAlgn="base">
              <a:spcBef>
                <a:spcPct val="20000"/>
              </a:spcBef>
              <a:spcAft>
                <a:spcPct val="0"/>
              </a:spcAft>
              <a:buFont typeface="Arial" charset="0"/>
              <a:buChar char="»"/>
              <a:defRPr sz="2000">
                <a:solidFill>
                  <a:srgbClr val="333333"/>
                </a:solidFill>
                <a:latin typeface="+mn-lt"/>
              </a:defRPr>
            </a:lvl6pPr>
            <a:lvl7pPr marL="2971800" indent="-228600" algn="l" rtl="0" fontAlgn="base">
              <a:spcBef>
                <a:spcPct val="20000"/>
              </a:spcBef>
              <a:spcAft>
                <a:spcPct val="0"/>
              </a:spcAft>
              <a:buFont typeface="Arial" charset="0"/>
              <a:buChar char="»"/>
              <a:defRPr sz="2000">
                <a:solidFill>
                  <a:srgbClr val="333333"/>
                </a:solidFill>
                <a:latin typeface="+mn-lt"/>
              </a:defRPr>
            </a:lvl7pPr>
            <a:lvl8pPr marL="3429000" indent="-228600" algn="l" rtl="0" fontAlgn="base">
              <a:spcBef>
                <a:spcPct val="20000"/>
              </a:spcBef>
              <a:spcAft>
                <a:spcPct val="0"/>
              </a:spcAft>
              <a:buFont typeface="Arial" charset="0"/>
              <a:buChar char="»"/>
              <a:defRPr sz="2000">
                <a:solidFill>
                  <a:srgbClr val="333333"/>
                </a:solidFill>
                <a:latin typeface="+mn-lt"/>
              </a:defRPr>
            </a:lvl8pPr>
            <a:lvl9pPr marL="3886200" indent="-228600" algn="l" rtl="0" fontAlgn="base">
              <a:spcBef>
                <a:spcPct val="20000"/>
              </a:spcBef>
              <a:spcAft>
                <a:spcPct val="0"/>
              </a:spcAft>
              <a:buFont typeface="Arial" charset="0"/>
              <a:buChar char="»"/>
              <a:defRPr sz="2000">
                <a:solidFill>
                  <a:srgbClr val="333333"/>
                </a:solidFill>
                <a:latin typeface="+mn-lt"/>
              </a:defRPr>
            </a:lvl9pPr>
          </a:lstStyle>
          <a:p>
            <a:pPr>
              <a:buFont typeface="Wingdings" pitchFamily="2" charset="2"/>
              <a:buChar char="Ü"/>
              <a:defRPr/>
            </a:pPr>
            <a:endParaRPr lang="en-US" dirty="0" smtClean="0">
              <a:cs typeface="+mn-cs"/>
            </a:endParaRPr>
          </a:p>
        </p:txBody>
      </p:sp>
      <p:pic>
        <p:nvPicPr>
          <p:cNvPr id="460803" name="Picture 7" descr="Hillsboro Pik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9063" y="1508125"/>
            <a:ext cx="6465887"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527710"/>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p:cNvSpPr>
          <p:nvPr/>
        </p:nvSpPr>
        <p:spPr bwMode="auto">
          <a:xfrm>
            <a:off x="457200" y="547688"/>
            <a:ext cx="82296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800" b="1">
                <a:solidFill>
                  <a:schemeClr val="bg1"/>
                </a:solidFill>
                <a:latin typeface="+mj-lt"/>
                <a:ea typeface="+mj-ea"/>
                <a:cs typeface="+mj-cs"/>
              </a:defRPr>
            </a:lvl1pPr>
            <a:lvl2pPr algn="l" rtl="0" eaLnBrk="0" fontAlgn="base" hangingPunct="0">
              <a:spcBef>
                <a:spcPct val="0"/>
              </a:spcBef>
              <a:spcAft>
                <a:spcPct val="0"/>
              </a:spcAft>
              <a:defRPr sz="3800" b="1">
                <a:solidFill>
                  <a:schemeClr val="bg1"/>
                </a:solidFill>
                <a:latin typeface="Futura Std Medium" pitchFamily="34" charset="0"/>
              </a:defRPr>
            </a:lvl2pPr>
            <a:lvl3pPr algn="l" rtl="0" eaLnBrk="0" fontAlgn="base" hangingPunct="0">
              <a:spcBef>
                <a:spcPct val="0"/>
              </a:spcBef>
              <a:spcAft>
                <a:spcPct val="0"/>
              </a:spcAft>
              <a:defRPr sz="3800" b="1">
                <a:solidFill>
                  <a:schemeClr val="bg1"/>
                </a:solidFill>
                <a:latin typeface="Futura Std Medium" pitchFamily="34" charset="0"/>
              </a:defRPr>
            </a:lvl3pPr>
            <a:lvl4pPr algn="l" rtl="0" eaLnBrk="0" fontAlgn="base" hangingPunct="0">
              <a:spcBef>
                <a:spcPct val="0"/>
              </a:spcBef>
              <a:spcAft>
                <a:spcPct val="0"/>
              </a:spcAft>
              <a:defRPr sz="3800" b="1">
                <a:solidFill>
                  <a:schemeClr val="bg1"/>
                </a:solidFill>
                <a:latin typeface="Futura Std Medium" pitchFamily="34" charset="0"/>
              </a:defRPr>
            </a:lvl4pPr>
            <a:lvl5pPr algn="l" rtl="0" eaLnBrk="0" fontAlgn="base" hangingPunct="0">
              <a:spcBef>
                <a:spcPct val="0"/>
              </a:spcBef>
              <a:spcAft>
                <a:spcPct val="0"/>
              </a:spcAft>
              <a:defRPr sz="3800" b="1">
                <a:solidFill>
                  <a:schemeClr val="bg1"/>
                </a:solidFill>
                <a:latin typeface="Futura Std Medium" pitchFamily="34" charset="0"/>
              </a:defRPr>
            </a:lvl5pPr>
            <a:lvl6pPr marL="457200" algn="l" rtl="0" fontAlgn="base">
              <a:spcBef>
                <a:spcPct val="0"/>
              </a:spcBef>
              <a:spcAft>
                <a:spcPct val="0"/>
              </a:spcAft>
              <a:defRPr sz="3800" b="1">
                <a:solidFill>
                  <a:schemeClr val="bg1"/>
                </a:solidFill>
                <a:latin typeface="Futura Std Medium" pitchFamily="34" charset="0"/>
              </a:defRPr>
            </a:lvl6pPr>
            <a:lvl7pPr marL="914400" algn="l" rtl="0" fontAlgn="base">
              <a:spcBef>
                <a:spcPct val="0"/>
              </a:spcBef>
              <a:spcAft>
                <a:spcPct val="0"/>
              </a:spcAft>
              <a:defRPr sz="3800" b="1">
                <a:solidFill>
                  <a:schemeClr val="bg1"/>
                </a:solidFill>
                <a:latin typeface="Futura Std Medium" pitchFamily="34" charset="0"/>
              </a:defRPr>
            </a:lvl7pPr>
            <a:lvl8pPr marL="1371600" algn="l" rtl="0" fontAlgn="base">
              <a:spcBef>
                <a:spcPct val="0"/>
              </a:spcBef>
              <a:spcAft>
                <a:spcPct val="0"/>
              </a:spcAft>
              <a:defRPr sz="3800" b="1">
                <a:solidFill>
                  <a:schemeClr val="bg1"/>
                </a:solidFill>
                <a:latin typeface="Futura Std Medium" pitchFamily="34" charset="0"/>
              </a:defRPr>
            </a:lvl8pPr>
            <a:lvl9pPr marL="1828800" algn="l" rtl="0" fontAlgn="base">
              <a:spcBef>
                <a:spcPct val="0"/>
              </a:spcBef>
              <a:spcAft>
                <a:spcPct val="0"/>
              </a:spcAft>
              <a:defRPr sz="3800" b="1">
                <a:solidFill>
                  <a:schemeClr val="bg1"/>
                </a:solidFill>
                <a:latin typeface="Futura Std Medium" pitchFamily="34" charset="0"/>
              </a:defRPr>
            </a:lvl9pPr>
          </a:lstStyle>
          <a:p>
            <a:pPr algn="ctr" eaLnBrk="1" hangingPunct="1">
              <a:defRPr/>
            </a:pPr>
            <a:r>
              <a:rPr lang="en-US" altLang="en-US" sz="2700" kern="0" dirty="0" smtClean="0">
                <a:solidFill>
                  <a:srgbClr val="007EBE"/>
                </a:solidFill>
                <a:latin typeface="Arial" pitchFamily="34" charset="0"/>
              </a:rPr>
              <a:t>Health in All Policies:</a:t>
            </a:r>
            <a:r>
              <a:rPr lang="en-US" altLang="en-US" sz="2700" kern="0" dirty="0" smtClean="0">
                <a:solidFill>
                  <a:srgbClr val="FFFFFF"/>
                </a:solidFill>
                <a:latin typeface="Arial" pitchFamily="34" charset="0"/>
              </a:rPr>
              <a:t> Franklin Pike/8</a:t>
            </a:r>
            <a:r>
              <a:rPr lang="en-US" altLang="en-US" sz="2700" kern="0" baseline="30000" dirty="0" smtClean="0">
                <a:solidFill>
                  <a:srgbClr val="FFFFFF"/>
                </a:solidFill>
                <a:latin typeface="Arial" pitchFamily="34" charset="0"/>
              </a:rPr>
              <a:t>th</a:t>
            </a:r>
            <a:r>
              <a:rPr lang="en-US" altLang="en-US" sz="2700" kern="0" dirty="0" smtClean="0">
                <a:solidFill>
                  <a:srgbClr val="FFFFFF"/>
                </a:solidFill>
                <a:latin typeface="Arial" pitchFamily="34" charset="0"/>
              </a:rPr>
              <a:t> Avenue S</a:t>
            </a:r>
          </a:p>
        </p:txBody>
      </p:sp>
      <p:sp>
        <p:nvSpPr>
          <p:cNvPr id="4" name="Content Placeholder 2"/>
          <p:cNvSpPr txBox="1">
            <a:spLocks/>
          </p:cNvSpPr>
          <p:nvPr/>
        </p:nvSpPr>
        <p:spPr>
          <a:xfrm>
            <a:off x="438150" y="1690688"/>
            <a:ext cx="6772275" cy="4721225"/>
          </a:xfrm>
          <a:prstGeom prst="rect">
            <a:avLst/>
          </a:prstGeom>
        </p:spPr>
        <p:txBody>
          <a:bodyPr/>
          <a:lstStyle>
            <a:lvl1pPr marL="342900" indent="-342900" algn="l" rtl="0" eaLnBrk="0" fontAlgn="base" hangingPunct="0">
              <a:spcBef>
                <a:spcPct val="20000"/>
              </a:spcBef>
              <a:spcAft>
                <a:spcPct val="0"/>
              </a:spcAft>
              <a:buClr>
                <a:srgbClr val="007EBE"/>
              </a:buClr>
              <a:buFont typeface="Wingdings" charset="0"/>
              <a:buChar char="Ü"/>
              <a:defRPr sz="2400">
                <a:solidFill>
                  <a:srgbClr val="333333"/>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Font typeface="Wingdings" charset="0"/>
              <a:buChar char="î"/>
              <a:defRPr sz="2200">
                <a:solidFill>
                  <a:srgbClr val="007EBE"/>
                </a:solidFill>
                <a:latin typeface="+mn-lt"/>
                <a:ea typeface="ＭＳ Ｐゴシック" charset="0"/>
              </a:defRPr>
            </a:lvl2pPr>
            <a:lvl3pPr marL="1143000" indent="-228600" algn="l" rtl="0" eaLnBrk="0" fontAlgn="base" hangingPunct="0">
              <a:spcBef>
                <a:spcPct val="20000"/>
              </a:spcBef>
              <a:spcAft>
                <a:spcPct val="0"/>
              </a:spcAft>
              <a:buClr>
                <a:srgbClr val="7F7F7F"/>
              </a:buClr>
              <a:buSzPct val="95000"/>
              <a:defRPr sz="2000">
                <a:solidFill>
                  <a:srgbClr val="595959"/>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a:solidFill>
                  <a:srgbClr val="333333"/>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a:solidFill>
                  <a:srgbClr val="333333"/>
                </a:solidFill>
                <a:latin typeface="+mn-lt"/>
                <a:ea typeface="ＭＳ Ｐゴシック" charset="0"/>
              </a:defRPr>
            </a:lvl5pPr>
            <a:lvl6pPr marL="2514600" indent="-228600" algn="l" rtl="0" fontAlgn="base">
              <a:spcBef>
                <a:spcPct val="20000"/>
              </a:spcBef>
              <a:spcAft>
                <a:spcPct val="0"/>
              </a:spcAft>
              <a:buFont typeface="Arial" charset="0"/>
              <a:buChar char="»"/>
              <a:defRPr sz="2000">
                <a:solidFill>
                  <a:srgbClr val="333333"/>
                </a:solidFill>
                <a:latin typeface="+mn-lt"/>
              </a:defRPr>
            </a:lvl6pPr>
            <a:lvl7pPr marL="2971800" indent="-228600" algn="l" rtl="0" fontAlgn="base">
              <a:spcBef>
                <a:spcPct val="20000"/>
              </a:spcBef>
              <a:spcAft>
                <a:spcPct val="0"/>
              </a:spcAft>
              <a:buFont typeface="Arial" charset="0"/>
              <a:buChar char="»"/>
              <a:defRPr sz="2000">
                <a:solidFill>
                  <a:srgbClr val="333333"/>
                </a:solidFill>
                <a:latin typeface="+mn-lt"/>
              </a:defRPr>
            </a:lvl7pPr>
            <a:lvl8pPr marL="3429000" indent="-228600" algn="l" rtl="0" fontAlgn="base">
              <a:spcBef>
                <a:spcPct val="20000"/>
              </a:spcBef>
              <a:spcAft>
                <a:spcPct val="0"/>
              </a:spcAft>
              <a:buFont typeface="Arial" charset="0"/>
              <a:buChar char="»"/>
              <a:defRPr sz="2000">
                <a:solidFill>
                  <a:srgbClr val="333333"/>
                </a:solidFill>
                <a:latin typeface="+mn-lt"/>
              </a:defRPr>
            </a:lvl8pPr>
            <a:lvl9pPr marL="3886200" indent="-228600" algn="l" rtl="0" fontAlgn="base">
              <a:spcBef>
                <a:spcPct val="20000"/>
              </a:spcBef>
              <a:spcAft>
                <a:spcPct val="0"/>
              </a:spcAft>
              <a:buFont typeface="Arial" charset="0"/>
              <a:buChar char="»"/>
              <a:defRPr sz="2000">
                <a:solidFill>
                  <a:srgbClr val="333333"/>
                </a:solidFill>
                <a:latin typeface="+mn-lt"/>
              </a:defRPr>
            </a:lvl9pPr>
          </a:lstStyle>
          <a:p>
            <a:pPr>
              <a:buFont typeface="Wingdings" pitchFamily="2" charset="2"/>
              <a:buChar char="Ü"/>
              <a:defRPr/>
            </a:pPr>
            <a:endParaRPr lang="en-US" dirty="0" smtClean="0">
              <a:cs typeface="+mn-cs"/>
            </a:endParaRPr>
          </a:p>
        </p:txBody>
      </p:sp>
      <p:pic>
        <p:nvPicPr>
          <p:cNvPr id="461827" name="Picture 4" descr="Franklin Pike - 8th South Nbhd Image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36725"/>
            <a:ext cx="6570663"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28" name="Picture 5" descr="Franklin Pike - 8th South Nbhd Image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4211638"/>
            <a:ext cx="6926262"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8857358"/>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and Structuring Cross Sector Relationships</a:t>
            </a:r>
            <a:endParaRPr lang="en-US" dirty="0"/>
          </a:p>
        </p:txBody>
      </p:sp>
      <p:sp>
        <p:nvSpPr>
          <p:cNvPr id="3" name="Content Placeholder 2"/>
          <p:cNvSpPr>
            <a:spLocks noGrp="1"/>
          </p:cNvSpPr>
          <p:nvPr>
            <p:ph idx="1"/>
          </p:nvPr>
        </p:nvSpPr>
        <p:spPr>
          <a:xfrm>
            <a:off x="457200" y="1752600"/>
            <a:ext cx="8229600" cy="4525963"/>
          </a:xfrm>
        </p:spPr>
        <p:txBody>
          <a:bodyPr/>
          <a:lstStyle/>
          <a:p>
            <a:r>
              <a:rPr lang="en-US" sz="2800" b="1" dirty="0" smtClean="0"/>
              <a:t>Collaborative Structure: </a:t>
            </a:r>
            <a:r>
              <a:rPr lang="en-US" sz="2800" dirty="0" smtClean="0"/>
              <a:t>Los Angeles County School Attendance Task Force</a:t>
            </a:r>
          </a:p>
          <a:p>
            <a:pPr lvl="1"/>
            <a:r>
              <a:rPr lang="en-US" altLang="en-US" sz="2500" dirty="0" smtClean="0"/>
              <a:t>Lead by Presiding Judge of the Children’s Courts </a:t>
            </a:r>
          </a:p>
          <a:p>
            <a:pPr lvl="1"/>
            <a:r>
              <a:rPr lang="en-US" altLang="en-US" sz="2500" dirty="0" smtClean="0"/>
              <a:t>Multidisciplinary stakeholders</a:t>
            </a:r>
          </a:p>
          <a:p>
            <a:pPr lvl="2"/>
            <a:r>
              <a:rPr lang="en-US" altLang="en-US" sz="2200" dirty="0" smtClean="0"/>
              <a:t>County Departments: CEO, courts, probation, law enforcement, mental health, social services, public health</a:t>
            </a:r>
          </a:p>
          <a:p>
            <a:pPr lvl="2"/>
            <a:r>
              <a:rPr lang="en-US" altLang="en-US" sz="2200" dirty="0" smtClean="0"/>
              <a:t>School districts </a:t>
            </a:r>
          </a:p>
          <a:p>
            <a:pPr lvl="2"/>
            <a:r>
              <a:rPr lang="en-US" altLang="en-US" sz="2200" dirty="0" smtClean="0"/>
              <a:t>Community-based organizations: social justice organizations, non-profits </a:t>
            </a:r>
          </a:p>
          <a:p>
            <a:pPr lvl="1"/>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p:cNvSpPr>
          <p:nvPr/>
        </p:nvSpPr>
        <p:spPr bwMode="auto">
          <a:xfrm>
            <a:off x="457200" y="547688"/>
            <a:ext cx="82296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800" b="1">
                <a:solidFill>
                  <a:schemeClr val="bg1"/>
                </a:solidFill>
                <a:latin typeface="+mj-lt"/>
                <a:ea typeface="+mj-ea"/>
                <a:cs typeface="+mj-cs"/>
              </a:defRPr>
            </a:lvl1pPr>
            <a:lvl2pPr algn="l" rtl="0" eaLnBrk="0" fontAlgn="base" hangingPunct="0">
              <a:spcBef>
                <a:spcPct val="0"/>
              </a:spcBef>
              <a:spcAft>
                <a:spcPct val="0"/>
              </a:spcAft>
              <a:defRPr sz="3800" b="1">
                <a:solidFill>
                  <a:schemeClr val="bg1"/>
                </a:solidFill>
                <a:latin typeface="Futura Std Medium" pitchFamily="34" charset="0"/>
              </a:defRPr>
            </a:lvl2pPr>
            <a:lvl3pPr algn="l" rtl="0" eaLnBrk="0" fontAlgn="base" hangingPunct="0">
              <a:spcBef>
                <a:spcPct val="0"/>
              </a:spcBef>
              <a:spcAft>
                <a:spcPct val="0"/>
              </a:spcAft>
              <a:defRPr sz="3800" b="1">
                <a:solidFill>
                  <a:schemeClr val="bg1"/>
                </a:solidFill>
                <a:latin typeface="Futura Std Medium" pitchFamily="34" charset="0"/>
              </a:defRPr>
            </a:lvl3pPr>
            <a:lvl4pPr algn="l" rtl="0" eaLnBrk="0" fontAlgn="base" hangingPunct="0">
              <a:spcBef>
                <a:spcPct val="0"/>
              </a:spcBef>
              <a:spcAft>
                <a:spcPct val="0"/>
              </a:spcAft>
              <a:defRPr sz="3800" b="1">
                <a:solidFill>
                  <a:schemeClr val="bg1"/>
                </a:solidFill>
                <a:latin typeface="Futura Std Medium" pitchFamily="34" charset="0"/>
              </a:defRPr>
            </a:lvl4pPr>
            <a:lvl5pPr algn="l" rtl="0" eaLnBrk="0" fontAlgn="base" hangingPunct="0">
              <a:spcBef>
                <a:spcPct val="0"/>
              </a:spcBef>
              <a:spcAft>
                <a:spcPct val="0"/>
              </a:spcAft>
              <a:defRPr sz="3800" b="1">
                <a:solidFill>
                  <a:schemeClr val="bg1"/>
                </a:solidFill>
                <a:latin typeface="Futura Std Medium" pitchFamily="34" charset="0"/>
              </a:defRPr>
            </a:lvl5pPr>
            <a:lvl6pPr marL="457200" algn="l" rtl="0" fontAlgn="base">
              <a:spcBef>
                <a:spcPct val="0"/>
              </a:spcBef>
              <a:spcAft>
                <a:spcPct val="0"/>
              </a:spcAft>
              <a:defRPr sz="3800" b="1">
                <a:solidFill>
                  <a:schemeClr val="bg1"/>
                </a:solidFill>
                <a:latin typeface="Futura Std Medium" pitchFamily="34" charset="0"/>
              </a:defRPr>
            </a:lvl6pPr>
            <a:lvl7pPr marL="914400" algn="l" rtl="0" fontAlgn="base">
              <a:spcBef>
                <a:spcPct val="0"/>
              </a:spcBef>
              <a:spcAft>
                <a:spcPct val="0"/>
              </a:spcAft>
              <a:defRPr sz="3800" b="1">
                <a:solidFill>
                  <a:schemeClr val="bg1"/>
                </a:solidFill>
                <a:latin typeface="Futura Std Medium" pitchFamily="34" charset="0"/>
              </a:defRPr>
            </a:lvl7pPr>
            <a:lvl8pPr marL="1371600" algn="l" rtl="0" fontAlgn="base">
              <a:spcBef>
                <a:spcPct val="0"/>
              </a:spcBef>
              <a:spcAft>
                <a:spcPct val="0"/>
              </a:spcAft>
              <a:defRPr sz="3800" b="1">
                <a:solidFill>
                  <a:schemeClr val="bg1"/>
                </a:solidFill>
                <a:latin typeface="Futura Std Medium" pitchFamily="34" charset="0"/>
              </a:defRPr>
            </a:lvl8pPr>
            <a:lvl9pPr marL="1828800" algn="l" rtl="0" fontAlgn="base">
              <a:spcBef>
                <a:spcPct val="0"/>
              </a:spcBef>
              <a:spcAft>
                <a:spcPct val="0"/>
              </a:spcAft>
              <a:defRPr sz="3800" b="1">
                <a:solidFill>
                  <a:schemeClr val="bg1"/>
                </a:solidFill>
                <a:latin typeface="Futura Std Medium" pitchFamily="34" charset="0"/>
              </a:defRPr>
            </a:lvl9pPr>
          </a:lstStyle>
          <a:p>
            <a:pPr algn="ctr" eaLnBrk="1" hangingPunct="1">
              <a:defRPr/>
            </a:pPr>
            <a:r>
              <a:rPr lang="en-US" altLang="en-US" sz="2700" kern="0" dirty="0" smtClean="0">
                <a:solidFill>
                  <a:srgbClr val="007EBE"/>
                </a:solidFill>
                <a:latin typeface="Arial" pitchFamily="34" charset="0"/>
              </a:rPr>
              <a:t>Health in All Policies: </a:t>
            </a:r>
            <a:r>
              <a:rPr lang="en-US" altLang="en-US" sz="2700" kern="0" dirty="0" smtClean="0">
                <a:solidFill>
                  <a:srgbClr val="FFFFFF"/>
                </a:solidFill>
                <a:latin typeface="Arial" pitchFamily="34" charset="0"/>
              </a:rPr>
              <a:t>Nolensville Pike</a:t>
            </a:r>
          </a:p>
        </p:txBody>
      </p:sp>
      <p:sp>
        <p:nvSpPr>
          <p:cNvPr id="4" name="Content Placeholder 2"/>
          <p:cNvSpPr txBox="1">
            <a:spLocks/>
          </p:cNvSpPr>
          <p:nvPr/>
        </p:nvSpPr>
        <p:spPr>
          <a:xfrm>
            <a:off x="438150" y="1690688"/>
            <a:ext cx="6772275" cy="4721225"/>
          </a:xfrm>
          <a:prstGeom prst="rect">
            <a:avLst/>
          </a:prstGeom>
        </p:spPr>
        <p:txBody>
          <a:bodyPr/>
          <a:lstStyle>
            <a:lvl1pPr marL="342900" indent="-342900" algn="l" rtl="0" eaLnBrk="0" fontAlgn="base" hangingPunct="0">
              <a:spcBef>
                <a:spcPct val="20000"/>
              </a:spcBef>
              <a:spcAft>
                <a:spcPct val="0"/>
              </a:spcAft>
              <a:buClr>
                <a:srgbClr val="007EBE"/>
              </a:buClr>
              <a:buFont typeface="Wingdings" charset="0"/>
              <a:buChar char="Ü"/>
              <a:defRPr sz="2400">
                <a:solidFill>
                  <a:srgbClr val="333333"/>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Font typeface="Wingdings" charset="0"/>
              <a:buChar char="î"/>
              <a:defRPr sz="2200">
                <a:solidFill>
                  <a:srgbClr val="007EBE"/>
                </a:solidFill>
                <a:latin typeface="+mn-lt"/>
                <a:ea typeface="ＭＳ Ｐゴシック" charset="0"/>
              </a:defRPr>
            </a:lvl2pPr>
            <a:lvl3pPr marL="1143000" indent="-228600" algn="l" rtl="0" eaLnBrk="0" fontAlgn="base" hangingPunct="0">
              <a:spcBef>
                <a:spcPct val="20000"/>
              </a:spcBef>
              <a:spcAft>
                <a:spcPct val="0"/>
              </a:spcAft>
              <a:buClr>
                <a:srgbClr val="7F7F7F"/>
              </a:buClr>
              <a:buSzPct val="95000"/>
              <a:defRPr sz="2000">
                <a:solidFill>
                  <a:srgbClr val="595959"/>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a:solidFill>
                  <a:srgbClr val="333333"/>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a:solidFill>
                  <a:srgbClr val="333333"/>
                </a:solidFill>
                <a:latin typeface="+mn-lt"/>
                <a:ea typeface="ＭＳ Ｐゴシック" charset="0"/>
              </a:defRPr>
            </a:lvl5pPr>
            <a:lvl6pPr marL="2514600" indent="-228600" algn="l" rtl="0" fontAlgn="base">
              <a:spcBef>
                <a:spcPct val="20000"/>
              </a:spcBef>
              <a:spcAft>
                <a:spcPct val="0"/>
              </a:spcAft>
              <a:buFont typeface="Arial" charset="0"/>
              <a:buChar char="»"/>
              <a:defRPr sz="2000">
                <a:solidFill>
                  <a:srgbClr val="333333"/>
                </a:solidFill>
                <a:latin typeface="+mn-lt"/>
              </a:defRPr>
            </a:lvl6pPr>
            <a:lvl7pPr marL="2971800" indent="-228600" algn="l" rtl="0" fontAlgn="base">
              <a:spcBef>
                <a:spcPct val="20000"/>
              </a:spcBef>
              <a:spcAft>
                <a:spcPct val="0"/>
              </a:spcAft>
              <a:buFont typeface="Arial" charset="0"/>
              <a:buChar char="»"/>
              <a:defRPr sz="2000">
                <a:solidFill>
                  <a:srgbClr val="333333"/>
                </a:solidFill>
                <a:latin typeface="+mn-lt"/>
              </a:defRPr>
            </a:lvl7pPr>
            <a:lvl8pPr marL="3429000" indent="-228600" algn="l" rtl="0" fontAlgn="base">
              <a:spcBef>
                <a:spcPct val="20000"/>
              </a:spcBef>
              <a:spcAft>
                <a:spcPct val="0"/>
              </a:spcAft>
              <a:buFont typeface="Arial" charset="0"/>
              <a:buChar char="»"/>
              <a:defRPr sz="2000">
                <a:solidFill>
                  <a:srgbClr val="333333"/>
                </a:solidFill>
                <a:latin typeface="+mn-lt"/>
              </a:defRPr>
            </a:lvl8pPr>
            <a:lvl9pPr marL="3886200" indent="-228600" algn="l" rtl="0" fontAlgn="base">
              <a:spcBef>
                <a:spcPct val="20000"/>
              </a:spcBef>
              <a:spcAft>
                <a:spcPct val="0"/>
              </a:spcAft>
              <a:buFont typeface="Arial" charset="0"/>
              <a:buChar char="»"/>
              <a:defRPr sz="2000">
                <a:solidFill>
                  <a:srgbClr val="333333"/>
                </a:solidFill>
                <a:latin typeface="+mn-lt"/>
              </a:defRPr>
            </a:lvl9pPr>
          </a:lstStyle>
          <a:p>
            <a:pPr>
              <a:buFont typeface="Wingdings" pitchFamily="2" charset="2"/>
              <a:buChar char="Ü"/>
              <a:defRPr/>
            </a:pPr>
            <a:endParaRPr lang="en-US" dirty="0" smtClean="0">
              <a:cs typeface="+mn-cs"/>
            </a:endParaRPr>
          </a:p>
        </p:txBody>
      </p:sp>
      <p:pic>
        <p:nvPicPr>
          <p:cNvPr id="462851" name="Picture 4" descr="Screen Shot 2014-10-22 at 8.50.4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11325"/>
            <a:ext cx="91440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222801"/>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p:cNvSpPr>
          <p:nvPr/>
        </p:nvSpPr>
        <p:spPr bwMode="auto">
          <a:xfrm>
            <a:off x="457200" y="547688"/>
            <a:ext cx="82296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2700" b="1" smtClean="0">
                <a:solidFill>
                  <a:srgbClr val="007EBE"/>
                </a:solidFill>
              </a:rPr>
              <a:t>Nolensville Pike: </a:t>
            </a:r>
            <a:r>
              <a:rPr lang="en-US" altLang="en-US" sz="2700" b="1" smtClean="0">
                <a:solidFill>
                  <a:srgbClr val="FFFFFF"/>
                </a:solidFill>
              </a:rPr>
              <a:t>City’s First Bilingual Crosswalk</a:t>
            </a:r>
          </a:p>
        </p:txBody>
      </p:sp>
      <p:sp>
        <p:nvSpPr>
          <p:cNvPr id="4" name="Content Placeholder 2"/>
          <p:cNvSpPr txBox="1">
            <a:spLocks/>
          </p:cNvSpPr>
          <p:nvPr/>
        </p:nvSpPr>
        <p:spPr>
          <a:xfrm>
            <a:off x="438150" y="1690688"/>
            <a:ext cx="6772275" cy="4721225"/>
          </a:xfrm>
          <a:prstGeom prst="rect">
            <a:avLst/>
          </a:prstGeom>
        </p:spPr>
        <p:txBody>
          <a:bodyPr/>
          <a:lstStyle>
            <a:lvl1pPr marL="342900" indent="-342900" algn="l" rtl="0" eaLnBrk="0" fontAlgn="base" hangingPunct="0">
              <a:spcBef>
                <a:spcPct val="20000"/>
              </a:spcBef>
              <a:spcAft>
                <a:spcPct val="0"/>
              </a:spcAft>
              <a:buClr>
                <a:srgbClr val="007EBE"/>
              </a:buClr>
              <a:buFont typeface="Wingdings" charset="0"/>
              <a:buChar char="Ü"/>
              <a:defRPr sz="2400">
                <a:solidFill>
                  <a:srgbClr val="333333"/>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Font typeface="Wingdings" charset="0"/>
              <a:buChar char="î"/>
              <a:defRPr sz="2200">
                <a:solidFill>
                  <a:srgbClr val="007EBE"/>
                </a:solidFill>
                <a:latin typeface="+mn-lt"/>
                <a:ea typeface="ＭＳ Ｐゴシック" charset="0"/>
              </a:defRPr>
            </a:lvl2pPr>
            <a:lvl3pPr marL="1143000" indent="-228600" algn="l" rtl="0" eaLnBrk="0" fontAlgn="base" hangingPunct="0">
              <a:spcBef>
                <a:spcPct val="20000"/>
              </a:spcBef>
              <a:spcAft>
                <a:spcPct val="0"/>
              </a:spcAft>
              <a:buClr>
                <a:srgbClr val="7F7F7F"/>
              </a:buClr>
              <a:buSzPct val="95000"/>
              <a:defRPr sz="2000">
                <a:solidFill>
                  <a:srgbClr val="595959"/>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a:solidFill>
                  <a:srgbClr val="333333"/>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a:solidFill>
                  <a:srgbClr val="333333"/>
                </a:solidFill>
                <a:latin typeface="+mn-lt"/>
                <a:ea typeface="ＭＳ Ｐゴシック" charset="0"/>
              </a:defRPr>
            </a:lvl5pPr>
            <a:lvl6pPr marL="2514600" indent="-228600" algn="l" rtl="0" fontAlgn="base">
              <a:spcBef>
                <a:spcPct val="20000"/>
              </a:spcBef>
              <a:spcAft>
                <a:spcPct val="0"/>
              </a:spcAft>
              <a:buFont typeface="Arial" charset="0"/>
              <a:buChar char="»"/>
              <a:defRPr sz="2000">
                <a:solidFill>
                  <a:srgbClr val="333333"/>
                </a:solidFill>
                <a:latin typeface="+mn-lt"/>
              </a:defRPr>
            </a:lvl6pPr>
            <a:lvl7pPr marL="2971800" indent="-228600" algn="l" rtl="0" fontAlgn="base">
              <a:spcBef>
                <a:spcPct val="20000"/>
              </a:spcBef>
              <a:spcAft>
                <a:spcPct val="0"/>
              </a:spcAft>
              <a:buFont typeface="Arial" charset="0"/>
              <a:buChar char="»"/>
              <a:defRPr sz="2000">
                <a:solidFill>
                  <a:srgbClr val="333333"/>
                </a:solidFill>
                <a:latin typeface="+mn-lt"/>
              </a:defRPr>
            </a:lvl7pPr>
            <a:lvl8pPr marL="3429000" indent="-228600" algn="l" rtl="0" fontAlgn="base">
              <a:spcBef>
                <a:spcPct val="20000"/>
              </a:spcBef>
              <a:spcAft>
                <a:spcPct val="0"/>
              </a:spcAft>
              <a:buFont typeface="Arial" charset="0"/>
              <a:buChar char="»"/>
              <a:defRPr sz="2000">
                <a:solidFill>
                  <a:srgbClr val="333333"/>
                </a:solidFill>
                <a:latin typeface="+mn-lt"/>
              </a:defRPr>
            </a:lvl8pPr>
            <a:lvl9pPr marL="3886200" indent="-228600" algn="l" rtl="0" fontAlgn="base">
              <a:spcBef>
                <a:spcPct val="20000"/>
              </a:spcBef>
              <a:spcAft>
                <a:spcPct val="0"/>
              </a:spcAft>
              <a:buFont typeface="Arial" charset="0"/>
              <a:buChar char="»"/>
              <a:defRPr sz="2000">
                <a:solidFill>
                  <a:srgbClr val="333333"/>
                </a:solidFill>
                <a:latin typeface="+mn-lt"/>
              </a:defRPr>
            </a:lvl9pPr>
          </a:lstStyle>
          <a:p>
            <a:pPr>
              <a:buFont typeface="Wingdings" pitchFamily="2" charset="2"/>
              <a:buChar char="Ü"/>
              <a:defRPr/>
            </a:pPr>
            <a:endParaRPr lang="en-US" dirty="0" smtClean="0">
              <a:cs typeface="+mn-cs"/>
            </a:endParaRPr>
          </a:p>
        </p:txBody>
      </p:sp>
      <p:pic>
        <p:nvPicPr>
          <p:cNvPr id="463875" name="Picture 5" descr="Bilingual Crosswal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9863" y="1555750"/>
            <a:ext cx="64516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817712"/>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92088"/>
            <a:ext cx="130492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4898" name="Rectangle 9"/>
          <p:cNvSpPr>
            <a:spLocks noGrp="1"/>
          </p:cNvSpPr>
          <p:nvPr/>
        </p:nvSpPr>
        <p:spPr bwMode="auto">
          <a:xfrm>
            <a:off x="1352550" y="39688"/>
            <a:ext cx="22193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mtClean="0">
                <a:solidFill>
                  <a:srgbClr val="95B3D7"/>
                </a:solidFill>
                <a:latin typeface="Calibri" pitchFamily="34" charset="0"/>
              </a:rPr>
              <a:t>@NashvilleMPO</a:t>
            </a:r>
          </a:p>
        </p:txBody>
      </p:sp>
      <p:pic>
        <p:nvPicPr>
          <p:cNvPr id="464899" name="Picture 10"/>
          <p:cNvPicPr>
            <a:picLocks noChangeAspect="1" noChangeArrowheads="1"/>
          </p:cNvPicPr>
          <p:nvPr/>
        </p:nvPicPr>
        <p:blipFill>
          <a:blip r:embed="rId3">
            <a:extLst>
              <a:ext uri="{28A0092B-C50C-407E-A947-70E740481C1C}">
                <a14:useLocalDpi xmlns:a14="http://schemas.microsoft.com/office/drawing/2010/main" val="0"/>
              </a:ext>
            </a:extLst>
          </a:blip>
          <a:srcRect l="40373" t="37080" r="4922" b="33463"/>
          <a:stretch>
            <a:fillRect/>
          </a:stretch>
        </p:blipFill>
        <p:spPr bwMode="auto">
          <a:xfrm>
            <a:off x="111125" y="517525"/>
            <a:ext cx="1304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4900" name="Rectangle 11"/>
          <p:cNvSpPr>
            <a:spLocks/>
          </p:cNvSpPr>
          <p:nvPr/>
        </p:nvSpPr>
        <p:spPr bwMode="auto">
          <a:xfrm>
            <a:off x="1325563" y="471488"/>
            <a:ext cx="237807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2800" smtClean="0">
                <a:solidFill>
                  <a:srgbClr val="95B3D7"/>
                </a:solidFill>
                <a:latin typeface="Calibri" pitchFamily="34" charset="0"/>
              </a:rPr>
              <a:t> </a:t>
            </a:r>
            <a:r>
              <a:rPr lang="en-US" altLang="en-US" sz="2000" smtClean="0">
                <a:solidFill>
                  <a:srgbClr val="95B3D7"/>
                </a:solidFill>
                <a:latin typeface="Calibri" pitchFamily="34" charset="0"/>
              </a:rPr>
              <a:t> /NashvilleMPO</a:t>
            </a:r>
          </a:p>
        </p:txBody>
      </p:sp>
      <p:sp>
        <p:nvSpPr>
          <p:cNvPr id="466950" name="Text Box 6"/>
          <p:cNvSpPr txBox="1">
            <a:spLocks noChangeArrowheads="1"/>
          </p:cNvSpPr>
          <p:nvPr/>
        </p:nvSpPr>
        <p:spPr bwMode="auto">
          <a:xfrm>
            <a:off x="2578100" y="1041400"/>
            <a:ext cx="36957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fontAlgn="base" hangingPunct="1">
              <a:spcBef>
                <a:spcPct val="0"/>
              </a:spcBef>
              <a:spcAft>
                <a:spcPct val="0"/>
              </a:spcAft>
              <a:defRPr/>
            </a:pPr>
            <a:r>
              <a:rPr lang="en-US" sz="2400" dirty="0" smtClean="0">
                <a:solidFill>
                  <a:srgbClr val="FFFFFF"/>
                </a:solidFill>
              </a:rPr>
              <a:t>Rochelle Carpenter</a:t>
            </a:r>
          </a:p>
          <a:p>
            <a:pPr algn="ctr" eaLnBrk="1" fontAlgn="base" hangingPunct="1">
              <a:spcBef>
                <a:spcPct val="0"/>
              </a:spcBef>
              <a:spcAft>
                <a:spcPct val="0"/>
              </a:spcAft>
              <a:defRPr/>
            </a:pPr>
            <a:r>
              <a:rPr lang="en-US" dirty="0" smtClean="0">
                <a:solidFill>
                  <a:srgbClr val="FFFFFF"/>
                </a:solidFill>
              </a:rPr>
              <a:t>Senior Policy Analyst</a:t>
            </a:r>
          </a:p>
          <a:p>
            <a:pPr algn="ctr" eaLnBrk="1" fontAlgn="base" hangingPunct="1">
              <a:spcBef>
                <a:spcPct val="0"/>
              </a:spcBef>
              <a:spcAft>
                <a:spcPct val="0"/>
              </a:spcAft>
              <a:defRPr/>
            </a:pPr>
            <a:r>
              <a:rPr lang="en-US" dirty="0" smtClean="0">
                <a:solidFill>
                  <a:srgbClr val="FFFFFF"/>
                </a:solidFill>
              </a:rPr>
              <a:t>Nashville Area MPO</a:t>
            </a:r>
          </a:p>
          <a:p>
            <a:pPr algn="ctr" eaLnBrk="1" fontAlgn="base" hangingPunct="1">
              <a:spcBef>
                <a:spcPct val="0"/>
              </a:spcBef>
              <a:spcAft>
                <a:spcPct val="0"/>
              </a:spcAft>
              <a:defRPr/>
            </a:pPr>
            <a:endParaRPr lang="en-US" dirty="0" smtClean="0">
              <a:solidFill>
                <a:srgbClr val="FFFFFF"/>
              </a:solidFill>
            </a:endParaRPr>
          </a:p>
          <a:p>
            <a:pPr algn="ctr" eaLnBrk="1" fontAlgn="base" hangingPunct="1">
              <a:spcBef>
                <a:spcPct val="0"/>
              </a:spcBef>
              <a:spcAft>
                <a:spcPct val="0"/>
              </a:spcAft>
              <a:defRPr/>
            </a:pPr>
            <a:r>
              <a:rPr lang="en-US" dirty="0" err="1" smtClean="0">
                <a:solidFill>
                  <a:srgbClr val="FFFFFF"/>
                </a:solidFill>
              </a:rPr>
              <a:t>carpenter@nashvillempo.org</a:t>
            </a:r>
            <a:endParaRPr lang="en-US" dirty="0" smtClean="0">
              <a:solidFill>
                <a:srgbClr val="FFFFFF"/>
              </a:solidFill>
            </a:endParaRPr>
          </a:p>
        </p:txBody>
      </p:sp>
    </p:spTree>
    <p:extLst>
      <p:ext uri="{BB962C8B-B14F-4D97-AF65-F5344CB8AC3E}">
        <p14:creationId xmlns:p14="http://schemas.microsoft.com/office/powerpoint/2010/main" val="1905488330"/>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3"/>
          <a:srcRect/>
          <a:stretch>
            <a:fillRect/>
          </a:stretch>
        </p:blipFill>
        <p:spPr bwMode="auto">
          <a:xfrm>
            <a:off x="150813" y="1350963"/>
            <a:ext cx="2127250" cy="5508625"/>
          </a:xfrm>
          <a:prstGeom prst="rect">
            <a:avLst/>
          </a:prstGeom>
          <a:noFill/>
          <a:ln w="9525">
            <a:noFill/>
            <a:miter lim="800000"/>
            <a:headEnd/>
            <a:tailEnd/>
          </a:ln>
        </p:spPr>
      </p:pic>
      <p:pic>
        <p:nvPicPr>
          <p:cNvPr id="3075" name="Picture 5"/>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pic>
        <p:nvPicPr>
          <p:cNvPr id="3076" name="Picture 6"/>
          <p:cNvPicPr>
            <a:picLocks noChangeAspect="1" noChangeArrowheads="1"/>
          </p:cNvPicPr>
          <p:nvPr/>
        </p:nvPicPr>
        <p:blipFill>
          <a:blip r:embed="rId5"/>
          <a:srcRect/>
          <a:stretch>
            <a:fillRect/>
          </a:stretch>
        </p:blipFill>
        <p:spPr bwMode="auto">
          <a:xfrm>
            <a:off x="1371600" y="76200"/>
            <a:ext cx="6724650" cy="6716713"/>
          </a:xfrm>
          <a:prstGeom prst="rect">
            <a:avLst/>
          </a:prstGeom>
          <a:noFill/>
          <a:ln w="9525">
            <a:noFill/>
            <a:miter lim="800000"/>
            <a:headEnd/>
            <a:tailEnd/>
          </a:ln>
        </p:spPr>
      </p:pic>
    </p:spTree>
    <p:extLst>
      <p:ext uri="{BB962C8B-B14F-4D97-AF65-F5344CB8AC3E}">
        <p14:creationId xmlns:p14="http://schemas.microsoft.com/office/powerpoint/2010/main" val="7287731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301752" y="1143000"/>
            <a:ext cx="8385048" cy="4953000"/>
          </a:xfrm>
        </p:spPr>
        <p:txBody>
          <a:bodyPr/>
          <a:lstStyle/>
          <a:p>
            <a:pPr marL="0" indent="0" algn="ctr">
              <a:buFont typeface="Arial" charset="0"/>
              <a:buNone/>
            </a:pPr>
            <a:r>
              <a:rPr lang="en-US" sz="4400" dirty="0" smtClean="0"/>
              <a:t>Approaches to operationalize HiAP:</a:t>
            </a:r>
          </a:p>
          <a:p>
            <a:pPr marL="0" indent="0" algn="ctr">
              <a:buFont typeface="Arial" charset="0"/>
              <a:buNone/>
            </a:pPr>
            <a:r>
              <a:rPr lang="en-US" i="1" dirty="0" smtClean="0"/>
              <a:t>Using a Sustainability Certification framework to advance Health In All Policies Integration</a:t>
            </a:r>
          </a:p>
          <a:p>
            <a:pPr marL="0" indent="0" algn="ctr">
              <a:buFont typeface="Arial" charset="0"/>
              <a:buNone/>
            </a:pPr>
            <a:endParaRPr lang="en-US" sz="2800" dirty="0" smtClean="0"/>
          </a:p>
          <a:p>
            <a:pPr marL="0" indent="0">
              <a:buFont typeface="Arial" charset="0"/>
              <a:buNone/>
            </a:pPr>
            <a:r>
              <a:rPr lang="en-US" sz="2800" dirty="0" smtClean="0"/>
              <a:t>Donna Drewes, PP/AICP</a:t>
            </a:r>
          </a:p>
          <a:p>
            <a:pPr marL="0" indent="0">
              <a:buFont typeface="Arial" charset="0"/>
              <a:buNone/>
            </a:pPr>
            <a:r>
              <a:rPr lang="en-US" sz="2800" dirty="0" smtClean="0"/>
              <a:t>Co-Director</a:t>
            </a:r>
          </a:p>
          <a:p>
            <a:pPr marL="0" indent="0">
              <a:buFont typeface="Arial" charset="0"/>
              <a:buNone/>
            </a:pPr>
            <a:r>
              <a:rPr lang="en-US" sz="2800" dirty="0" smtClean="0"/>
              <a:t>Sustainable Jersey</a:t>
            </a:r>
          </a:p>
          <a:p>
            <a:pPr marL="0" indent="0">
              <a:buFont typeface="Arial" charset="0"/>
              <a:buNone/>
            </a:pPr>
            <a:r>
              <a:rPr lang="en-US" sz="2800" dirty="0" smtClean="0"/>
              <a:t>Sustainability Institute at TCNJ</a:t>
            </a:r>
          </a:p>
          <a:p>
            <a:pPr marL="0" indent="0" algn="ctr">
              <a:buFont typeface="Arial" charset="0"/>
              <a:buNone/>
            </a:pPr>
            <a:endParaRPr lang="en-US" dirty="0" smtClean="0"/>
          </a:p>
        </p:txBody>
      </p:sp>
    </p:spTree>
    <p:extLst>
      <p:ext uri="{BB962C8B-B14F-4D97-AF65-F5344CB8AC3E}">
        <p14:creationId xmlns:p14="http://schemas.microsoft.com/office/powerpoint/2010/main" val="3100683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131" y="264268"/>
            <a:ext cx="9262752" cy="568510"/>
          </a:xfrm>
        </p:spPr>
        <p:txBody>
          <a:bodyPr/>
          <a:lstStyle/>
          <a:p>
            <a:r>
              <a:rPr lang="en-US" sz="3600" dirty="0" smtClean="0">
                <a:solidFill>
                  <a:srgbClr val="FFFFFF"/>
                </a:solidFill>
                <a:latin typeface="Trebuchet MS" panose="020B0603020202020204" pitchFamily="34" charset="0"/>
              </a:rPr>
              <a:t>Implementing Health  in All Policies</a:t>
            </a:r>
            <a:endParaRPr lang="en-US" sz="3600" dirty="0">
              <a:solidFill>
                <a:srgbClr val="FFFFFF"/>
              </a:solidFill>
              <a:latin typeface="Trebuchet MS" panose="020B0603020202020204" pitchFamily="34" charset="0"/>
            </a:endParaRPr>
          </a:p>
        </p:txBody>
      </p:sp>
      <p:sp>
        <p:nvSpPr>
          <p:cNvPr id="3" name="Content Placeholder 2"/>
          <p:cNvSpPr>
            <a:spLocks noGrp="1"/>
          </p:cNvSpPr>
          <p:nvPr>
            <p:ph idx="1"/>
          </p:nvPr>
        </p:nvSpPr>
        <p:spPr>
          <a:xfrm>
            <a:off x="457200" y="1102659"/>
            <a:ext cx="8229600" cy="4525963"/>
          </a:xfrm>
        </p:spPr>
        <p:txBody>
          <a:bodyPr/>
          <a:lstStyle/>
          <a:p>
            <a:pPr>
              <a:buNone/>
            </a:pPr>
            <a:r>
              <a:rPr lang="en-US" dirty="0" smtClean="0"/>
              <a:t>Sustainable Jersey Certification Program-Framework for Progress</a:t>
            </a:r>
          </a:p>
          <a:p>
            <a:r>
              <a:rPr lang="en-US" dirty="0" smtClean="0"/>
              <a:t>Program Strategies</a:t>
            </a:r>
          </a:p>
          <a:p>
            <a:pPr lvl="1"/>
            <a:r>
              <a:rPr lang="en-US" dirty="0" smtClean="0"/>
              <a:t>Building cross- sector relationships</a:t>
            </a:r>
          </a:p>
          <a:p>
            <a:pPr lvl="1"/>
            <a:r>
              <a:rPr lang="en-US" dirty="0" smtClean="0"/>
              <a:t>Incorporating health into decision-making</a:t>
            </a:r>
          </a:p>
          <a:p>
            <a:pPr lvl="1"/>
            <a:r>
              <a:rPr lang="en-US" dirty="0" smtClean="0"/>
              <a:t>Benefits multiple partners, robust stakeholder engagement</a:t>
            </a:r>
          </a:p>
          <a:p>
            <a:pPr lvl="1"/>
            <a:r>
              <a:rPr lang="en-US" dirty="0" smtClean="0"/>
              <a:t>Supports structural change</a:t>
            </a:r>
          </a:p>
          <a:p>
            <a:pPr lvl="1"/>
            <a:r>
              <a:rPr lang="en-US" dirty="0" smtClean="0"/>
              <a:t>Coordinates funding </a:t>
            </a:r>
          </a:p>
        </p:txBody>
      </p:sp>
    </p:spTree>
    <p:extLst>
      <p:ext uri="{BB962C8B-B14F-4D97-AF65-F5344CB8AC3E}">
        <p14:creationId xmlns:p14="http://schemas.microsoft.com/office/powerpoint/2010/main" val="13238804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ctrTitle"/>
          </p:nvPr>
        </p:nvSpPr>
        <p:spPr>
          <a:xfrm>
            <a:off x="763588" y="212725"/>
            <a:ext cx="7877175" cy="622300"/>
          </a:xfrm>
        </p:spPr>
        <p:txBody>
          <a:bodyPr/>
          <a:lstStyle/>
          <a:p>
            <a:pPr eaLnBrk="1" hangingPunct="1"/>
            <a:r>
              <a:rPr lang="en-US" altLang="en-US" sz="3600" dirty="0" smtClean="0">
                <a:solidFill>
                  <a:schemeClr val="bg1"/>
                </a:solidFill>
                <a:latin typeface="Trebuchet MS" pitchFamily="34" charset="0"/>
                <a:ea typeface="Trebuchet MS" pitchFamily="34" charset="0"/>
                <a:cs typeface="Trebuchet MS" pitchFamily="34" charset="0"/>
              </a:rPr>
              <a:t>What is Sustainable Jersey?</a:t>
            </a:r>
          </a:p>
        </p:txBody>
      </p:sp>
      <p:sp>
        <p:nvSpPr>
          <p:cNvPr id="5" name="Rectangle 4"/>
          <p:cNvSpPr/>
          <p:nvPr/>
        </p:nvSpPr>
        <p:spPr>
          <a:xfrm>
            <a:off x="444500" y="1075174"/>
            <a:ext cx="8196263" cy="5078412"/>
          </a:xfrm>
          <a:prstGeom prst="rect">
            <a:avLst/>
          </a:prstGeom>
        </p:spPr>
        <p:txBody>
          <a:bodyPr>
            <a:spAutoFit/>
          </a:bodyPr>
          <a:lstStyle/>
          <a:p>
            <a:pPr marL="111125" defTabSz="457200" fontAlgn="base">
              <a:spcBef>
                <a:spcPct val="0"/>
              </a:spcBef>
              <a:spcAft>
                <a:spcPct val="0"/>
              </a:spcAft>
              <a:defRPr/>
            </a:pPr>
            <a:r>
              <a:rPr lang="en-US" sz="2800" dirty="0">
                <a:solidFill>
                  <a:prstClr val="black"/>
                </a:solidFill>
                <a:cs typeface="Arial" charset="0"/>
              </a:rPr>
              <a:t>Sustainable Jersey coordinates priorities, resources, and policy among public and private, state and local actors to help </a:t>
            </a:r>
            <a:r>
              <a:rPr lang="en-US" sz="2800" dirty="0" smtClean="0">
                <a:solidFill>
                  <a:prstClr val="black"/>
                </a:solidFill>
                <a:cs typeface="Arial" charset="0"/>
              </a:rPr>
              <a:t>communities and schools </a:t>
            </a:r>
            <a:r>
              <a:rPr lang="en-US" sz="2800" dirty="0">
                <a:solidFill>
                  <a:prstClr val="black"/>
                </a:solidFill>
                <a:cs typeface="Arial" charset="0"/>
              </a:rPr>
              <a:t>achieve their sustainability goals. Capped by prestigious certification, the program has three components.</a:t>
            </a:r>
          </a:p>
          <a:p>
            <a:pPr marL="111125" defTabSz="457200" fontAlgn="base">
              <a:spcBef>
                <a:spcPct val="0"/>
              </a:spcBef>
              <a:spcAft>
                <a:spcPct val="0"/>
              </a:spcAft>
              <a:defRPr/>
            </a:pPr>
            <a:endParaRPr lang="en-US" sz="1600" dirty="0">
              <a:solidFill>
                <a:prstClr val="black"/>
              </a:solidFill>
              <a:cs typeface="Arial" charset="0"/>
            </a:endParaRPr>
          </a:p>
          <a:p>
            <a:pPr marL="111125" indent="-111125" defTabSz="457200" fontAlgn="base">
              <a:spcBef>
                <a:spcPct val="0"/>
              </a:spcBef>
              <a:spcAft>
                <a:spcPts val="1200"/>
              </a:spcAft>
              <a:defRPr/>
            </a:pPr>
            <a:r>
              <a:rPr lang="en-US" sz="2800" dirty="0">
                <a:solidFill>
                  <a:prstClr val="black"/>
                </a:solidFill>
                <a:cs typeface="Arial" charset="0"/>
              </a:rPr>
              <a:t>	Sustainable Jersey:</a:t>
            </a:r>
          </a:p>
          <a:p>
            <a:pPr marL="398463" indent="-279400" defTabSz="457200" fontAlgn="base">
              <a:spcBef>
                <a:spcPct val="0"/>
              </a:spcBef>
              <a:spcAft>
                <a:spcPts val="600"/>
              </a:spcAft>
              <a:buFont typeface="Arial" pitchFamily="34" charset="0"/>
              <a:buChar char="•"/>
              <a:defRPr/>
            </a:pPr>
            <a:r>
              <a:rPr lang="en-US" sz="2400" dirty="0">
                <a:solidFill>
                  <a:prstClr val="black"/>
                </a:solidFill>
                <a:cs typeface="Arial" charset="0"/>
              </a:rPr>
              <a:t>Identifies </a:t>
            </a:r>
            <a:r>
              <a:rPr lang="en-US" sz="2400" b="1" dirty="0">
                <a:solidFill>
                  <a:prstClr val="black"/>
                </a:solidFill>
                <a:cs typeface="Arial" charset="0"/>
              </a:rPr>
              <a:t>actions</a:t>
            </a:r>
            <a:r>
              <a:rPr lang="en-US" sz="2400" dirty="0">
                <a:solidFill>
                  <a:prstClr val="black"/>
                </a:solidFill>
                <a:cs typeface="Arial" charset="0"/>
              </a:rPr>
              <a:t> to help municipalities and schools become more sustainable </a:t>
            </a:r>
          </a:p>
          <a:p>
            <a:pPr marL="398463" indent="-279400" defTabSz="457200" fontAlgn="base">
              <a:spcBef>
                <a:spcPct val="0"/>
              </a:spcBef>
              <a:spcAft>
                <a:spcPts val="600"/>
              </a:spcAft>
              <a:buFont typeface="Arial" pitchFamily="34" charset="0"/>
              <a:buChar char="•"/>
              <a:defRPr/>
            </a:pPr>
            <a:r>
              <a:rPr lang="en-US" sz="2400" dirty="0">
                <a:solidFill>
                  <a:prstClr val="black"/>
                </a:solidFill>
                <a:cs typeface="Arial" charset="0"/>
              </a:rPr>
              <a:t>Provides </a:t>
            </a:r>
            <a:r>
              <a:rPr lang="en-US" sz="2400" b="1" dirty="0">
                <a:solidFill>
                  <a:prstClr val="black"/>
                </a:solidFill>
                <a:cs typeface="Arial" charset="0"/>
              </a:rPr>
              <a:t>tools, resources, and guidance </a:t>
            </a:r>
            <a:r>
              <a:rPr lang="en-US" sz="2400" dirty="0">
                <a:solidFill>
                  <a:prstClr val="black"/>
                </a:solidFill>
                <a:cs typeface="Arial" charset="0"/>
              </a:rPr>
              <a:t>to make progress</a:t>
            </a:r>
          </a:p>
          <a:p>
            <a:pPr marL="398463" indent="-279400" defTabSz="457200" fontAlgn="base">
              <a:spcBef>
                <a:spcPct val="0"/>
              </a:spcBef>
              <a:spcAft>
                <a:spcPct val="0"/>
              </a:spcAft>
              <a:buFont typeface="Arial" pitchFamily="34" charset="0"/>
              <a:buChar char="•"/>
              <a:defRPr/>
            </a:pPr>
            <a:r>
              <a:rPr lang="en-US" sz="2400" dirty="0">
                <a:solidFill>
                  <a:prstClr val="black"/>
                </a:solidFill>
                <a:cs typeface="Arial" charset="0"/>
              </a:rPr>
              <a:t>Provides access to </a:t>
            </a:r>
            <a:r>
              <a:rPr lang="en-US" sz="2400" b="1" dirty="0">
                <a:solidFill>
                  <a:prstClr val="black"/>
                </a:solidFill>
                <a:cs typeface="Arial" charset="0"/>
              </a:rPr>
              <a:t>grants and funding </a:t>
            </a:r>
            <a:r>
              <a:rPr lang="en-US" sz="2400" dirty="0">
                <a:solidFill>
                  <a:prstClr val="black"/>
                </a:solidFill>
                <a:cs typeface="Arial" charset="0"/>
              </a:rPr>
              <a:t>for municipalities and schools</a:t>
            </a:r>
          </a:p>
        </p:txBody>
      </p:sp>
    </p:spTree>
    <p:extLst>
      <p:ext uri="{BB962C8B-B14F-4D97-AF65-F5344CB8AC3E}">
        <p14:creationId xmlns:p14="http://schemas.microsoft.com/office/powerpoint/2010/main" val="27675563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E9AB6293-986D-4390-BD30-9490B3171B0C}" type="slidenum">
              <a:rPr lang="en-US" altLang="en-US" sz="1200">
                <a:solidFill>
                  <a:srgbClr val="898989"/>
                </a:solidFill>
              </a:rPr>
              <a:pPr>
                <a:spcBef>
                  <a:spcPct val="0"/>
                </a:spcBef>
                <a:buFontTx/>
                <a:buNone/>
              </a:pPr>
              <a:t>37</a:t>
            </a:fld>
            <a:endParaRPr lang="en-US" altLang="en-US" sz="1200" dirty="0">
              <a:solidFill>
                <a:srgbClr val="898989"/>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428" y="1088673"/>
            <a:ext cx="3203790" cy="4986477"/>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72" y="1088673"/>
            <a:ext cx="3082856" cy="4986477"/>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10" name="Title 5"/>
          <p:cNvSpPr txBox="1">
            <a:spLocks/>
          </p:cNvSpPr>
          <p:nvPr/>
        </p:nvSpPr>
        <p:spPr>
          <a:xfrm>
            <a:off x="9322788" y="5200700"/>
            <a:ext cx="1878153" cy="290800"/>
          </a:xfrm>
          <a:prstGeom prst="rect">
            <a:avLst/>
          </a:prstGeom>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ltLang="en-US" sz="2800" b="1" dirty="0" smtClean="0">
              <a:solidFill>
                <a:srgbClr val="C00000"/>
              </a:solidFill>
              <a:latin typeface="Arial" panose="020B0604020202020204" pitchFamily="34" charset="0"/>
              <a:cs typeface="Arial" panose="020B0604020202020204" pitchFamily="34" charset="0"/>
            </a:endParaRPr>
          </a:p>
        </p:txBody>
      </p:sp>
      <p:sp>
        <p:nvSpPr>
          <p:cNvPr id="11" name="Title 5"/>
          <p:cNvSpPr txBox="1">
            <a:spLocks/>
          </p:cNvSpPr>
          <p:nvPr/>
        </p:nvSpPr>
        <p:spPr>
          <a:xfrm>
            <a:off x="6435970" y="1304818"/>
            <a:ext cx="2981325" cy="10112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400" b="1" dirty="0" smtClean="0">
                <a:solidFill>
                  <a:prstClr val="black"/>
                </a:solidFill>
                <a:latin typeface="Arial" panose="020B0604020202020204" pitchFamily="34" charset="0"/>
                <a:cs typeface="Arial" panose="020B0604020202020204" pitchFamily="34" charset="0"/>
              </a:rPr>
              <a:t>423 </a:t>
            </a:r>
          </a:p>
          <a:p>
            <a:r>
              <a:rPr lang="en-US" altLang="en-US" sz="2400" b="1" dirty="0" smtClean="0">
                <a:solidFill>
                  <a:prstClr val="black"/>
                </a:solidFill>
                <a:latin typeface="Arial" panose="020B0604020202020204" pitchFamily="34" charset="0"/>
                <a:cs typeface="Arial" panose="020B0604020202020204" pitchFamily="34" charset="0"/>
              </a:rPr>
              <a:t>Municipalities</a:t>
            </a:r>
          </a:p>
        </p:txBody>
      </p:sp>
      <p:sp>
        <p:nvSpPr>
          <p:cNvPr id="12" name="Title 5"/>
          <p:cNvSpPr txBox="1">
            <a:spLocks/>
          </p:cNvSpPr>
          <p:nvPr/>
        </p:nvSpPr>
        <p:spPr>
          <a:xfrm>
            <a:off x="1139610" y="-19050"/>
            <a:ext cx="6787023" cy="10112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000" dirty="0" smtClean="0">
                <a:solidFill>
                  <a:prstClr val="white"/>
                </a:solidFill>
                <a:latin typeface="Trebuchet MS" pitchFamily="34" charset="0"/>
              </a:rPr>
              <a:t>Sustainable Jersey</a:t>
            </a:r>
          </a:p>
        </p:txBody>
      </p:sp>
      <p:sp>
        <p:nvSpPr>
          <p:cNvPr id="8" name="Title 5"/>
          <p:cNvSpPr txBox="1">
            <a:spLocks/>
          </p:cNvSpPr>
          <p:nvPr/>
        </p:nvSpPr>
        <p:spPr>
          <a:xfrm>
            <a:off x="6435970" y="2866848"/>
            <a:ext cx="2981325" cy="1239626"/>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b="1" dirty="0" smtClean="0">
                <a:solidFill>
                  <a:srgbClr val="006600"/>
                </a:solidFill>
                <a:latin typeface="Arial" panose="020B0604020202020204" pitchFamily="34" charset="0"/>
                <a:cs typeface="Arial" panose="020B0604020202020204" pitchFamily="34" charset="0"/>
              </a:rPr>
              <a:t>76 </a:t>
            </a:r>
          </a:p>
          <a:p>
            <a:r>
              <a:rPr lang="en-US" altLang="en-US" sz="2800" b="1" dirty="0" smtClean="0">
                <a:solidFill>
                  <a:srgbClr val="006600"/>
                </a:solidFill>
                <a:latin typeface="Arial" panose="020B0604020202020204" pitchFamily="34" charset="0"/>
                <a:cs typeface="Arial" panose="020B0604020202020204" pitchFamily="34" charset="0"/>
              </a:rPr>
              <a:t>School</a:t>
            </a:r>
          </a:p>
          <a:p>
            <a:r>
              <a:rPr lang="en-US" altLang="en-US" sz="2800" b="1" dirty="0" smtClean="0">
                <a:solidFill>
                  <a:srgbClr val="006600"/>
                </a:solidFill>
                <a:latin typeface="Arial" panose="020B0604020202020204" pitchFamily="34" charset="0"/>
                <a:cs typeface="Arial" panose="020B0604020202020204" pitchFamily="34" charset="0"/>
              </a:rPr>
              <a:t>Districts</a:t>
            </a:r>
          </a:p>
        </p:txBody>
      </p:sp>
      <p:sp>
        <p:nvSpPr>
          <p:cNvPr id="9" name="Title 5"/>
          <p:cNvSpPr txBox="1">
            <a:spLocks/>
          </p:cNvSpPr>
          <p:nvPr/>
        </p:nvSpPr>
        <p:spPr>
          <a:xfrm>
            <a:off x="6801218" y="4251874"/>
            <a:ext cx="2250830" cy="1239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b="1" dirty="0" smtClean="0">
                <a:solidFill>
                  <a:srgbClr val="006600"/>
                </a:solidFill>
                <a:latin typeface="Arial" panose="020B0604020202020204" pitchFamily="34" charset="0"/>
                <a:cs typeface="Arial" panose="020B0604020202020204" pitchFamily="34" charset="0"/>
              </a:rPr>
              <a:t>208 </a:t>
            </a:r>
          </a:p>
          <a:p>
            <a:r>
              <a:rPr lang="en-US" altLang="en-US" sz="2800" b="1" dirty="0" smtClean="0">
                <a:solidFill>
                  <a:srgbClr val="006600"/>
                </a:solidFill>
                <a:latin typeface="Arial" panose="020B0604020202020204" pitchFamily="34" charset="0"/>
                <a:cs typeface="Arial" panose="020B0604020202020204" pitchFamily="34" charset="0"/>
              </a:rPr>
              <a:t>Schools</a:t>
            </a:r>
          </a:p>
        </p:txBody>
      </p:sp>
    </p:spTree>
    <p:extLst>
      <p:ext uri="{BB962C8B-B14F-4D97-AF65-F5344CB8AC3E}">
        <p14:creationId xmlns:p14="http://schemas.microsoft.com/office/powerpoint/2010/main" val="6430277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a:spLocks noGrp="1"/>
          </p:cNvSpPr>
          <p:nvPr>
            <p:ph type="subTitle" idx="1"/>
          </p:nvPr>
        </p:nvSpPr>
        <p:spPr>
          <a:xfrm>
            <a:off x="3305175" y="1258888"/>
            <a:ext cx="5262563" cy="3681412"/>
          </a:xfrm>
        </p:spPr>
        <p:txBody>
          <a:bodyPr rtlCol="0">
            <a:noAutofit/>
          </a:bodyPr>
          <a:lstStyle/>
          <a:p>
            <a:pPr algn="l">
              <a:spcBef>
                <a:spcPts val="0"/>
              </a:spcBef>
              <a:buFont typeface="Arial" panose="020B0604020202020204" pitchFamily="34" charset="0"/>
              <a:buChar char="•"/>
              <a:defRPr/>
            </a:pPr>
            <a:r>
              <a:rPr lang="en-US" sz="2400" dirty="0" smtClean="0">
                <a:solidFill>
                  <a:schemeClr val="tx1">
                    <a:lumMod val="75000"/>
                    <a:lumOff val="25000"/>
                  </a:schemeClr>
                </a:solidFill>
              </a:rPr>
              <a:t> </a:t>
            </a:r>
            <a:r>
              <a:rPr lang="en-US" sz="2400" dirty="0" smtClean="0">
                <a:solidFill>
                  <a:schemeClr val="tx1"/>
                </a:solidFill>
                <a:cs typeface="Arial" pitchFamily="34" charset="0"/>
              </a:rPr>
              <a:t>Program </a:t>
            </a:r>
            <a:r>
              <a:rPr lang="en-US" sz="2400" dirty="0">
                <a:solidFill>
                  <a:schemeClr val="tx1"/>
                </a:solidFill>
                <a:cs typeface="Arial" pitchFamily="34" charset="0"/>
              </a:rPr>
              <a:t>start: February 2009</a:t>
            </a:r>
          </a:p>
          <a:p>
            <a:pPr algn="l">
              <a:spcBef>
                <a:spcPts val="0"/>
              </a:spcBef>
              <a:buFont typeface="Arial" panose="020B0604020202020204" pitchFamily="34" charset="0"/>
              <a:buChar char="•"/>
              <a:defRPr/>
            </a:pPr>
            <a:endParaRPr lang="en-US" sz="2400" dirty="0">
              <a:solidFill>
                <a:schemeClr val="tx1"/>
              </a:solidFill>
              <a:cs typeface="Arial" pitchFamily="34" charset="0"/>
            </a:endParaRPr>
          </a:p>
          <a:p>
            <a:pPr algn="l">
              <a:spcBef>
                <a:spcPts val="0"/>
              </a:spcBef>
              <a:buFont typeface="Arial" panose="020B0604020202020204" pitchFamily="34" charset="0"/>
              <a:buChar char="•"/>
              <a:defRPr/>
            </a:pPr>
            <a:r>
              <a:rPr lang="en-US" sz="2400" dirty="0">
                <a:solidFill>
                  <a:schemeClr val="tx1"/>
                </a:solidFill>
                <a:cs typeface="Arial" pitchFamily="34" charset="0"/>
              </a:rPr>
              <a:t> </a:t>
            </a:r>
            <a:r>
              <a:rPr lang="en-US" sz="2400" dirty="0" smtClean="0">
                <a:solidFill>
                  <a:schemeClr val="tx1"/>
                </a:solidFill>
                <a:cs typeface="Arial" pitchFamily="34" charset="0"/>
              </a:rPr>
              <a:t>423 (75%) </a:t>
            </a:r>
            <a:r>
              <a:rPr lang="en-US" sz="2400" dirty="0">
                <a:solidFill>
                  <a:schemeClr val="tx1"/>
                </a:solidFill>
                <a:cs typeface="Arial" pitchFamily="34" charset="0"/>
              </a:rPr>
              <a:t>NJ municipalities participating</a:t>
            </a:r>
          </a:p>
          <a:p>
            <a:pPr algn="l">
              <a:spcBef>
                <a:spcPts val="0"/>
              </a:spcBef>
              <a:buFont typeface="Arial" panose="020B0604020202020204" pitchFamily="34" charset="0"/>
              <a:buChar char="•"/>
              <a:defRPr/>
            </a:pPr>
            <a:endParaRPr lang="en-US" sz="2400" dirty="0">
              <a:solidFill>
                <a:schemeClr val="tx1"/>
              </a:solidFill>
              <a:cs typeface="Arial" pitchFamily="34" charset="0"/>
            </a:endParaRPr>
          </a:p>
          <a:p>
            <a:pPr algn="l">
              <a:spcBef>
                <a:spcPts val="0"/>
              </a:spcBef>
              <a:buFont typeface="Arial" panose="020B0604020202020204" pitchFamily="34" charset="0"/>
              <a:buChar char="•"/>
              <a:defRPr/>
            </a:pPr>
            <a:r>
              <a:rPr lang="en-US" sz="2400" dirty="0">
                <a:solidFill>
                  <a:schemeClr val="tx1"/>
                </a:solidFill>
                <a:cs typeface="Arial" pitchFamily="34" charset="0"/>
              </a:rPr>
              <a:t> </a:t>
            </a:r>
            <a:r>
              <a:rPr lang="en-US" sz="2400" dirty="0" smtClean="0">
                <a:solidFill>
                  <a:schemeClr val="tx1"/>
                </a:solidFill>
                <a:cs typeface="Arial" pitchFamily="34" charset="0"/>
              </a:rPr>
              <a:t>86% </a:t>
            </a:r>
            <a:r>
              <a:rPr lang="en-US" sz="2400" dirty="0">
                <a:solidFill>
                  <a:schemeClr val="tx1"/>
                </a:solidFill>
                <a:cs typeface="Arial" pitchFamily="34" charset="0"/>
              </a:rPr>
              <a:t>of NJ’s population lives in </a:t>
            </a:r>
            <a:r>
              <a:rPr lang="en-US" sz="2400" dirty="0" smtClean="0">
                <a:solidFill>
                  <a:schemeClr val="tx1"/>
                </a:solidFill>
                <a:cs typeface="Arial" pitchFamily="34" charset="0"/>
              </a:rPr>
              <a:t>these </a:t>
            </a:r>
          </a:p>
          <a:p>
            <a:pPr algn="l">
              <a:spcBef>
                <a:spcPts val="0"/>
              </a:spcBef>
              <a:buFont typeface="Arial" panose="020B0604020202020204" pitchFamily="34" charset="0"/>
              <a:buNone/>
              <a:defRPr/>
            </a:pPr>
            <a:r>
              <a:rPr lang="en-US" sz="2400" dirty="0" smtClean="0">
                <a:solidFill>
                  <a:schemeClr val="tx1"/>
                </a:solidFill>
                <a:cs typeface="Arial" pitchFamily="34" charset="0"/>
              </a:rPr>
              <a:t>  communities</a:t>
            </a:r>
            <a:endParaRPr lang="en-US" sz="2400" dirty="0">
              <a:solidFill>
                <a:schemeClr val="tx1"/>
              </a:solidFill>
              <a:cs typeface="Arial" pitchFamily="34" charset="0"/>
            </a:endParaRPr>
          </a:p>
          <a:p>
            <a:pPr algn="l">
              <a:lnSpc>
                <a:spcPts val="2000"/>
              </a:lnSpc>
              <a:spcBef>
                <a:spcPts val="0"/>
              </a:spcBef>
              <a:buFont typeface="Arial" panose="020B0604020202020204" pitchFamily="34" charset="0"/>
              <a:buNone/>
              <a:defRPr/>
            </a:pPr>
            <a:endParaRPr lang="en-US" sz="2400" dirty="0">
              <a:solidFill>
                <a:schemeClr val="tx1"/>
              </a:solidFill>
              <a:cs typeface="Arial" pitchFamily="34" charset="0"/>
            </a:endParaRPr>
          </a:p>
          <a:p>
            <a:pPr algn="l">
              <a:spcBef>
                <a:spcPts val="0"/>
              </a:spcBef>
              <a:buFont typeface="Arial" panose="020B0604020202020204" pitchFamily="34" charset="0"/>
              <a:buChar char="•"/>
              <a:defRPr/>
            </a:pPr>
            <a:r>
              <a:rPr lang="en-US" sz="2400" dirty="0">
                <a:solidFill>
                  <a:schemeClr val="tx1"/>
                </a:solidFill>
                <a:cs typeface="Arial" pitchFamily="34" charset="0"/>
              </a:rPr>
              <a:t> </a:t>
            </a:r>
            <a:r>
              <a:rPr lang="en-US" sz="2400" dirty="0" smtClean="0">
                <a:solidFill>
                  <a:schemeClr val="tx1"/>
                </a:solidFill>
                <a:cs typeface="Arial" pitchFamily="34" charset="0"/>
              </a:rPr>
              <a:t>177 </a:t>
            </a:r>
            <a:r>
              <a:rPr lang="en-US" sz="2400" dirty="0">
                <a:solidFill>
                  <a:schemeClr val="tx1"/>
                </a:solidFill>
                <a:cs typeface="Arial" pitchFamily="34" charset="0"/>
              </a:rPr>
              <a:t>municipalities certified: </a:t>
            </a:r>
          </a:p>
          <a:p>
            <a:pPr marL="749300" lvl="1" indent="-292100" algn="l">
              <a:lnSpc>
                <a:spcPct val="120000"/>
              </a:lnSpc>
              <a:buFont typeface="Arial" panose="020B0604020202020204" pitchFamily="34" charset="0"/>
              <a:buChar char="•"/>
              <a:defRPr/>
            </a:pPr>
            <a:r>
              <a:rPr lang="en-US" sz="2400" dirty="0" smtClean="0">
                <a:solidFill>
                  <a:schemeClr val="tx1"/>
                </a:solidFill>
                <a:cs typeface="Arial" pitchFamily="34" charset="0"/>
              </a:rPr>
              <a:t>149 </a:t>
            </a:r>
            <a:r>
              <a:rPr lang="en-US" sz="2400" dirty="0">
                <a:solidFill>
                  <a:schemeClr val="tx1"/>
                </a:solidFill>
                <a:cs typeface="Arial" pitchFamily="34" charset="0"/>
              </a:rPr>
              <a:t>towns at bronze level</a:t>
            </a:r>
          </a:p>
          <a:p>
            <a:pPr marL="749300" lvl="1" indent="-292100" algn="l">
              <a:lnSpc>
                <a:spcPct val="120000"/>
              </a:lnSpc>
              <a:buFont typeface="Arial" panose="020B0604020202020204" pitchFamily="34" charset="0"/>
              <a:buChar char="•"/>
              <a:defRPr/>
            </a:pPr>
            <a:r>
              <a:rPr lang="en-US" sz="2400" dirty="0" smtClean="0">
                <a:solidFill>
                  <a:schemeClr val="tx1"/>
                </a:solidFill>
                <a:cs typeface="Arial" pitchFamily="34" charset="0"/>
              </a:rPr>
              <a:t>28 </a:t>
            </a:r>
            <a:r>
              <a:rPr lang="en-US" sz="2400" dirty="0">
                <a:solidFill>
                  <a:schemeClr val="tx1"/>
                </a:solidFill>
                <a:cs typeface="Arial" pitchFamily="34" charset="0"/>
              </a:rPr>
              <a:t>towns at silver </a:t>
            </a:r>
            <a:r>
              <a:rPr lang="en-US" sz="2400" dirty="0" smtClean="0">
                <a:solidFill>
                  <a:schemeClr val="tx1"/>
                </a:solidFill>
                <a:cs typeface="Arial" pitchFamily="34" charset="0"/>
              </a:rPr>
              <a:t>level</a:t>
            </a:r>
          </a:p>
          <a:p>
            <a:pPr marL="292100" indent="-292100" algn="l" eaLnBrk="1" fontAlgn="auto" hangingPunct="1">
              <a:lnSpc>
                <a:spcPct val="120000"/>
              </a:lnSpc>
              <a:spcAft>
                <a:spcPts val="0"/>
              </a:spcAft>
              <a:buFont typeface="Arial" panose="020B0604020202020204" pitchFamily="34" charset="0"/>
              <a:buChar char="•"/>
              <a:defRPr/>
            </a:pPr>
            <a:endParaRPr lang="en-US" dirty="0" smtClean="0">
              <a:solidFill>
                <a:schemeClr val="tx1"/>
              </a:solidFill>
            </a:endParaRPr>
          </a:p>
        </p:txBody>
      </p:sp>
      <p:sp>
        <p:nvSpPr>
          <p:cNvPr id="11267" name="Title 3"/>
          <p:cNvSpPr>
            <a:spLocks noGrp="1"/>
          </p:cNvSpPr>
          <p:nvPr>
            <p:ph type="ctrTitle"/>
          </p:nvPr>
        </p:nvSpPr>
        <p:spPr>
          <a:xfrm>
            <a:off x="755650" y="195263"/>
            <a:ext cx="7877175" cy="622300"/>
          </a:xfrm>
        </p:spPr>
        <p:txBody>
          <a:bodyPr/>
          <a:lstStyle/>
          <a:p>
            <a:pPr eaLnBrk="1" hangingPunct="1"/>
            <a:r>
              <a:rPr lang="en-US" altLang="en-US" sz="4000" dirty="0" smtClean="0">
                <a:solidFill>
                  <a:schemeClr val="bg1"/>
                </a:solidFill>
                <a:latin typeface="Trebuchet MS" pitchFamily="34" charset="0"/>
                <a:ea typeface="Trebuchet MS" pitchFamily="34" charset="0"/>
                <a:cs typeface="Trebuchet MS" pitchFamily="34" charset="0"/>
              </a:rPr>
              <a:t>Participating Communities</a:t>
            </a:r>
          </a:p>
        </p:txBody>
      </p:sp>
      <p:pic>
        <p:nvPicPr>
          <p:cNvPr id="11268" name="Picture 5" descr="R:\MunicipalLUCenter\SUSTAINABLE JERSEY\Communications\Handouts, Presentations &amp;  Information Materials\Sustainable Jersey Map\Participating Communities Map.jpg"/>
          <p:cNvPicPr>
            <a:picLocks noChangeAspect="1" noChangeArrowheads="1"/>
          </p:cNvPicPr>
          <p:nvPr/>
        </p:nvPicPr>
        <p:blipFill>
          <a:blip r:embed="rId3"/>
          <a:srcRect/>
          <a:stretch>
            <a:fillRect/>
          </a:stretch>
        </p:blipFill>
        <p:spPr bwMode="auto">
          <a:xfrm>
            <a:off x="0" y="1025525"/>
            <a:ext cx="2841625" cy="5211763"/>
          </a:xfrm>
          <a:prstGeom prst="rect">
            <a:avLst/>
          </a:prstGeom>
          <a:noFill/>
          <a:ln w="9525">
            <a:noFill/>
            <a:miter lim="800000"/>
            <a:headEnd/>
            <a:tailEnd/>
          </a:ln>
        </p:spPr>
      </p:pic>
    </p:spTree>
    <p:extLst>
      <p:ext uri="{BB962C8B-B14F-4D97-AF65-F5344CB8AC3E}">
        <p14:creationId xmlns:p14="http://schemas.microsoft.com/office/powerpoint/2010/main" val="16384030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0638"/>
            <a:ext cx="8229600" cy="1143001"/>
          </a:xfrm>
        </p:spPr>
        <p:txBody>
          <a:bodyPr/>
          <a:lstStyle/>
          <a:p>
            <a:r>
              <a:rPr lang="en-US" altLang="en-US" sz="4000" dirty="0" smtClean="0">
                <a:solidFill>
                  <a:schemeClr val="bg1"/>
                </a:solidFill>
                <a:latin typeface="Trebuchet MS" pitchFamily="34" charset="0"/>
              </a:rPr>
              <a:t>Program Metrics</a:t>
            </a:r>
          </a:p>
        </p:txBody>
      </p:sp>
      <p:sp>
        <p:nvSpPr>
          <p:cNvPr id="4" name="Content Placeholder 7"/>
          <p:cNvSpPr>
            <a:spLocks noGrp="1"/>
          </p:cNvSpPr>
          <p:nvPr>
            <p:ph sz="half" idx="1"/>
          </p:nvPr>
        </p:nvSpPr>
        <p:spPr>
          <a:xfrm>
            <a:off x="0" y="4699206"/>
            <a:ext cx="8651631" cy="4525962"/>
          </a:xfrm>
        </p:spPr>
        <p:txBody>
          <a:bodyPr/>
          <a:lstStyle/>
          <a:p>
            <a:pPr marL="0" indent="0">
              <a:buFont typeface="Arial" charset="0"/>
              <a:buNone/>
              <a:defRPr/>
            </a:pPr>
            <a:r>
              <a:rPr lang="en-US" sz="2400" dirty="0" smtClean="0">
                <a:latin typeface="Trebuchet MS" panose="020B0603020202020204" pitchFamily="34" charset="0"/>
              </a:rPr>
              <a:t>	</a:t>
            </a:r>
            <a:r>
              <a:rPr lang="en-US" sz="2400" dirty="0">
                <a:latin typeface="Trebuchet MS" panose="020B0603020202020204" pitchFamily="34" charset="0"/>
              </a:rPr>
              <a:t>	</a:t>
            </a:r>
            <a:r>
              <a:rPr lang="en-US" sz="2400" dirty="0" smtClean="0">
                <a:latin typeface="Trebuchet MS" panose="020B0603020202020204" pitchFamily="34" charset="0"/>
              </a:rPr>
              <a:t>	</a:t>
            </a:r>
            <a:endParaRPr lang="en-US" sz="2000" dirty="0" smtClean="0">
              <a:latin typeface="Trebuchet MS" panose="020B0603020202020204" pitchFamily="34" charset="0"/>
            </a:endParaRPr>
          </a:p>
          <a:p>
            <a:pPr marL="0" indent="0">
              <a:buFont typeface="Arial" charset="0"/>
              <a:buNone/>
              <a:defRPr/>
            </a:pPr>
            <a:r>
              <a:rPr lang="en-US" sz="2400" b="1" dirty="0" smtClean="0">
                <a:latin typeface="Trebuchet MS" panose="020B0603020202020204" pitchFamily="34" charset="0"/>
              </a:rPr>
              <a:t>			</a:t>
            </a:r>
            <a:r>
              <a:rPr lang="en-US" sz="2400" dirty="0" smtClean="0">
                <a:latin typeface="Trebuchet MS" panose="020B0603020202020204" pitchFamily="34" charset="0"/>
              </a:rPr>
              <a:t>	</a:t>
            </a:r>
            <a:r>
              <a:rPr lang="en-US" sz="2400" b="1" dirty="0" smtClean="0">
                <a:latin typeface="Trebuchet MS" panose="020B0603020202020204" pitchFamily="34" charset="0"/>
              </a:rPr>
              <a:t>		</a:t>
            </a:r>
          </a:p>
          <a:p>
            <a:pPr marL="0" indent="0">
              <a:buFont typeface="Arial" charset="0"/>
              <a:buNone/>
              <a:defRPr/>
            </a:pPr>
            <a:r>
              <a:rPr lang="en-US" sz="2000" b="1" dirty="0" smtClean="0">
                <a:latin typeface="Trebuchet MS" panose="020B0603020202020204" pitchFamily="34" charset="0"/>
              </a:rPr>
              <a:t>		</a:t>
            </a:r>
            <a:endParaRPr lang="en-US" sz="2000" dirty="0" smtClean="0">
              <a:latin typeface="Trebuchet MS" panose="020B0603020202020204" pitchFamily="34" charset="0"/>
            </a:endParaRPr>
          </a:p>
        </p:txBody>
      </p:sp>
      <p:graphicFrame>
        <p:nvGraphicFramePr>
          <p:cNvPr id="5" name="Table 4"/>
          <p:cNvGraphicFramePr>
            <a:graphicFrameLocks noGrp="1"/>
          </p:cNvGraphicFramePr>
          <p:nvPr/>
        </p:nvGraphicFramePr>
        <p:xfrm>
          <a:off x="457200" y="1122363"/>
          <a:ext cx="8387862" cy="5103328"/>
        </p:xfrm>
        <a:graphic>
          <a:graphicData uri="http://schemas.openxmlformats.org/drawingml/2006/table">
            <a:tbl>
              <a:tblPr firstRow="1" bandRow="1">
                <a:tableStyleId>{2D5ABB26-0587-4C30-8999-92F81FD0307C}</a:tableStyleId>
              </a:tblPr>
              <a:tblGrid>
                <a:gridCol w="1064453"/>
                <a:gridCol w="7323409"/>
              </a:tblGrid>
              <a:tr h="408312">
                <a:tc>
                  <a:txBody>
                    <a:bodyPr/>
                    <a:lstStyle/>
                    <a:p>
                      <a:r>
                        <a:rPr lang="en-US" sz="1800" b="1" dirty="0" smtClean="0">
                          <a:latin typeface="Arial" pitchFamily="34" charset="0"/>
                          <a:cs typeface="Arial" pitchFamily="34" charset="0"/>
                        </a:rPr>
                        <a:t>423</a:t>
                      </a:r>
                      <a:endParaRPr lang="en-US"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Registered Municipalities</a:t>
                      </a:r>
                      <a:r>
                        <a:rPr lang="en-US" sz="1000" b="1" dirty="0" smtClean="0">
                          <a:latin typeface="Arial" pitchFamily="34" charset="0"/>
                          <a:cs typeface="Arial" pitchFamily="34" charset="0"/>
                        </a:rPr>
                        <a:t>  </a:t>
                      </a:r>
                      <a:r>
                        <a:rPr lang="en-US" sz="1800" b="1" dirty="0" smtClean="0">
                          <a:latin typeface="Arial" pitchFamily="34" charset="0"/>
                          <a:cs typeface="Arial" pitchFamily="34" charset="0"/>
                        </a:rPr>
                        <a:t>(75% of State) </a:t>
                      </a:r>
                      <a:endParaRPr lang="en-US" b="1" dirty="0">
                        <a:latin typeface="Arial" pitchFamily="34" charset="0"/>
                        <a:cs typeface="Arial" pitchFamily="34" charset="0"/>
                      </a:endParaRPr>
                    </a:p>
                  </a:txBody>
                  <a:tcPr/>
                </a:tc>
              </a:tr>
              <a:tr h="408312">
                <a:tc>
                  <a:txBody>
                    <a:bodyPr/>
                    <a:lstStyle/>
                    <a:p>
                      <a:r>
                        <a:rPr lang="en-US" sz="1800" b="1" dirty="0" smtClean="0">
                          <a:latin typeface="Arial" pitchFamily="34" charset="0"/>
                          <a:cs typeface="Arial" pitchFamily="34" charset="0"/>
                        </a:rPr>
                        <a:t>33%</a:t>
                      </a:r>
                      <a:endParaRPr lang="en-US"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Communities Certified in New Jersey</a:t>
                      </a:r>
                      <a:endParaRPr lang="en-US" b="1" dirty="0">
                        <a:latin typeface="Arial" pitchFamily="34" charset="0"/>
                        <a:cs typeface="Arial" pitchFamily="34" charset="0"/>
                      </a:endParaRPr>
                    </a:p>
                  </a:txBody>
                  <a:tcPr/>
                </a:tc>
              </a:tr>
              <a:tr h="408312">
                <a:tc>
                  <a:txBody>
                    <a:bodyPr/>
                    <a:lstStyle/>
                    <a:p>
                      <a:r>
                        <a:rPr lang="en-US" sz="1800" b="1" dirty="0" smtClean="0">
                          <a:latin typeface="Arial" pitchFamily="34" charset="0"/>
                          <a:cs typeface="Arial" pitchFamily="34" charset="0"/>
                        </a:rPr>
                        <a:t>23 &amp;10</a:t>
                      </a:r>
                      <a:endParaRPr lang="en-US"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Municipal &amp; School Task Forces </a:t>
                      </a:r>
                      <a:r>
                        <a:rPr lang="en-US" sz="1800" dirty="0" smtClean="0">
                          <a:latin typeface="Arial" pitchFamily="34" charset="0"/>
                          <a:cs typeface="Arial" pitchFamily="34" charset="0"/>
                        </a:rPr>
                        <a:t>(over 300 organizations participating)</a:t>
                      </a:r>
                      <a:endParaRPr lang="en-US" dirty="0">
                        <a:latin typeface="Arial" pitchFamily="34" charset="0"/>
                        <a:cs typeface="Arial" pitchFamily="34" charset="0"/>
                      </a:endParaRPr>
                    </a:p>
                  </a:txBody>
                  <a:tcPr/>
                </a:tc>
              </a:tr>
              <a:tr h="408312">
                <a:tc>
                  <a:txBody>
                    <a:bodyPr/>
                    <a:lstStyle/>
                    <a:p>
                      <a:r>
                        <a:rPr lang="en-US" b="1" dirty="0" smtClean="0">
                          <a:latin typeface="Arial" pitchFamily="34" charset="0"/>
                          <a:cs typeface="Arial" pitchFamily="34" charset="0"/>
                        </a:rPr>
                        <a:t>7,000+</a:t>
                      </a:r>
                      <a:endParaRPr lang="en-US" b="1"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Actions completed </a:t>
                      </a:r>
                      <a:r>
                        <a:rPr lang="en-US" sz="1800" dirty="0" smtClean="0">
                          <a:latin typeface="Arial" pitchFamily="34" charset="0"/>
                          <a:cs typeface="Arial" pitchFamily="34" charset="0"/>
                        </a:rPr>
                        <a:t>(since 2009)</a:t>
                      </a:r>
                      <a:endParaRPr lang="en-US" dirty="0">
                        <a:latin typeface="Arial" pitchFamily="34" charset="0"/>
                        <a:cs typeface="Arial" pitchFamily="34" charset="0"/>
                      </a:endParaRPr>
                    </a:p>
                  </a:txBody>
                  <a:tcPr/>
                </a:tc>
              </a:tr>
              <a:tr h="704756">
                <a:tc>
                  <a:txBody>
                    <a:bodyPr/>
                    <a:lstStyle/>
                    <a:p>
                      <a:endParaRPr lang="en-US"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Policies/Ordinances</a:t>
                      </a:r>
                      <a:r>
                        <a:rPr lang="en-US" sz="1800" dirty="0" smtClean="0">
                          <a:latin typeface="Arial" pitchFamily="34" charset="0"/>
                          <a:cs typeface="Arial" pitchFamily="34" charset="0"/>
                        </a:rPr>
                        <a:t> (Complete Streets, Outdoor Smoking, Urban Ag, Parking, Healthy Food)</a:t>
                      </a:r>
                      <a:endParaRPr lang="en-US" dirty="0">
                        <a:latin typeface="Arial" pitchFamily="34" charset="0"/>
                        <a:cs typeface="Arial" pitchFamily="34" charset="0"/>
                      </a:endParaRPr>
                    </a:p>
                  </a:txBody>
                  <a:tcPr/>
                </a:tc>
              </a:tr>
              <a:tr h="704756">
                <a:tc>
                  <a:txBody>
                    <a:bodyPr/>
                    <a:lstStyle/>
                    <a:p>
                      <a:endParaRPr lang="en-US"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Programs</a:t>
                      </a:r>
                      <a:r>
                        <a:rPr lang="en-US" sz="1800" dirty="0" smtClean="0">
                          <a:latin typeface="Arial" pitchFamily="34" charset="0"/>
                          <a:cs typeface="Arial" pitchFamily="34" charset="0"/>
                        </a:rPr>
                        <a:t> (Mayors Wellness, Safe Routes to Schools, Breakfast after the Bell, healthy food access, School</a:t>
                      </a:r>
                      <a:r>
                        <a:rPr lang="en-US" sz="1800" baseline="0" dirty="0" smtClean="0">
                          <a:latin typeface="Arial" pitchFamily="34" charset="0"/>
                          <a:cs typeface="Arial" pitchFamily="34" charset="0"/>
                        </a:rPr>
                        <a:t> Wellness Councils, Indoor Air Quality, School Health Assessment, lead education and training)</a:t>
                      </a:r>
                      <a:endParaRPr lang="en-US" dirty="0">
                        <a:latin typeface="Arial" pitchFamily="34" charset="0"/>
                        <a:cs typeface="Arial" pitchFamily="34" charset="0"/>
                      </a:endParaRPr>
                    </a:p>
                  </a:txBody>
                  <a:tcPr/>
                </a:tc>
              </a:tr>
              <a:tr h="704756">
                <a:tc>
                  <a:txBody>
                    <a:bodyPr/>
                    <a:lstStyle/>
                    <a:p>
                      <a:endParaRPr lang="en-US" dirty="0">
                        <a:latin typeface="Arial" pitchFamily="34" charset="0"/>
                        <a:cs typeface="Arial" pitchFamily="34" charset="0"/>
                      </a:endParaRPr>
                    </a:p>
                  </a:txBody>
                  <a:tcPr/>
                </a:tc>
                <a:tc>
                  <a:txBody>
                    <a:bodyPr/>
                    <a:lstStyle/>
                    <a:p>
                      <a:r>
                        <a:rPr lang="en-US" sz="1800" b="1" dirty="0" smtClean="0">
                          <a:latin typeface="Arial" pitchFamily="34" charset="0"/>
                          <a:cs typeface="Arial" pitchFamily="34" charset="0"/>
                        </a:rPr>
                        <a:t>Projects</a:t>
                      </a:r>
                      <a:r>
                        <a:rPr lang="en-US" sz="1800" dirty="0" smtClean="0">
                          <a:latin typeface="Arial" pitchFamily="34" charset="0"/>
                          <a:cs typeface="Arial" pitchFamily="34" charset="0"/>
                        </a:rPr>
                        <a:t> (farmers</a:t>
                      </a:r>
                      <a:r>
                        <a:rPr lang="en-US" sz="1800" baseline="0" dirty="0" smtClean="0">
                          <a:latin typeface="Arial" pitchFamily="34" charset="0"/>
                          <a:cs typeface="Arial" pitchFamily="34" charset="0"/>
                        </a:rPr>
                        <a:t> markets, Anti-idling education, school &amp; community gardens, access to water, tree planting, outdoor classrooms)</a:t>
                      </a:r>
                      <a:endParaRPr lang="en-US" dirty="0">
                        <a:latin typeface="Arial" pitchFamily="34" charset="0"/>
                        <a:cs typeface="Arial" pitchFamily="34" charset="0"/>
                      </a:endParaRPr>
                    </a:p>
                  </a:txBody>
                  <a:tcPr/>
                </a:tc>
              </a:tr>
              <a:tr h="704756">
                <a:tc>
                  <a:txBody>
                    <a:bodyPr/>
                    <a:lstStyle/>
                    <a:p>
                      <a:endParaRPr lang="en-US" dirty="0">
                        <a:latin typeface="Arial" pitchFamily="34" charset="0"/>
                        <a:cs typeface="Arial" pitchFamily="34" charset="0"/>
                      </a:endParaRPr>
                    </a:p>
                  </a:txBody>
                  <a:tcPr/>
                </a:tc>
                <a:tc>
                  <a:txBody>
                    <a:bodyPr/>
                    <a:lstStyle/>
                    <a:p>
                      <a:r>
                        <a:rPr lang="en-US" b="1" dirty="0" smtClean="0">
                          <a:latin typeface="Arial" pitchFamily="34" charset="0"/>
                          <a:cs typeface="Arial" pitchFamily="34" charset="0"/>
                        </a:rPr>
                        <a:t>Plans</a:t>
                      </a:r>
                      <a:r>
                        <a:rPr lang="en-US" dirty="0" smtClean="0">
                          <a:latin typeface="Arial" pitchFamily="34" charset="0"/>
                          <a:cs typeface="Arial" pitchFamily="34" charset="0"/>
                        </a:rPr>
                        <a:t> (Bike/Ped</a:t>
                      </a:r>
                      <a:r>
                        <a:rPr lang="en-US" baseline="0" dirty="0" smtClean="0">
                          <a:latin typeface="Arial" pitchFamily="34" charset="0"/>
                          <a:cs typeface="Arial" pitchFamily="34" charset="0"/>
                        </a:rPr>
                        <a:t> Plans, Sustainability Elements, Farmland Preservation, tree canopy, open space, Resiliency, Extreme Temperature, Coastal Flooding and Sea level rise)</a:t>
                      </a:r>
                      <a:endParaRPr lang="en-US" dirty="0">
                        <a:latin typeface="Arial" pitchFamily="34" charset="0"/>
                        <a:cs typeface="Arial" pitchFamily="34" charset="0"/>
                      </a:endParaRPr>
                    </a:p>
                  </a:txBody>
                  <a:tcPr/>
                </a:tc>
              </a:tr>
            </a:tbl>
          </a:graphicData>
        </a:graphic>
      </p:graphicFrame>
    </p:spTree>
    <p:extLst>
      <p:ext uri="{BB962C8B-B14F-4D97-AF65-F5344CB8AC3E}">
        <p14:creationId xmlns:p14="http://schemas.microsoft.com/office/powerpoint/2010/main" val="18794811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Incorporating Health Into Decision-Making Processes</a:t>
            </a:r>
            <a:endParaRPr lang="en-US" dirty="0"/>
          </a:p>
        </p:txBody>
      </p:sp>
      <p:sp>
        <p:nvSpPr>
          <p:cNvPr id="3" name="Content Placeholder 2"/>
          <p:cNvSpPr>
            <a:spLocks noGrp="1"/>
          </p:cNvSpPr>
          <p:nvPr>
            <p:ph idx="1"/>
          </p:nvPr>
        </p:nvSpPr>
        <p:spPr>
          <a:xfrm>
            <a:off x="457200" y="1828800"/>
            <a:ext cx="5334000" cy="4525963"/>
          </a:xfrm>
        </p:spPr>
        <p:txBody>
          <a:bodyPr/>
          <a:lstStyle/>
          <a:p>
            <a:r>
              <a:rPr lang="en-US" sz="2800" b="1" dirty="0" smtClean="0"/>
              <a:t>Health Impact Assessment</a:t>
            </a:r>
            <a:r>
              <a:rPr lang="en-US" sz="2800" dirty="0" smtClean="0"/>
              <a:t>: Assessing the costs and benefits of providing free public transit passes to students</a:t>
            </a:r>
          </a:p>
          <a:p>
            <a:pPr>
              <a:buNone/>
            </a:pPr>
            <a:endParaRPr lang="en-US" sz="2800" dirty="0" smtClean="0"/>
          </a:p>
          <a:p>
            <a:r>
              <a:rPr lang="en-US" sz="2800" b="1" dirty="0" smtClean="0"/>
              <a:t>Policy/Program Agenda: </a:t>
            </a:r>
            <a:r>
              <a:rPr lang="en-US" sz="2800" dirty="0" smtClean="0"/>
              <a:t>Identifying the highest priority recommendations for reducing truancy</a:t>
            </a:r>
          </a:p>
          <a:p>
            <a:endParaRPr lang="en-US" sz="2800" i="1" dirty="0" smtClean="0"/>
          </a:p>
        </p:txBody>
      </p:sp>
      <p:sp>
        <p:nvSpPr>
          <p:cNvPr id="4" name="Slide Number Placeholder 3"/>
          <p:cNvSpPr>
            <a:spLocks noGrp="1"/>
          </p:cNvSpPr>
          <p:nvPr>
            <p:ph type="sldNum" sz="quarter" idx="12"/>
          </p:nvPr>
        </p:nvSpPr>
        <p:spPr/>
        <p:txBody>
          <a:bodyPr/>
          <a:lstStyle/>
          <a:p>
            <a:pPr>
              <a:defRPr/>
            </a:pPr>
            <a:fld id="{C7E2BE87-D172-4021-A64E-202D5128EAB0}" type="slidenum">
              <a:rPr lang="en-US" smtClean="0"/>
              <a:pPr>
                <a:defRPr/>
              </a:pPr>
              <a:t>4</a:t>
            </a:fld>
            <a:endParaRPr lang="en-US" dirty="0"/>
          </a:p>
        </p:txBody>
      </p:sp>
      <p:pic>
        <p:nvPicPr>
          <p:cNvPr id="5" name="Picture 2"/>
          <p:cNvPicPr>
            <a:picLocks noChangeAspect="1" noChangeArrowheads="1"/>
          </p:cNvPicPr>
          <p:nvPr/>
        </p:nvPicPr>
        <p:blipFill>
          <a:blip r:embed="rId3" cstate="print"/>
          <a:srcRect/>
          <a:stretch>
            <a:fillRect/>
          </a:stretch>
        </p:blipFill>
        <p:spPr bwMode="auto">
          <a:xfrm>
            <a:off x="5715000" y="1828800"/>
            <a:ext cx="3083928" cy="2645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198438" y="212725"/>
            <a:ext cx="8793162" cy="622300"/>
          </a:xfrm>
        </p:spPr>
        <p:txBody>
          <a:bodyPr/>
          <a:lstStyle/>
          <a:p>
            <a:pPr eaLnBrk="1" hangingPunct="1"/>
            <a:r>
              <a:rPr lang="en-US" altLang="en-US" sz="3600" dirty="0" smtClean="0">
                <a:solidFill>
                  <a:schemeClr val="bg1"/>
                </a:solidFill>
                <a:latin typeface="Trebuchet MS" pitchFamily="34" charset="0"/>
                <a:ea typeface="Trebuchet MS" pitchFamily="34" charset="0"/>
                <a:cs typeface="Trebuchet MS" pitchFamily="34" charset="0"/>
              </a:rPr>
              <a:t>Actions: Prosperity, Planet, People</a:t>
            </a:r>
          </a:p>
        </p:txBody>
      </p:sp>
      <p:pic>
        <p:nvPicPr>
          <p:cNvPr id="15363" name="Picture 6"/>
          <p:cNvPicPr>
            <a:picLocks noChangeAspect="1" noChangeArrowheads="1"/>
          </p:cNvPicPr>
          <p:nvPr/>
        </p:nvPicPr>
        <p:blipFill>
          <a:blip r:embed="rId3"/>
          <a:srcRect/>
          <a:stretch>
            <a:fillRect/>
          </a:stretch>
        </p:blipFill>
        <p:spPr bwMode="auto">
          <a:xfrm>
            <a:off x="0" y="981075"/>
            <a:ext cx="3486150" cy="6991350"/>
          </a:xfrm>
          <a:prstGeom prst="rect">
            <a:avLst/>
          </a:prstGeom>
          <a:noFill/>
          <a:ln w="9525">
            <a:noFill/>
            <a:miter lim="800000"/>
            <a:headEnd/>
            <a:tailEnd/>
          </a:ln>
        </p:spPr>
      </p:pic>
      <p:pic>
        <p:nvPicPr>
          <p:cNvPr id="15364" name="Picture 4"/>
          <p:cNvPicPr>
            <a:picLocks noChangeAspect="1" noChangeArrowheads="1"/>
          </p:cNvPicPr>
          <p:nvPr/>
        </p:nvPicPr>
        <p:blipFill>
          <a:blip r:embed="rId4"/>
          <a:srcRect/>
          <a:stretch>
            <a:fillRect/>
          </a:stretch>
        </p:blipFill>
        <p:spPr bwMode="auto">
          <a:xfrm>
            <a:off x="2805113" y="981075"/>
            <a:ext cx="3476625" cy="7248525"/>
          </a:xfrm>
          <a:prstGeom prst="rect">
            <a:avLst/>
          </a:prstGeom>
          <a:noFill/>
          <a:ln w="9525">
            <a:noFill/>
            <a:miter lim="800000"/>
            <a:headEnd/>
            <a:tailEnd/>
          </a:ln>
        </p:spPr>
      </p:pic>
      <p:pic>
        <p:nvPicPr>
          <p:cNvPr id="15365" name="Picture 5"/>
          <p:cNvPicPr>
            <a:picLocks noChangeAspect="1" noChangeArrowheads="1"/>
          </p:cNvPicPr>
          <p:nvPr/>
        </p:nvPicPr>
        <p:blipFill>
          <a:blip r:embed="rId5"/>
          <a:srcRect/>
          <a:stretch>
            <a:fillRect/>
          </a:stretch>
        </p:blipFill>
        <p:spPr bwMode="auto">
          <a:xfrm>
            <a:off x="5657850" y="981075"/>
            <a:ext cx="3505200" cy="7124700"/>
          </a:xfrm>
          <a:prstGeom prst="rect">
            <a:avLst/>
          </a:prstGeom>
          <a:noFill/>
          <a:ln w="9525">
            <a:noFill/>
            <a:miter lim="800000"/>
            <a:headEnd/>
            <a:tailEnd/>
          </a:ln>
        </p:spPr>
      </p:pic>
    </p:spTree>
    <p:extLst>
      <p:ext uri="{BB962C8B-B14F-4D97-AF65-F5344CB8AC3E}">
        <p14:creationId xmlns:p14="http://schemas.microsoft.com/office/powerpoint/2010/main" val="25646816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8" descr="E:\3169_SustainableJersey\Doc\Photos\Maplewood\Maplewood Sustainable Efforts 001.jpg"/>
          <p:cNvPicPr>
            <a:picLocks noChangeAspect="1" noChangeArrowheads="1"/>
          </p:cNvPicPr>
          <p:nvPr/>
        </p:nvPicPr>
        <p:blipFill>
          <a:blip r:embed="rId3"/>
          <a:srcRect/>
          <a:stretch>
            <a:fillRect/>
          </a:stretch>
        </p:blipFill>
        <p:spPr bwMode="auto">
          <a:xfrm>
            <a:off x="3083392" y="3325812"/>
            <a:ext cx="1049338" cy="1414463"/>
          </a:xfrm>
          <a:prstGeom prst="rect">
            <a:avLst/>
          </a:prstGeom>
          <a:noFill/>
          <a:ln w="9525">
            <a:noFill/>
            <a:miter lim="800000"/>
            <a:headEnd/>
            <a:tailEnd/>
          </a:ln>
        </p:spPr>
      </p:pic>
      <p:sp>
        <p:nvSpPr>
          <p:cNvPr id="14339" name="Title 3"/>
          <p:cNvSpPr>
            <a:spLocks noGrp="1"/>
          </p:cNvSpPr>
          <p:nvPr>
            <p:ph type="ctrTitle"/>
          </p:nvPr>
        </p:nvSpPr>
        <p:spPr>
          <a:xfrm>
            <a:off x="763588" y="212725"/>
            <a:ext cx="7877175" cy="622300"/>
          </a:xfrm>
        </p:spPr>
        <p:txBody>
          <a:bodyPr/>
          <a:lstStyle/>
          <a:p>
            <a:pPr eaLnBrk="1" hangingPunct="1"/>
            <a:r>
              <a:rPr lang="en-US" sz="4000" dirty="0" smtClean="0">
                <a:solidFill>
                  <a:schemeClr val="bg1"/>
                </a:solidFill>
                <a:latin typeface="Trebuchet MS" pitchFamily="34" charset="0"/>
                <a:ea typeface="Trebuchet MS" pitchFamily="34" charset="0"/>
                <a:cs typeface="Trebuchet MS" pitchFamily="34" charset="0"/>
              </a:rPr>
              <a:t>Certification Benefits</a:t>
            </a:r>
          </a:p>
        </p:txBody>
      </p:sp>
      <p:pic>
        <p:nvPicPr>
          <p:cNvPr id="14340" name="Picture 4" descr="C:\Users\Ranieri\Documents\SustainableJersey\Photos\IMG_0732.JPG"/>
          <p:cNvPicPr>
            <a:picLocks noChangeAspect="1" noChangeArrowheads="1"/>
          </p:cNvPicPr>
          <p:nvPr/>
        </p:nvPicPr>
        <p:blipFill>
          <a:blip r:embed="rId4"/>
          <a:srcRect/>
          <a:stretch>
            <a:fillRect/>
          </a:stretch>
        </p:blipFill>
        <p:spPr bwMode="auto">
          <a:xfrm>
            <a:off x="1530350" y="1243013"/>
            <a:ext cx="2670175" cy="2003425"/>
          </a:xfrm>
          <a:prstGeom prst="rect">
            <a:avLst/>
          </a:prstGeom>
          <a:noFill/>
          <a:ln w="9525">
            <a:noFill/>
            <a:miter lim="800000"/>
            <a:headEnd/>
            <a:tailEnd/>
          </a:ln>
        </p:spPr>
      </p:pic>
      <p:pic>
        <p:nvPicPr>
          <p:cNvPr id="14341" name="Picture 5" descr="C:\Users\Ranieri\Documents\SustainableJersey\NJLM_Communications\CherryHillMayor Installing Solar Panels(1).jpg"/>
          <p:cNvPicPr>
            <a:picLocks noChangeAspect="1" noChangeArrowheads="1"/>
          </p:cNvPicPr>
          <p:nvPr/>
        </p:nvPicPr>
        <p:blipFill>
          <a:blip r:embed="rId5"/>
          <a:srcRect/>
          <a:stretch>
            <a:fillRect/>
          </a:stretch>
        </p:blipFill>
        <p:spPr bwMode="auto">
          <a:xfrm>
            <a:off x="276225" y="1134208"/>
            <a:ext cx="1435100" cy="1981200"/>
          </a:xfrm>
          <a:prstGeom prst="rect">
            <a:avLst/>
          </a:prstGeom>
          <a:noFill/>
          <a:ln w="9525">
            <a:noFill/>
            <a:miter lim="800000"/>
            <a:headEnd/>
            <a:tailEnd/>
          </a:ln>
        </p:spPr>
      </p:pic>
      <p:pic>
        <p:nvPicPr>
          <p:cNvPr id="14342" name="Picture 5"/>
          <p:cNvPicPr>
            <a:picLocks noChangeAspect="1" noChangeArrowheads="1"/>
          </p:cNvPicPr>
          <p:nvPr/>
        </p:nvPicPr>
        <p:blipFill>
          <a:blip r:embed="rId6"/>
          <a:srcRect/>
          <a:stretch>
            <a:fillRect/>
          </a:stretch>
        </p:blipFill>
        <p:spPr bwMode="auto">
          <a:xfrm>
            <a:off x="2684463" y="4845050"/>
            <a:ext cx="1516062" cy="1241425"/>
          </a:xfrm>
          <a:prstGeom prst="rect">
            <a:avLst/>
          </a:prstGeom>
          <a:noFill/>
          <a:ln w="12700" cap="sq">
            <a:noFill/>
            <a:miter lim="800000"/>
            <a:headEnd type="none" w="sm" len="sm"/>
            <a:tailEnd type="none" w="sm" len="sm"/>
          </a:ln>
          <a:effectLst/>
        </p:spPr>
      </p:pic>
      <p:pic>
        <p:nvPicPr>
          <p:cNvPr id="14343" name="Picture 6"/>
          <p:cNvPicPr>
            <a:picLocks noChangeAspect="1" noChangeArrowheads="1"/>
          </p:cNvPicPr>
          <p:nvPr/>
        </p:nvPicPr>
        <p:blipFill>
          <a:blip r:embed="rId7"/>
          <a:srcRect/>
          <a:stretch>
            <a:fillRect/>
          </a:stretch>
        </p:blipFill>
        <p:spPr bwMode="auto">
          <a:xfrm>
            <a:off x="276225" y="3246438"/>
            <a:ext cx="1228725" cy="1493837"/>
          </a:xfrm>
          <a:prstGeom prst="rect">
            <a:avLst/>
          </a:prstGeom>
          <a:noFill/>
          <a:ln w="9525">
            <a:noFill/>
            <a:miter lim="800000"/>
            <a:headEnd/>
            <a:tailEnd/>
          </a:ln>
          <a:effectLst/>
        </p:spPr>
      </p:pic>
      <p:pic>
        <p:nvPicPr>
          <p:cNvPr id="14344" name="Picture 7"/>
          <p:cNvPicPr>
            <a:picLocks noChangeAspect="1" noChangeArrowheads="1"/>
          </p:cNvPicPr>
          <p:nvPr/>
        </p:nvPicPr>
        <p:blipFill>
          <a:blip r:embed="rId8"/>
          <a:srcRect/>
          <a:stretch>
            <a:fillRect/>
          </a:stretch>
        </p:blipFill>
        <p:spPr bwMode="auto">
          <a:xfrm>
            <a:off x="126390" y="4845050"/>
            <a:ext cx="2474912" cy="1282700"/>
          </a:xfrm>
          <a:prstGeom prst="rect">
            <a:avLst/>
          </a:prstGeom>
          <a:noFill/>
          <a:ln w="9525">
            <a:noFill/>
            <a:miter lim="800000"/>
            <a:headEnd/>
            <a:tailEnd/>
          </a:ln>
          <a:effectLst/>
        </p:spPr>
      </p:pic>
      <p:sp>
        <p:nvSpPr>
          <p:cNvPr id="14345" name="Rectangle 8"/>
          <p:cNvSpPr>
            <a:spLocks noChangeArrowheads="1"/>
          </p:cNvSpPr>
          <p:nvPr/>
        </p:nvSpPr>
        <p:spPr bwMode="auto">
          <a:xfrm>
            <a:off x="4359274" y="1623715"/>
            <a:ext cx="4784726" cy="4462760"/>
          </a:xfrm>
          <a:prstGeom prst="rect">
            <a:avLst/>
          </a:prstGeom>
          <a:noFill/>
          <a:ln w="9525">
            <a:noFill/>
            <a:miter lim="800000"/>
            <a:headEnd/>
            <a:tailEnd/>
          </a:ln>
        </p:spPr>
        <p:txBody>
          <a:bodyPr wrap="square">
            <a:spAutoFit/>
          </a:bodyPr>
          <a:lstStyle/>
          <a:p>
            <a:pPr marL="342900" indent="-342900" defTabSz="457200" eaLnBrk="0" fontAlgn="base" hangingPunct="0">
              <a:spcBef>
                <a:spcPct val="0"/>
              </a:spcBef>
              <a:spcAft>
                <a:spcPct val="0"/>
              </a:spcAft>
              <a:buFont typeface="Arial" charset="0"/>
              <a:buChar char="•"/>
            </a:pPr>
            <a:r>
              <a:rPr lang="en-US" sz="3200" dirty="0" smtClean="0">
                <a:solidFill>
                  <a:prstClr val="black"/>
                </a:solidFill>
                <a:cs typeface="Arial" charset="0"/>
              </a:rPr>
              <a:t>Recognition</a:t>
            </a:r>
          </a:p>
          <a:p>
            <a:pPr marL="342900" indent="-342900" defTabSz="457200" eaLnBrk="0" fontAlgn="base" hangingPunct="0">
              <a:spcBef>
                <a:spcPct val="0"/>
              </a:spcBef>
              <a:spcAft>
                <a:spcPct val="0"/>
              </a:spcAft>
              <a:buFont typeface="Arial" charset="0"/>
              <a:buChar char="•"/>
            </a:pPr>
            <a:r>
              <a:rPr lang="en-US" sz="3200" dirty="0" smtClean="0">
                <a:solidFill>
                  <a:prstClr val="black"/>
                </a:solidFill>
                <a:cs typeface="Arial" charset="0"/>
              </a:rPr>
              <a:t>Save </a:t>
            </a:r>
            <a:r>
              <a:rPr lang="en-US" sz="3200" dirty="0">
                <a:solidFill>
                  <a:prstClr val="black"/>
                </a:solidFill>
                <a:cs typeface="Arial" charset="0"/>
              </a:rPr>
              <a:t>Money, Get Money</a:t>
            </a:r>
          </a:p>
          <a:p>
            <a:pPr marL="342900" indent="-342900" defTabSz="457200" eaLnBrk="0" fontAlgn="base" hangingPunct="0">
              <a:spcBef>
                <a:spcPct val="0"/>
              </a:spcBef>
              <a:spcAft>
                <a:spcPct val="0"/>
              </a:spcAft>
              <a:buFont typeface="Arial" charset="0"/>
              <a:buChar char="•"/>
            </a:pPr>
            <a:r>
              <a:rPr lang="en-US" sz="3200" dirty="0">
                <a:solidFill>
                  <a:prstClr val="black"/>
                </a:solidFill>
                <a:cs typeface="Arial" charset="0"/>
              </a:rPr>
              <a:t>Access to Training and Guidance</a:t>
            </a:r>
          </a:p>
          <a:p>
            <a:pPr marL="342900" indent="-342900" defTabSz="457200" eaLnBrk="0" fontAlgn="base" hangingPunct="0">
              <a:spcBef>
                <a:spcPct val="0"/>
              </a:spcBef>
              <a:spcAft>
                <a:spcPct val="0"/>
              </a:spcAft>
              <a:buFont typeface="Arial" charset="0"/>
              <a:buChar char="•"/>
            </a:pPr>
            <a:r>
              <a:rPr lang="en-US" sz="3200" dirty="0" smtClean="0">
                <a:solidFill>
                  <a:prstClr val="black"/>
                </a:solidFill>
                <a:cs typeface="Arial" charset="0"/>
              </a:rPr>
              <a:t>Promote your community</a:t>
            </a:r>
          </a:p>
          <a:p>
            <a:pPr marL="342900" indent="-342900" defTabSz="457200" eaLnBrk="0" fontAlgn="base" hangingPunct="0">
              <a:spcBef>
                <a:spcPct val="0"/>
              </a:spcBef>
              <a:spcAft>
                <a:spcPct val="0"/>
              </a:spcAft>
              <a:buFont typeface="Arial" charset="0"/>
              <a:buChar char="•"/>
            </a:pPr>
            <a:r>
              <a:rPr lang="en-US" sz="3200" dirty="0" smtClean="0">
                <a:solidFill>
                  <a:prstClr val="black"/>
                </a:solidFill>
                <a:cs typeface="Arial" charset="0"/>
              </a:rPr>
              <a:t>Advance Sustainability</a:t>
            </a:r>
          </a:p>
          <a:p>
            <a:pPr marL="342900" indent="-342900" defTabSz="457200" eaLnBrk="0" fontAlgn="base" hangingPunct="0">
              <a:spcBef>
                <a:spcPct val="0"/>
              </a:spcBef>
              <a:spcAft>
                <a:spcPct val="0"/>
              </a:spcAft>
            </a:pPr>
            <a:endParaRPr lang="en-US" sz="3400" dirty="0">
              <a:solidFill>
                <a:prstClr val="black"/>
              </a:solidFill>
              <a:cs typeface="Arial" charset="0"/>
            </a:endParaRPr>
          </a:p>
          <a:p>
            <a:pPr marL="342900" indent="-342900" defTabSz="457200" eaLnBrk="0" fontAlgn="base" hangingPunct="0">
              <a:spcBef>
                <a:spcPct val="0"/>
              </a:spcBef>
              <a:spcAft>
                <a:spcPct val="0"/>
              </a:spcAft>
              <a:buFont typeface="Arial" charset="0"/>
              <a:buChar char="•"/>
            </a:pPr>
            <a:endParaRPr lang="en-US" sz="3400" dirty="0">
              <a:solidFill>
                <a:prstClr val="black"/>
              </a:solidFill>
              <a:cs typeface="Arial" charset="0"/>
            </a:endParaRPr>
          </a:p>
          <a:p>
            <a:pPr marL="342900" indent="-342900" defTabSz="457200" eaLnBrk="0" fontAlgn="base" hangingPunct="0">
              <a:spcBef>
                <a:spcPct val="0"/>
              </a:spcBef>
              <a:spcAft>
                <a:spcPct val="0"/>
              </a:spcAft>
              <a:buFont typeface="Arial" charset="0"/>
              <a:buChar char="•"/>
            </a:pPr>
            <a:endParaRPr lang="en-US" sz="2400" dirty="0">
              <a:solidFill>
                <a:srgbClr val="404040"/>
              </a:solidFill>
              <a:cs typeface="Arial" charset="0"/>
            </a:endParaRPr>
          </a:p>
        </p:txBody>
      </p:sp>
      <p:pic>
        <p:nvPicPr>
          <p:cNvPr id="14346" name="Picture 4" descr="C:\Users\Ranieri\Desktop\Pictures\IMG_0946.JPG"/>
          <p:cNvPicPr>
            <a:picLocks noChangeAspect="1" noChangeArrowheads="1"/>
          </p:cNvPicPr>
          <p:nvPr/>
        </p:nvPicPr>
        <p:blipFill>
          <a:blip r:embed="rId9"/>
          <a:srcRect/>
          <a:stretch>
            <a:fillRect/>
          </a:stretch>
        </p:blipFill>
        <p:spPr bwMode="auto">
          <a:xfrm>
            <a:off x="1504950" y="3115408"/>
            <a:ext cx="1572800" cy="1730375"/>
          </a:xfrm>
          <a:prstGeom prst="rect">
            <a:avLst/>
          </a:prstGeom>
          <a:noFill/>
          <a:ln w="9525">
            <a:noFill/>
            <a:miter lim="800000"/>
            <a:headEnd/>
            <a:tailEnd/>
          </a:ln>
        </p:spPr>
      </p:pic>
    </p:spTree>
    <p:extLst>
      <p:ext uri="{BB962C8B-B14F-4D97-AF65-F5344CB8AC3E}">
        <p14:creationId xmlns:p14="http://schemas.microsoft.com/office/powerpoint/2010/main" val="3925263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171450"/>
            <a:ext cx="8229600" cy="692150"/>
          </a:xfrm>
        </p:spPr>
        <p:txBody>
          <a:bodyPr/>
          <a:lstStyle/>
          <a:p>
            <a:r>
              <a:rPr lang="en-US" altLang="en-US" sz="4000" dirty="0" smtClean="0">
                <a:solidFill>
                  <a:schemeClr val="bg1"/>
                </a:solidFill>
                <a:latin typeface="Trebuchet MS" pitchFamily="34" charset="0"/>
              </a:rPr>
              <a:t>Small Grants Program</a:t>
            </a:r>
          </a:p>
        </p:txBody>
      </p:sp>
      <p:sp>
        <p:nvSpPr>
          <p:cNvPr id="3" name="Content Placeholder 2"/>
          <p:cNvSpPr>
            <a:spLocks noGrp="1"/>
          </p:cNvSpPr>
          <p:nvPr>
            <p:ph idx="1"/>
          </p:nvPr>
        </p:nvSpPr>
        <p:spPr>
          <a:xfrm>
            <a:off x="3187420" y="1200150"/>
            <a:ext cx="5956580" cy="1625600"/>
          </a:xfrm>
        </p:spPr>
        <p:txBody>
          <a:bodyPr/>
          <a:lstStyle/>
          <a:p>
            <a:pPr marL="0" indent="0">
              <a:buFont typeface="Arial" panose="020B0604020202020204" pitchFamily="34" charset="0"/>
              <a:buNone/>
              <a:defRPr/>
            </a:pPr>
            <a:r>
              <a:rPr lang="en-US" sz="2400" dirty="0" smtClean="0">
                <a:cs typeface="Arial" pitchFamily="34" charset="0"/>
              </a:rPr>
              <a:t>Since 2009 Sustainable Jersey has awarded 340+ grants ranging from $2,000 capacity building grants to $35,000 model project grants. To date, over $2,300,000 has been awarded.  </a:t>
            </a:r>
          </a:p>
          <a:p>
            <a:pPr marL="0" indent="0">
              <a:buFont typeface="Arial" panose="020B0604020202020204" pitchFamily="34" charset="0"/>
              <a:buNone/>
              <a:defRPr/>
            </a:pPr>
            <a:r>
              <a:rPr lang="en-US" sz="2400" dirty="0" smtClean="0">
                <a:cs typeface="Arial" pitchFamily="34" charset="0"/>
              </a:rPr>
              <a:t>Funding Provided By:</a:t>
            </a:r>
          </a:p>
          <a:p>
            <a:pPr>
              <a:buFont typeface="Arial" panose="020B0604020202020204" pitchFamily="34" charset="0"/>
              <a:buChar char="•"/>
              <a:defRPr/>
            </a:pPr>
            <a:r>
              <a:rPr lang="en-US" sz="2400" dirty="0" smtClean="0">
                <a:cs typeface="Arial" pitchFamily="34" charset="0"/>
              </a:rPr>
              <a:t>Walmart</a:t>
            </a:r>
          </a:p>
          <a:p>
            <a:pPr>
              <a:buFont typeface="Arial" panose="020B0604020202020204" pitchFamily="34" charset="0"/>
              <a:buChar char="•"/>
              <a:defRPr/>
            </a:pPr>
            <a:r>
              <a:rPr lang="en-US" sz="2400" dirty="0" smtClean="0">
                <a:cs typeface="Arial" pitchFamily="34" charset="0"/>
              </a:rPr>
              <a:t>PSEG Foundation</a:t>
            </a:r>
          </a:p>
          <a:p>
            <a:pPr>
              <a:buFont typeface="Arial" panose="020B0604020202020204" pitchFamily="34" charset="0"/>
              <a:buChar char="•"/>
              <a:defRPr/>
            </a:pPr>
            <a:r>
              <a:rPr lang="en-US" sz="2400" dirty="0" smtClean="0">
                <a:cs typeface="Arial" pitchFamily="34" charset="0"/>
              </a:rPr>
              <a:t>New Jersey Department of Health</a:t>
            </a:r>
          </a:p>
          <a:p>
            <a:pPr>
              <a:buFont typeface="Arial" panose="020B0604020202020204" pitchFamily="34" charset="0"/>
              <a:buChar char="•"/>
              <a:defRPr/>
            </a:pPr>
            <a:r>
              <a:rPr lang="en-US" sz="2400" dirty="0" smtClean="0">
                <a:cs typeface="Arial" pitchFamily="34" charset="0"/>
              </a:rPr>
              <a:t>Gardinier Environmental Fund</a:t>
            </a:r>
          </a:p>
          <a:p>
            <a:pPr>
              <a:buFont typeface="Arial" panose="020B0604020202020204" pitchFamily="34" charset="0"/>
              <a:buChar char="•"/>
              <a:defRPr/>
            </a:pPr>
            <a:r>
              <a:rPr lang="en-US" sz="2400" dirty="0" smtClean="0">
                <a:cs typeface="Arial" pitchFamily="34" charset="0"/>
              </a:rPr>
              <a:t>NJ Education Association</a:t>
            </a:r>
          </a:p>
          <a:p>
            <a:pPr marL="0" indent="0">
              <a:buFont typeface="Arial" panose="020B0604020202020204" pitchFamily="34" charset="0"/>
              <a:buNone/>
              <a:defRPr/>
            </a:pPr>
            <a:endParaRPr lang="en-US" sz="2400" dirty="0" smtClean="0">
              <a:cs typeface="Arial" pitchFamily="34" charset="0"/>
            </a:endParaRPr>
          </a:p>
          <a:p>
            <a:pPr>
              <a:buFont typeface="Arial" panose="020B0604020202020204" pitchFamily="34" charset="0"/>
              <a:buChar char="•"/>
              <a:defRPr/>
            </a:pPr>
            <a:endParaRPr lang="en-US" sz="2400" dirty="0"/>
          </a:p>
        </p:txBody>
      </p:sp>
      <p:pic>
        <p:nvPicPr>
          <p:cNvPr id="28676" name="Picture 3"/>
          <p:cNvPicPr>
            <a:picLocks noChangeAspect="1" noChangeArrowheads="1"/>
          </p:cNvPicPr>
          <p:nvPr/>
        </p:nvPicPr>
        <p:blipFill>
          <a:blip r:embed="rId2"/>
          <a:srcRect b="2711"/>
          <a:stretch>
            <a:fillRect/>
          </a:stretch>
        </p:blipFill>
        <p:spPr bwMode="auto">
          <a:xfrm>
            <a:off x="84138" y="1200150"/>
            <a:ext cx="2870200" cy="5041900"/>
          </a:xfrm>
          <a:prstGeom prst="rect">
            <a:avLst/>
          </a:prstGeom>
          <a:noFill/>
          <a:ln w="9525">
            <a:noFill/>
            <a:miter lim="800000"/>
            <a:headEnd/>
            <a:tailEnd/>
          </a:ln>
          <a:effectLst/>
        </p:spPr>
      </p:pic>
      <p:sp>
        <p:nvSpPr>
          <p:cNvPr id="4" name="Rectangle 3"/>
          <p:cNvSpPr/>
          <p:nvPr/>
        </p:nvSpPr>
        <p:spPr>
          <a:xfrm>
            <a:off x="76200" y="1031875"/>
            <a:ext cx="2878138" cy="33655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US" dirty="0">
                <a:solidFill>
                  <a:prstClr val="black"/>
                </a:solidFill>
              </a:rPr>
              <a:t>Awarded Grant Locations</a:t>
            </a:r>
          </a:p>
        </p:txBody>
      </p:sp>
      <p:pic>
        <p:nvPicPr>
          <p:cNvPr id="6" name="Picture 2" descr="E:\3169_SustainableJersey\Doc\Photos\Sustainable Jersey 5.jpg"/>
          <p:cNvPicPr>
            <a:picLocks noChangeAspect="1" noChangeArrowheads="1"/>
          </p:cNvPicPr>
          <p:nvPr/>
        </p:nvPicPr>
        <p:blipFill>
          <a:blip r:embed="rId3"/>
          <a:srcRect/>
          <a:stretch>
            <a:fillRect/>
          </a:stretch>
        </p:blipFill>
        <p:spPr bwMode="auto">
          <a:xfrm>
            <a:off x="7073735" y="3414418"/>
            <a:ext cx="1613065" cy="1325249"/>
          </a:xfrm>
          <a:prstGeom prst="rect">
            <a:avLst/>
          </a:prstGeom>
          <a:noFill/>
          <a:ln w="9525">
            <a:noFill/>
            <a:miter lim="800000"/>
            <a:headEnd/>
            <a:tailEnd/>
          </a:ln>
        </p:spPr>
      </p:pic>
    </p:spTree>
    <p:extLst>
      <p:ext uri="{BB962C8B-B14F-4D97-AF65-F5344CB8AC3E}">
        <p14:creationId xmlns:p14="http://schemas.microsoft.com/office/powerpoint/2010/main" val="1486635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ctrTitle"/>
          </p:nvPr>
        </p:nvSpPr>
        <p:spPr>
          <a:xfrm>
            <a:off x="0" y="212725"/>
            <a:ext cx="9144000" cy="622300"/>
          </a:xfrm>
        </p:spPr>
        <p:txBody>
          <a:bodyPr/>
          <a:lstStyle/>
          <a:p>
            <a:r>
              <a:rPr lang="en-US" altLang="en-US" sz="3600" dirty="0" smtClean="0">
                <a:solidFill>
                  <a:schemeClr val="bg1"/>
                </a:solidFill>
                <a:latin typeface="Trebuchet MS" pitchFamily="34" charset="0"/>
                <a:ea typeface="Trebuchet MS" pitchFamily="34" charset="0"/>
                <a:cs typeface="Trebuchet MS" pitchFamily="34" charset="0"/>
              </a:rPr>
              <a:t>Who Creates The Actions/Standards?</a:t>
            </a:r>
          </a:p>
        </p:txBody>
      </p:sp>
      <p:sp>
        <p:nvSpPr>
          <p:cNvPr id="9" name="Subtitle 2"/>
          <p:cNvSpPr>
            <a:spLocks noGrp="1"/>
          </p:cNvSpPr>
          <p:nvPr>
            <p:ph type="subTitle" idx="1"/>
          </p:nvPr>
        </p:nvSpPr>
        <p:spPr>
          <a:xfrm>
            <a:off x="198438" y="1075174"/>
            <a:ext cx="8793162" cy="4776787"/>
          </a:xfrm>
        </p:spPr>
        <p:txBody>
          <a:bodyPr>
            <a:noAutofit/>
          </a:bodyPr>
          <a:lstStyle/>
          <a:p>
            <a:pPr marL="457200" indent="-292100" algn="l">
              <a:spcAft>
                <a:spcPts val="300"/>
              </a:spcAft>
              <a:defRPr/>
            </a:pPr>
            <a:r>
              <a:rPr lang="en-US" sz="2800" dirty="0" smtClean="0">
                <a:solidFill>
                  <a:schemeClr val="tx1"/>
                </a:solidFill>
                <a:cs typeface="Arial" pitchFamily="34" charset="0"/>
              </a:rPr>
              <a:t>To create rigorous </a:t>
            </a:r>
            <a:r>
              <a:rPr lang="en-US" sz="2800" dirty="0">
                <a:solidFill>
                  <a:schemeClr val="tx1"/>
                </a:solidFill>
                <a:cs typeface="Arial" pitchFamily="34" charset="0"/>
              </a:rPr>
              <a:t>and broadly accepted standards and actions we convened Task Forces on </a:t>
            </a:r>
            <a:r>
              <a:rPr lang="en-US" sz="2800" dirty="0" smtClean="0">
                <a:solidFill>
                  <a:schemeClr val="tx1"/>
                </a:solidFill>
                <a:cs typeface="Arial" pitchFamily="34" charset="0"/>
              </a:rPr>
              <a:t>33 </a:t>
            </a:r>
            <a:r>
              <a:rPr lang="en-US" sz="2800" dirty="0">
                <a:solidFill>
                  <a:schemeClr val="tx1"/>
                </a:solidFill>
                <a:cs typeface="Arial" pitchFamily="34" charset="0"/>
              </a:rPr>
              <a:t>different </a:t>
            </a:r>
            <a:r>
              <a:rPr lang="en-US" sz="2800" dirty="0" smtClean="0">
                <a:solidFill>
                  <a:schemeClr val="tx1"/>
                </a:solidFill>
                <a:cs typeface="Arial" pitchFamily="34" charset="0"/>
              </a:rPr>
              <a:t>issues in both school and municipal programs</a:t>
            </a:r>
            <a:endParaRPr lang="en-US" sz="2800" dirty="0">
              <a:solidFill>
                <a:schemeClr val="tx1"/>
              </a:solidFill>
              <a:cs typeface="Arial" pitchFamily="34" charset="0"/>
            </a:endParaRPr>
          </a:p>
          <a:p>
            <a:pPr marL="457200" indent="-292100" algn="l">
              <a:spcAft>
                <a:spcPts val="300"/>
              </a:spcAft>
              <a:buFont typeface="Arial" panose="020B0604020202020204" pitchFamily="34" charset="0"/>
              <a:buChar char="•"/>
              <a:defRPr/>
            </a:pPr>
            <a:r>
              <a:rPr lang="en-US" sz="2800" dirty="0" smtClean="0">
                <a:solidFill>
                  <a:schemeClr val="tx1"/>
                </a:solidFill>
                <a:cs typeface="Arial" pitchFamily="34" charset="0"/>
              </a:rPr>
              <a:t> Task Forces utilize 300 </a:t>
            </a:r>
            <a:r>
              <a:rPr lang="en-US" sz="2800" dirty="0">
                <a:solidFill>
                  <a:schemeClr val="tx1"/>
                </a:solidFill>
                <a:cs typeface="Arial" pitchFamily="34" charset="0"/>
              </a:rPr>
              <a:t>volunteer leaders from:</a:t>
            </a:r>
          </a:p>
          <a:p>
            <a:pPr marL="1371600" lvl="2" indent="-292100" algn="l">
              <a:spcBef>
                <a:spcPts val="0"/>
              </a:spcBef>
              <a:spcAft>
                <a:spcPts val="0"/>
              </a:spcAft>
              <a:buFont typeface="Arial" panose="020B0604020202020204" pitchFamily="34" charset="0"/>
              <a:buChar char="•"/>
              <a:defRPr/>
            </a:pPr>
            <a:r>
              <a:rPr lang="en-US" sz="2000" dirty="0" smtClean="0">
                <a:solidFill>
                  <a:schemeClr val="tx1"/>
                </a:solidFill>
                <a:latin typeface="Arial" pitchFamily="34" charset="0"/>
                <a:cs typeface="Arial" pitchFamily="34" charset="0"/>
              </a:rPr>
              <a:t>Academia</a:t>
            </a:r>
            <a:endParaRPr lang="en-US" sz="2000" dirty="0">
              <a:solidFill>
                <a:schemeClr val="tx1"/>
              </a:solidFill>
              <a:latin typeface="Arial" pitchFamily="34" charset="0"/>
              <a:cs typeface="Arial" pitchFamily="34" charset="0"/>
            </a:endParaRPr>
          </a:p>
          <a:p>
            <a:pPr marL="1371600" lvl="2" indent="-292100" algn="l">
              <a:spcBef>
                <a:spcPts val="0"/>
              </a:spcBef>
              <a:spcAft>
                <a:spcPts val="0"/>
              </a:spcAft>
              <a:buFont typeface="Arial" panose="020B0604020202020204" pitchFamily="34" charset="0"/>
              <a:buChar char="•"/>
              <a:defRPr/>
            </a:pPr>
            <a:r>
              <a:rPr lang="en-US" sz="2000" dirty="0" smtClean="0">
                <a:solidFill>
                  <a:schemeClr val="tx1"/>
                </a:solidFill>
                <a:latin typeface="Arial" pitchFamily="34" charset="0"/>
                <a:cs typeface="Arial" pitchFamily="34" charset="0"/>
              </a:rPr>
              <a:t>Non-profit </a:t>
            </a:r>
            <a:r>
              <a:rPr lang="en-US" sz="2000" dirty="0">
                <a:solidFill>
                  <a:schemeClr val="tx1"/>
                </a:solidFill>
                <a:latin typeface="Arial" pitchFamily="34" charset="0"/>
                <a:cs typeface="Arial" pitchFamily="34" charset="0"/>
              </a:rPr>
              <a:t>sector</a:t>
            </a:r>
          </a:p>
          <a:p>
            <a:pPr marL="1371600" lvl="2" indent="-292100" algn="l">
              <a:spcBef>
                <a:spcPts val="0"/>
              </a:spcBef>
              <a:spcAft>
                <a:spcPts val="0"/>
              </a:spcAft>
              <a:buFont typeface="Arial" panose="020B0604020202020204" pitchFamily="34" charset="0"/>
              <a:buChar char="•"/>
              <a:defRPr/>
            </a:pPr>
            <a:r>
              <a:rPr lang="en-US" sz="2000" dirty="0" smtClean="0">
                <a:solidFill>
                  <a:schemeClr val="tx1"/>
                </a:solidFill>
                <a:latin typeface="Arial" pitchFamily="34" charset="0"/>
                <a:cs typeface="Arial" pitchFamily="34" charset="0"/>
              </a:rPr>
              <a:t>Business community </a:t>
            </a:r>
          </a:p>
          <a:p>
            <a:pPr marL="1371600" lvl="2" indent="-292100" algn="l">
              <a:spcBef>
                <a:spcPts val="0"/>
              </a:spcBef>
              <a:spcAft>
                <a:spcPts val="0"/>
              </a:spcAft>
              <a:buFont typeface="Arial" panose="020B0604020202020204" pitchFamily="34" charset="0"/>
              <a:buChar char="•"/>
              <a:defRPr/>
            </a:pPr>
            <a:r>
              <a:rPr lang="en-US" sz="2000" dirty="0" smtClean="0">
                <a:solidFill>
                  <a:schemeClr val="tx1"/>
                </a:solidFill>
                <a:latin typeface="Arial" pitchFamily="34" charset="0"/>
                <a:cs typeface="Arial" pitchFamily="34" charset="0"/>
              </a:rPr>
              <a:t>State</a:t>
            </a:r>
            <a:r>
              <a:rPr lang="en-US" sz="2000" dirty="0">
                <a:solidFill>
                  <a:schemeClr val="tx1"/>
                </a:solidFill>
                <a:latin typeface="Arial" pitchFamily="34" charset="0"/>
                <a:cs typeface="Arial" pitchFamily="34" charset="0"/>
              </a:rPr>
              <a:t>, local, federal, and county </a:t>
            </a:r>
            <a:r>
              <a:rPr lang="en-US" sz="2000" dirty="0" smtClean="0">
                <a:solidFill>
                  <a:schemeClr val="tx1"/>
                </a:solidFill>
                <a:latin typeface="Arial" pitchFamily="34" charset="0"/>
                <a:cs typeface="Arial" pitchFamily="34" charset="0"/>
              </a:rPr>
              <a:t>government</a:t>
            </a:r>
          </a:p>
          <a:p>
            <a:pPr marL="1079500" lvl="2" algn="l">
              <a:spcBef>
                <a:spcPts val="0"/>
              </a:spcBef>
              <a:spcAft>
                <a:spcPts val="0"/>
              </a:spcAft>
              <a:defRPr/>
            </a:pPr>
            <a:endParaRPr lang="en-US" sz="1800" dirty="0" smtClean="0">
              <a:solidFill>
                <a:schemeClr val="tx1"/>
              </a:solidFill>
              <a:cs typeface="Arial" pitchFamily="34" charset="0"/>
            </a:endParaRPr>
          </a:p>
          <a:p>
            <a:pPr marL="457200" indent="-292100" algn="l">
              <a:spcAft>
                <a:spcPts val="300"/>
              </a:spcAft>
              <a:buFont typeface="Arial" panose="020B0604020202020204" pitchFamily="34" charset="0"/>
              <a:buChar char="•"/>
              <a:defRPr/>
            </a:pPr>
            <a:r>
              <a:rPr lang="en-US" sz="2800" dirty="0" smtClean="0">
                <a:solidFill>
                  <a:schemeClr val="tx1"/>
                </a:solidFill>
                <a:cs typeface="Arial" pitchFamily="34" charset="0"/>
              </a:rPr>
              <a:t>Task Forces identify best practices, develop new models, support training and leverage resources from state agencies, NGO’s, regional and the corporate sector</a:t>
            </a:r>
          </a:p>
          <a:p>
            <a:pPr marL="457200" indent="-292100" algn="l">
              <a:spcAft>
                <a:spcPts val="300"/>
              </a:spcAft>
              <a:buFont typeface="Arial" panose="020B0604020202020204" pitchFamily="34" charset="0"/>
              <a:buChar char="•"/>
              <a:defRPr/>
            </a:pPr>
            <a:endParaRPr lang="en-US" sz="2400" dirty="0" smtClean="0">
              <a:solidFill>
                <a:schemeClr val="tx1">
                  <a:lumMod val="75000"/>
                  <a:lumOff val="25000"/>
                </a:schemeClr>
              </a:solidFill>
            </a:endParaRPr>
          </a:p>
        </p:txBody>
      </p:sp>
    </p:spTree>
    <p:extLst>
      <p:ext uri="{BB962C8B-B14F-4D97-AF65-F5344CB8AC3E}">
        <p14:creationId xmlns:p14="http://schemas.microsoft.com/office/powerpoint/2010/main" val="332625630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967"/>
            <a:ext cx="8229600" cy="683288"/>
          </a:xfrm>
        </p:spPr>
        <p:txBody>
          <a:bodyPr/>
          <a:lstStyle/>
          <a:p>
            <a:r>
              <a:rPr lang="en-US" sz="4000" dirty="0" smtClean="0">
                <a:solidFill>
                  <a:schemeClr val="bg1"/>
                </a:solidFill>
                <a:latin typeface="Trebuchet MS" pitchFamily="34" charset="0"/>
              </a:rPr>
              <a:t>Advancing Health in All Policies</a:t>
            </a:r>
            <a:endParaRPr lang="en-US" sz="4000" dirty="0">
              <a:solidFill>
                <a:schemeClr val="bg1"/>
              </a:solidFill>
              <a:latin typeface="Trebuchet MS" pitchFamily="34" charset="0"/>
            </a:endParaRPr>
          </a:p>
        </p:txBody>
      </p:sp>
      <p:sp>
        <p:nvSpPr>
          <p:cNvPr id="3" name="Content Placeholder 2"/>
          <p:cNvSpPr>
            <a:spLocks noGrp="1"/>
          </p:cNvSpPr>
          <p:nvPr>
            <p:ph idx="1"/>
          </p:nvPr>
        </p:nvSpPr>
        <p:spPr>
          <a:xfrm>
            <a:off x="221064" y="1115368"/>
            <a:ext cx="8686800" cy="5010796"/>
          </a:xfrm>
        </p:spPr>
        <p:txBody>
          <a:bodyPr/>
          <a:lstStyle/>
          <a:p>
            <a:pPr>
              <a:buNone/>
            </a:pPr>
            <a:r>
              <a:rPr lang="en-US" dirty="0" smtClean="0"/>
              <a:t>Two Prong Approach</a:t>
            </a:r>
          </a:p>
          <a:p>
            <a:r>
              <a:rPr lang="en-US" dirty="0" smtClean="0"/>
              <a:t>Encourage Professional Development and Training on HIA’s </a:t>
            </a:r>
          </a:p>
          <a:p>
            <a:r>
              <a:rPr lang="en-US" dirty="0" smtClean="0"/>
              <a:t>Develop new or update existing Actions to incorporate health in all policies focus</a:t>
            </a:r>
          </a:p>
          <a:p>
            <a:pPr>
              <a:buNone/>
            </a:pPr>
            <a:endParaRPr lang="en-US" sz="1800" dirty="0" smtClean="0"/>
          </a:p>
          <a:p>
            <a:pPr>
              <a:buNone/>
            </a:pPr>
            <a:r>
              <a:rPr lang="en-US" dirty="0" smtClean="0"/>
              <a:t>Technical Leadership:</a:t>
            </a:r>
          </a:p>
          <a:p>
            <a:pPr lvl="1"/>
            <a:r>
              <a:rPr lang="en-US" sz="2400" dirty="0" smtClean="0"/>
              <a:t>NJ Health Impact Collaborative-Rutgers University </a:t>
            </a:r>
          </a:p>
          <a:p>
            <a:pPr lvl="1"/>
            <a:r>
              <a:rPr lang="en-US" sz="2400" dirty="0" smtClean="0"/>
              <a:t>PEW –Health Impact Project and RWJ</a:t>
            </a:r>
          </a:p>
          <a:p>
            <a:pPr lvl="1"/>
            <a:r>
              <a:rPr lang="en-US" sz="2400" dirty="0" smtClean="0"/>
              <a:t>Georgia Health Policy Center</a:t>
            </a:r>
          </a:p>
          <a:p>
            <a:pPr>
              <a:buNone/>
            </a:pPr>
            <a:endParaRPr lang="en-US" dirty="0"/>
          </a:p>
        </p:txBody>
      </p:sp>
    </p:spTree>
    <p:extLst>
      <p:ext uri="{BB962C8B-B14F-4D97-AF65-F5344CB8AC3E}">
        <p14:creationId xmlns:p14="http://schemas.microsoft.com/office/powerpoint/2010/main" val="7582457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9424"/>
          </a:xfrm>
        </p:spPr>
        <p:txBody>
          <a:bodyPr/>
          <a:lstStyle/>
          <a:p>
            <a:r>
              <a:rPr lang="en-US" sz="4000" dirty="0" smtClean="0">
                <a:solidFill>
                  <a:schemeClr val="bg1"/>
                </a:solidFill>
                <a:latin typeface="Trebuchet MS" pitchFamily="34" charset="0"/>
              </a:rPr>
              <a:t>Advancing Health in All Policies</a:t>
            </a:r>
            <a:endParaRPr lang="en-US" sz="4000" dirty="0">
              <a:latin typeface="Trebuchet MS" pitchFamily="34" charset="0"/>
            </a:endParaRPr>
          </a:p>
        </p:txBody>
      </p:sp>
      <p:sp>
        <p:nvSpPr>
          <p:cNvPr id="3" name="Content Placeholder 2"/>
          <p:cNvSpPr>
            <a:spLocks noGrp="1"/>
          </p:cNvSpPr>
          <p:nvPr>
            <p:ph idx="1"/>
          </p:nvPr>
        </p:nvSpPr>
        <p:spPr>
          <a:xfrm>
            <a:off x="457200" y="1215851"/>
            <a:ext cx="8229600" cy="4742822"/>
          </a:xfrm>
        </p:spPr>
        <p:txBody>
          <a:bodyPr/>
          <a:lstStyle/>
          <a:p>
            <a:r>
              <a:rPr lang="en-US" dirty="0" smtClean="0"/>
              <a:t>New HIA Training Action– will award points for municipal planners, planning board members or health professionals that attend training </a:t>
            </a:r>
          </a:p>
          <a:p>
            <a:r>
              <a:rPr lang="en-US" dirty="0" smtClean="0"/>
              <a:t>Updates/Revisions Underway:</a:t>
            </a:r>
          </a:p>
          <a:p>
            <a:pPr lvl="1"/>
            <a:r>
              <a:rPr lang="en-US" dirty="0" smtClean="0"/>
              <a:t>Extreme Temperature Planning</a:t>
            </a:r>
          </a:p>
          <a:p>
            <a:pPr lvl="1"/>
            <a:r>
              <a:rPr lang="en-US" dirty="0" smtClean="0"/>
              <a:t>Bicycle and Pedestrian Audits</a:t>
            </a:r>
          </a:p>
          <a:p>
            <a:pPr lvl="1"/>
            <a:r>
              <a:rPr lang="en-US" dirty="0" smtClean="0"/>
              <a:t>Bicycle and Pedestrian Plans</a:t>
            </a:r>
          </a:p>
          <a:p>
            <a:pPr lvl="1"/>
            <a:r>
              <a:rPr lang="en-US" dirty="0" smtClean="0"/>
              <a:t>Complete Streets Policy and Program Integration monitoring</a:t>
            </a:r>
            <a:endParaRPr lang="en-US" dirty="0"/>
          </a:p>
        </p:txBody>
      </p:sp>
    </p:spTree>
    <p:extLst>
      <p:ext uri="{BB962C8B-B14F-4D97-AF65-F5344CB8AC3E}">
        <p14:creationId xmlns:p14="http://schemas.microsoft.com/office/powerpoint/2010/main" val="7927929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9472"/>
          </a:xfrm>
        </p:spPr>
        <p:txBody>
          <a:bodyPr/>
          <a:lstStyle/>
          <a:p>
            <a:r>
              <a:rPr lang="en-US" sz="4000" dirty="0" smtClean="0">
                <a:solidFill>
                  <a:schemeClr val="bg1"/>
                </a:solidFill>
                <a:latin typeface="Trebuchet MS" pitchFamily="34" charset="0"/>
              </a:rPr>
              <a:t>Advancing Health in All Policies</a:t>
            </a:r>
            <a:endParaRPr lang="en-US" sz="4000" dirty="0">
              <a:latin typeface="Trebuchet MS" pitchFamily="34" charset="0"/>
            </a:endParaRPr>
          </a:p>
        </p:txBody>
      </p:sp>
      <p:sp>
        <p:nvSpPr>
          <p:cNvPr id="3" name="Content Placeholder 2"/>
          <p:cNvSpPr>
            <a:spLocks noGrp="1"/>
          </p:cNvSpPr>
          <p:nvPr>
            <p:ph idx="1"/>
          </p:nvPr>
        </p:nvSpPr>
        <p:spPr>
          <a:xfrm>
            <a:off x="2833634" y="1065125"/>
            <a:ext cx="6084277" cy="4843306"/>
          </a:xfrm>
        </p:spPr>
        <p:txBody>
          <a:bodyPr/>
          <a:lstStyle/>
          <a:p>
            <a:pPr>
              <a:buNone/>
            </a:pPr>
            <a:r>
              <a:rPr lang="en-US" dirty="0" smtClean="0"/>
              <a:t>Next Steps and Timeframe</a:t>
            </a:r>
          </a:p>
          <a:p>
            <a:r>
              <a:rPr lang="en-US" dirty="0" smtClean="0"/>
              <a:t>New or Updated Actions and associated toolkits incorporated into program early fall</a:t>
            </a:r>
          </a:p>
          <a:p>
            <a:r>
              <a:rPr lang="en-US" dirty="0" smtClean="0"/>
              <a:t>Outreach, education &amp; training </a:t>
            </a:r>
          </a:p>
          <a:p>
            <a:r>
              <a:rPr lang="en-US" dirty="0" smtClean="0"/>
              <a:t>Highlighted at workshops at NJ League of Municipalities, NJ American Planning Association, other health and transportation</a:t>
            </a:r>
            <a:endParaRPr lang="en-US" dirty="0"/>
          </a:p>
        </p:txBody>
      </p:sp>
      <p:pic>
        <p:nvPicPr>
          <p:cNvPr id="4" name="Picture 2" descr="C:\Users\Ranieri\Documents\SustainableJersey\Photos\DodgeApplicationPhoto\SustainableJerseyTaskForceDiscussion.JPG"/>
          <p:cNvPicPr>
            <a:picLocks noChangeAspect="1" noChangeArrowheads="1"/>
          </p:cNvPicPr>
          <p:nvPr/>
        </p:nvPicPr>
        <p:blipFill>
          <a:blip r:embed="rId2"/>
          <a:srcRect/>
          <a:stretch>
            <a:fillRect/>
          </a:stretch>
        </p:blipFill>
        <p:spPr bwMode="auto">
          <a:xfrm>
            <a:off x="6860" y="1587639"/>
            <a:ext cx="2595662" cy="3436971"/>
          </a:xfrm>
          <a:prstGeom prst="rect">
            <a:avLst/>
          </a:prstGeom>
          <a:noFill/>
          <a:ln w="9525">
            <a:noFill/>
            <a:miter lim="800000"/>
            <a:headEnd/>
            <a:tailEnd/>
          </a:ln>
        </p:spPr>
      </p:pic>
    </p:spTree>
    <p:extLst>
      <p:ext uri="{BB962C8B-B14F-4D97-AF65-F5344CB8AC3E}">
        <p14:creationId xmlns:p14="http://schemas.microsoft.com/office/powerpoint/2010/main" val="16146448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3047"/>
          </a:xfrm>
        </p:spPr>
        <p:txBody>
          <a:bodyPr/>
          <a:lstStyle/>
          <a:p>
            <a:r>
              <a:rPr lang="en-US" dirty="0" smtClean="0">
                <a:solidFill>
                  <a:srgbClr val="FFFFFF"/>
                </a:solidFill>
                <a:latin typeface="Trebuchet MS" pitchFamily="34" charset="0"/>
              </a:rPr>
              <a:t>Lessons Learned</a:t>
            </a:r>
            <a:endParaRPr lang="en-US" dirty="0">
              <a:solidFill>
                <a:srgbClr val="FFFFFF"/>
              </a:solidFill>
              <a:latin typeface="Trebuchet MS" pitchFamily="34" charset="0"/>
            </a:endParaRPr>
          </a:p>
        </p:txBody>
      </p:sp>
      <p:sp>
        <p:nvSpPr>
          <p:cNvPr id="3" name="Content Placeholder 2"/>
          <p:cNvSpPr>
            <a:spLocks noGrp="1"/>
          </p:cNvSpPr>
          <p:nvPr>
            <p:ph idx="1"/>
          </p:nvPr>
        </p:nvSpPr>
        <p:spPr>
          <a:xfrm>
            <a:off x="457200" y="1318846"/>
            <a:ext cx="8229600" cy="4525963"/>
          </a:xfrm>
        </p:spPr>
        <p:txBody>
          <a:bodyPr/>
          <a:lstStyle/>
          <a:p>
            <a:r>
              <a:rPr lang="en-US" sz="2800" dirty="0" smtClean="0"/>
              <a:t>Collaboration critical- </a:t>
            </a:r>
            <a:r>
              <a:rPr lang="en-US" sz="2800" i="1" dirty="0" smtClean="0"/>
              <a:t>but need to spend time to build base knowledge to make progress</a:t>
            </a:r>
          </a:p>
          <a:p>
            <a:r>
              <a:rPr lang="en-US" sz="2800" dirty="0" smtClean="0"/>
              <a:t>Be strategic and focused when selecting initial HiAP initiatives, look for those with high probability of success. </a:t>
            </a:r>
            <a:r>
              <a:rPr lang="en-US" sz="2800" i="1" dirty="0" smtClean="0"/>
              <a:t>Best practices need to be backstopped by multi-agency/organizational support, technical services, training, and optimally funding </a:t>
            </a:r>
          </a:p>
          <a:p>
            <a:r>
              <a:rPr lang="en-US" sz="2800" dirty="0" smtClean="0"/>
              <a:t>Curb or manage enthusiasm - </a:t>
            </a:r>
            <a:r>
              <a:rPr lang="en-US" sz="2800" i="1" dirty="0" smtClean="0"/>
              <a:t>change needs to be structurally supported, so go slow </a:t>
            </a:r>
            <a:endParaRPr lang="en-US" sz="2800" i="1" dirty="0"/>
          </a:p>
        </p:txBody>
      </p:sp>
    </p:spTree>
    <p:extLst>
      <p:ext uri="{BB962C8B-B14F-4D97-AF65-F5344CB8AC3E}">
        <p14:creationId xmlns:p14="http://schemas.microsoft.com/office/powerpoint/2010/main" val="29709992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4"/>
          <p:cNvSpPr>
            <a:spLocks noGrp="1"/>
          </p:cNvSpPr>
          <p:nvPr>
            <p:ph type="sldNum" sz="quarter" idx="12"/>
          </p:nvPr>
        </p:nvSpPr>
        <p:spPr bwMode="auto">
          <a:noFill/>
          <a:ln>
            <a:miter lim="800000"/>
            <a:headEnd/>
            <a:tailEnd/>
          </a:ln>
        </p:spPr>
        <p:txBody>
          <a:bodyPr/>
          <a:lstStyle/>
          <a:p>
            <a:fld id="{FB17B6B7-8B15-49FC-95BA-9A1070E69D50}" type="slidenum">
              <a:rPr lang="en-US" altLang="en-US"/>
              <a:pPr/>
              <a:t>48</a:t>
            </a:fld>
            <a:endParaRPr lang="en-US" altLang="en-US" dirty="0"/>
          </a:p>
        </p:txBody>
      </p:sp>
      <p:sp>
        <p:nvSpPr>
          <p:cNvPr id="2" name="Title 1"/>
          <p:cNvSpPr>
            <a:spLocks noGrp="1"/>
          </p:cNvSpPr>
          <p:nvPr>
            <p:ph type="title"/>
          </p:nvPr>
        </p:nvSpPr>
        <p:spPr>
          <a:xfrm>
            <a:off x="457200" y="274638"/>
            <a:ext cx="8229600" cy="582612"/>
          </a:xfrm>
        </p:spPr>
        <p:txBody>
          <a:bodyPr>
            <a:normAutofit fontScale="90000"/>
          </a:bodyPr>
          <a:lstStyle/>
          <a:p>
            <a:pPr>
              <a:defRPr/>
            </a:pPr>
            <a:r>
              <a:rPr lang="en-US" dirty="0" smtClean="0">
                <a:solidFill>
                  <a:schemeClr val="bg1"/>
                </a:solidFill>
              </a:rPr>
              <a:t>Thank you!</a:t>
            </a:r>
            <a:endParaRPr lang="en-US" dirty="0">
              <a:solidFill>
                <a:schemeClr val="bg1"/>
              </a:solidFill>
            </a:endParaRPr>
          </a:p>
        </p:txBody>
      </p:sp>
      <p:sp>
        <p:nvSpPr>
          <p:cNvPr id="36869" name="TextBox 5"/>
          <p:cNvSpPr txBox="1">
            <a:spLocks noChangeArrowheads="1"/>
          </p:cNvSpPr>
          <p:nvPr/>
        </p:nvSpPr>
        <p:spPr bwMode="auto">
          <a:xfrm>
            <a:off x="360363" y="4182569"/>
            <a:ext cx="8423275" cy="1815882"/>
          </a:xfrm>
          <a:prstGeom prst="rect">
            <a:avLst/>
          </a:prstGeom>
          <a:noFill/>
          <a:ln w="9525">
            <a:noFill/>
            <a:miter lim="800000"/>
            <a:headEnd/>
            <a:tailEnd/>
          </a:ln>
        </p:spPr>
        <p:txBody>
          <a:bodyPr>
            <a:spAutoFit/>
          </a:bodyPr>
          <a:lstStyle/>
          <a:p>
            <a:pPr defTabSz="457200" eaLnBrk="0" fontAlgn="base" hangingPunct="0">
              <a:spcBef>
                <a:spcPct val="0"/>
              </a:spcBef>
              <a:spcAft>
                <a:spcPct val="0"/>
              </a:spcAft>
            </a:pPr>
            <a:r>
              <a:rPr lang="en-US" sz="2800" dirty="0">
                <a:solidFill>
                  <a:prstClr val="black"/>
                </a:solidFill>
                <a:latin typeface="Arial" charset="0"/>
                <a:cs typeface="Arial" charset="0"/>
              </a:rPr>
              <a:t>Donna Drewes PP/AICP, Co-Director </a:t>
            </a:r>
          </a:p>
          <a:p>
            <a:pPr defTabSz="457200" eaLnBrk="0" fontAlgn="base" hangingPunct="0">
              <a:spcBef>
                <a:spcPct val="0"/>
              </a:spcBef>
              <a:spcAft>
                <a:spcPct val="0"/>
              </a:spcAft>
            </a:pPr>
            <a:r>
              <a:rPr lang="en-US" sz="2800" dirty="0">
                <a:solidFill>
                  <a:prstClr val="black"/>
                </a:solidFill>
                <a:latin typeface="Arial" charset="0"/>
                <a:cs typeface="Arial" charset="0"/>
              </a:rPr>
              <a:t>Sustainable Jersey</a:t>
            </a:r>
          </a:p>
          <a:p>
            <a:pPr defTabSz="457200" eaLnBrk="0" fontAlgn="base" hangingPunct="0">
              <a:spcBef>
                <a:spcPct val="0"/>
              </a:spcBef>
              <a:spcAft>
                <a:spcPct val="0"/>
              </a:spcAft>
            </a:pPr>
            <a:r>
              <a:rPr lang="en-US" sz="2800" dirty="0">
                <a:solidFill>
                  <a:prstClr val="black"/>
                </a:solidFill>
                <a:latin typeface="Arial" charset="0"/>
                <a:cs typeface="Arial" charset="0"/>
              </a:rPr>
              <a:t>Sustainability </a:t>
            </a:r>
            <a:r>
              <a:rPr lang="en-US" sz="2800" dirty="0" smtClean="0">
                <a:solidFill>
                  <a:prstClr val="black"/>
                </a:solidFill>
                <a:latin typeface="Arial" charset="0"/>
                <a:cs typeface="Arial" charset="0"/>
              </a:rPr>
              <a:t>Institute at </a:t>
            </a:r>
            <a:r>
              <a:rPr lang="en-US" sz="2800" dirty="0">
                <a:solidFill>
                  <a:prstClr val="black"/>
                </a:solidFill>
                <a:latin typeface="Arial" charset="0"/>
                <a:cs typeface="Arial" charset="0"/>
              </a:rPr>
              <a:t>The College of New Jersey</a:t>
            </a:r>
          </a:p>
          <a:p>
            <a:pPr defTabSz="457200" eaLnBrk="0" fontAlgn="base" hangingPunct="0">
              <a:spcBef>
                <a:spcPct val="0"/>
              </a:spcBef>
              <a:spcAft>
                <a:spcPct val="0"/>
              </a:spcAft>
            </a:pPr>
            <a:r>
              <a:rPr lang="en-US" sz="2800" dirty="0">
                <a:solidFill>
                  <a:prstClr val="black"/>
                </a:solidFill>
                <a:latin typeface="Arial" charset="0"/>
                <a:cs typeface="Arial" charset="0"/>
              </a:rPr>
              <a:t>drewes@tcnj.edu</a:t>
            </a:r>
          </a:p>
        </p:txBody>
      </p:sp>
      <p:sp>
        <p:nvSpPr>
          <p:cNvPr id="3" name="TextBox 2"/>
          <p:cNvSpPr txBox="1"/>
          <p:nvPr/>
        </p:nvSpPr>
        <p:spPr>
          <a:xfrm>
            <a:off x="653144" y="1596578"/>
            <a:ext cx="8033656" cy="1200329"/>
          </a:xfrm>
          <a:prstGeom prst="rect">
            <a:avLst/>
          </a:prstGeom>
          <a:noFill/>
        </p:spPr>
        <p:txBody>
          <a:bodyPr wrap="square" rtlCol="0">
            <a:spAutoFit/>
          </a:bodyPr>
          <a:lstStyle/>
          <a:p>
            <a:pPr defTabSz="457200" eaLnBrk="0" fontAlgn="base" hangingPunct="0">
              <a:spcBef>
                <a:spcPct val="0"/>
              </a:spcBef>
              <a:spcAft>
                <a:spcPct val="0"/>
              </a:spcAft>
            </a:pPr>
            <a:r>
              <a:rPr lang="en-US" sz="2400" dirty="0">
                <a:solidFill>
                  <a:prstClr val="black"/>
                </a:solidFill>
                <a:latin typeface="Arial" charset="0"/>
                <a:cs typeface="Arial" charset="0"/>
              </a:rPr>
              <a:t>Sustainable Jersey website</a:t>
            </a:r>
          </a:p>
          <a:p>
            <a:pPr lvl="1" defTabSz="457200" eaLnBrk="0" fontAlgn="base" hangingPunct="0">
              <a:spcBef>
                <a:spcPct val="0"/>
              </a:spcBef>
              <a:spcAft>
                <a:spcPct val="0"/>
              </a:spcAft>
            </a:pPr>
            <a:r>
              <a:rPr lang="en-US" sz="2400" dirty="0">
                <a:solidFill>
                  <a:prstClr val="black"/>
                </a:solidFill>
                <a:latin typeface="Arial" charset="0"/>
                <a:cs typeface="Arial" charset="0"/>
                <a:hlinkClick r:id="rId2"/>
              </a:rPr>
              <a:t>www.sustainablejersey.com</a:t>
            </a:r>
            <a:endParaRPr lang="en-US" sz="2400" dirty="0">
              <a:solidFill>
                <a:prstClr val="black"/>
              </a:solidFill>
              <a:latin typeface="Arial" charset="0"/>
              <a:cs typeface="Arial" charset="0"/>
            </a:endParaRPr>
          </a:p>
          <a:p>
            <a:pPr lvl="1" defTabSz="457200" eaLnBrk="0" fontAlgn="base" hangingPunct="0">
              <a:spcBef>
                <a:spcPct val="0"/>
              </a:spcBef>
              <a:spcAft>
                <a:spcPct val="0"/>
              </a:spcAft>
            </a:pPr>
            <a:r>
              <a:rPr lang="en-US" sz="2400" dirty="0">
                <a:solidFill>
                  <a:prstClr val="black"/>
                </a:solidFill>
                <a:latin typeface="Arial" charset="0"/>
                <a:cs typeface="Arial" charset="0"/>
                <a:hlinkClick r:id="rId3"/>
              </a:rPr>
              <a:t>www.sustainablejerseyschool.com</a:t>
            </a:r>
            <a:endParaRPr lang="en-US" sz="2400" dirty="0">
              <a:solidFill>
                <a:prstClr val="black"/>
              </a:solidFill>
              <a:latin typeface="Arial" charset="0"/>
              <a:cs typeface="Arial" charset="0"/>
            </a:endParaRPr>
          </a:p>
        </p:txBody>
      </p:sp>
    </p:spTree>
    <p:extLst>
      <p:ext uri="{BB962C8B-B14F-4D97-AF65-F5344CB8AC3E}">
        <p14:creationId xmlns:p14="http://schemas.microsoft.com/office/powerpoint/2010/main" val="520431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Integrating Research, Evaluation and Data Systems </a:t>
            </a:r>
            <a:endParaRPr lang="en-US" dirty="0"/>
          </a:p>
        </p:txBody>
      </p:sp>
      <p:sp>
        <p:nvSpPr>
          <p:cNvPr id="3" name="Content Placeholder 2"/>
          <p:cNvSpPr>
            <a:spLocks noGrp="1"/>
          </p:cNvSpPr>
          <p:nvPr>
            <p:ph idx="1"/>
          </p:nvPr>
        </p:nvSpPr>
        <p:spPr>
          <a:xfrm>
            <a:off x="457200" y="1600200"/>
            <a:ext cx="7848600" cy="4525963"/>
          </a:xfrm>
        </p:spPr>
        <p:txBody>
          <a:bodyPr/>
          <a:lstStyle/>
          <a:p>
            <a:r>
              <a:rPr lang="en-US" sz="2600" b="1" dirty="0" smtClean="0"/>
              <a:t>Program Evaluation</a:t>
            </a:r>
            <a:r>
              <a:rPr lang="en-US" sz="2600" dirty="0" smtClean="0"/>
              <a:t>: Evaluation of the Los Angeles County Teen Court program</a:t>
            </a:r>
          </a:p>
          <a:p>
            <a:r>
              <a:rPr lang="en-US" sz="2600" b="1" dirty="0" smtClean="0"/>
              <a:t>Community-Partnered Research</a:t>
            </a:r>
            <a:r>
              <a:rPr lang="en-US" sz="2600" dirty="0" smtClean="0"/>
              <a:t>: Understanding youth’s experiences with current “state” of truancy reduction system</a:t>
            </a:r>
            <a:endParaRPr lang="en-US" sz="2600" i="1" dirty="0" smtClean="0"/>
          </a:p>
          <a:p>
            <a:endParaRPr lang="en-US" i="1" dirty="0" smtClean="0"/>
          </a:p>
          <a:p>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2057400" y="3935086"/>
            <a:ext cx="6553200" cy="29229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a:xfrm>
            <a:off x="533400" y="1570037"/>
            <a:ext cx="8229600" cy="4525963"/>
          </a:xfrm>
        </p:spPr>
        <p:txBody>
          <a:bodyPr/>
          <a:lstStyle/>
          <a:p>
            <a:r>
              <a:rPr lang="en-US" sz="2600" dirty="0" smtClean="0"/>
              <a:t>Build credibility as an unbiased source for assessment and evaluation expertise</a:t>
            </a:r>
          </a:p>
          <a:p>
            <a:r>
              <a:rPr lang="en-US" sz="2600" dirty="0" smtClean="0"/>
              <a:t>Link to existing collaborations/partnerships</a:t>
            </a:r>
          </a:p>
          <a:p>
            <a:pPr lvl="1"/>
            <a:r>
              <a:rPr lang="en-US" sz="2600" dirty="0" smtClean="0"/>
              <a:t>Understand and start with </a:t>
            </a:r>
            <a:r>
              <a:rPr lang="en-US" sz="2600" i="1" dirty="0" smtClean="0"/>
              <a:t>their</a:t>
            </a:r>
            <a:r>
              <a:rPr lang="en-US" sz="2600" dirty="0" smtClean="0"/>
              <a:t> goals</a:t>
            </a:r>
          </a:p>
          <a:p>
            <a:r>
              <a:rPr lang="en-US" sz="2600" dirty="0" smtClean="0"/>
              <a:t>Be prepared to offer many types of tools (e.g., evaluation, policy analysis)</a:t>
            </a:r>
          </a:p>
          <a:p>
            <a:pPr lvl="1"/>
            <a:r>
              <a:rPr lang="en-US" sz="2600" dirty="0" smtClean="0"/>
              <a:t>HIA as one of many ways to add value</a:t>
            </a:r>
          </a:p>
          <a:p>
            <a:r>
              <a:rPr lang="en-US" sz="2600" dirty="0" smtClean="0"/>
              <a:t>Need for messaging strategies to create awareness about the interconnections between partner/</a:t>
            </a:r>
            <a:r>
              <a:rPr lang="en-US" sz="2600" dirty="0" err="1" smtClean="0"/>
              <a:t>sectoral</a:t>
            </a:r>
            <a:r>
              <a:rPr lang="en-US" sz="2600" dirty="0" smtClean="0"/>
              <a:t> goals (e.g., health, education, juvenile justice) </a:t>
            </a:r>
          </a:p>
        </p:txBody>
      </p:sp>
      <p:sp>
        <p:nvSpPr>
          <p:cNvPr id="4" name="Slide Number Placeholder 3"/>
          <p:cNvSpPr>
            <a:spLocks noGrp="1"/>
          </p:cNvSpPr>
          <p:nvPr>
            <p:ph type="sldNum" sz="quarter" idx="12"/>
          </p:nvPr>
        </p:nvSpPr>
        <p:spPr/>
        <p:txBody>
          <a:bodyPr/>
          <a:lstStyle/>
          <a:p>
            <a:pPr>
              <a:defRPr/>
            </a:pPr>
            <a:fld id="{C7E2BE87-D172-4021-A64E-202D5128EAB0}" type="slidenum">
              <a:rPr lang="en-US" smtClean="0"/>
              <a:pPr>
                <a:defRPr/>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Forward</a:t>
            </a:r>
            <a:endParaRPr lang="en-US" dirty="0"/>
          </a:p>
        </p:txBody>
      </p:sp>
      <p:sp>
        <p:nvSpPr>
          <p:cNvPr id="3" name="Content Placeholder 2"/>
          <p:cNvSpPr>
            <a:spLocks noGrp="1"/>
          </p:cNvSpPr>
          <p:nvPr>
            <p:ph idx="1"/>
          </p:nvPr>
        </p:nvSpPr>
        <p:spPr/>
        <p:txBody>
          <a:bodyPr/>
          <a:lstStyle/>
          <a:p>
            <a:r>
              <a:rPr lang="en-US" dirty="0" smtClean="0"/>
              <a:t>Continue to foster an infrastructure that allows for ongoing collaborative opportunities and the routine integration of youth wellness priorities</a:t>
            </a:r>
          </a:p>
          <a:p>
            <a:pPr lvl="1"/>
            <a:r>
              <a:rPr lang="en-US" dirty="0" smtClean="0"/>
              <a:t>Opportunities for integrated data systems, coordinated funding and cross-sector training?</a:t>
            </a:r>
          </a:p>
          <a:p>
            <a:pPr lvl="1"/>
            <a:r>
              <a:rPr lang="en-US" dirty="0" smtClean="0"/>
              <a:t>Launch of place-based, scalable models?</a:t>
            </a:r>
          </a:p>
          <a:p>
            <a:r>
              <a:rPr lang="en-US" dirty="0" smtClean="0"/>
              <a:t>Look for opportunities to integrate multi-sector collaborations within other Departmental areas</a:t>
            </a:r>
          </a:p>
          <a:p>
            <a:pPr lvl="1"/>
            <a:r>
              <a:rPr lang="en-US" dirty="0" smtClean="0"/>
              <a:t>Value added of overarching </a:t>
            </a:r>
            <a:r>
              <a:rPr lang="en-US" dirty="0" err="1" smtClean="0"/>
              <a:t>HiAP</a:t>
            </a:r>
            <a:r>
              <a:rPr lang="en-US" dirty="0" smtClean="0"/>
              <a:t> Council? </a:t>
            </a:r>
          </a:p>
        </p:txBody>
      </p:sp>
    </p:spTree>
    <p:extLst>
      <p:ext uri="{BB962C8B-B14F-4D97-AF65-F5344CB8AC3E}">
        <p14:creationId xmlns:p14="http://schemas.microsoft.com/office/powerpoint/2010/main" val="2958133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to a Few Products </a:t>
            </a:r>
            <a:endParaRPr lang="en-US" dirty="0"/>
          </a:p>
        </p:txBody>
      </p:sp>
      <p:sp>
        <p:nvSpPr>
          <p:cNvPr id="3" name="Content Placeholder 2"/>
          <p:cNvSpPr>
            <a:spLocks noGrp="1"/>
          </p:cNvSpPr>
          <p:nvPr>
            <p:ph idx="1"/>
          </p:nvPr>
        </p:nvSpPr>
        <p:spPr>
          <a:xfrm>
            <a:off x="457200" y="1371600"/>
            <a:ext cx="8382000" cy="4525963"/>
          </a:xfrm>
        </p:spPr>
        <p:txBody>
          <a:bodyPr/>
          <a:lstStyle/>
          <a:p>
            <a:r>
              <a:rPr lang="en-US" dirty="0" err="1" smtClean="0"/>
              <a:t>HiAP</a:t>
            </a:r>
            <a:r>
              <a:rPr lang="en-US" dirty="0" smtClean="0"/>
              <a:t> Framework Manuscript</a:t>
            </a:r>
          </a:p>
          <a:p>
            <a:pPr lvl="1">
              <a:buNone/>
            </a:pPr>
            <a:r>
              <a:rPr lang="en-US" sz="1800" dirty="0" smtClean="0"/>
              <a:t>     </a:t>
            </a:r>
            <a:r>
              <a:rPr lang="en-US" sz="1800" dirty="0" err="1" smtClean="0"/>
              <a:t>Gase</a:t>
            </a:r>
            <a:r>
              <a:rPr lang="en-US" sz="1800" dirty="0" smtClean="0"/>
              <a:t> LN, </a:t>
            </a:r>
            <a:r>
              <a:rPr lang="en-US" sz="1800" dirty="0" err="1" smtClean="0"/>
              <a:t>Pennott</a:t>
            </a:r>
            <a:r>
              <a:rPr lang="en-US" sz="1800" dirty="0" smtClean="0"/>
              <a:t> R, Smith K. “Health in All Policies”: Taking Stock of Emerging Practices to Incorporate Health in Decision-Making in the United States. </a:t>
            </a:r>
            <a:r>
              <a:rPr lang="en-US" sz="1800" i="1" dirty="0" smtClean="0"/>
              <a:t>Journal of Public Health Management and Practice</a:t>
            </a:r>
            <a:r>
              <a:rPr lang="en-US" sz="1800" dirty="0" smtClean="0"/>
              <a:t>. 2013;19(6):529-540.  </a:t>
            </a:r>
          </a:p>
          <a:p>
            <a:r>
              <a:rPr lang="en-US" dirty="0" smtClean="0"/>
              <a:t>Transit Pass HIA Report and Issue Brief</a:t>
            </a:r>
          </a:p>
          <a:p>
            <a:pPr lvl="2">
              <a:buNone/>
            </a:pPr>
            <a:r>
              <a:rPr lang="en-US" dirty="0" smtClean="0">
                <a:hlinkClick r:id="rId2"/>
              </a:rPr>
              <a:t>http://publichealth.lacounty.gov/pa/PA_Projects.htm</a:t>
            </a:r>
            <a:endParaRPr lang="en-US" dirty="0" smtClean="0"/>
          </a:p>
          <a:p>
            <a:r>
              <a:rPr lang="en-US" dirty="0" smtClean="0"/>
              <a:t>Transit Pass HIA Manuscript</a:t>
            </a:r>
          </a:p>
          <a:p>
            <a:pPr lvl="1">
              <a:buNone/>
            </a:pPr>
            <a:r>
              <a:rPr lang="en-US" sz="1800" dirty="0" smtClean="0"/>
              <a:t>	</a:t>
            </a:r>
            <a:r>
              <a:rPr lang="en-US" sz="1800" dirty="0" err="1" smtClean="0"/>
              <a:t>Gase</a:t>
            </a:r>
            <a:r>
              <a:rPr lang="en-US" sz="1800" dirty="0" smtClean="0"/>
              <a:t> LN,</a:t>
            </a:r>
            <a:r>
              <a:rPr lang="en-US" sz="1800" b="1" dirty="0" smtClean="0"/>
              <a:t> </a:t>
            </a:r>
            <a:r>
              <a:rPr lang="en-US" sz="1800" dirty="0" err="1" smtClean="0"/>
              <a:t>Kuo</a:t>
            </a:r>
            <a:r>
              <a:rPr lang="en-US" sz="1800" dirty="0" smtClean="0"/>
              <a:t> T, </a:t>
            </a:r>
            <a:r>
              <a:rPr lang="en-US" sz="1800" dirty="0" err="1" smtClean="0"/>
              <a:t>Teutsch</a:t>
            </a:r>
            <a:r>
              <a:rPr lang="en-US" sz="1800" dirty="0" smtClean="0"/>
              <a:t> S, Fielding JE. Estimating the Costs and Benefits of Providing Free Public Transit Passes to Students in Los Angeles County: Lessons Learned in Applying a Health Lens to Decision-Making. </a:t>
            </a:r>
            <a:r>
              <a:rPr lang="en-US" sz="1800" i="1" dirty="0" err="1" smtClean="0"/>
              <a:t>Int</a:t>
            </a:r>
            <a:r>
              <a:rPr lang="en-US" sz="1800" i="1" dirty="0" smtClean="0"/>
              <a:t>  J Environ Res Public Health</a:t>
            </a:r>
            <a:r>
              <a:rPr lang="en-US" sz="1800" dirty="0" smtClean="0"/>
              <a:t>. 2014;11(11):11384-97.</a:t>
            </a:r>
          </a:p>
          <a:p>
            <a:pPr lvl="0"/>
            <a:r>
              <a:rPr lang="en-US" dirty="0" smtClean="0"/>
              <a:t>Policy and Program Priorities Manuscript</a:t>
            </a:r>
          </a:p>
          <a:p>
            <a:pPr lvl="1">
              <a:buNone/>
            </a:pPr>
            <a:r>
              <a:rPr lang="en-US" sz="1800" dirty="0" smtClean="0"/>
              <a:t>	</a:t>
            </a:r>
            <a:r>
              <a:rPr lang="en-US" sz="1800" dirty="0" err="1" smtClean="0"/>
              <a:t>Gase</a:t>
            </a:r>
            <a:r>
              <a:rPr lang="en-US" sz="1800" dirty="0" smtClean="0"/>
              <a:t> LN, Butler K, </a:t>
            </a:r>
            <a:r>
              <a:rPr lang="en-US" sz="1800" dirty="0" err="1" smtClean="0"/>
              <a:t>Kuo</a:t>
            </a:r>
            <a:r>
              <a:rPr lang="en-US" sz="1800" dirty="0" smtClean="0"/>
              <a:t> T, The Los Angeles County School Attendance Task Force Workgroup. The current state of truancy reduction programs and opportunities for enhancement in Los Angeles County. </a:t>
            </a:r>
            <a:r>
              <a:rPr lang="en-US" sz="1800" i="1" dirty="0" smtClean="0"/>
              <a:t>Children and Youth Services Review. </a:t>
            </a:r>
            <a:r>
              <a:rPr lang="en-US" sz="1800" dirty="0" smtClean="0"/>
              <a:t>2015; 52:17-25.</a:t>
            </a:r>
          </a:p>
          <a:p>
            <a:pPr lvl="0"/>
            <a:endParaRPr lang="en-US" dirty="0" smtClean="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F5572846-F7CC-4330-B214-3172ECA1CF96}" type="slidenum">
              <a:rPr lang="en-US"/>
              <a:pPr>
                <a:defRPr/>
              </a:pPr>
              <a:t>9</a:t>
            </a:fld>
            <a:endParaRPr lang="en-US"/>
          </a:p>
        </p:txBody>
      </p:sp>
      <p:sp>
        <p:nvSpPr>
          <p:cNvPr id="20483" name="Rectangle 2"/>
          <p:cNvSpPr>
            <a:spLocks noGrp="1" noChangeArrowheads="1"/>
          </p:cNvSpPr>
          <p:nvPr>
            <p:ph type="title"/>
          </p:nvPr>
        </p:nvSpPr>
        <p:spPr>
          <a:xfrm>
            <a:off x="457200" y="889015"/>
            <a:ext cx="8229600" cy="634985"/>
          </a:xfrm>
        </p:spPr>
        <p:txBody>
          <a:bodyPr/>
          <a:lstStyle/>
          <a:p>
            <a:pPr eaLnBrk="1" hangingPunct="1"/>
            <a:r>
              <a:rPr lang="en-US" altLang="en-US" sz="2800" dirty="0" smtClean="0"/>
              <a:t>Acknowledgments – Contributors and Members of the Health Impact Evaluation Center</a:t>
            </a:r>
          </a:p>
        </p:txBody>
      </p:sp>
      <p:sp>
        <p:nvSpPr>
          <p:cNvPr id="20484" name="Rectangle 3"/>
          <p:cNvSpPr>
            <a:spLocks noGrp="1" noChangeArrowheads="1"/>
          </p:cNvSpPr>
          <p:nvPr>
            <p:ph type="body" idx="1"/>
          </p:nvPr>
        </p:nvSpPr>
        <p:spPr>
          <a:xfrm>
            <a:off x="457200" y="1951038"/>
            <a:ext cx="8229600" cy="4525962"/>
          </a:xfrm>
        </p:spPr>
        <p:txBody>
          <a:bodyPr/>
          <a:lstStyle/>
          <a:p>
            <a:pPr marL="0" indent="0">
              <a:buFontTx/>
              <a:buNone/>
            </a:pPr>
            <a:r>
              <a:rPr lang="en-US" altLang="en-US" sz="1800" b="1" dirty="0" smtClean="0"/>
              <a:t>OFFICE OF HEALTH ASSESSMENT AND EPIDEMIOLOGY</a:t>
            </a:r>
          </a:p>
          <a:p>
            <a:pPr marL="0" indent="0">
              <a:buFontTx/>
              <a:buNone/>
            </a:pPr>
            <a:r>
              <a:rPr lang="en-US" altLang="en-US" sz="1800" dirty="0" smtClean="0"/>
              <a:t>Margaret Shih, MD, PhD</a:t>
            </a:r>
          </a:p>
          <a:p>
            <a:pPr marL="0" indent="0">
              <a:buFontTx/>
              <a:buNone/>
            </a:pPr>
            <a:r>
              <a:rPr lang="en-US" altLang="en-US" sz="1800" dirty="0" smtClean="0"/>
              <a:t>Ricardo </a:t>
            </a:r>
            <a:r>
              <a:rPr lang="en-US" altLang="en-US" sz="1800" dirty="0" err="1" smtClean="0"/>
              <a:t>Basurto</a:t>
            </a:r>
            <a:r>
              <a:rPr lang="en-US" altLang="en-US" sz="1800" dirty="0" smtClean="0"/>
              <a:t>-Davila, PhD, </a:t>
            </a:r>
            <a:r>
              <a:rPr lang="en-US" altLang="en-US" sz="1800" dirty="0" err="1" smtClean="0"/>
              <a:t>MSc</a:t>
            </a:r>
            <a:endParaRPr lang="en-US" altLang="en-US" sz="1800" dirty="0" smtClean="0"/>
          </a:p>
          <a:p>
            <a:pPr marL="0" indent="0">
              <a:buFontTx/>
              <a:buNone/>
            </a:pPr>
            <a:r>
              <a:rPr lang="en-US" altLang="en-US" sz="1800" dirty="0" smtClean="0"/>
              <a:t>Katherine Butler, MPH</a:t>
            </a:r>
          </a:p>
          <a:p>
            <a:pPr marL="0" indent="0">
              <a:buFontTx/>
              <a:buNone/>
            </a:pPr>
            <a:endParaRPr lang="en-US" altLang="en-US" sz="1800" b="1" dirty="0" smtClean="0"/>
          </a:p>
          <a:p>
            <a:pPr marL="0" indent="0">
              <a:buFontTx/>
              <a:buNone/>
            </a:pPr>
            <a:r>
              <a:rPr lang="en-US" altLang="en-US" sz="1800" b="1" dirty="0" smtClean="0"/>
              <a:t>OFFICE OF PLANNING, EVALUATION AND DEVELOPMENT</a:t>
            </a:r>
            <a:r>
              <a:rPr lang="en-US" altLang="en-US" sz="1800" dirty="0" smtClean="0"/>
              <a:t/>
            </a:r>
            <a:br>
              <a:rPr lang="en-US" altLang="en-US" sz="1800" dirty="0" smtClean="0"/>
            </a:br>
            <a:r>
              <a:rPr lang="en-US" altLang="en-US" sz="1800" dirty="0" smtClean="0"/>
              <a:t>Virginia Huang Richman, PhD, MPH</a:t>
            </a:r>
          </a:p>
          <a:p>
            <a:pPr marL="0" indent="0">
              <a:buFontTx/>
              <a:buNone/>
            </a:pPr>
            <a:endParaRPr lang="en-US" altLang="en-US" sz="1800" dirty="0" smtClean="0"/>
          </a:p>
          <a:p>
            <a:pPr marL="0" indent="0">
              <a:buFontTx/>
              <a:buNone/>
            </a:pPr>
            <a:r>
              <a:rPr lang="en-US" altLang="en-US" sz="1800" b="1" dirty="0" smtClean="0"/>
              <a:t>DIVISION OF CHRONIC DISEASE AND INJURY PREVENTION</a:t>
            </a:r>
          </a:p>
          <a:p>
            <a:pPr marL="0" indent="0">
              <a:buFontTx/>
              <a:buNone/>
            </a:pPr>
            <a:r>
              <a:rPr lang="en-US" altLang="en-US" sz="1800" dirty="0" smtClean="0"/>
              <a:t>Tony </a:t>
            </a:r>
            <a:r>
              <a:rPr lang="en-US" altLang="en-US" sz="1800" dirty="0" err="1" smtClean="0"/>
              <a:t>Kuo</a:t>
            </a:r>
            <a:r>
              <a:rPr lang="en-US" altLang="en-US" sz="1800" dirty="0" smtClean="0"/>
              <a:t>, MD, MSHS</a:t>
            </a:r>
          </a:p>
          <a:p>
            <a:pPr marL="0" indent="0">
              <a:buFontTx/>
              <a:buNone/>
            </a:pPr>
            <a:r>
              <a:rPr lang="en-US" altLang="en-US" sz="1800" dirty="0" smtClean="0"/>
              <a:t>Eloisa Gonzalez, MD, MPH</a:t>
            </a:r>
          </a:p>
          <a:p>
            <a:pPr marL="0" indent="0">
              <a:buFontTx/>
              <a:buNone/>
            </a:pPr>
            <a:r>
              <a:rPr lang="en-US" altLang="en-US" sz="1800" dirty="0" smtClean="0"/>
              <a:t>Amelia </a:t>
            </a:r>
            <a:r>
              <a:rPr lang="en-US" altLang="en-US" sz="1800" dirty="0" err="1" smtClean="0"/>
              <a:t>DeFosset</a:t>
            </a:r>
            <a:r>
              <a:rPr lang="en-US" altLang="en-US" sz="1800" dirty="0" smtClean="0"/>
              <a:t>, MPH</a:t>
            </a:r>
          </a:p>
          <a:p>
            <a:pPr marL="0" indent="0">
              <a:buFontTx/>
              <a:buNone/>
            </a:pPr>
            <a:r>
              <a:rPr lang="en-US" altLang="en-US" sz="1800" dirty="0" smtClean="0"/>
              <a:t>Taylor Schooley, MPH</a:t>
            </a:r>
          </a:p>
          <a:p>
            <a:pPr marL="0" indent="0">
              <a:buFontTx/>
              <a:buNone/>
            </a:pPr>
            <a:endParaRPr lang="en-US" altLang="en-US" sz="1800" dirty="0" smtClean="0"/>
          </a:p>
          <a:p>
            <a:pPr marL="0" indent="0">
              <a:buFontTx/>
              <a:buNone/>
            </a:pPr>
            <a:endParaRPr lang="en-US" altLang="en-US" sz="2000"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PH-Presentation-Faces-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PH-Presentation-Faces-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Title Slide">
  <a:themeElements>
    <a:clrScheme name="Title Slide 1">
      <a:dk1>
        <a:srgbClr val="000000"/>
      </a:dk1>
      <a:lt1>
        <a:srgbClr val="FFFFFF"/>
      </a:lt1>
      <a:dk2>
        <a:srgbClr val="595959"/>
      </a:dk2>
      <a:lt2>
        <a:srgbClr val="F2F2F2"/>
      </a:lt2>
      <a:accent1>
        <a:srgbClr val="007EBE"/>
      </a:accent1>
      <a:accent2>
        <a:srgbClr val="C94545"/>
      </a:accent2>
      <a:accent3>
        <a:srgbClr val="FFFFFF"/>
      </a:accent3>
      <a:accent4>
        <a:srgbClr val="000000"/>
      </a:accent4>
      <a:accent5>
        <a:srgbClr val="AAC0DB"/>
      </a:accent5>
      <a:accent6>
        <a:srgbClr val="B63E3E"/>
      </a:accent6>
      <a:hlink>
        <a:srgbClr val="007EBE"/>
      </a:hlink>
      <a:folHlink>
        <a:srgbClr val="007EBE"/>
      </a:folHlink>
    </a:clrScheme>
    <a:fontScheme name="Title Slide">
      <a:majorFont>
        <a:latin typeface="Futura Std Medium"/>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Slide 1">
        <a:dk1>
          <a:srgbClr val="000000"/>
        </a:dk1>
        <a:lt1>
          <a:srgbClr val="FFFFFF"/>
        </a:lt1>
        <a:dk2>
          <a:srgbClr val="595959"/>
        </a:dk2>
        <a:lt2>
          <a:srgbClr val="F2F2F2"/>
        </a:lt2>
        <a:accent1>
          <a:srgbClr val="007EBE"/>
        </a:accent1>
        <a:accent2>
          <a:srgbClr val="C94545"/>
        </a:accent2>
        <a:accent3>
          <a:srgbClr val="FFFFFF"/>
        </a:accent3>
        <a:accent4>
          <a:srgbClr val="000000"/>
        </a:accent4>
        <a:accent5>
          <a:srgbClr val="AAC0DB"/>
        </a:accent5>
        <a:accent6>
          <a:srgbClr val="B63E3E"/>
        </a:accent6>
        <a:hlink>
          <a:srgbClr val="007EBE"/>
        </a:hlink>
        <a:folHlink>
          <a:srgbClr val="007EB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_Main Body Slide">
  <a:themeElements>
    <a:clrScheme name="Main Body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Main Body Slide">
      <a:majorFont>
        <a:latin typeface="Futura Std Medium"/>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in Body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Main Body Slide">
  <a:themeElements>
    <a:clrScheme name="Main Body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Main Body Slide">
      <a:majorFont>
        <a:latin typeface="Futura Std Medium"/>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in Body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4_Main Body Slide">
  <a:themeElements>
    <a:clrScheme name="Main Body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Main Body Slide">
      <a:majorFont>
        <a:latin typeface="Futura Std Medium"/>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in Body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Main Body Slide">
  <a:themeElements>
    <a:clrScheme name="Main Body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Main Body Slide">
      <a:majorFont>
        <a:latin typeface="Futura Std Medium"/>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in Body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illboard">
  <a:themeElements>
    <a:clrScheme name="Billboar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Billboard">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illboar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511</TotalTime>
  <Words>2474</Words>
  <Application>Microsoft Office PowerPoint</Application>
  <PresentationFormat>On-screen Show (4:3)</PresentationFormat>
  <Paragraphs>376</Paragraphs>
  <Slides>48</Slides>
  <Notes>29</Notes>
  <HiddenSlides>0</HiddenSlides>
  <MMClips>0</MMClips>
  <ScaleCrop>false</ScaleCrop>
  <HeadingPairs>
    <vt:vector size="4" baseType="variant">
      <vt:variant>
        <vt:lpstr>Theme</vt:lpstr>
      </vt:variant>
      <vt:variant>
        <vt:i4>9</vt:i4>
      </vt:variant>
      <vt:variant>
        <vt:lpstr>Slide Titles</vt:lpstr>
      </vt:variant>
      <vt:variant>
        <vt:i4>48</vt:i4>
      </vt:variant>
    </vt:vector>
  </HeadingPairs>
  <TitlesOfParts>
    <vt:vector size="57" baseType="lpstr">
      <vt:lpstr>DPH-Presentation-Faces-Logo</vt:lpstr>
      <vt:lpstr>1_DPH-Presentation-Faces-Logo</vt:lpstr>
      <vt:lpstr>3_Title Slide</vt:lpstr>
      <vt:lpstr>12_Main Body Slide</vt:lpstr>
      <vt:lpstr>20_Main Body Slide</vt:lpstr>
      <vt:lpstr>14_Main Body Slide</vt:lpstr>
      <vt:lpstr>7_Main Body Slide</vt:lpstr>
      <vt:lpstr>4_Billboard</vt:lpstr>
      <vt:lpstr>Office Theme</vt:lpstr>
      <vt:lpstr>Identifying Ways to Effectively Work across Sectors:   How Health Impact Assessment Fits within the “Health in All Policies” Framework in Los Angeles County   </vt:lpstr>
      <vt:lpstr>Strategies for Implementing Health in All Policies</vt:lpstr>
      <vt:lpstr>Developing and Structuring Cross Sector Relationships</vt:lpstr>
      <vt:lpstr>Incorporating Health Into Decision-Making Processes</vt:lpstr>
      <vt:lpstr>Integrating Research, Evaluation and Data Systems </vt:lpstr>
      <vt:lpstr>Lessons Learned</vt:lpstr>
      <vt:lpstr>Moving Forward</vt:lpstr>
      <vt:lpstr>References to a Few Products </vt:lpstr>
      <vt:lpstr>Acknowledgments – Contributors and Members of the Health Impact Evaluation Center</vt:lpstr>
      <vt:lpstr>lgase@ph.lacounty.gov 213-427-4402</vt:lpstr>
      <vt:lpstr>Integrating Health and Transportation: Policy, Projects, Data Collection and Monetization  </vt:lpstr>
      <vt:lpstr>Health in All Policies </vt:lpstr>
      <vt:lpstr>Middle Tennessee </vt:lpstr>
      <vt:lpstr>Middle Tennessee </vt:lpstr>
      <vt:lpstr>History of Expansive Development</vt:lpstr>
      <vt:lpstr>Metropolitan Planning Organizations</vt:lpstr>
      <vt:lpstr>PowerPoint Presentation</vt:lpstr>
      <vt:lpstr>Policy: Public Opinion</vt:lpstr>
      <vt:lpstr>MPO’s Urban STP Investment Strategy</vt:lpstr>
      <vt:lpstr>MPO’s Urban STP Investment Strategy</vt:lpstr>
      <vt:lpstr>Projects: Complete Streets</vt:lpstr>
      <vt:lpstr>Data Collection: Middle Tennessee Transportation and Health Study  </vt:lpstr>
      <vt:lpstr>Integrated Transportation and Health Impact Modeling  (ITHIM) Tool</vt:lpstr>
      <vt:lpstr>Diseases and Exposures</vt:lpstr>
      <vt:lpstr>Happening Now: Integrated Transport and Health Impact (ITHIM) Model</vt:lpstr>
      <vt:lpstr>Monetization: Impacts of Physical Activity via Transportation on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Implementing Health  in All Policies</vt:lpstr>
      <vt:lpstr>What is Sustainable Jersey?</vt:lpstr>
      <vt:lpstr>PowerPoint Presentation</vt:lpstr>
      <vt:lpstr>Participating Communities</vt:lpstr>
      <vt:lpstr>Program Metrics</vt:lpstr>
      <vt:lpstr>Actions: Prosperity, Planet, People</vt:lpstr>
      <vt:lpstr>Certification Benefits</vt:lpstr>
      <vt:lpstr>Small Grants Program</vt:lpstr>
      <vt:lpstr>Who Creates The Actions/Standards?</vt:lpstr>
      <vt:lpstr>Advancing Health in All Policies</vt:lpstr>
      <vt:lpstr>Advancing Health in All Policies</vt:lpstr>
      <vt:lpstr>Advancing Health in All Policies</vt:lpstr>
      <vt:lpstr>Lessons Learned</vt:lpstr>
      <vt:lpstr>Thank you!</vt:lpstr>
    </vt:vector>
  </TitlesOfParts>
  <Company>County of Los Angeles Public Health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Gase</dc:creator>
  <cp:lastModifiedBy>PEW</cp:lastModifiedBy>
  <cp:revision>72</cp:revision>
  <cp:lastPrinted>2015-02-24T19:00:17Z</cp:lastPrinted>
  <dcterms:created xsi:type="dcterms:W3CDTF">2015-02-03T18:19:46Z</dcterms:created>
  <dcterms:modified xsi:type="dcterms:W3CDTF">2015-06-17T15:01:35Z</dcterms:modified>
</cp:coreProperties>
</file>