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4" r:id="rId3"/>
    <p:sldId id="294" r:id="rId4"/>
    <p:sldId id="307" r:id="rId5"/>
    <p:sldId id="308" r:id="rId6"/>
    <p:sldId id="306" r:id="rId7"/>
    <p:sldId id="297" r:id="rId8"/>
    <p:sldId id="301" r:id="rId9"/>
    <p:sldId id="284" r:id="rId10"/>
    <p:sldId id="295" r:id="rId11"/>
    <p:sldId id="302" r:id="rId12"/>
    <p:sldId id="303" r:id="rId13"/>
    <p:sldId id="299" r:id="rId14"/>
    <p:sldId id="304" r:id="rId15"/>
    <p:sldId id="296" r:id="rId16"/>
    <p:sldId id="305" r:id="rId17"/>
    <p:sldId id="298" r:id="rId18"/>
    <p:sldId id="300" r:id="rId19"/>
    <p:sldId id="29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94653" autoAdjust="0"/>
  </p:normalViewPr>
  <p:slideViewPr>
    <p:cSldViewPr>
      <p:cViewPr varScale="1">
        <p:scale>
          <a:sx n="66" d="100"/>
          <a:sy n="66" d="100"/>
        </p:scale>
        <p:origin x="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24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6575"/>
          </a:xfrm>
          <a:prstGeom prst="rect">
            <a:avLst/>
          </a:prstGeom>
        </p:spPr>
        <p:txBody>
          <a:bodyPr vert="horz" lIns="89940" tIns="44970" rIns="89940" bIns="44970" rtlCol="0"/>
          <a:lstStyle>
            <a:lvl1pPr algn="l">
              <a:defRPr sz="1200"/>
            </a:lvl1pPr>
          </a:lstStyle>
          <a:p>
            <a:endParaRPr lang="en-US" dirty="0"/>
          </a:p>
        </p:txBody>
      </p:sp>
      <p:sp>
        <p:nvSpPr>
          <p:cNvPr id="3" name="Date Placeholder 2"/>
          <p:cNvSpPr>
            <a:spLocks noGrp="1"/>
          </p:cNvSpPr>
          <p:nvPr>
            <p:ph type="dt" sz="quarter" idx="1"/>
          </p:nvPr>
        </p:nvSpPr>
        <p:spPr>
          <a:xfrm>
            <a:off x="3884122" y="0"/>
            <a:ext cx="2972320" cy="456575"/>
          </a:xfrm>
          <a:prstGeom prst="rect">
            <a:avLst/>
          </a:prstGeom>
        </p:spPr>
        <p:txBody>
          <a:bodyPr vert="horz" lIns="89940" tIns="44970" rIns="89940" bIns="44970" rtlCol="0"/>
          <a:lstStyle>
            <a:lvl1pPr algn="r">
              <a:defRPr sz="1200"/>
            </a:lvl1pPr>
          </a:lstStyle>
          <a:p>
            <a:fld id="{B6E674A8-B9B2-4BB5-99BE-C8BBE1650748}" type="datetimeFigureOut">
              <a:rPr lang="en-US" smtClean="0"/>
              <a:pPr/>
              <a:t>6/17/2015</a:t>
            </a:fld>
            <a:endParaRPr lang="en-US" dirty="0"/>
          </a:p>
        </p:txBody>
      </p:sp>
      <p:sp>
        <p:nvSpPr>
          <p:cNvPr id="4" name="Footer Placeholder 3"/>
          <p:cNvSpPr>
            <a:spLocks noGrp="1"/>
          </p:cNvSpPr>
          <p:nvPr>
            <p:ph type="ftr" sz="quarter" idx="2"/>
          </p:nvPr>
        </p:nvSpPr>
        <p:spPr>
          <a:xfrm>
            <a:off x="1" y="8685862"/>
            <a:ext cx="2972320" cy="456575"/>
          </a:xfrm>
          <a:prstGeom prst="rect">
            <a:avLst/>
          </a:prstGeom>
        </p:spPr>
        <p:txBody>
          <a:bodyPr vert="horz" lIns="89940" tIns="44970" rIns="89940" bIns="449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122" y="8685862"/>
            <a:ext cx="2972320" cy="456575"/>
          </a:xfrm>
          <a:prstGeom prst="rect">
            <a:avLst/>
          </a:prstGeom>
        </p:spPr>
        <p:txBody>
          <a:bodyPr vert="horz" lIns="89940" tIns="44970" rIns="89940" bIns="44970" rtlCol="0" anchor="b"/>
          <a:lstStyle>
            <a:lvl1pPr algn="r">
              <a:defRPr sz="1200"/>
            </a:lvl1pPr>
          </a:lstStyle>
          <a:p>
            <a:fld id="{9F3B3257-F42E-4A90-8CDD-C4AE2458011D}" type="slidenum">
              <a:rPr lang="en-US" smtClean="0"/>
              <a:pPr/>
              <a:t>‹#›</a:t>
            </a:fld>
            <a:endParaRPr lang="en-US" dirty="0"/>
          </a:p>
        </p:txBody>
      </p:sp>
    </p:spTree>
    <p:extLst>
      <p:ext uri="{BB962C8B-B14F-4D97-AF65-F5344CB8AC3E}">
        <p14:creationId xmlns:p14="http://schemas.microsoft.com/office/powerpoint/2010/main" val="101167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4B338-4677-492C-AC22-46609DE7D7A3}" type="datetimeFigureOut">
              <a:rPr lang="en-US" smtClean="0"/>
              <a:pPr/>
              <a:t>6/17/2015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D721E-2D2E-402A-B61E-3F78FAC1F71D}" type="slidenum">
              <a:rPr lang="en-US" smtClean="0"/>
              <a:pPr/>
              <a:t>‹#›</a:t>
            </a:fld>
            <a:endParaRPr lang="en-US" dirty="0"/>
          </a:p>
        </p:txBody>
      </p:sp>
    </p:spTree>
    <p:extLst>
      <p:ext uri="{BB962C8B-B14F-4D97-AF65-F5344CB8AC3E}">
        <p14:creationId xmlns:p14="http://schemas.microsoft.com/office/powerpoint/2010/main" val="322551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fld id="{C51FD38F-13B6-4BB7-A3FE-499914AABA7D}" type="slidenum">
              <a:rPr lang="en-US"/>
              <a:pPr/>
              <a:t>2</a:t>
            </a:fld>
            <a:endParaRPr lang="en-US" dirty="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p:spPr>
        <p:txBody>
          <a:bodyPr/>
          <a:lstStyle/>
          <a:p>
            <a:pPr eaLnBrk="1" hangingPunct="1"/>
            <a:endParaRPr lang="en-US" baseline="0" dirty="0" smtClean="0">
              <a:latin typeface="Arial" charset="0"/>
              <a:ea typeface="ＭＳ Ｐゴシック" pitchFamily="-110" charset="-128"/>
            </a:endParaRPr>
          </a:p>
        </p:txBody>
      </p:sp>
    </p:spTree>
    <p:extLst>
      <p:ext uri="{BB962C8B-B14F-4D97-AF65-F5344CB8AC3E}">
        <p14:creationId xmlns:p14="http://schemas.microsoft.com/office/powerpoint/2010/main" val="554710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theader16.jpg"/>
          <p:cNvPicPr>
            <a:picLocks noChangeAspect="1"/>
          </p:cNvPicPr>
          <p:nvPr userDrawn="1"/>
        </p:nvPicPr>
        <p:blipFill>
          <a:blip r:embed="rId2" cstate="print"/>
          <a:stretch>
            <a:fillRect/>
          </a:stretch>
        </p:blipFill>
        <p:spPr>
          <a:xfrm>
            <a:off x="0" y="0"/>
            <a:ext cx="9144000" cy="2057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B0E5D-8CD0-452B-8EAD-41F9A4432116}" type="datetimeFigureOut">
              <a:rPr lang="en-US" smtClean="0"/>
              <a:pPr/>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3362E-422B-4D93-B2F9-611F306BB930}" type="slidenum">
              <a:rPr lang="en-US" smtClean="0"/>
              <a:pPr/>
              <a:t>‹#›</a:t>
            </a:fld>
            <a:endParaRPr lang="en-US" dirty="0"/>
          </a:p>
        </p:txBody>
      </p:sp>
      <p:pic>
        <p:nvPicPr>
          <p:cNvPr id="7" name="Picture 6" descr="pptheader16.jpg"/>
          <p:cNvPicPr>
            <a:picLocks noChangeAspect="1"/>
          </p:cNvPicPr>
          <p:nvPr userDrawn="1"/>
        </p:nvPicPr>
        <p:blipFill>
          <a:blip r:embed="rId4" cstate="print"/>
          <a:stretch>
            <a:fillRect/>
          </a:stretch>
        </p:blipFill>
        <p:spPr>
          <a:xfrm>
            <a:off x="0" y="0"/>
            <a:ext cx="9144000" cy="2057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0" y="2057400"/>
            <a:ext cx="3048000" cy="3048000"/>
          </a:xfrm>
          <a:prstGeom prst="rect">
            <a:avLst/>
          </a:prstGeom>
          <a:noFill/>
          <a:ln w="9525">
            <a:noFill/>
            <a:miter lim="800000"/>
            <a:headEnd/>
            <a:tailEnd/>
          </a:ln>
          <a:effectLst/>
        </p:spPr>
      </p:pic>
      <p:sp>
        <p:nvSpPr>
          <p:cNvPr id="4" name="TextBox 3"/>
          <p:cNvSpPr txBox="1"/>
          <p:nvPr/>
        </p:nvSpPr>
        <p:spPr>
          <a:xfrm>
            <a:off x="1752600" y="4956412"/>
            <a:ext cx="5638800" cy="1569660"/>
          </a:xfrm>
          <a:prstGeom prst="rect">
            <a:avLst/>
          </a:prstGeom>
          <a:noFill/>
        </p:spPr>
        <p:txBody>
          <a:bodyPr wrap="square" rtlCol="0" anchor="ctr">
            <a:spAutoFit/>
          </a:bodyPr>
          <a:lstStyle/>
          <a:p>
            <a:pPr algn="ctr"/>
            <a:r>
              <a:rPr lang="en-US" sz="4800" dirty="0" smtClean="0">
                <a:solidFill>
                  <a:srgbClr val="002060"/>
                </a:solidFill>
                <a:effectLst>
                  <a:outerShdw blurRad="38100" dist="38100" dir="2700000" algn="tl">
                    <a:srgbClr val="000000">
                      <a:alpha val="43137"/>
                    </a:srgbClr>
                  </a:outerShdw>
                </a:effectLst>
                <a:latin typeface="Cambria" pitchFamily="18" charset="0"/>
              </a:rPr>
              <a:t>Strengthening States </a:t>
            </a:r>
          </a:p>
          <a:p>
            <a:pPr algn="ctr"/>
            <a:r>
              <a:rPr lang="en-US" sz="4800" dirty="0" smtClean="0">
                <a:solidFill>
                  <a:srgbClr val="002060"/>
                </a:solidFill>
                <a:effectLst>
                  <a:outerShdw blurRad="38100" dist="38100" dir="2700000" algn="tl">
                    <a:srgbClr val="000000">
                      <a:alpha val="43137"/>
                    </a:srgbClr>
                  </a:outerShdw>
                </a:effectLst>
                <a:latin typeface="Cambria" pitchFamily="18" charset="0"/>
              </a:rPr>
              <a:t>for 40 Years</a:t>
            </a:r>
            <a:endParaRPr lang="en-US" sz="4800"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Vulnerable Communities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NJ S 1150; A 1594</a:t>
            </a:r>
          </a:p>
          <a:p>
            <a:pPr marL="0" indent="0">
              <a:buNone/>
            </a:pPr>
            <a:r>
              <a:rPr lang="en-US" sz="2400" dirty="0">
                <a:solidFill>
                  <a:schemeClr val="bg2"/>
                </a:solidFill>
              </a:rPr>
              <a:t>Concerns environmental permits in low-income, minority communities</a:t>
            </a:r>
            <a:r>
              <a:rPr lang="en-US" sz="2400" dirty="0" smtClean="0">
                <a:solidFill>
                  <a:schemeClr val="bg2"/>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74393596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Fresh Foods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70104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MA S 1230 - Accessibility </a:t>
            </a:r>
            <a:r>
              <a:rPr lang="en-US" sz="2800" b="1" i="1" dirty="0">
                <a:solidFill>
                  <a:srgbClr val="FFFF00"/>
                </a:solidFill>
                <a:effectLst>
                  <a:outerShdw blurRad="38100" dist="38100" dir="2700000" algn="tl">
                    <a:srgbClr val="000000">
                      <a:alpha val="43137"/>
                    </a:srgbClr>
                  </a:outerShdw>
                </a:effectLst>
              </a:rPr>
              <a:t>of fresh food retail in </a:t>
            </a:r>
            <a:r>
              <a:rPr lang="en-US" sz="2800" b="1" i="1" dirty="0" smtClean="0">
                <a:solidFill>
                  <a:srgbClr val="FFFF00"/>
                </a:solidFill>
                <a:effectLst>
                  <a:outerShdw blurRad="38100" dist="38100" dir="2700000" algn="tl">
                    <a:srgbClr val="000000">
                      <a:alpha val="43137"/>
                    </a:srgbClr>
                  </a:outerShdw>
                </a:effectLst>
              </a:rPr>
              <a:t>communities</a:t>
            </a:r>
          </a:p>
          <a:p>
            <a:pPr marL="0" indent="0">
              <a:buNone/>
            </a:pPr>
            <a:r>
              <a:rPr lang="en-US" sz="2400" i="1" dirty="0">
                <a:solidFill>
                  <a:srgbClr val="FF0000"/>
                </a:solidFill>
              </a:rPr>
              <a:t>S</a:t>
            </a:r>
            <a:r>
              <a:rPr lang="en-US" sz="2400" i="1" dirty="0" smtClean="0">
                <a:solidFill>
                  <a:srgbClr val="FF0000"/>
                </a:solidFill>
              </a:rPr>
              <a:t>tudy </a:t>
            </a:r>
            <a:r>
              <a:rPr lang="en-US" sz="2400" i="1" dirty="0">
                <a:solidFill>
                  <a:srgbClr val="FF0000"/>
                </a:solidFill>
              </a:rPr>
              <a:t>the public health impact </a:t>
            </a:r>
            <a:r>
              <a:rPr lang="en-US" sz="2400" dirty="0">
                <a:solidFill>
                  <a:schemeClr val="bg2"/>
                </a:solidFill>
              </a:rPr>
              <a:t>of inadequate access to fresh food retail; develop innovative strategies and recommendations to increase access to fresh food retail, including: legislation, economic incentives and financing options, improvements to transportation, public-private partnerships, pilot program(s), and the improvement of food programs already in existence.</a:t>
            </a:r>
            <a:endParaRPr lang="en-US" sz="24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3443016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90800"/>
            <a:ext cx="4165600" cy="3535363"/>
          </a:xfrm>
          <a:prstGeom prst="rect">
            <a:avLst/>
          </a:prstGeom>
        </p:spPr>
      </p:pic>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Fresh Foods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52578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MS S 2547 – Small Business and Grocer Act; Underserved Communities</a:t>
            </a:r>
          </a:p>
          <a:p>
            <a:pPr marL="0" indent="0">
              <a:buNone/>
            </a:pPr>
            <a:r>
              <a:rPr lang="en-US" sz="2400" dirty="0" smtClean="0">
                <a:solidFill>
                  <a:schemeClr val="bg2"/>
                </a:solidFill>
              </a:rPr>
              <a:t>9</a:t>
            </a:r>
            <a:r>
              <a:rPr lang="en-US" sz="2400" dirty="0">
                <a:solidFill>
                  <a:schemeClr val="bg2"/>
                </a:solidFill>
              </a:rPr>
              <a:t>) The agency shall prepare and submit an annual report to the Legislature on any projects funded and outcome data </a:t>
            </a:r>
            <a:r>
              <a:rPr lang="en-US" sz="2400" u="sng" dirty="0">
                <a:solidFill>
                  <a:schemeClr val="bg2"/>
                </a:solidFill>
              </a:rPr>
              <a:t>that includes the </a:t>
            </a:r>
            <a:r>
              <a:rPr lang="en-US" sz="2400" i="1" u="sng" dirty="0">
                <a:solidFill>
                  <a:srgbClr val="FF0000"/>
                </a:solidFill>
              </a:rPr>
              <a:t>health impact </a:t>
            </a:r>
            <a:r>
              <a:rPr lang="en-US" sz="2400" u="sng" dirty="0">
                <a:solidFill>
                  <a:schemeClr val="bg2"/>
                </a:solidFill>
              </a:rPr>
              <a:t>of the program</a:t>
            </a:r>
            <a:r>
              <a:rPr lang="en-US" sz="2400" dirty="0">
                <a:solidFill>
                  <a:schemeClr val="bg2"/>
                </a:solidFill>
              </a:rPr>
              <a:t>.</a:t>
            </a:r>
            <a:endParaRPr lang="en-US" sz="24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145113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514600"/>
            <a:ext cx="4327071" cy="4038600"/>
          </a:xfrm>
          <a:prstGeom prst="rect">
            <a:avLst/>
          </a:prstGeom>
        </p:spPr>
      </p:pic>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Food Policy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24200" y="2209800"/>
            <a:ext cx="5562600" cy="4648200"/>
          </a:xfrm>
        </p:spPr>
        <p:txBody>
          <a:bodyPr>
            <a:normAutofit fontScale="70000" lnSpcReduction="20000"/>
          </a:bodyPr>
          <a:lstStyle/>
          <a:p>
            <a:pPr marL="0" indent="0">
              <a:buNone/>
            </a:pPr>
            <a:r>
              <a:rPr lang="en-US" sz="2800" b="1" i="1" dirty="0">
                <a:solidFill>
                  <a:srgbClr val="FFFF00"/>
                </a:solidFill>
                <a:effectLst>
                  <a:outerShdw blurRad="38100" dist="38100" dir="2700000" algn="tl">
                    <a:srgbClr val="000000">
                      <a:alpha val="43137"/>
                    </a:srgbClr>
                  </a:outerShdw>
                </a:effectLst>
              </a:rPr>
              <a:t>NC H 250; HS </a:t>
            </a:r>
            <a:r>
              <a:rPr lang="en-US" sz="2800" b="1" i="1" dirty="0" smtClean="0">
                <a:solidFill>
                  <a:srgbClr val="FFFF00"/>
                </a:solidFill>
                <a:effectLst>
                  <a:outerShdw blurRad="38100" dist="38100" dir="2700000" algn="tl">
                    <a:srgbClr val="000000">
                      <a:alpha val="43137"/>
                    </a:srgbClr>
                  </a:outerShdw>
                </a:effectLst>
              </a:rPr>
              <a:t>296 – the </a:t>
            </a:r>
            <a:r>
              <a:rPr lang="en-US" sz="2800" b="1" i="1" dirty="0">
                <a:solidFill>
                  <a:srgbClr val="FFFF00"/>
                </a:solidFill>
                <a:effectLst>
                  <a:outerShdw blurRad="38100" dist="38100" dir="2700000" algn="tl">
                    <a:srgbClr val="000000">
                      <a:alpha val="43137"/>
                    </a:srgbClr>
                  </a:outerShdw>
                </a:effectLst>
              </a:rPr>
              <a:t>corner store initiative act to assist healthy food small retailers</a:t>
            </a:r>
            <a:r>
              <a:rPr lang="en-US" sz="2800" b="1" i="1" dirty="0" smtClean="0">
                <a:solidFill>
                  <a:srgbClr val="FFFF00"/>
                </a:solidFill>
                <a:effectLst>
                  <a:outerShdw blurRad="38100" dist="38100" dir="2700000" algn="tl">
                    <a:srgbClr val="000000">
                      <a:alpha val="43137"/>
                    </a:srgbClr>
                  </a:outerShdw>
                </a:effectLst>
              </a:rPr>
              <a:t>.</a:t>
            </a:r>
          </a:p>
          <a:p>
            <a:pPr marL="0" indent="0">
              <a:buNone/>
            </a:pPr>
            <a:r>
              <a:rPr lang="en-US" sz="2800" u="sng" dirty="0">
                <a:solidFill>
                  <a:schemeClr val="bg2"/>
                </a:solidFill>
              </a:rPr>
              <a:t>(k) Reports. – The Department shall publish a report on the use of funds in the Healthy Food Small Retailer Fund on or before April 30 of each year. The Department shall submit the report electronically to the Joint Legislative Oversight Committee on Health and Human Services, the House and Senate appropriations committee with jurisdiction over agriculture and natural and economic resources, and the Fiscal Research Division. The report shall include the amount of funds disbursed, the geographic distribution of disbursements, and an evaluation of the outcome of the disbursements, including the </a:t>
            </a:r>
            <a:r>
              <a:rPr lang="en-US" sz="2800" i="1" u="sng" dirty="0">
                <a:solidFill>
                  <a:srgbClr val="FF0000"/>
                </a:solidFill>
              </a:rPr>
              <a:t>health impact associated </a:t>
            </a:r>
            <a:r>
              <a:rPr lang="en-US" sz="2800" u="sng" dirty="0">
                <a:solidFill>
                  <a:schemeClr val="bg2"/>
                </a:solidFill>
              </a:rPr>
              <a:t>with the funding</a:t>
            </a:r>
            <a:r>
              <a:rPr lang="en-US" sz="2800" u="sng" dirty="0" smtClean="0">
                <a:solidFill>
                  <a:schemeClr val="bg2"/>
                </a:solidFill>
              </a:rPr>
              <a:t>.</a:t>
            </a:r>
            <a:endParaRPr lang="en-US" sz="28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21878345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Food Policy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2800" b="1" i="1" dirty="0">
                <a:solidFill>
                  <a:srgbClr val="FFFF00"/>
                </a:solidFill>
                <a:effectLst>
                  <a:outerShdw blurRad="38100" dist="38100" dir="2700000" algn="tl">
                    <a:srgbClr val="000000">
                      <a:alpha val="43137"/>
                    </a:srgbClr>
                  </a:outerShdw>
                </a:effectLst>
              </a:rPr>
              <a:t>TX H 1485; S </a:t>
            </a:r>
            <a:r>
              <a:rPr lang="en-US" sz="2800" b="1" i="1" dirty="0" smtClean="0">
                <a:solidFill>
                  <a:srgbClr val="FFFF00"/>
                </a:solidFill>
                <a:effectLst>
                  <a:outerShdw blurRad="38100" dist="38100" dir="2700000" algn="tl">
                    <a:srgbClr val="000000">
                      <a:alpha val="43137"/>
                    </a:srgbClr>
                  </a:outerShdw>
                </a:effectLst>
              </a:rPr>
              <a:t>1509 – Grocery Access Investment Fund</a:t>
            </a:r>
            <a:endParaRPr lang="en-US" sz="2800" b="1" i="1" dirty="0">
              <a:solidFill>
                <a:srgbClr val="FFFF00"/>
              </a:solidFill>
              <a:effectLst>
                <a:outerShdw blurRad="38100" dist="38100" dir="2700000" algn="tl">
                  <a:srgbClr val="000000">
                    <a:alpha val="43137"/>
                  </a:srgbClr>
                </a:outerShdw>
              </a:effectLst>
            </a:endParaRPr>
          </a:p>
          <a:p>
            <a:pPr marL="0" indent="0">
              <a:buNone/>
            </a:pPr>
            <a:r>
              <a:rPr lang="en-US" sz="2400" u="sng" dirty="0" smtClean="0">
                <a:solidFill>
                  <a:schemeClr val="bg2"/>
                </a:solidFill>
              </a:rPr>
              <a:t>(</a:t>
            </a:r>
            <a:r>
              <a:rPr lang="en-US" sz="2400" u="sng" dirty="0">
                <a:solidFill>
                  <a:schemeClr val="bg2"/>
                </a:solidFill>
              </a:rPr>
              <a:t>b) The Texas Department of Agriculture shall establish monitoring and accountability mechanisms for projects receiving Financing and shall report annually to the Legislature on the projects funded, the geographic distribution of the projects, the costs of startup and administering the program, and the outcomes, including the number and type of jobs created and </a:t>
            </a:r>
            <a:r>
              <a:rPr lang="en-US" sz="2400" i="1" u="sng" dirty="0">
                <a:solidFill>
                  <a:srgbClr val="FF0000"/>
                </a:solidFill>
              </a:rPr>
              <a:t>health impact associated </a:t>
            </a:r>
            <a:r>
              <a:rPr lang="en-US" sz="2400" u="sng" dirty="0">
                <a:solidFill>
                  <a:schemeClr val="bg2"/>
                </a:solidFill>
              </a:rPr>
              <a:t>with the program.</a:t>
            </a:r>
            <a:endParaRPr lang="en-US" sz="24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3437619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Energy Policy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14600"/>
            <a:ext cx="8229600" cy="4114800"/>
          </a:xfrm>
        </p:spPr>
        <p:txBody>
          <a:bodyPr>
            <a:normAutofit fontScale="70000" lnSpcReduction="20000"/>
          </a:bodyPr>
          <a:lstStyle/>
          <a:p>
            <a:pPr marL="0" indent="0">
              <a:buNone/>
            </a:pPr>
            <a:r>
              <a:rPr lang="en-US" sz="3400" b="1" i="1" dirty="0">
                <a:solidFill>
                  <a:srgbClr val="FFFF00"/>
                </a:solidFill>
                <a:effectLst>
                  <a:outerShdw blurRad="38100" dist="38100" dir="2700000" algn="tl">
                    <a:srgbClr val="000000">
                      <a:alpha val="43137"/>
                    </a:srgbClr>
                  </a:outerShdw>
                </a:effectLst>
              </a:rPr>
              <a:t>MA H 2032</a:t>
            </a:r>
          </a:p>
          <a:p>
            <a:pPr marL="0" indent="0">
              <a:buNone/>
            </a:pPr>
            <a:r>
              <a:rPr lang="en-US" sz="3400" dirty="0" smtClean="0">
                <a:solidFill>
                  <a:schemeClr val="bg2"/>
                </a:solidFill>
              </a:rPr>
              <a:t>Study </a:t>
            </a:r>
            <a:r>
              <a:rPr lang="en-US" sz="3400" dirty="0">
                <a:solidFill>
                  <a:schemeClr val="bg2"/>
                </a:solidFill>
              </a:rPr>
              <a:t>the </a:t>
            </a:r>
            <a:r>
              <a:rPr lang="en-US" sz="3400" i="1" dirty="0">
                <a:solidFill>
                  <a:srgbClr val="FF0000"/>
                </a:solidFill>
              </a:rPr>
              <a:t>health impacts </a:t>
            </a:r>
            <a:r>
              <a:rPr lang="en-US" sz="3400" dirty="0">
                <a:solidFill>
                  <a:schemeClr val="bg2"/>
                </a:solidFill>
              </a:rPr>
              <a:t>from wind turbines to protect the health.</a:t>
            </a:r>
          </a:p>
          <a:p>
            <a:pPr marL="0" indent="0">
              <a:buNone/>
            </a:pPr>
            <a:r>
              <a:rPr lang="en-US" sz="3400" b="1" i="1" dirty="0" smtClean="0">
                <a:solidFill>
                  <a:srgbClr val="FFFF00"/>
                </a:solidFill>
                <a:effectLst>
                  <a:outerShdw blurRad="38100" dist="38100" dir="2700000" algn="tl">
                    <a:srgbClr val="000000">
                      <a:alpha val="43137"/>
                    </a:srgbClr>
                  </a:outerShdw>
                </a:effectLst>
              </a:rPr>
              <a:t>NY S 1220</a:t>
            </a:r>
          </a:p>
          <a:p>
            <a:pPr marL="0" indent="0">
              <a:buNone/>
            </a:pPr>
            <a:r>
              <a:rPr lang="en-US" sz="2600" dirty="0" smtClean="0">
                <a:solidFill>
                  <a:schemeClr val="bg2"/>
                </a:solidFill>
              </a:rPr>
              <a:t>Relates </a:t>
            </a:r>
            <a:r>
              <a:rPr lang="en-US" sz="2600" dirty="0">
                <a:solidFill>
                  <a:schemeClr val="bg2"/>
                </a:solidFill>
              </a:rPr>
              <a:t>to natural gas development using hydraulic fracturing; enacts provisions to ensure natural gas development practices will be sustainable and safe</a:t>
            </a:r>
            <a:r>
              <a:rPr lang="en-US" sz="2600" dirty="0" smtClean="0">
                <a:solidFill>
                  <a:schemeClr val="bg2"/>
                </a:solidFill>
              </a:rPr>
              <a:t>. Requires an HIA be performed.</a:t>
            </a:r>
          </a:p>
          <a:p>
            <a:pPr marL="0" indent="0">
              <a:buNone/>
            </a:pPr>
            <a:r>
              <a:rPr lang="en-US" sz="2400" u="sng" dirty="0">
                <a:solidFill>
                  <a:schemeClr val="bg2"/>
                </a:solidFill>
              </a:rPr>
              <a:t>1. No permit shall be issued under section 23-0501 of this article until the department of health has </a:t>
            </a:r>
            <a:r>
              <a:rPr lang="en-US" sz="2400" i="1" u="sng" dirty="0">
                <a:solidFill>
                  <a:srgbClr val="FF0000"/>
                </a:solidFill>
              </a:rPr>
              <a:t>completed the health impact assessment </a:t>
            </a:r>
            <a:r>
              <a:rPr lang="en-US" sz="2400" u="sng" dirty="0">
                <a:solidFill>
                  <a:schemeClr val="bg2"/>
                </a:solidFill>
              </a:rPr>
              <a:t>described in subdivision two of this section and the department has adopted regulations and implemented any mitigation measures recommended in the health impact assessment. The purpose of a health impact assessment is to provide detailed information about the effect oil and gas operations are likely to have on public health, to identify measures that could be implemented to minimize any adverse effects of such operations, and to suggest alternatives to such an action so as to form the basis for a decision whether or not to undertake or approve such activities.</a:t>
            </a:r>
            <a:endParaRPr lang="en-US" sz="24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2534404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Synthetic Turf</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4114800"/>
          </a:xfrm>
        </p:spPr>
        <p:txBody>
          <a:bodyPr>
            <a:normAutofit/>
          </a:bodyPr>
          <a:lstStyle/>
          <a:p>
            <a:pPr marL="0" indent="0" algn="ctr">
              <a:buNone/>
            </a:pPr>
            <a:r>
              <a:rPr lang="en-US" sz="3400" i="1" dirty="0" smtClean="0">
                <a:solidFill>
                  <a:srgbClr val="66FF33"/>
                </a:solidFill>
                <a:latin typeface="Comic Sans MS" panose="030F0702030302020204" pitchFamily="66" charset="0"/>
              </a:rPr>
              <a:t>What are they thinking??</a:t>
            </a:r>
          </a:p>
          <a:p>
            <a:pPr marL="0" indent="0">
              <a:buNone/>
            </a:pPr>
            <a:r>
              <a:rPr lang="en-US" sz="3400" b="1" i="1" dirty="0" smtClean="0">
                <a:solidFill>
                  <a:srgbClr val="FFFF00"/>
                </a:solidFill>
              </a:rPr>
              <a:t>CA </a:t>
            </a:r>
            <a:r>
              <a:rPr lang="en-US" sz="3400" b="1" i="1" dirty="0" smtClean="0">
                <a:solidFill>
                  <a:srgbClr val="FFFF00"/>
                </a:solidFill>
              </a:rPr>
              <a:t>S 47 – Study on Synthetic Turf</a:t>
            </a:r>
            <a:endParaRPr lang="en-US" sz="3400" b="1" i="1" dirty="0">
              <a:solidFill>
                <a:srgbClr val="FFFF00"/>
              </a:solidFill>
            </a:endParaRPr>
          </a:p>
          <a:p>
            <a:pPr marL="0" indent="0">
              <a:buNone/>
            </a:pPr>
            <a:r>
              <a:rPr lang="en-US" sz="2800" dirty="0" smtClean="0">
                <a:solidFill>
                  <a:schemeClr val="bg2"/>
                </a:solidFill>
              </a:rPr>
              <a:t>Require </a:t>
            </a:r>
            <a:r>
              <a:rPr lang="en-US" sz="2800" dirty="0">
                <a:solidFill>
                  <a:schemeClr val="bg2"/>
                </a:solidFill>
              </a:rPr>
              <a:t>the Office of Environmental Health Hazard Assessment, by July 1, 2017</a:t>
            </a:r>
            <a:r>
              <a:rPr lang="en-US" sz="2800" dirty="0" smtClean="0">
                <a:solidFill>
                  <a:schemeClr val="bg2"/>
                </a:solidFill>
              </a:rPr>
              <a:t>, </a:t>
            </a:r>
            <a:r>
              <a:rPr lang="en-US" sz="2800" dirty="0">
                <a:solidFill>
                  <a:schemeClr val="bg2"/>
                </a:solidFill>
              </a:rPr>
              <a:t>to prepare and provide to the Legislature and post on the office's Internet Web site a </a:t>
            </a:r>
            <a:r>
              <a:rPr lang="en-US" sz="2800" i="1" dirty="0">
                <a:solidFill>
                  <a:srgbClr val="FF0000"/>
                </a:solidFill>
              </a:rPr>
              <a:t>study analyzing </a:t>
            </a:r>
            <a:r>
              <a:rPr lang="en-US" sz="2800" dirty="0">
                <a:solidFill>
                  <a:schemeClr val="bg2"/>
                </a:solidFill>
              </a:rPr>
              <a:t>synthetic turf, as defined, for potential </a:t>
            </a:r>
            <a:r>
              <a:rPr lang="en-US" sz="2800" i="1" dirty="0">
                <a:solidFill>
                  <a:srgbClr val="FF0000"/>
                </a:solidFill>
              </a:rPr>
              <a:t>adverse health impacts</a:t>
            </a:r>
            <a:r>
              <a:rPr lang="en-US" sz="2800" dirty="0">
                <a:solidFill>
                  <a:schemeClr val="bg2"/>
                </a:solidFill>
              </a:rPr>
              <a:t>.</a:t>
            </a:r>
            <a:endParaRPr lang="en-US" sz="24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0334784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Procurement Policy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OR H 3309</a:t>
            </a:r>
          </a:p>
          <a:p>
            <a:pPr marL="0" indent="0">
              <a:buNone/>
            </a:pPr>
            <a:r>
              <a:rPr lang="en-US" sz="2400" dirty="0" smtClean="0">
                <a:solidFill>
                  <a:schemeClr val="bg2"/>
                </a:solidFill>
              </a:rPr>
              <a:t>Requires the contracting </a:t>
            </a:r>
            <a:r>
              <a:rPr lang="en-US" sz="2400" dirty="0">
                <a:solidFill>
                  <a:schemeClr val="bg2"/>
                </a:solidFill>
              </a:rPr>
              <a:t>agency, before advertising or soliciting procurement, to request Oregon Health Authority to conduct </a:t>
            </a:r>
            <a:r>
              <a:rPr lang="en-US" sz="2400" i="1" dirty="0">
                <a:solidFill>
                  <a:srgbClr val="FF0000"/>
                </a:solidFill>
              </a:rPr>
              <a:t>public health impact assessment </a:t>
            </a:r>
            <a:r>
              <a:rPr lang="en-US" sz="2400" dirty="0">
                <a:solidFill>
                  <a:schemeClr val="bg2"/>
                </a:solidFill>
              </a:rPr>
              <a:t>on proposed procurement; permits authority to charge contracting agency actual costs that authority incurs in conducting assessment; permits contracting agency to exempt procurement or class of procurements from assessment requirement after consulting and conducting screening with </a:t>
            </a:r>
            <a:r>
              <a:rPr lang="en-US" sz="2400" dirty="0" smtClean="0">
                <a:solidFill>
                  <a:schemeClr val="bg2"/>
                </a:solidFill>
              </a:rPr>
              <a:t>authority.</a:t>
            </a:r>
            <a:endParaRPr lang="en-US" sz="2400" dirty="0">
              <a:solidFill>
                <a:schemeClr val="bg2"/>
              </a:solidFill>
            </a:endParaRPr>
          </a:p>
          <a:p>
            <a:pPr marL="0" indent="0">
              <a:buNone/>
            </a:pP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43413777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Solid Waste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MA H 2004 - BioMass Facilities and Solid Waste Reduction</a:t>
            </a:r>
          </a:p>
          <a:p>
            <a:pPr marL="0" indent="0">
              <a:buNone/>
            </a:pPr>
            <a:r>
              <a:rPr lang="en-US" sz="2800" dirty="0" smtClean="0">
                <a:solidFill>
                  <a:schemeClr val="bg2"/>
                </a:solidFill>
              </a:rPr>
              <a:t>The </a:t>
            </a:r>
            <a:r>
              <a:rPr lang="en-US" sz="2800" dirty="0">
                <a:solidFill>
                  <a:schemeClr val="bg2"/>
                </a:solidFill>
              </a:rPr>
              <a:t>department of public health shall conduct a </a:t>
            </a:r>
            <a:r>
              <a:rPr lang="en-US" sz="2800" i="1" dirty="0">
                <a:solidFill>
                  <a:srgbClr val="FF0000"/>
                </a:solidFill>
              </a:rPr>
              <a:t>public health impact analysis </a:t>
            </a:r>
            <a:r>
              <a:rPr lang="en-US" sz="2800" dirty="0">
                <a:solidFill>
                  <a:schemeClr val="bg2"/>
                </a:solidFill>
              </a:rPr>
              <a:t>of each proposed biomass-fueled electricity generating facility in the Commonwealth</a:t>
            </a:r>
            <a:endParaRPr lang="en-US" sz="24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20579378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064000" cy="3048000"/>
          </a:xfrm>
          <a:prstGeom prst="rect">
            <a:avLst/>
          </a:prstGeom>
        </p:spPr>
      </p:pic>
      <p:sp>
        <p:nvSpPr>
          <p:cNvPr id="2" name="Title 1"/>
          <p:cNvSpPr>
            <a:spLocks noGrp="1"/>
          </p:cNvSpPr>
          <p:nvPr>
            <p:ph type="title"/>
          </p:nvPr>
        </p:nvSpPr>
        <p:spPr/>
        <p:txBody>
          <a:bodyPr/>
          <a:lstStyle/>
          <a:p>
            <a:pPr algn="l"/>
            <a:r>
              <a:rPr lang="en-US" b="1" dirty="0" smtClean="0">
                <a:solidFill>
                  <a:schemeClr val="bg2"/>
                </a:solidFill>
                <a:effectLst>
                  <a:outerShdw blurRad="38100" dist="38100" dir="2700000" algn="tl">
                    <a:srgbClr val="000000">
                      <a:alpha val="43137"/>
                    </a:srgbClr>
                  </a:outerShdw>
                </a:effectLst>
              </a:rPr>
              <a:t>HIA Legislation</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3916363"/>
          </a:xfrm>
        </p:spPr>
        <p:txBody>
          <a:bodyPr>
            <a:normAutofit fontScale="92500" lnSpcReduction="10000"/>
          </a:bodyPr>
          <a:lstStyle/>
          <a:p>
            <a:r>
              <a:rPr lang="en-US" dirty="0" smtClean="0">
                <a:solidFill>
                  <a:srgbClr val="FFFF00"/>
                </a:solidFill>
                <a:effectLst>
                  <a:outerShdw blurRad="38100" dist="38100" dir="2700000" algn="tl">
                    <a:srgbClr val="000000">
                      <a:alpha val="43137"/>
                    </a:srgbClr>
                  </a:outerShdw>
                </a:effectLst>
              </a:rPr>
              <a:t>Must be Cost Containing</a:t>
            </a:r>
          </a:p>
          <a:p>
            <a:pPr lvl="1"/>
            <a:r>
              <a:rPr lang="en-US" dirty="0" smtClean="0">
                <a:solidFill>
                  <a:srgbClr val="FFFF00"/>
                </a:solidFill>
                <a:effectLst>
                  <a:outerShdw blurRad="38100" dist="38100" dir="2700000" algn="tl">
                    <a:srgbClr val="000000">
                      <a:alpha val="43137"/>
                    </a:srgbClr>
                  </a:outerShdw>
                </a:effectLst>
              </a:rPr>
              <a:t>How much money</a:t>
            </a:r>
          </a:p>
          <a:p>
            <a:pPr lvl="1"/>
            <a:r>
              <a:rPr lang="en-US" dirty="0" smtClean="0">
                <a:solidFill>
                  <a:srgbClr val="FFFF00"/>
                </a:solidFill>
                <a:effectLst>
                  <a:outerShdw blurRad="38100" dist="38100" dir="2700000" algn="tl">
                    <a:srgbClr val="000000">
                      <a:alpha val="43137"/>
                    </a:srgbClr>
                  </a:outerShdw>
                </a:effectLst>
              </a:rPr>
              <a:t>How many people</a:t>
            </a:r>
            <a:endParaRPr lang="en-US" dirty="0">
              <a:solidFill>
                <a:srgbClr val="FFFF00"/>
              </a:solidFill>
              <a:effectLst>
                <a:outerShdw blurRad="38100" dist="38100" dir="2700000" algn="tl">
                  <a:srgbClr val="000000">
                    <a:alpha val="43137"/>
                  </a:srgbClr>
                </a:outerShdw>
              </a:effectLst>
            </a:endParaRPr>
          </a:p>
          <a:p>
            <a:r>
              <a:rPr lang="en-US" dirty="0" smtClean="0">
                <a:solidFill>
                  <a:srgbClr val="FFFF00"/>
                </a:solidFill>
                <a:effectLst>
                  <a:outerShdw blurRad="38100" dist="38100" dir="2700000" algn="tl">
                    <a:srgbClr val="000000">
                      <a:alpha val="43137"/>
                    </a:srgbClr>
                  </a:outerShdw>
                </a:effectLst>
              </a:rPr>
              <a:t>Must Establish </a:t>
            </a:r>
            <a:r>
              <a:rPr lang="en-US" dirty="0" smtClean="0">
                <a:solidFill>
                  <a:srgbClr val="FFFF00"/>
                </a:solidFill>
                <a:effectLst>
                  <a:outerShdw blurRad="38100" dist="38100" dir="2700000" algn="tl">
                    <a:srgbClr val="000000">
                      <a:alpha val="43137"/>
                    </a:srgbClr>
                  </a:outerShdw>
                </a:effectLst>
              </a:rPr>
              <a:t>parameter</a:t>
            </a:r>
            <a:r>
              <a:rPr lang="en-US" dirty="0" smtClean="0">
                <a:solidFill>
                  <a:srgbClr val="FFFF00"/>
                </a:solidFill>
                <a:effectLst>
                  <a:outerShdw blurRad="38100" dist="38100" dir="2700000" algn="tl">
                    <a:srgbClr val="000000">
                      <a:alpha val="43137"/>
                    </a:srgbClr>
                  </a:outerShdw>
                </a:effectLst>
              </a:rPr>
              <a:t>s </a:t>
            </a:r>
            <a:r>
              <a:rPr lang="en-US" dirty="0">
                <a:solidFill>
                  <a:srgbClr val="FFFF00"/>
                </a:solidFill>
                <a:effectLst>
                  <a:outerShdw blurRad="38100" dist="38100" dir="2700000" algn="tl">
                    <a:srgbClr val="000000">
                      <a:alpha val="43137"/>
                    </a:srgbClr>
                  </a:outerShdw>
                </a:effectLst>
              </a:rPr>
              <a:t>for determining the range of health effects to study</a:t>
            </a:r>
          </a:p>
          <a:p>
            <a:r>
              <a:rPr lang="en-US" dirty="0" smtClean="0">
                <a:solidFill>
                  <a:srgbClr val="FFFF00"/>
                </a:solidFill>
                <a:effectLst>
                  <a:outerShdw blurRad="38100" dist="38100" dir="2700000" algn="tl">
                    <a:srgbClr val="000000">
                      <a:alpha val="43137"/>
                    </a:srgbClr>
                  </a:outerShdw>
                </a:effectLst>
              </a:rPr>
              <a:t>Must Determine </a:t>
            </a:r>
            <a:r>
              <a:rPr lang="en-US" dirty="0">
                <a:solidFill>
                  <a:srgbClr val="FFFF00"/>
                </a:solidFill>
                <a:effectLst>
                  <a:outerShdw blurRad="38100" dist="38100" dir="2700000" algn="tl">
                    <a:srgbClr val="000000">
                      <a:alpha val="43137"/>
                    </a:srgbClr>
                  </a:outerShdw>
                </a:effectLst>
              </a:rPr>
              <a:t>whether HIAs should be encouraged or required</a:t>
            </a:r>
          </a:p>
          <a:p>
            <a:r>
              <a:rPr lang="en-US" dirty="0" smtClean="0">
                <a:solidFill>
                  <a:srgbClr val="FFFF00"/>
                </a:solidFill>
                <a:effectLst>
                  <a:outerShdw blurRad="38100" dist="38100" dir="2700000" algn="tl">
                    <a:srgbClr val="000000">
                      <a:alpha val="43137"/>
                    </a:srgbClr>
                  </a:outerShdw>
                </a:effectLst>
              </a:rPr>
              <a:t>Must </a:t>
            </a:r>
            <a:r>
              <a:rPr lang="en-US" dirty="0" smtClean="0">
                <a:solidFill>
                  <a:srgbClr val="FFFF00"/>
                </a:solidFill>
                <a:effectLst>
                  <a:outerShdw blurRad="38100" dist="38100" dir="2700000" algn="tl">
                    <a:srgbClr val="000000">
                      <a:alpha val="43137"/>
                    </a:srgbClr>
                  </a:outerShdw>
                </a:effectLst>
              </a:rPr>
              <a:t>Identify</a:t>
            </a:r>
            <a:r>
              <a:rPr lang="en-US" dirty="0" smtClean="0">
                <a:solidFill>
                  <a:srgbClr val="FFFF00"/>
                </a:solidFill>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how HIAs will be </a:t>
            </a:r>
            <a:r>
              <a:rPr lang="en-US" dirty="0" smtClean="0">
                <a:solidFill>
                  <a:srgbClr val="FFFF00"/>
                </a:solidFill>
                <a:effectLst>
                  <a:outerShdw blurRad="38100" dist="38100" dir="2700000" algn="tl">
                    <a:srgbClr val="000000">
                      <a:alpha val="43137"/>
                    </a:srgbClr>
                  </a:outerShdw>
                </a:effectLst>
              </a:rPr>
              <a:t>funded</a:t>
            </a:r>
            <a:endParaRPr lang="en-US" dirty="0">
              <a:solidFill>
                <a:srgbClr val="FFFF0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1730933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algn="l" eaLnBrk="1" hangingPunct="1"/>
            <a:r>
              <a:rPr lang="en-US" sz="4100" dirty="0" smtClean="0">
                <a:solidFill>
                  <a:schemeClr val="bg1"/>
                </a:solidFill>
                <a:effectLst>
                  <a:outerShdw blurRad="38100" dist="38100" dir="2700000" algn="tl">
                    <a:srgbClr val="000000">
                      <a:alpha val="43137"/>
                    </a:srgbClr>
                  </a:outerShdw>
                </a:effectLst>
                <a:latin typeface="AGaramond" pitchFamily="18" charset="0"/>
                <a:ea typeface="ＭＳ Ｐゴシック" pitchFamily="-110" charset="-128"/>
              </a:rPr>
              <a:t>National Conference of State Legislatures</a:t>
            </a:r>
          </a:p>
        </p:txBody>
      </p:sp>
      <p:sp>
        <p:nvSpPr>
          <p:cNvPr id="104451" name="Rectangle 3"/>
          <p:cNvSpPr>
            <a:spLocks noGrp="1" noChangeArrowheads="1"/>
          </p:cNvSpPr>
          <p:nvPr>
            <p:ph type="body" idx="1"/>
          </p:nvPr>
        </p:nvSpPr>
        <p:spPr>
          <a:xfrm>
            <a:off x="609600" y="2133600"/>
            <a:ext cx="8001000" cy="4419600"/>
          </a:xfrm>
        </p:spPr>
        <p:txBody>
          <a:bodyPr>
            <a:normAutofit fontScale="92500" lnSpcReduction="10000"/>
          </a:bodyPr>
          <a:lstStyle/>
          <a:p>
            <a:pPr>
              <a:defRPr/>
            </a:pPr>
            <a:r>
              <a:rPr lang="en-US" sz="2400" dirty="0" smtClean="0">
                <a:solidFill>
                  <a:srgbClr val="FFFF00"/>
                </a:solidFill>
                <a:effectLst>
                  <a:outerShdw blurRad="38100" dist="38100" dir="2700000" algn="tl">
                    <a:srgbClr val="000000">
                      <a:alpha val="43137"/>
                    </a:srgbClr>
                  </a:outerShdw>
                </a:effectLst>
              </a:rPr>
              <a:t>Bipartisan organization, </a:t>
            </a:r>
            <a:r>
              <a:rPr lang="en-US" sz="2400" dirty="0" smtClean="0">
                <a:solidFill>
                  <a:schemeClr val="bg1"/>
                </a:solidFill>
                <a:effectLst>
                  <a:outerShdw blurRad="38100" dist="38100" dir="2700000" algn="tl">
                    <a:srgbClr val="000000">
                      <a:alpha val="43137"/>
                    </a:srgbClr>
                  </a:outerShdw>
                </a:effectLst>
              </a:rPr>
              <a:t>funded by state legislatures</a:t>
            </a:r>
          </a:p>
          <a:p>
            <a:pPr>
              <a:defRPr/>
            </a:pPr>
            <a:r>
              <a:rPr lang="en-US" sz="2400" dirty="0" smtClean="0">
                <a:solidFill>
                  <a:srgbClr val="FFFF00"/>
                </a:solidFill>
                <a:effectLst>
                  <a:outerShdw blurRad="38100" dist="38100" dir="2700000" algn="tl">
                    <a:srgbClr val="000000">
                      <a:alpha val="43137"/>
                    </a:srgbClr>
                  </a:outerShdw>
                </a:effectLst>
              </a:rPr>
              <a:t>Serves the </a:t>
            </a:r>
            <a:r>
              <a:rPr lang="en-US" sz="2400" dirty="0" smtClean="0">
                <a:solidFill>
                  <a:schemeClr val="bg1"/>
                </a:solidFill>
                <a:effectLst>
                  <a:outerShdw blurRad="38100" dist="38100" dir="2700000" algn="tl">
                    <a:srgbClr val="000000">
                      <a:alpha val="43137"/>
                    </a:srgbClr>
                  </a:outerShdw>
                </a:effectLst>
              </a:rPr>
              <a:t>7,382 legislators </a:t>
            </a:r>
            <a:r>
              <a:rPr lang="en-US" sz="2400" dirty="0" smtClean="0">
                <a:solidFill>
                  <a:srgbClr val="FFFF00"/>
                </a:solidFill>
                <a:effectLst>
                  <a:outerShdw blurRad="38100" dist="38100" dir="2700000" algn="tl">
                    <a:srgbClr val="000000">
                      <a:alpha val="43137"/>
                    </a:srgbClr>
                  </a:outerShdw>
                </a:effectLst>
              </a:rPr>
              <a:t>and </a:t>
            </a:r>
            <a:r>
              <a:rPr lang="en-US" sz="2400" dirty="0" smtClean="0">
                <a:solidFill>
                  <a:schemeClr val="bg1"/>
                </a:solidFill>
                <a:effectLst>
                  <a:outerShdw blurRad="38100" dist="38100" dir="2700000" algn="tl">
                    <a:srgbClr val="000000">
                      <a:alpha val="43137"/>
                    </a:srgbClr>
                  </a:outerShdw>
                </a:effectLst>
              </a:rPr>
              <a:t>30,000+ legislative staff </a:t>
            </a:r>
            <a:r>
              <a:rPr lang="en-US" sz="2400" dirty="0" smtClean="0">
                <a:solidFill>
                  <a:srgbClr val="FFFF00"/>
                </a:solidFill>
                <a:effectLst>
                  <a:outerShdw blurRad="38100" dist="38100" dir="2700000" algn="tl">
                    <a:srgbClr val="000000">
                      <a:alpha val="43137"/>
                    </a:srgbClr>
                  </a:outerShdw>
                </a:effectLst>
              </a:rPr>
              <a:t>of the nation's 50 states, its commonwealths and territories (and Scotland)</a:t>
            </a:r>
          </a:p>
          <a:p>
            <a:pPr>
              <a:defRPr/>
            </a:pPr>
            <a:r>
              <a:rPr lang="en-US" sz="2400" dirty="0" smtClean="0">
                <a:solidFill>
                  <a:schemeClr val="bg1"/>
                </a:solidFill>
                <a:effectLst>
                  <a:outerShdw blurRad="38100" dist="38100" dir="2700000" algn="tl">
                    <a:srgbClr val="000000">
                      <a:alpha val="43137"/>
                    </a:srgbClr>
                  </a:outerShdw>
                </a:effectLst>
              </a:rPr>
              <a:t>Covers every topic of state policy</a:t>
            </a:r>
          </a:p>
          <a:p>
            <a:pPr lvl="1">
              <a:defRPr/>
            </a:pPr>
            <a:r>
              <a:rPr lang="en-US" sz="2400" dirty="0" smtClean="0">
                <a:solidFill>
                  <a:srgbClr val="FFFF00"/>
                </a:solidFill>
                <a:effectLst>
                  <a:outerShdw blurRad="38100" dist="38100" dir="2700000" algn="tl">
                    <a:srgbClr val="000000">
                      <a:alpha val="43137"/>
                    </a:srgbClr>
                  </a:outerShdw>
                </a:effectLst>
              </a:rPr>
              <a:t>State fiscal policy (appropriations and taxation)</a:t>
            </a:r>
          </a:p>
          <a:p>
            <a:pPr lvl="1">
              <a:defRPr/>
            </a:pPr>
            <a:r>
              <a:rPr lang="en-US" sz="2400" dirty="0" smtClean="0">
                <a:solidFill>
                  <a:srgbClr val="FFFF00"/>
                </a:solidFill>
                <a:effectLst>
                  <a:outerShdw blurRad="38100" dist="38100" dir="2700000" algn="tl">
                    <a:srgbClr val="000000">
                      <a:alpha val="43137"/>
                    </a:srgbClr>
                  </a:outerShdw>
                </a:effectLst>
              </a:rPr>
              <a:t>State legislative management</a:t>
            </a:r>
          </a:p>
          <a:p>
            <a:pPr>
              <a:defRPr/>
            </a:pPr>
            <a:r>
              <a:rPr lang="en-US" sz="2400" dirty="0" smtClean="0">
                <a:solidFill>
                  <a:schemeClr val="bg1"/>
                </a:solidFill>
                <a:effectLst>
                  <a:outerShdw blurRad="38100" dist="38100" dir="2700000" algn="tl">
                    <a:srgbClr val="000000">
                      <a:alpha val="43137"/>
                    </a:srgbClr>
                  </a:outerShdw>
                </a:effectLst>
              </a:rPr>
              <a:t>Activities:</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Research and information on topics of interest to the states</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Technical assistance and training</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Opportunities for policymakers to exchange ideas</a:t>
            </a:r>
          </a:p>
          <a:p>
            <a:pPr marL="723779" lvl="1" indent="-241761">
              <a:buFont typeface="Wingdings 3" pitchFamily="18" charset="2"/>
              <a:buChar char=""/>
              <a:defRPr/>
            </a:pPr>
            <a:r>
              <a:rPr lang="en-US" sz="2400" dirty="0" smtClean="0">
                <a:solidFill>
                  <a:srgbClr val="FFFF00"/>
                </a:solidFill>
                <a:effectLst>
                  <a:outerShdw blurRad="38100" dist="38100" dir="2700000" algn="tl">
                    <a:srgbClr val="000000">
                      <a:alpha val="43137"/>
                    </a:srgbClr>
                  </a:outerShdw>
                </a:effectLst>
              </a:rPr>
              <a:t>Lobbying at the federal level for states' interests</a:t>
            </a:r>
          </a:p>
          <a:p>
            <a:pPr eaLnBrk="1" hangingPunct="1"/>
            <a:endParaRPr lang="en-US" sz="1800" dirty="0" smtClean="0">
              <a:effectLst>
                <a:outerShdw blurRad="38100" dist="38100" dir="2700000" algn="tl">
                  <a:srgbClr val="C0C0C0"/>
                </a:outerShdw>
              </a:effectLst>
              <a:ea typeface="ＭＳ Ｐゴシック" pitchFamily="-110" charset="-128"/>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rPr>
              <a:t>Health Impact Assessments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4267200"/>
          </a:xfrm>
        </p:spPr>
        <p:txBody>
          <a:bodyPr>
            <a:normAutofit fontScale="85000" lnSpcReduction="20000"/>
          </a:bodyPr>
          <a:lstStyle/>
          <a:p>
            <a:pPr marL="0" indent="0">
              <a:buNone/>
            </a:pPr>
            <a:r>
              <a:rPr lang="en-US" sz="2800" i="1" dirty="0">
                <a:solidFill>
                  <a:srgbClr val="66FF33"/>
                </a:solidFill>
                <a:latin typeface="Comic Sans MS" panose="030F0702030302020204" pitchFamily="66" charset="0"/>
              </a:rPr>
              <a:t>“We study economic impacts and environmental impacts; we should be looking at the health impacts.”</a:t>
            </a:r>
            <a:br>
              <a:rPr lang="en-US" sz="2800" i="1" dirty="0">
                <a:solidFill>
                  <a:srgbClr val="66FF33"/>
                </a:solidFill>
                <a:latin typeface="Comic Sans MS" panose="030F0702030302020204" pitchFamily="66" charset="0"/>
              </a:rPr>
            </a:br>
            <a:r>
              <a:rPr lang="en-US" sz="2800" i="1" dirty="0">
                <a:solidFill>
                  <a:srgbClr val="66FF33"/>
                </a:solidFill>
                <a:latin typeface="Comic Sans MS" panose="030F0702030302020204" pitchFamily="66" charset="0"/>
              </a:rPr>
              <a:t>		</a:t>
            </a:r>
            <a:r>
              <a:rPr lang="en-US" sz="2800" i="1" dirty="0" smtClean="0">
                <a:solidFill>
                  <a:srgbClr val="66FF33"/>
                </a:solidFill>
                <a:latin typeface="Comic Sans MS" panose="030F0702030302020204" pitchFamily="66" charset="0"/>
              </a:rPr>
              <a:t>West </a:t>
            </a:r>
            <a:r>
              <a:rPr lang="en-US" sz="2800" i="1" dirty="0">
                <a:solidFill>
                  <a:srgbClr val="66FF33"/>
                </a:solidFill>
                <a:latin typeface="Comic Sans MS" panose="030F0702030302020204" pitchFamily="66" charset="0"/>
              </a:rPr>
              <a:t>Virginia Senator Dan Foster, 2005</a:t>
            </a:r>
          </a:p>
          <a:p>
            <a:pPr marL="0" indent="0">
              <a:buNone/>
            </a:pPr>
            <a:endParaRPr lang="en-US" sz="2800" b="1" i="1" dirty="0" smtClean="0">
              <a:solidFill>
                <a:srgbClr val="FFFF00"/>
              </a:solidFill>
              <a:effectLst>
                <a:outerShdw blurRad="38100" dist="38100" dir="2700000" algn="tl">
                  <a:srgbClr val="000000">
                    <a:alpha val="43137"/>
                  </a:srgbClr>
                </a:outerShdw>
              </a:effectLst>
            </a:endParaRPr>
          </a:p>
          <a:p>
            <a:pPr marL="0" indent="0">
              <a:buNone/>
            </a:pPr>
            <a:r>
              <a:rPr lang="en-US" sz="2800" b="1" i="1" dirty="0" smtClean="0">
                <a:solidFill>
                  <a:srgbClr val="FFFF00"/>
                </a:solidFill>
                <a:effectLst>
                  <a:outerShdw blurRad="38100" dist="38100" dir="2700000" algn="tl">
                    <a:srgbClr val="000000">
                      <a:alpha val="43137"/>
                    </a:srgbClr>
                  </a:outerShdw>
                </a:effectLst>
              </a:rPr>
              <a:t>HIA </a:t>
            </a:r>
            <a:r>
              <a:rPr lang="en-US" sz="2800" b="1" i="1" dirty="0" smtClean="0">
                <a:solidFill>
                  <a:srgbClr val="FFFF00"/>
                </a:solidFill>
                <a:effectLst>
                  <a:outerShdw blurRad="38100" dist="38100" dir="2700000" algn="tl">
                    <a:srgbClr val="000000">
                      <a:alpha val="43137"/>
                    </a:srgbClr>
                  </a:outerShdw>
                </a:effectLst>
              </a:rPr>
              <a:t>Law in States</a:t>
            </a:r>
          </a:p>
          <a:p>
            <a:r>
              <a:rPr lang="en-US" sz="2800" dirty="0" smtClean="0">
                <a:solidFill>
                  <a:schemeClr val="bg2"/>
                </a:solidFill>
                <a:effectLst>
                  <a:outerShdw blurRad="38100" dist="38100" dir="2700000" algn="tl">
                    <a:srgbClr val="000000">
                      <a:alpha val="43137"/>
                    </a:srgbClr>
                  </a:outerShdw>
                </a:effectLst>
              </a:rPr>
              <a:t>MA HIA for Transportation</a:t>
            </a:r>
          </a:p>
          <a:p>
            <a:r>
              <a:rPr lang="en-US" sz="2800" dirty="0" smtClean="0">
                <a:solidFill>
                  <a:schemeClr val="bg2"/>
                </a:solidFill>
                <a:effectLst>
                  <a:outerShdw blurRad="38100" dist="38100" dir="2700000" algn="tl">
                    <a:srgbClr val="000000">
                      <a:alpha val="43137"/>
                    </a:srgbClr>
                  </a:outerShdw>
                </a:effectLst>
              </a:rPr>
              <a:t>WA HIA for Washington Bridge</a:t>
            </a:r>
          </a:p>
          <a:p>
            <a:r>
              <a:rPr lang="en-US" sz="2800" dirty="0" smtClean="0">
                <a:solidFill>
                  <a:schemeClr val="bg2"/>
                </a:solidFill>
                <a:effectLst>
                  <a:outerShdw blurRad="38100" dist="38100" dir="2700000" algn="tl">
                    <a:srgbClr val="000000">
                      <a:alpha val="43137"/>
                    </a:srgbClr>
                  </a:outerShdw>
                </a:effectLst>
              </a:rPr>
              <a:t>VT HIA for ACA Law</a:t>
            </a:r>
          </a:p>
          <a:p>
            <a:pPr marL="0" indent="0">
              <a:buNone/>
            </a:pPr>
            <a:endParaRPr lang="en-US" sz="2800" b="1" i="1" dirty="0">
              <a:solidFill>
                <a:srgbClr val="FFFF00"/>
              </a:solidFill>
              <a:effectLst>
                <a:outerShdw blurRad="38100" dist="38100" dir="2700000" algn="tl">
                  <a:srgbClr val="000000">
                    <a:alpha val="43137"/>
                  </a:srgbClr>
                </a:outerShdw>
              </a:effectLst>
            </a:endParaRPr>
          </a:p>
          <a:p>
            <a:pPr marL="0" indent="0">
              <a:buNone/>
            </a:pPr>
            <a:r>
              <a:rPr lang="en-US" sz="2800" b="1" i="1" dirty="0" smtClean="0">
                <a:solidFill>
                  <a:srgbClr val="FFFF00"/>
                </a:solidFill>
                <a:effectLst>
                  <a:outerShdw blurRad="38100" dist="38100" dir="2700000" algn="tl">
                    <a:srgbClr val="000000">
                      <a:alpha val="43137"/>
                    </a:srgbClr>
                  </a:outerShdw>
                </a:effectLst>
              </a:rPr>
              <a:t>2015 Sessions</a:t>
            </a:r>
          </a:p>
          <a:p>
            <a:r>
              <a:rPr lang="en-US" sz="2800" dirty="0" smtClean="0">
                <a:solidFill>
                  <a:schemeClr val="bg2"/>
                </a:solidFill>
                <a:effectLst>
                  <a:outerShdw blurRad="38100" dist="38100" dir="2700000" algn="tl">
                    <a:srgbClr val="000000">
                      <a:alpha val="43137"/>
                    </a:srgbClr>
                  </a:outerShdw>
                </a:effectLst>
              </a:rPr>
              <a:t>23 bills in 10 states</a:t>
            </a:r>
          </a:p>
          <a:p>
            <a:r>
              <a:rPr lang="en-US" sz="2800" dirty="0" smtClean="0">
                <a:solidFill>
                  <a:schemeClr val="bg2"/>
                </a:solidFill>
                <a:effectLst>
                  <a:outerShdw blurRad="38100" dist="38100" dir="2700000" algn="tl">
                    <a:srgbClr val="000000">
                      <a:alpha val="43137"/>
                    </a:srgbClr>
                  </a:outerShdw>
                </a:effectLst>
              </a:rPr>
              <a:t>CA, MA, MN, MO, MS, NC, NJ, NY, OR and TX</a:t>
            </a:r>
            <a:endParaRPr lang="en-US" sz="2800" dirty="0">
              <a:solidFill>
                <a:schemeClr val="bg2"/>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6005761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rPr>
              <a:t>Health Impact Assessments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4191000"/>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What do Legislators Need?</a:t>
            </a:r>
            <a:endParaRPr lang="en-US" sz="2800" b="1" i="1" dirty="0" smtClean="0">
              <a:solidFill>
                <a:srgbClr val="FFFF00"/>
              </a:solidFill>
              <a:effectLst>
                <a:outerShdw blurRad="38100" dist="38100" dir="2700000" algn="tl">
                  <a:srgbClr val="000000">
                    <a:alpha val="43137"/>
                  </a:srgbClr>
                </a:outerShdw>
              </a:effectLst>
            </a:endParaRPr>
          </a:p>
          <a:p>
            <a:r>
              <a:rPr lang="en-US" dirty="0" smtClean="0">
                <a:solidFill>
                  <a:schemeClr val="bg2"/>
                </a:solidFill>
                <a:effectLst>
                  <a:outerShdw blurRad="38100" dist="38100" dir="2700000" algn="tl">
                    <a:srgbClr val="000000">
                      <a:alpha val="43137"/>
                    </a:srgbClr>
                  </a:outerShdw>
                </a:effectLst>
              </a:rPr>
              <a:t>Justify Efficacy of Policy; Policy Evaluation</a:t>
            </a:r>
          </a:p>
          <a:p>
            <a:r>
              <a:rPr lang="en-US" dirty="0" smtClean="0">
                <a:solidFill>
                  <a:schemeClr val="bg2"/>
                </a:solidFill>
                <a:effectLst>
                  <a:outerShdw blurRad="38100" dist="38100" dir="2700000" algn="tl">
                    <a:srgbClr val="000000">
                      <a:alpha val="43137"/>
                    </a:srgbClr>
                  </a:outerShdw>
                </a:effectLst>
              </a:rPr>
              <a:t>Improve the Public Health System</a:t>
            </a:r>
          </a:p>
          <a:p>
            <a:pPr lvl="1"/>
            <a:r>
              <a:rPr lang="en-US" sz="2400" dirty="0">
                <a:solidFill>
                  <a:srgbClr val="FF0000"/>
                </a:solidFill>
                <a:effectLst>
                  <a:outerShdw blurRad="38100" dist="38100" dir="2700000" algn="tl">
                    <a:srgbClr val="000000">
                      <a:alpha val="43137"/>
                    </a:srgbClr>
                  </a:outerShdw>
                </a:effectLst>
              </a:rPr>
              <a:t>ACA makes Health Care a Public Cause	</a:t>
            </a:r>
          </a:p>
          <a:p>
            <a:pPr lvl="1"/>
            <a:r>
              <a:rPr lang="en-US" sz="2400" dirty="0">
                <a:solidFill>
                  <a:srgbClr val="FF0000"/>
                </a:solidFill>
                <a:effectLst>
                  <a:outerShdw blurRad="38100" dist="38100" dir="2700000" algn="tl">
                    <a:srgbClr val="000000">
                      <a:alpha val="43137"/>
                    </a:srgbClr>
                  </a:outerShdw>
                </a:effectLst>
              </a:rPr>
              <a:t>Medicaid is #1 cost for states</a:t>
            </a:r>
          </a:p>
          <a:p>
            <a:r>
              <a:rPr lang="en-US" dirty="0" smtClean="0">
                <a:solidFill>
                  <a:schemeClr val="bg2"/>
                </a:solidFill>
                <a:effectLst>
                  <a:outerShdw blurRad="38100" dist="38100" dir="2700000" algn="tl">
                    <a:srgbClr val="000000">
                      <a:alpha val="43137"/>
                    </a:srgbClr>
                  </a:outerShdw>
                </a:effectLst>
              </a:rPr>
              <a:t>Deescalate Constituent Anger</a:t>
            </a:r>
          </a:p>
          <a:p>
            <a:pPr lvl="1"/>
            <a:r>
              <a:rPr lang="en-US" dirty="0" smtClean="0">
                <a:solidFill>
                  <a:srgbClr val="FF0000"/>
                </a:solidFill>
                <a:effectLst>
                  <a:outerShdw blurRad="38100" dist="38100" dir="2700000" algn="tl">
                    <a:srgbClr val="000000">
                      <a:alpha val="43137"/>
                    </a:srgbClr>
                  </a:outerShdw>
                </a:effectLst>
              </a:rPr>
              <a:t>Ensure public is engaged</a:t>
            </a:r>
          </a:p>
        </p:txBody>
      </p:sp>
      <p:graphicFrame>
        <p:nvGraphicFramePr>
          <p:cNvPr id="5" name="Table 4"/>
          <p:cNvGraphicFramePr>
            <a:graphicFrameLocks noGrp="1"/>
          </p:cNvGraphicFramePr>
          <p:nvPr>
            <p:extLst>
              <p:ext uri="{D42A27DB-BD31-4B8C-83A1-F6EECF244321}">
                <p14:modId xmlns:p14="http://schemas.microsoft.com/office/powerpoint/2010/main" val="2633380841"/>
              </p:ext>
            </p:extLst>
          </p:nvPr>
        </p:nvGraphicFramePr>
        <p:xfrm>
          <a:off x="6934200" y="2445861"/>
          <a:ext cx="2057400" cy="365760"/>
        </p:xfrm>
        <a:graphic>
          <a:graphicData uri="http://schemas.openxmlformats.org/drawingml/2006/table">
            <a:tbl>
              <a:tblPr/>
              <a:tblGrid>
                <a:gridCol w="360275"/>
                <a:gridCol w="1697125"/>
              </a:tblGrid>
              <a:tr h="0">
                <a:tc>
                  <a:txBody>
                    <a:bodyPr/>
                    <a:lstStyle/>
                    <a:p>
                      <a:pPr algn="l" fontAlgn="t"/>
                      <a:endParaRPr lang="en-US" dirty="0">
                        <a:effectLst/>
                      </a:endParaRPr>
                    </a:p>
                  </a:txBody>
                  <a:tcPr marR="127000">
                    <a:lnL>
                      <a:noFill/>
                    </a:lnL>
                    <a:lnR>
                      <a:noFill/>
                    </a:lnR>
                    <a:lnT>
                      <a:noFill/>
                    </a:lnT>
                    <a:lnB>
                      <a:noFill/>
                    </a:lnB>
                  </a:tcPr>
                </a:tc>
                <a:tc>
                  <a:txBody>
                    <a:bodyPr/>
                    <a:lstStyle/>
                    <a:p>
                      <a:pPr lvl="0"/>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5270437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rPr>
              <a:t>Health Impact Assessments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4191000"/>
          </a:xfrm>
        </p:spPr>
        <p:txBody>
          <a:bodyPr>
            <a:normAutofit fontScale="92500" lnSpcReduction="10000"/>
          </a:bodyPr>
          <a:lstStyle/>
          <a:p>
            <a:pPr marL="0" indent="0">
              <a:buNone/>
            </a:pPr>
            <a:r>
              <a:rPr lang="en-US" sz="2800" b="1" i="1" dirty="0" smtClean="0">
                <a:solidFill>
                  <a:srgbClr val="FFFF00"/>
                </a:solidFill>
                <a:effectLst>
                  <a:outerShdw blurRad="38100" dist="38100" dir="2700000" algn="tl">
                    <a:srgbClr val="000000">
                      <a:alpha val="43137"/>
                    </a:srgbClr>
                  </a:outerShdw>
                </a:effectLst>
              </a:rPr>
              <a:t>What do HIAs do?</a:t>
            </a:r>
            <a:endParaRPr lang="en-US" sz="2800" b="1" i="1" dirty="0" smtClean="0">
              <a:solidFill>
                <a:srgbClr val="FFFF00"/>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Evaluates Public Health Policy</a:t>
            </a:r>
          </a:p>
          <a:p>
            <a:pPr lvl="1"/>
            <a:r>
              <a:rPr lang="en-US" i="1" dirty="0" smtClean="0">
                <a:solidFill>
                  <a:srgbClr val="FF0000"/>
                </a:solidFill>
                <a:effectLst>
                  <a:outerShdw blurRad="38100" dist="38100" dir="2700000" algn="tl">
                    <a:srgbClr val="000000">
                      <a:alpha val="43137"/>
                    </a:srgbClr>
                  </a:outerShdw>
                </a:effectLst>
              </a:rPr>
              <a:t>Assessing and Evaluating</a:t>
            </a:r>
            <a:endParaRPr lang="en-US" i="1" dirty="0" smtClean="0">
              <a:solidFill>
                <a:srgbClr val="FF0000"/>
              </a:solidFill>
              <a:effectLst>
                <a:outerShdw blurRad="38100" dist="38100" dir="2700000" algn="tl">
                  <a:srgbClr val="000000">
                    <a:alpha val="43137"/>
                  </a:srgbClr>
                </a:outerShdw>
              </a:effectLst>
            </a:endParaRPr>
          </a:p>
          <a:p>
            <a:r>
              <a:rPr lang="en-US" dirty="0">
                <a:solidFill>
                  <a:schemeClr val="bg2"/>
                </a:solidFill>
                <a:effectLst>
                  <a:outerShdw blurRad="38100" dist="38100" dir="2700000" algn="tl">
                    <a:srgbClr val="000000">
                      <a:alpha val="43137"/>
                    </a:srgbClr>
                  </a:outerShdw>
                </a:effectLst>
              </a:rPr>
              <a:t>Demonstrates Cost-Effective Public Health </a:t>
            </a:r>
            <a:r>
              <a:rPr lang="en-US" dirty="0" smtClean="0">
                <a:solidFill>
                  <a:schemeClr val="bg2"/>
                </a:solidFill>
                <a:effectLst>
                  <a:outerShdw blurRad="38100" dist="38100" dir="2700000" algn="tl">
                    <a:srgbClr val="000000">
                      <a:alpha val="43137"/>
                    </a:srgbClr>
                  </a:outerShdw>
                </a:effectLst>
              </a:rPr>
              <a:t>Policy</a:t>
            </a:r>
          </a:p>
          <a:p>
            <a:pPr lvl="1"/>
            <a:r>
              <a:rPr lang="en-US" i="1" dirty="0" smtClean="0">
                <a:solidFill>
                  <a:srgbClr val="FF0000"/>
                </a:solidFill>
                <a:effectLst>
                  <a:outerShdw blurRad="38100" dist="38100" dir="2700000" algn="tl">
                    <a:srgbClr val="000000">
                      <a:alpha val="43137"/>
                    </a:srgbClr>
                  </a:outerShdw>
                </a:effectLst>
              </a:rPr>
              <a:t>Recommendations and Monitoring</a:t>
            </a:r>
          </a:p>
          <a:p>
            <a:r>
              <a:rPr lang="en-US" sz="3000" dirty="0">
                <a:solidFill>
                  <a:schemeClr val="bg2"/>
                </a:solidFill>
                <a:effectLst>
                  <a:outerShdw blurRad="38100" dist="38100" dir="2700000" algn="tl">
                    <a:srgbClr val="000000">
                      <a:alpha val="43137"/>
                    </a:srgbClr>
                  </a:outerShdw>
                </a:effectLst>
              </a:rPr>
              <a:t>Engages</a:t>
            </a:r>
            <a:r>
              <a:rPr lang="en-US" sz="2800" dirty="0">
                <a:solidFill>
                  <a:schemeClr val="bg2"/>
                </a:solidFill>
                <a:effectLst>
                  <a:outerShdw blurRad="38100" dist="38100" dir="2700000" algn="tl">
                    <a:srgbClr val="000000">
                      <a:alpha val="43137"/>
                    </a:srgbClr>
                  </a:outerShdw>
                </a:effectLst>
              </a:rPr>
              <a:t> the </a:t>
            </a:r>
            <a:r>
              <a:rPr lang="en-US" sz="2800" dirty="0" smtClean="0">
                <a:solidFill>
                  <a:schemeClr val="bg2"/>
                </a:solidFill>
                <a:effectLst>
                  <a:outerShdw blurRad="38100" dist="38100" dir="2700000" algn="tl">
                    <a:srgbClr val="000000">
                      <a:alpha val="43137"/>
                    </a:srgbClr>
                  </a:outerShdw>
                </a:effectLst>
              </a:rPr>
              <a:t>Public</a:t>
            </a:r>
          </a:p>
          <a:p>
            <a:pPr lvl="1"/>
            <a:r>
              <a:rPr lang="en-US" sz="2600" i="1" dirty="0" smtClean="0">
                <a:solidFill>
                  <a:srgbClr val="FF0000"/>
                </a:solidFill>
                <a:effectLst>
                  <a:outerShdw blurRad="38100" dist="38100" dir="2700000" algn="tl">
                    <a:srgbClr val="000000">
                      <a:alpha val="43137"/>
                    </a:srgbClr>
                  </a:outerShdw>
                </a:effectLst>
              </a:rPr>
              <a:t>Scoping</a:t>
            </a:r>
            <a:r>
              <a:rPr lang="en-US" sz="2400" i="1" dirty="0" smtClean="0">
                <a:solidFill>
                  <a:srgbClr val="FF0000"/>
                </a:solidFill>
                <a:effectLst>
                  <a:outerShdw blurRad="38100" dist="38100" dir="2700000" algn="tl">
                    <a:srgbClr val="000000">
                      <a:alpha val="43137"/>
                    </a:srgbClr>
                  </a:outerShdw>
                </a:effectLst>
              </a:rPr>
              <a:t> and Reporting</a:t>
            </a:r>
          </a:p>
          <a:p>
            <a:endParaRPr lang="en-US" sz="2800" dirty="0">
              <a:solidFill>
                <a:srgbClr val="FF0000"/>
              </a:solidFill>
              <a:effectLst>
                <a:outerShdw blurRad="38100" dist="38100" dir="2700000" algn="tl">
                  <a:srgbClr val="000000">
                    <a:alpha val="43137"/>
                  </a:srgbClr>
                </a:outerShdw>
              </a:effectLst>
            </a:endParaRPr>
          </a:p>
          <a:p>
            <a:pPr marL="0" indent="0" algn="ctr">
              <a:buNone/>
            </a:pPr>
            <a:r>
              <a:rPr lang="en-US" b="1" i="1" dirty="0" smtClean="0">
                <a:solidFill>
                  <a:srgbClr val="FFFF00"/>
                </a:solidFill>
                <a:effectLst>
                  <a:outerShdw blurRad="38100" dist="38100" dir="2700000" algn="tl">
                    <a:srgbClr val="000000">
                      <a:alpha val="43137"/>
                    </a:srgbClr>
                  </a:outerShdw>
                </a:effectLst>
              </a:rPr>
              <a:t>Overall, it improves the Public Health System</a:t>
            </a:r>
          </a:p>
          <a:p>
            <a:pPr marL="0" indent="0">
              <a:buNone/>
            </a:pPr>
            <a:endParaRPr lang="en-US" sz="2800" b="1" i="1" dirty="0">
              <a:solidFill>
                <a:srgbClr val="FFFF0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6353221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rPr>
              <a:t>Health Impact Assessments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MN S 1671</a:t>
            </a:r>
          </a:p>
          <a:p>
            <a:r>
              <a:rPr lang="en-US" sz="2400" dirty="0" smtClean="0">
                <a:solidFill>
                  <a:schemeClr val="bg2"/>
                </a:solidFill>
              </a:rPr>
              <a:t>establishes </a:t>
            </a:r>
            <a:r>
              <a:rPr lang="en-US" sz="2400" dirty="0">
                <a:solidFill>
                  <a:schemeClr val="bg2"/>
                </a:solidFill>
              </a:rPr>
              <a:t>a program requiring the Commissioner of Health to conduct </a:t>
            </a:r>
            <a:r>
              <a:rPr lang="en-US" sz="2400" i="1" dirty="0">
                <a:solidFill>
                  <a:srgbClr val="FF0000"/>
                </a:solidFill>
              </a:rPr>
              <a:t>health impact assessments </a:t>
            </a:r>
            <a:r>
              <a:rPr lang="en-US" sz="2400" dirty="0">
                <a:solidFill>
                  <a:schemeClr val="bg2"/>
                </a:solidFill>
              </a:rPr>
              <a:t>on topics selected by the Legislative Audit Commission; appropriates </a:t>
            </a:r>
            <a:r>
              <a:rPr lang="en-US" sz="2400" dirty="0" smtClean="0">
                <a:solidFill>
                  <a:schemeClr val="bg2"/>
                </a:solidFill>
              </a:rPr>
              <a:t>money.</a:t>
            </a:r>
            <a:endParaRPr lang="en-US" sz="2400" b="1" i="1" dirty="0" smtClean="0">
              <a:solidFill>
                <a:schemeClr val="bg2"/>
              </a:solidFill>
            </a:endParaRPr>
          </a:p>
          <a:p>
            <a:pPr marL="0" indent="0">
              <a:buNone/>
            </a:pPr>
            <a:r>
              <a:rPr lang="en-US" sz="2400" b="1" i="1" dirty="0" smtClean="0">
                <a:solidFill>
                  <a:srgbClr val="FFFF00"/>
                </a:solidFill>
              </a:rPr>
              <a:t>MO HR 565</a:t>
            </a:r>
          </a:p>
          <a:p>
            <a:r>
              <a:rPr lang="en-US" sz="2400" dirty="0">
                <a:solidFill>
                  <a:schemeClr val="bg2"/>
                </a:solidFill>
              </a:rPr>
              <a:t>urges the United States Army to explain chemical testing which occurred in St. Louis in the 1950s and 1960s and requests the federal government to conduct a </a:t>
            </a:r>
            <a:r>
              <a:rPr lang="en-US" sz="2400" i="1" dirty="0">
                <a:solidFill>
                  <a:srgbClr val="FF0000"/>
                </a:solidFill>
              </a:rPr>
              <a:t>study on the health effects </a:t>
            </a:r>
            <a:r>
              <a:rPr lang="en-US" sz="2400" dirty="0">
                <a:solidFill>
                  <a:schemeClr val="bg2"/>
                </a:solidFill>
              </a:rPr>
              <a:t>of such</a:t>
            </a:r>
            <a:endParaRPr lang="en-US" sz="2400" b="1" i="1" dirty="0">
              <a:solidFill>
                <a:schemeClr val="bg2"/>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02148587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Policy Data</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133600"/>
            <a:ext cx="8229600" cy="4571999"/>
          </a:xfrm>
        </p:spPr>
        <p:txBody>
          <a:bodyPr>
            <a:noAutofit/>
          </a:bodyPr>
          <a:lstStyle/>
          <a:p>
            <a:pPr marL="0" indent="0" algn="ctr">
              <a:buNone/>
            </a:pPr>
            <a:r>
              <a:rPr lang="en-US" sz="2000" i="1" dirty="0">
                <a:solidFill>
                  <a:srgbClr val="66FF33"/>
                </a:solidFill>
                <a:latin typeface="Comic Sans MS" panose="030F0702030302020204" pitchFamily="66" charset="0"/>
              </a:rPr>
              <a:t>What are they thinking??</a:t>
            </a:r>
          </a:p>
          <a:p>
            <a:pPr marL="0" indent="0">
              <a:buNone/>
            </a:pPr>
            <a:r>
              <a:rPr lang="en-US" sz="2000" b="1" i="1" dirty="0" smtClean="0">
                <a:solidFill>
                  <a:srgbClr val="FFFF00"/>
                </a:solidFill>
                <a:effectLst>
                  <a:outerShdw blurRad="38100" dist="38100" dir="2700000" algn="tl">
                    <a:srgbClr val="000000">
                      <a:alpha val="43137"/>
                    </a:srgbClr>
                  </a:outerShdw>
                </a:effectLst>
              </a:rPr>
              <a:t>NY </a:t>
            </a:r>
            <a:r>
              <a:rPr lang="en-US" sz="2000" b="1" i="1" dirty="0" smtClean="0">
                <a:solidFill>
                  <a:srgbClr val="FFFF00"/>
                </a:solidFill>
                <a:effectLst>
                  <a:outerShdw blurRad="38100" dist="38100" dir="2700000" algn="tl">
                    <a:srgbClr val="000000">
                      <a:alpha val="43137"/>
                    </a:srgbClr>
                  </a:outerShdw>
                </a:effectLst>
              </a:rPr>
              <a:t>S  2745 – Enacts the Upholstered Furniture Safety Act</a:t>
            </a:r>
          </a:p>
          <a:p>
            <a:pPr marL="0" indent="0">
              <a:buNone/>
            </a:pPr>
            <a:r>
              <a:rPr lang="en-US" sz="1600" u="sng" dirty="0" smtClean="0">
                <a:solidFill>
                  <a:schemeClr val="bg2"/>
                </a:solidFill>
              </a:rPr>
              <a:t>3</a:t>
            </a:r>
            <a:r>
              <a:rPr lang="en-US" sz="1600" u="sng" dirty="0">
                <a:solidFill>
                  <a:schemeClr val="bg2"/>
                </a:solidFill>
              </a:rPr>
              <a:t>. The department may, following public hearings, adopt rules and regulations authorizing an exemption to subdivision one of section 37-0903 of this title upon a determination by the commissioner that the proposed chemical flame retardant will not negatively affect human health or the environment. Such determination may only be made after the completion of a </a:t>
            </a:r>
            <a:r>
              <a:rPr lang="en-US" sz="1600" i="1" u="sng" dirty="0">
                <a:solidFill>
                  <a:srgbClr val="FF0000"/>
                </a:solidFill>
              </a:rPr>
              <a:t>comprehensive health impact assessment </a:t>
            </a:r>
            <a:r>
              <a:rPr lang="en-US" sz="1600" u="sng" dirty="0">
                <a:solidFill>
                  <a:schemeClr val="bg2"/>
                </a:solidFill>
              </a:rPr>
              <a:t>conducted by the department of health, following a model recommended by the </a:t>
            </a:r>
            <a:r>
              <a:rPr lang="en-US" sz="1600" u="sng" dirty="0">
                <a:solidFill>
                  <a:srgbClr val="66FF33"/>
                </a:solidFill>
              </a:rPr>
              <a:t>centers for disease control and prevention</a:t>
            </a:r>
            <a:r>
              <a:rPr lang="en-US" sz="1600" u="sng" dirty="0">
                <a:solidFill>
                  <a:schemeClr val="bg2"/>
                </a:solidFill>
              </a:rPr>
              <a:t>.</a:t>
            </a:r>
            <a:endParaRPr lang="en-US" sz="1600" dirty="0">
              <a:solidFill>
                <a:schemeClr val="bg2"/>
              </a:solidFill>
            </a:endParaRPr>
          </a:p>
          <a:p>
            <a:pPr marL="0" indent="0">
              <a:buNone/>
            </a:pPr>
            <a:endParaRPr lang="en-US" sz="1200" dirty="0" smtClean="0"/>
          </a:p>
          <a:p>
            <a:pPr marL="0" indent="0">
              <a:buNone/>
            </a:pPr>
            <a:r>
              <a:rPr lang="en-US" sz="2000" b="1" i="1" dirty="0">
                <a:solidFill>
                  <a:srgbClr val="FFFF00"/>
                </a:solidFill>
                <a:effectLst>
                  <a:outerShdw blurRad="38100" dist="38100" dir="2700000" algn="tl">
                    <a:srgbClr val="000000">
                      <a:alpha val="43137"/>
                    </a:srgbClr>
                  </a:outerShdw>
                </a:effectLst>
              </a:rPr>
              <a:t>NY S  </a:t>
            </a:r>
            <a:r>
              <a:rPr lang="en-US" sz="2000" b="1" i="1" dirty="0" smtClean="0">
                <a:solidFill>
                  <a:srgbClr val="FFFF00"/>
                </a:solidFill>
                <a:effectLst>
                  <a:outerShdw blurRad="38100" dist="38100" dir="2700000" algn="tl">
                    <a:srgbClr val="000000">
                      <a:alpha val="43137"/>
                    </a:srgbClr>
                  </a:outerShdw>
                </a:effectLst>
              </a:rPr>
              <a:t>3844 – Prohibits the Use of Chemical Flame Retardants on Residential Furniture</a:t>
            </a:r>
          </a:p>
          <a:p>
            <a:pPr marL="0" indent="0">
              <a:buNone/>
            </a:pPr>
            <a:r>
              <a:rPr lang="en-US" sz="1600" u="sng" dirty="0" smtClean="0">
                <a:solidFill>
                  <a:schemeClr val="bg2"/>
                </a:solidFill>
              </a:rPr>
              <a:t>3. </a:t>
            </a:r>
            <a:r>
              <a:rPr lang="en-US" sz="1600" u="sng" dirty="0">
                <a:solidFill>
                  <a:schemeClr val="bg2"/>
                </a:solidFill>
              </a:rPr>
              <a:t>The department may, following public hearings, adopt rules and regulations authorizing an exemption to subdivision one of section 37-0903 of this title upon a determination by the commissioner that the proposed chemical flame retardant will not negatively affect human health or the environment. Such determination may only be made after the completion of a </a:t>
            </a:r>
            <a:r>
              <a:rPr lang="en-US" sz="1600" i="1" u="sng" dirty="0">
                <a:solidFill>
                  <a:srgbClr val="FF0000"/>
                </a:solidFill>
              </a:rPr>
              <a:t>comprehensive health impact assessment </a:t>
            </a:r>
            <a:r>
              <a:rPr lang="en-US" sz="1600" u="sng" dirty="0">
                <a:solidFill>
                  <a:schemeClr val="bg2"/>
                </a:solidFill>
              </a:rPr>
              <a:t>conducted by the department of health, following a model recommended by the </a:t>
            </a:r>
            <a:r>
              <a:rPr lang="en-US" sz="1600" u="sng" dirty="0">
                <a:solidFill>
                  <a:srgbClr val="66FF33"/>
                </a:solidFill>
              </a:rPr>
              <a:t>centers for disease control and prevention</a:t>
            </a:r>
            <a:r>
              <a:rPr lang="en-US" sz="1600" u="sng" dirty="0">
                <a:solidFill>
                  <a:schemeClr val="bg2"/>
                </a:solidFill>
              </a:rPr>
              <a:t>.</a:t>
            </a:r>
            <a:endParaRPr lang="en-US" sz="16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49716593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bg1"/>
                </a:solidFill>
                <a:effectLst>
                  <a:outerShdw blurRad="38100" dist="38100" dir="2700000" algn="tl">
                    <a:srgbClr val="000000">
                      <a:alpha val="43137"/>
                    </a:srgbClr>
                  </a:outerShdw>
                </a:effectLst>
              </a:rPr>
              <a:t>HIA – Air Pollution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229600" cy="4144963"/>
          </a:xfrm>
        </p:spPr>
        <p:txBody>
          <a:bodyPr>
            <a:normAutofit fontScale="47500" lnSpcReduction="20000"/>
          </a:bodyPr>
          <a:lstStyle/>
          <a:p>
            <a:pPr marL="0" indent="0">
              <a:buNone/>
            </a:pPr>
            <a:r>
              <a:rPr lang="en-US" sz="5100" b="1" i="1" dirty="0" smtClean="0">
                <a:solidFill>
                  <a:srgbClr val="FFFF00"/>
                </a:solidFill>
                <a:effectLst>
                  <a:outerShdw blurRad="38100" dist="38100" dir="2700000" algn="tl">
                    <a:srgbClr val="000000">
                      <a:alpha val="43137"/>
                    </a:srgbClr>
                  </a:outerShdw>
                </a:effectLst>
              </a:rPr>
              <a:t>MA H 2040 - Comprehensive </a:t>
            </a:r>
            <a:r>
              <a:rPr lang="en-US" sz="5100" b="1" i="1" dirty="0">
                <a:solidFill>
                  <a:srgbClr val="FFFF00"/>
                </a:solidFill>
                <a:effectLst>
                  <a:outerShdw blurRad="38100" dist="38100" dir="2700000" algn="tl">
                    <a:srgbClr val="000000">
                      <a:alpha val="43137"/>
                    </a:srgbClr>
                  </a:outerShdw>
                </a:effectLst>
              </a:rPr>
              <a:t>study of data on the health effects of particulate air </a:t>
            </a:r>
            <a:r>
              <a:rPr lang="en-US" sz="5100" b="1" i="1" dirty="0" smtClean="0">
                <a:solidFill>
                  <a:srgbClr val="FFFF00"/>
                </a:solidFill>
                <a:effectLst>
                  <a:outerShdw blurRad="38100" dist="38100" dir="2700000" algn="tl">
                    <a:srgbClr val="000000">
                      <a:alpha val="43137"/>
                    </a:srgbClr>
                  </a:outerShdw>
                </a:effectLst>
              </a:rPr>
              <a:t>pollution </a:t>
            </a:r>
            <a:r>
              <a:rPr lang="en-US" sz="5100" b="1" i="1" dirty="0">
                <a:solidFill>
                  <a:srgbClr val="FFFF00"/>
                </a:solidFill>
                <a:effectLst>
                  <a:outerShdw blurRad="38100" dist="38100" dir="2700000" algn="tl">
                    <a:srgbClr val="000000">
                      <a:alpha val="43137"/>
                    </a:srgbClr>
                  </a:outerShdw>
                </a:effectLst>
              </a:rPr>
              <a:t>from surface transportation. </a:t>
            </a:r>
            <a:endParaRPr lang="en-US" sz="5100" b="1" i="1" dirty="0" smtClean="0">
              <a:solidFill>
                <a:srgbClr val="FFFF00"/>
              </a:solidFill>
              <a:effectLst>
                <a:outerShdw blurRad="38100" dist="38100" dir="2700000" algn="tl">
                  <a:srgbClr val="000000">
                    <a:alpha val="43137"/>
                  </a:srgbClr>
                </a:outerShdw>
              </a:effectLst>
            </a:endParaRPr>
          </a:p>
          <a:p>
            <a:pPr marL="0" indent="0">
              <a:buNone/>
            </a:pPr>
            <a:endParaRPr lang="en-US" sz="2400" dirty="0" smtClean="0">
              <a:solidFill>
                <a:schemeClr val="bg2"/>
              </a:solidFill>
            </a:endParaRPr>
          </a:p>
          <a:p>
            <a:pPr marL="0" indent="0">
              <a:buNone/>
            </a:pPr>
            <a:r>
              <a:rPr lang="en-US" sz="3400" dirty="0" smtClean="0">
                <a:solidFill>
                  <a:schemeClr val="bg2"/>
                </a:solidFill>
              </a:rPr>
              <a:t>The </a:t>
            </a:r>
            <a:r>
              <a:rPr lang="en-US" sz="3400" dirty="0">
                <a:solidFill>
                  <a:schemeClr val="bg2"/>
                </a:solidFill>
              </a:rPr>
              <a:t>study shall focus on </a:t>
            </a:r>
            <a:r>
              <a:rPr lang="en-US" sz="3400" i="1" dirty="0">
                <a:solidFill>
                  <a:srgbClr val="FF0000"/>
                </a:solidFill>
              </a:rPr>
              <a:t>understanding the health impacts </a:t>
            </a:r>
            <a:r>
              <a:rPr lang="en-US" sz="3400" dirty="0">
                <a:solidFill>
                  <a:schemeClr val="bg2"/>
                </a:solidFill>
              </a:rPr>
              <a:t>from fine and ultrafine particulate matter upon populations that are located within 500 feet of any roadway with 50,000 or more motor vehicle trips per day, or any rail line regularly used by diesel locomotives; provided further, that the study shall include, but not be limited to, examining respiratory and cardiovascular disease and cancer incidence that may be affected by exposure to surface transportation-related particles. The following departments and agencies of the commonwealth shall provide information to the center for environmental health of the department of public health relevant to this study: the department of environmental protection, the department of transportation (MassDOT), and the central transportation planning staff of the Boston metropolitan planning organization. The department of public health shall report its findings, or a progress report, together with any recommended response actions by the commonwealth to the house and senate committees on ways and means, to the Secretary of the Executive Office of Energy and Environmental Affairs, and to the Secretary of the Executive Office of Transportation, not later than two years after the adoption of this act; provided further that no less than $250,000 shall be appropriated for this purpose.</a:t>
            </a:r>
            <a:endParaRPr lang="en-US" sz="3400" dirty="0" smtClean="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42643917"/>
              </p:ext>
            </p:extLst>
          </p:nvPr>
        </p:nvGraphicFramePr>
        <p:xfrm>
          <a:off x="3121498" y="2445861"/>
          <a:ext cx="2901004" cy="365760"/>
        </p:xfrm>
        <a:graphic>
          <a:graphicData uri="http://schemas.openxmlformats.org/drawingml/2006/table">
            <a:tbl>
              <a:tblPr/>
              <a:tblGrid>
                <a:gridCol w="508000"/>
                <a:gridCol w="2393004"/>
              </a:tblGrid>
              <a:tr h="0">
                <a:tc>
                  <a:txBody>
                    <a:bodyPr/>
                    <a:lstStyle/>
                    <a:p>
                      <a:pPr algn="l" fontAlgn="t"/>
                      <a:endParaRPr lang="en-US" dirty="0">
                        <a:effectLst/>
                      </a:endParaRPr>
                    </a:p>
                  </a:txBody>
                  <a:tcPr marR="127000">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23356751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effectLst>
                  <a:outerShdw blurRad="38100" dist="38100" dir="2700000" algn="tl">
                    <a:srgbClr val="000000">
                      <a:alpha val="43137"/>
                    </a:srgbClr>
                  </a:outerShdw>
                </a:effectLst>
              </a:rPr>
              <a:t>HIA – Public Schools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2800" b="1" i="1" dirty="0" smtClean="0">
                <a:solidFill>
                  <a:srgbClr val="FFFF00"/>
                </a:solidFill>
                <a:effectLst>
                  <a:outerShdw blurRad="38100" dist="38100" dir="2700000" algn="tl">
                    <a:srgbClr val="000000">
                      <a:alpha val="43137"/>
                    </a:srgbClr>
                  </a:outerShdw>
                </a:effectLst>
              </a:rPr>
              <a:t>MA H 738</a:t>
            </a:r>
            <a:endParaRPr lang="en-US" sz="2800" b="1" i="1" dirty="0" smtClean="0">
              <a:solidFill>
                <a:schemeClr val="bg2"/>
              </a:solidFill>
              <a:effectLst>
                <a:outerShdw blurRad="38100" dist="38100" dir="2700000" algn="tl">
                  <a:srgbClr val="000000">
                    <a:alpha val="43137"/>
                  </a:srgbClr>
                </a:outerShdw>
              </a:effectLst>
            </a:endParaRPr>
          </a:p>
          <a:p>
            <a:r>
              <a:rPr lang="en-US" sz="2400" dirty="0">
                <a:solidFill>
                  <a:schemeClr val="bg2"/>
                </a:solidFill>
              </a:rPr>
              <a:t>Department of Environmental Protection and the Department of Public </a:t>
            </a:r>
            <a:r>
              <a:rPr lang="en-US" sz="2400" dirty="0" smtClean="0">
                <a:solidFill>
                  <a:schemeClr val="bg2"/>
                </a:solidFill>
              </a:rPr>
              <a:t>Health </a:t>
            </a:r>
            <a:r>
              <a:rPr lang="en-US" sz="2400" dirty="0">
                <a:solidFill>
                  <a:schemeClr val="bg2"/>
                </a:solidFill>
              </a:rPr>
              <a:t>develop </a:t>
            </a:r>
            <a:r>
              <a:rPr lang="en-US" sz="2400" i="1" dirty="0">
                <a:solidFill>
                  <a:srgbClr val="FF0000"/>
                </a:solidFill>
              </a:rPr>
              <a:t>health risk assessment </a:t>
            </a:r>
            <a:r>
              <a:rPr lang="en-US" sz="2400" dirty="0">
                <a:solidFill>
                  <a:schemeClr val="bg2"/>
                </a:solidFill>
              </a:rPr>
              <a:t>guidelines of </a:t>
            </a:r>
            <a:r>
              <a:rPr lang="en-US" sz="2400" dirty="0" smtClean="0">
                <a:solidFill>
                  <a:schemeClr val="bg2"/>
                </a:solidFill>
              </a:rPr>
              <a:t>proposed </a:t>
            </a:r>
            <a:r>
              <a:rPr lang="en-US" sz="2400" dirty="0">
                <a:solidFill>
                  <a:schemeClr val="bg2"/>
                </a:solidFill>
              </a:rPr>
              <a:t>school construction sites</a:t>
            </a:r>
            <a:r>
              <a:rPr lang="en-US" sz="2400" dirty="0" smtClean="0">
                <a:solidFill>
                  <a:schemeClr val="bg2"/>
                </a:solidFill>
              </a:rPr>
              <a:t>.</a:t>
            </a:r>
          </a:p>
          <a:p>
            <a:pPr marL="0" indent="0">
              <a:buNone/>
            </a:pPr>
            <a:endParaRPr lang="en-US" sz="2400" b="1" i="1" dirty="0">
              <a:solidFill>
                <a:srgbClr val="FFFF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1440</Words>
  <Application>Microsoft Office PowerPoint</Application>
  <PresentationFormat>On-screen Show (4:3)</PresentationFormat>
  <Paragraphs>100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AGaramond</vt:lpstr>
      <vt:lpstr>Arial</vt:lpstr>
      <vt:lpstr>Calibri</vt:lpstr>
      <vt:lpstr>Cambria</vt:lpstr>
      <vt:lpstr>Comic Sans MS</vt:lpstr>
      <vt:lpstr>Wingdings 3</vt:lpstr>
      <vt:lpstr>Office Theme</vt:lpstr>
      <vt:lpstr>PowerPoint Presentation</vt:lpstr>
      <vt:lpstr>National Conference of State Legislatures</vt:lpstr>
      <vt:lpstr>Health Impact Assessments</vt:lpstr>
      <vt:lpstr>Health Impact Assessments</vt:lpstr>
      <vt:lpstr>Health Impact Assessments</vt:lpstr>
      <vt:lpstr>Health Impact Assessments</vt:lpstr>
      <vt:lpstr>HIA – Policy Data</vt:lpstr>
      <vt:lpstr>HIA – Air Pollution</vt:lpstr>
      <vt:lpstr>HIA – Public Schools</vt:lpstr>
      <vt:lpstr>HIA – Vulnerable Communities</vt:lpstr>
      <vt:lpstr>HIA – Fresh Foods</vt:lpstr>
      <vt:lpstr>HIA – Fresh Foods</vt:lpstr>
      <vt:lpstr>HIA – Food Policy</vt:lpstr>
      <vt:lpstr>HIA – Food Policy</vt:lpstr>
      <vt:lpstr>HIA – Energy Policy</vt:lpstr>
      <vt:lpstr>HIA – Synthetic Turf</vt:lpstr>
      <vt:lpstr>HIA – Procurement Policy</vt:lpstr>
      <vt:lpstr>HIA – Solid Waste</vt:lpstr>
      <vt:lpstr>HIA Legislation</vt:lpstr>
    </vt:vector>
  </TitlesOfParts>
  <Company>NCSL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Fatira Russell</dc:creator>
  <cp:lastModifiedBy>Doug Farquhar</cp:lastModifiedBy>
  <cp:revision>71</cp:revision>
  <dcterms:created xsi:type="dcterms:W3CDTF">2014-01-16T16:35:25Z</dcterms:created>
  <dcterms:modified xsi:type="dcterms:W3CDTF">2015-06-17T18:37:30Z</dcterms:modified>
</cp:coreProperties>
</file>