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64" r:id="rId2"/>
    <p:sldMasterId id="2147483876" r:id="rId3"/>
    <p:sldMasterId id="2147483888" r:id="rId4"/>
  </p:sldMasterIdLst>
  <p:notesMasterIdLst>
    <p:notesMasterId r:id="rId52"/>
  </p:notesMasterIdLst>
  <p:handoutMasterIdLst>
    <p:handoutMasterId r:id="rId53"/>
  </p:handoutMasterIdLst>
  <p:sldIdLst>
    <p:sldId id="517" r:id="rId5"/>
    <p:sldId id="525" r:id="rId6"/>
    <p:sldId id="520" r:id="rId7"/>
    <p:sldId id="531" r:id="rId8"/>
    <p:sldId id="530" r:id="rId9"/>
    <p:sldId id="526" r:id="rId10"/>
    <p:sldId id="528" r:id="rId11"/>
    <p:sldId id="532" r:id="rId12"/>
    <p:sldId id="518" r:id="rId13"/>
    <p:sldId id="533" r:id="rId14"/>
    <p:sldId id="553" r:id="rId15"/>
    <p:sldId id="554" r:id="rId16"/>
    <p:sldId id="555" r:id="rId17"/>
    <p:sldId id="539" r:id="rId18"/>
    <p:sldId id="575" r:id="rId19"/>
    <p:sldId id="576" r:id="rId20"/>
    <p:sldId id="523" r:id="rId21"/>
    <p:sldId id="577" r:id="rId22"/>
    <p:sldId id="563" r:id="rId23"/>
    <p:sldId id="579" r:id="rId24"/>
    <p:sldId id="550" r:id="rId25"/>
    <p:sldId id="549" r:id="rId26"/>
    <p:sldId id="551" r:id="rId27"/>
    <p:sldId id="552" r:id="rId28"/>
    <p:sldId id="522" r:id="rId29"/>
    <p:sldId id="590" r:id="rId30"/>
    <p:sldId id="588" r:id="rId31"/>
    <p:sldId id="591" r:id="rId32"/>
    <p:sldId id="589" r:id="rId33"/>
    <p:sldId id="580" r:id="rId34"/>
    <p:sldId id="601" r:id="rId35"/>
    <p:sldId id="585" r:id="rId36"/>
    <p:sldId id="582" r:id="rId37"/>
    <p:sldId id="583" r:id="rId38"/>
    <p:sldId id="584" r:id="rId39"/>
    <p:sldId id="543" r:id="rId40"/>
    <p:sldId id="556" r:id="rId41"/>
    <p:sldId id="536" r:id="rId42"/>
    <p:sldId id="558" r:id="rId43"/>
    <p:sldId id="573" r:id="rId44"/>
    <p:sldId id="597" r:id="rId45"/>
    <p:sldId id="598" r:id="rId46"/>
    <p:sldId id="599" r:id="rId47"/>
    <p:sldId id="600" r:id="rId48"/>
    <p:sldId id="596" r:id="rId49"/>
    <p:sldId id="574" r:id="rId50"/>
    <p:sldId id="494" r:id="rId51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2714" autoAdjust="0"/>
  </p:normalViewPr>
  <p:slideViewPr>
    <p:cSldViewPr snapToGrid="0">
      <p:cViewPr>
        <p:scale>
          <a:sx n="70" d="100"/>
          <a:sy n="70" d="100"/>
        </p:scale>
        <p:origin x="-1410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CD8C04-C21F-4116-BA0D-8405319284AA}" type="doc">
      <dgm:prSet loTypeId="urn:microsoft.com/office/officeart/2005/8/layout/funnel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19C5BE8-0DBD-4013-8D6E-D03C4796568F}">
      <dgm:prSet phldrT="[Text]"/>
      <dgm:spPr/>
      <dgm:t>
        <a:bodyPr/>
        <a:lstStyle/>
        <a:p>
          <a:r>
            <a:rPr lang="en-US" dirty="0" smtClean="0"/>
            <a:t>Decision</a:t>
          </a:r>
          <a:endParaRPr lang="en-US" dirty="0"/>
        </a:p>
      </dgm:t>
    </dgm:pt>
    <dgm:pt modelId="{84DC80AE-DA37-42F3-9E50-53F41FD1F5BF}" type="parTrans" cxnId="{733B10BB-F6B5-4567-BFF9-F11941421B8A}">
      <dgm:prSet/>
      <dgm:spPr/>
      <dgm:t>
        <a:bodyPr/>
        <a:lstStyle/>
        <a:p>
          <a:endParaRPr lang="en-US"/>
        </a:p>
      </dgm:t>
    </dgm:pt>
    <dgm:pt modelId="{02B4972C-CA79-47B6-8F25-3C7021553372}" type="sibTrans" cxnId="{733B10BB-F6B5-4567-BFF9-F11941421B8A}">
      <dgm:prSet/>
      <dgm:spPr/>
      <dgm:t>
        <a:bodyPr/>
        <a:lstStyle/>
        <a:p>
          <a:endParaRPr lang="en-US"/>
        </a:p>
      </dgm:t>
    </dgm:pt>
    <dgm:pt modelId="{61400E88-AA3F-4B13-B53D-49D78A5B6FFE}">
      <dgm:prSet phldrT="[Text]"/>
      <dgm:spPr/>
      <dgm:t>
        <a:bodyPr/>
        <a:lstStyle/>
        <a:p>
          <a:r>
            <a:rPr lang="en-US" dirty="0" smtClean="0"/>
            <a:t>Health Impacts</a:t>
          </a:r>
          <a:endParaRPr lang="en-US" dirty="0"/>
        </a:p>
      </dgm:t>
    </dgm:pt>
    <dgm:pt modelId="{56C3F652-96BA-42E8-8AB7-F7A69A0A7897}" type="parTrans" cxnId="{FCA5C9D9-73D3-4C06-B4BD-C35EC5963A1E}">
      <dgm:prSet/>
      <dgm:spPr/>
      <dgm:t>
        <a:bodyPr/>
        <a:lstStyle/>
        <a:p>
          <a:endParaRPr lang="en-US"/>
        </a:p>
      </dgm:t>
    </dgm:pt>
    <dgm:pt modelId="{04A5E7B9-BA49-4C18-BF13-3CAC4B8ED886}" type="sibTrans" cxnId="{FCA5C9D9-73D3-4C06-B4BD-C35EC5963A1E}">
      <dgm:prSet/>
      <dgm:spPr/>
      <dgm:t>
        <a:bodyPr/>
        <a:lstStyle/>
        <a:p>
          <a:endParaRPr lang="en-US"/>
        </a:p>
      </dgm:t>
    </dgm:pt>
    <dgm:pt modelId="{7D335505-928E-40F2-AB4A-4DD42C2214CE}">
      <dgm:prSet phldrT="[Text]"/>
      <dgm:spPr/>
      <dgm:t>
        <a:bodyPr/>
        <a:lstStyle/>
        <a:p>
          <a:r>
            <a:rPr lang="en-US" dirty="0" smtClean="0"/>
            <a:t>HIA adds Value</a:t>
          </a:r>
          <a:endParaRPr lang="en-US" dirty="0"/>
        </a:p>
      </dgm:t>
    </dgm:pt>
    <dgm:pt modelId="{7690A009-F723-4CE2-BD1F-30C043453FB3}" type="parTrans" cxnId="{966ECC37-B318-424A-9FF5-EBD58F613F7A}">
      <dgm:prSet/>
      <dgm:spPr/>
      <dgm:t>
        <a:bodyPr/>
        <a:lstStyle/>
        <a:p>
          <a:endParaRPr lang="en-US"/>
        </a:p>
      </dgm:t>
    </dgm:pt>
    <dgm:pt modelId="{FA63D080-AA00-42D1-8153-E3248FFE7926}" type="sibTrans" cxnId="{966ECC37-B318-424A-9FF5-EBD58F613F7A}">
      <dgm:prSet/>
      <dgm:spPr/>
      <dgm:t>
        <a:bodyPr/>
        <a:lstStyle/>
        <a:p>
          <a:endParaRPr lang="en-US"/>
        </a:p>
      </dgm:t>
    </dgm:pt>
    <dgm:pt modelId="{7E4A4DF3-35EE-4931-8EBC-8D16279A63CC}">
      <dgm:prSet phldrT="[Text]"/>
      <dgm:spPr/>
      <dgm:t>
        <a:bodyPr/>
        <a:lstStyle/>
        <a:p>
          <a:endParaRPr lang="en-US" dirty="0"/>
        </a:p>
      </dgm:t>
    </dgm:pt>
    <dgm:pt modelId="{04C7740C-4D33-4F1E-9D40-FC0BC7026835}" type="parTrans" cxnId="{1E7D14C1-AD8E-4A73-BA1F-5E123999B2EC}">
      <dgm:prSet/>
      <dgm:spPr/>
      <dgm:t>
        <a:bodyPr/>
        <a:lstStyle/>
        <a:p>
          <a:endParaRPr lang="en-US"/>
        </a:p>
      </dgm:t>
    </dgm:pt>
    <dgm:pt modelId="{F80B7351-3AEF-435F-8C91-AC8555D94A81}" type="sibTrans" cxnId="{1E7D14C1-AD8E-4A73-BA1F-5E123999B2EC}">
      <dgm:prSet/>
      <dgm:spPr/>
      <dgm:t>
        <a:bodyPr/>
        <a:lstStyle/>
        <a:p>
          <a:endParaRPr lang="en-US"/>
        </a:p>
      </dgm:t>
    </dgm:pt>
    <dgm:pt modelId="{BCE57A99-25A0-49C5-837D-0F740EF4E1F6}" type="pres">
      <dgm:prSet presAssocID="{44CD8C04-C21F-4116-BA0D-8405319284A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1D60FE-B4FD-43AC-81E8-B85EF35E4E87}" type="pres">
      <dgm:prSet presAssocID="{44CD8C04-C21F-4116-BA0D-8405319284AA}" presName="ellipse" presStyleLbl="trBgShp" presStyleIdx="0" presStyleCnt="1"/>
      <dgm:spPr/>
    </dgm:pt>
    <dgm:pt modelId="{6B35CCF4-E5C7-4A88-93A7-6FE833DC1DB8}" type="pres">
      <dgm:prSet presAssocID="{44CD8C04-C21F-4116-BA0D-8405319284AA}" presName="arrow1" presStyleLbl="fgShp" presStyleIdx="0" presStyleCnt="1"/>
      <dgm:spPr/>
    </dgm:pt>
    <dgm:pt modelId="{DD33C226-D4FD-408B-8766-F8A1D1B15395}" type="pres">
      <dgm:prSet presAssocID="{44CD8C04-C21F-4116-BA0D-8405319284A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001C9-A829-4C10-B360-14EE9A2DF112}" type="pres">
      <dgm:prSet presAssocID="{61400E88-AA3F-4B13-B53D-49D78A5B6FF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FA23A-BE10-4B71-8C03-FE6AA3FEEBEE}" type="pres">
      <dgm:prSet presAssocID="{7D335505-928E-40F2-AB4A-4DD42C2214C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6E2F2A-816B-49CF-AFC1-C58202393274}" type="pres">
      <dgm:prSet presAssocID="{7E4A4DF3-35EE-4931-8EBC-8D16279A63CC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7CA184-330E-4ADB-BC6D-7C83DB0E6677}" type="pres">
      <dgm:prSet presAssocID="{44CD8C04-C21F-4116-BA0D-8405319284AA}" presName="funnel" presStyleLbl="trAlignAcc1" presStyleIdx="0" presStyleCnt="1" custLinFactNeighborX="-292" custLinFactNeighborY="-13515"/>
      <dgm:spPr/>
    </dgm:pt>
  </dgm:ptLst>
  <dgm:cxnLst>
    <dgm:cxn modelId="{966ECC37-B318-424A-9FF5-EBD58F613F7A}" srcId="{44CD8C04-C21F-4116-BA0D-8405319284AA}" destId="{7D335505-928E-40F2-AB4A-4DD42C2214CE}" srcOrd="2" destOrd="0" parTransId="{7690A009-F723-4CE2-BD1F-30C043453FB3}" sibTransId="{FA63D080-AA00-42D1-8153-E3248FFE7926}"/>
    <dgm:cxn modelId="{45AE3AF7-7A45-40BD-BCBE-86DBC8B894AC}" type="presOf" srcId="{7E4A4DF3-35EE-4931-8EBC-8D16279A63CC}" destId="{DD33C226-D4FD-408B-8766-F8A1D1B15395}" srcOrd="0" destOrd="0" presId="urn:microsoft.com/office/officeart/2005/8/layout/funnel1"/>
    <dgm:cxn modelId="{36A1C4EC-8E4C-4685-9514-9F4BCE088D97}" type="presOf" srcId="{61400E88-AA3F-4B13-B53D-49D78A5B6FFE}" destId="{04DFA23A-BE10-4B71-8C03-FE6AA3FEEBEE}" srcOrd="0" destOrd="0" presId="urn:microsoft.com/office/officeart/2005/8/layout/funnel1"/>
    <dgm:cxn modelId="{20F5321A-E253-40C1-9429-7727D9F6794F}" type="presOf" srcId="{44CD8C04-C21F-4116-BA0D-8405319284AA}" destId="{BCE57A99-25A0-49C5-837D-0F740EF4E1F6}" srcOrd="0" destOrd="0" presId="urn:microsoft.com/office/officeart/2005/8/layout/funnel1"/>
    <dgm:cxn modelId="{3DACEC39-82BD-4671-8473-7B21D99D20D4}" type="presOf" srcId="{7D335505-928E-40F2-AB4A-4DD42C2214CE}" destId="{0B2001C9-A829-4C10-B360-14EE9A2DF112}" srcOrd="0" destOrd="0" presId="urn:microsoft.com/office/officeart/2005/8/layout/funnel1"/>
    <dgm:cxn modelId="{1E7D14C1-AD8E-4A73-BA1F-5E123999B2EC}" srcId="{44CD8C04-C21F-4116-BA0D-8405319284AA}" destId="{7E4A4DF3-35EE-4931-8EBC-8D16279A63CC}" srcOrd="3" destOrd="0" parTransId="{04C7740C-4D33-4F1E-9D40-FC0BC7026835}" sibTransId="{F80B7351-3AEF-435F-8C91-AC8555D94A81}"/>
    <dgm:cxn modelId="{F31E041E-15C2-46AE-BFD4-D9AD9AAE9CA9}" type="presOf" srcId="{C19C5BE8-0DBD-4013-8D6E-D03C4796568F}" destId="{056E2F2A-816B-49CF-AFC1-C58202393274}" srcOrd="0" destOrd="0" presId="urn:microsoft.com/office/officeart/2005/8/layout/funnel1"/>
    <dgm:cxn modelId="{FCA5C9D9-73D3-4C06-B4BD-C35EC5963A1E}" srcId="{44CD8C04-C21F-4116-BA0D-8405319284AA}" destId="{61400E88-AA3F-4B13-B53D-49D78A5B6FFE}" srcOrd="1" destOrd="0" parTransId="{56C3F652-96BA-42E8-8AB7-F7A69A0A7897}" sibTransId="{04A5E7B9-BA49-4C18-BF13-3CAC4B8ED886}"/>
    <dgm:cxn modelId="{733B10BB-F6B5-4567-BFF9-F11941421B8A}" srcId="{44CD8C04-C21F-4116-BA0D-8405319284AA}" destId="{C19C5BE8-0DBD-4013-8D6E-D03C4796568F}" srcOrd="0" destOrd="0" parTransId="{84DC80AE-DA37-42F3-9E50-53F41FD1F5BF}" sibTransId="{02B4972C-CA79-47B6-8F25-3C7021553372}"/>
    <dgm:cxn modelId="{F5D3AFB7-2442-468F-91E5-A0865C86C62F}" type="presParOf" srcId="{BCE57A99-25A0-49C5-837D-0F740EF4E1F6}" destId="{331D60FE-B4FD-43AC-81E8-B85EF35E4E87}" srcOrd="0" destOrd="0" presId="urn:microsoft.com/office/officeart/2005/8/layout/funnel1"/>
    <dgm:cxn modelId="{AA9D63DB-BBA0-4F27-8660-EA8B34B9B1C1}" type="presParOf" srcId="{BCE57A99-25A0-49C5-837D-0F740EF4E1F6}" destId="{6B35CCF4-E5C7-4A88-93A7-6FE833DC1DB8}" srcOrd="1" destOrd="0" presId="urn:microsoft.com/office/officeart/2005/8/layout/funnel1"/>
    <dgm:cxn modelId="{77F2CD94-CBB8-4260-8BA6-913E3E10468D}" type="presParOf" srcId="{BCE57A99-25A0-49C5-837D-0F740EF4E1F6}" destId="{DD33C226-D4FD-408B-8766-F8A1D1B15395}" srcOrd="2" destOrd="0" presId="urn:microsoft.com/office/officeart/2005/8/layout/funnel1"/>
    <dgm:cxn modelId="{8A7AE772-3467-4EFD-AE82-1B8767BB28CB}" type="presParOf" srcId="{BCE57A99-25A0-49C5-837D-0F740EF4E1F6}" destId="{0B2001C9-A829-4C10-B360-14EE9A2DF112}" srcOrd="3" destOrd="0" presId="urn:microsoft.com/office/officeart/2005/8/layout/funnel1"/>
    <dgm:cxn modelId="{A4A3F76A-7193-4113-BD55-A565377F108A}" type="presParOf" srcId="{BCE57A99-25A0-49C5-837D-0F740EF4E1F6}" destId="{04DFA23A-BE10-4B71-8C03-FE6AA3FEEBEE}" srcOrd="4" destOrd="0" presId="urn:microsoft.com/office/officeart/2005/8/layout/funnel1"/>
    <dgm:cxn modelId="{EF159BC6-338F-493E-8704-F88E59E00D53}" type="presParOf" srcId="{BCE57A99-25A0-49C5-837D-0F740EF4E1F6}" destId="{056E2F2A-816B-49CF-AFC1-C58202393274}" srcOrd="5" destOrd="0" presId="urn:microsoft.com/office/officeart/2005/8/layout/funnel1"/>
    <dgm:cxn modelId="{29032E06-F486-4F16-B01B-DAC4DF6614B3}" type="presParOf" srcId="{BCE57A99-25A0-49C5-837D-0F740EF4E1F6}" destId="{C57CA184-330E-4ADB-BC6D-7C83DB0E667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7E001B-78F4-4EEB-840F-39B5F8D84E0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68DB5DF-278A-4C0D-823C-07288D4791D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ysClr val="windowText" lastClr="000000"/>
              </a:solidFill>
            </a:rPr>
            <a:t>-Constructed Wetlands</a:t>
          </a:r>
        </a:p>
      </dgm:t>
    </dgm:pt>
    <dgm:pt modelId="{3E26FBE4-5231-4082-9E95-CFD58BA7FCB2}" type="parTrans" cxnId="{A81996A7-DDEA-4A8A-8B3C-06C9C7D6847D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9B769C29-F8CC-4923-928D-FC97076E7C96}" type="sibTrans" cxnId="{A81996A7-DDEA-4A8A-8B3C-06C9C7D6847D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028CE636-E104-4293-995B-C2E99EBE49FD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ysClr val="windowText" lastClr="000000"/>
              </a:solidFill>
            </a:rPr>
            <a:t>Increase in Pollution Retention</a:t>
          </a:r>
        </a:p>
      </dgm:t>
    </dgm:pt>
    <dgm:pt modelId="{53504D86-4C47-4FFC-BBEE-7E35FD98AD5A}" type="parTrans" cxnId="{A747AA90-6ACD-47C7-B017-F7ACAAF16841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DC9D2534-9DDE-47BE-95E6-3DB61E530926}" type="sibTrans" cxnId="{A747AA90-6ACD-47C7-B017-F7ACAAF16841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BADB2297-C0EB-40E8-91EE-1691D7CCD95C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ysClr val="windowText" lastClr="000000"/>
              </a:solidFill>
            </a:rPr>
            <a:t>Increase in Bio-magnification</a:t>
          </a:r>
        </a:p>
      </dgm:t>
    </dgm:pt>
    <dgm:pt modelId="{1E50B97B-950F-43EA-879D-CFA7613802FC}" type="parTrans" cxnId="{DCDAEF16-A266-4A6D-81AB-8170617C0838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9D143E79-A7F3-4EF9-8A1C-CA49DCCD7501}" type="sibTrans" cxnId="{DCDAEF16-A266-4A6D-81AB-8170617C0838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C7FC7C28-75EF-437E-A514-99D0A444B94D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n-US" sz="1600" u="sng" dirty="0" smtClean="0">
              <a:solidFill>
                <a:sysClr val="windowText" lastClr="000000"/>
              </a:solidFill>
            </a:rPr>
            <a:t>Decrease in Health:</a:t>
          </a:r>
          <a:endParaRPr lang="en-US" sz="1600" u="sng" dirty="0">
            <a:solidFill>
              <a:sysClr val="windowText" lastClr="000000"/>
            </a:solidFill>
          </a:endParaRPr>
        </a:p>
        <a:p>
          <a:pPr algn="l">
            <a:lnSpc>
              <a:spcPct val="50000"/>
            </a:lnSpc>
          </a:pPr>
          <a:r>
            <a:rPr lang="en-US" sz="1600" dirty="0">
              <a:solidFill>
                <a:sysClr val="windowText" lastClr="000000"/>
              </a:solidFill>
            </a:rPr>
            <a:t> -Nervous System Failure</a:t>
          </a:r>
        </a:p>
        <a:p>
          <a:pPr algn="l">
            <a:lnSpc>
              <a:spcPct val="50000"/>
            </a:lnSpc>
          </a:pPr>
          <a:r>
            <a:rPr lang="en-US" sz="1600" dirty="0">
              <a:solidFill>
                <a:sysClr val="windowText" lastClr="000000"/>
              </a:solidFill>
            </a:rPr>
            <a:t>-Behavioral issues</a:t>
          </a:r>
        </a:p>
        <a:p>
          <a:pPr algn="l">
            <a:lnSpc>
              <a:spcPct val="50000"/>
            </a:lnSpc>
          </a:pPr>
          <a:r>
            <a:rPr lang="en-US" sz="1600" dirty="0">
              <a:solidFill>
                <a:sysClr val="windowText" lastClr="000000"/>
              </a:solidFill>
            </a:rPr>
            <a:t>-Mental </a:t>
          </a:r>
          <a:r>
            <a:rPr lang="en-US" sz="1600" dirty="0" smtClean="0">
              <a:solidFill>
                <a:sysClr val="windowText" lastClr="000000"/>
              </a:solidFill>
            </a:rPr>
            <a:t>Health</a:t>
          </a:r>
          <a:endParaRPr lang="en-US" sz="1600" dirty="0">
            <a:solidFill>
              <a:sysClr val="windowText" lastClr="000000"/>
            </a:solidFill>
          </a:endParaRPr>
        </a:p>
      </dgm:t>
    </dgm:pt>
    <dgm:pt modelId="{A7F08676-2725-4137-B69C-93F9706B518E}" type="parTrans" cxnId="{75E56027-5A05-40D7-8EA1-34FB902379DD}">
      <dgm:prSet/>
      <dgm:spPr/>
      <dgm:t>
        <a:bodyPr/>
        <a:lstStyle/>
        <a:p>
          <a:endParaRPr lang="en-US" sz="1600"/>
        </a:p>
      </dgm:t>
    </dgm:pt>
    <dgm:pt modelId="{0E0D668E-8B04-41E5-BB3F-D4A8CB9EAC9D}" type="sibTrans" cxnId="{75E56027-5A05-40D7-8EA1-34FB902379DD}">
      <dgm:prSet/>
      <dgm:spPr/>
      <dgm:t>
        <a:bodyPr/>
        <a:lstStyle/>
        <a:p>
          <a:endParaRPr lang="en-US" sz="1600"/>
        </a:p>
      </dgm:t>
    </dgm:pt>
    <dgm:pt modelId="{752695F5-563E-4F40-9062-B8AFE200CBDF}" type="pres">
      <dgm:prSet presAssocID="{267E001B-78F4-4EEB-840F-39B5F8D84E04}" presName="Name0" presStyleCnt="0">
        <dgm:presLayoutVars>
          <dgm:dir/>
          <dgm:animLvl val="lvl"/>
          <dgm:resizeHandles val="exact"/>
        </dgm:presLayoutVars>
      </dgm:prSet>
      <dgm:spPr/>
    </dgm:pt>
    <dgm:pt modelId="{3EB6C6E3-F185-4307-BC2E-6202027C8DE0}" type="pres">
      <dgm:prSet presAssocID="{D68DB5DF-278A-4C0D-823C-07288D4791D7}" presName="parTxOnly" presStyleLbl="node1" presStyleIdx="0" presStyleCnt="4" custScaleX="930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4B81B-216D-48AC-8A55-5393D605905F}" type="pres">
      <dgm:prSet presAssocID="{9B769C29-F8CC-4923-928D-FC97076E7C96}" presName="parTxOnlySpace" presStyleCnt="0"/>
      <dgm:spPr/>
    </dgm:pt>
    <dgm:pt modelId="{436BAC92-8172-4127-8888-DCA1A54933E0}" type="pres">
      <dgm:prSet presAssocID="{028CE636-E104-4293-995B-C2E99EBE49FD}" presName="parTxOnly" presStyleLbl="node1" presStyleIdx="1" presStyleCnt="4" custScaleX="842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808E3-701F-4AE0-860D-D4A2A144A9A0}" type="pres">
      <dgm:prSet presAssocID="{DC9D2534-9DDE-47BE-95E6-3DB61E530926}" presName="parTxOnlySpace" presStyleCnt="0"/>
      <dgm:spPr/>
    </dgm:pt>
    <dgm:pt modelId="{1EBCC42B-26C3-447A-B03C-89A833E204D9}" type="pres">
      <dgm:prSet presAssocID="{BADB2297-C0EB-40E8-91EE-1691D7CCD95C}" presName="parTxOnly" presStyleLbl="node1" presStyleIdx="2" presStyleCnt="4" custScaleX="959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6F8D7E-1C37-4422-87FF-188A846D2A8F}" type="pres">
      <dgm:prSet presAssocID="{9D143E79-A7F3-4EF9-8A1C-CA49DCCD7501}" presName="parTxOnlySpace" presStyleCnt="0"/>
      <dgm:spPr/>
    </dgm:pt>
    <dgm:pt modelId="{02E195E4-D7E0-4FA5-939F-80302B474EB6}" type="pres">
      <dgm:prSet presAssocID="{C7FC7C28-75EF-437E-A514-99D0A444B94D}" presName="parTxOnly" presStyleLbl="node1" presStyleIdx="3" presStyleCnt="4" custScaleX="1384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26F0F7-023F-444E-85EA-A40601B98531}" type="presOf" srcId="{267E001B-78F4-4EEB-840F-39B5F8D84E04}" destId="{752695F5-563E-4F40-9062-B8AFE200CBDF}" srcOrd="0" destOrd="0" presId="urn:microsoft.com/office/officeart/2005/8/layout/chevron1"/>
    <dgm:cxn modelId="{A747AA90-6ACD-47C7-B017-F7ACAAF16841}" srcId="{267E001B-78F4-4EEB-840F-39B5F8D84E04}" destId="{028CE636-E104-4293-995B-C2E99EBE49FD}" srcOrd="1" destOrd="0" parTransId="{53504D86-4C47-4FFC-BBEE-7E35FD98AD5A}" sibTransId="{DC9D2534-9DDE-47BE-95E6-3DB61E530926}"/>
    <dgm:cxn modelId="{9F3782F4-CC1F-4411-A0E9-A52F205A7D57}" type="presOf" srcId="{D68DB5DF-278A-4C0D-823C-07288D4791D7}" destId="{3EB6C6E3-F185-4307-BC2E-6202027C8DE0}" srcOrd="0" destOrd="0" presId="urn:microsoft.com/office/officeart/2005/8/layout/chevron1"/>
    <dgm:cxn modelId="{DCDAEF16-A266-4A6D-81AB-8170617C0838}" srcId="{267E001B-78F4-4EEB-840F-39B5F8D84E04}" destId="{BADB2297-C0EB-40E8-91EE-1691D7CCD95C}" srcOrd="2" destOrd="0" parTransId="{1E50B97B-950F-43EA-879D-CFA7613802FC}" sibTransId="{9D143E79-A7F3-4EF9-8A1C-CA49DCCD7501}"/>
    <dgm:cxn modelId="{A81996A7-DDEA-4A8A-8B3C-06C9C7D6847D}" srcId="{267E001B-78F4-4EEB-840F-39B5F8D84E04}" destId="{D68DB5DF-278A-4C0D-823C-07288D4791D7}" srcOrd="0" destOrd="0" parTransId="{3E26FBE4-5231-4082-9E95-CFD58BA7FCB2}" sibTransId="{9B769C29-F8CC-4923-928D-FC97076E7C96}"/>
    <dgm:cxn modelId="{1B326166-7275-453E-AAE2-958BDABB2C82}" type="presOf" srcId="{C7FC7C28-75EF-437E-A514-99D0A444B94D}" destId="{02E195E4-D7E0-4FA5-939F-80302B474EB6}" srcOrd="0" destOrd="0" presId="urn:microsoft.com/office/officeart/2005/8/layout/chevron1"/>
    <dgm:cxn modelId="{156A2886-8A01-4384-ACA3-95220D8366F8}" type="presOf" srcId="{BADB2297-C0EB-40E8-91EE-1691D7CCD95C}" destId="{1EBCC42B-26C3-447A-B03C-89A833E204D9}" srcOrd="0" destOrd="0" presId="urn:microsoft.com/office/officeart/2005/8/layout/chevron1"/>
    <dgm:cxn modelId="{75E56027-5A05-40D7-8EA1-34FB902379DD}" srcId="{267E001B-78F4-4EEB-840F-39B5F8D84E04}" destId="{C7FC7C28-75EF-437E-A514-99D0A444B94D}" srcOrd="3" destOrd="0" parTransId="{A7F08676-2725-4137-B69C-93F9706B518E}" sibTransId="{0E0D668E-8B04-41E5-BB3F-D4A8CB9EAC9D}"/>
    <dgm:cxn modelId="{0B262E66-FFE3-4519-9C61-DCF4D70F8D2E}" type="presOf" srcId="{028CE636-E104-4293-995B-C2E99EBE49FD}" destId="{436BAC92-8172-4127-8888-DCA1A54933E0}" srcOrd="0" destOrd="0" presId="urn:microsoft.com/office/officeart/2005/8/layout/chevron1"/>
    <dgm:cxn modelId="{15FD0B4E-31B2-4704-AA60-C73D49AC685F}" type="presParOf" srcId="{752695F5-563E-4F40-9062-B8AFE200CBDF}" destId="{3EB6C6E3-F185-4307-BC2E-6202027C8DE0}" srcOrd="0" destOrd="0" presId="urn:microsoft.com/office/officeart/2005/8/layout/chevron1"/>
    <dgm:cxn modelId="{F4C085CC-4EA9-42D3-B277-5C238357D3EA}" type="presParOf" srcId="{752695F5-563E-4F40-9062-B8AFE200CBDF}" destId="{4494B81B-216D-48AC-8A55-5393D605905F}" srcOrd="1" destOrd="0" presId="urn:microsoft.com/office/officeart/2005/8/layout/chevron1"/>
    <dgm:cxn modelId="{10982BFF-59AD-4A46-9214-95777AFCB8C0}" type="presParOf" srcId="{752695F5-563E-4F40-9062-B8AFE200CBDF}" destId="{436BAC92-8172-4127-8888-DCA1A54933E0}" srcOrd="2" destOrd="0" presId="urn:microsoft.com/office/officeart/2005/8/layout/chevron1"/>
    <dgm:cxn modelId="{718A596D-BE32-48D9-9495-21D0C06A9643}" type="presParOf" srcId="{752695F5-563E-4F40-9062-B8AFE200CBDF}" destId="{672808E3-701F-4AE0-860D-D4A2A144A9A0}" srcOrd="3" destOrd="0" presId="urn:microsoft.com/office/officeart/2005/8/layout/chevron1"/>
    <dgm:cxn modelId="{E15BD43C-716F-4992-A6D0-F5DCCD60E5C1}" type="presParOf" srcId="{752695F5-563E-4F40-9062-B8AFE200CBDF}" destId="{1EBCC42B-26C3-447A-B03C-89A833E204D9}" srcOrd="4" destOrd="0" presId="urn:microsoft.com/office/officeart/2005/8/layout/chevron1"/>
    <dgm:cxn modelId="{6BCE9A42-33BD-4C35-B820-31AF9746A002}" type="presParOf" srcId="{752695F5-563E-4F40-9062-B8AFE200CBDF}" destId="{6A6F8D7E-1C37-4422-87FF-188A846D2A8F}" srcOrd="5" destOrd="0" presId="urn:microsoft.com/office/officeart/2005/8/layout/chevron1"/>
    <dgm:cxn modelId="{C308A087-BE8D-4713-94A1-F4FE8B6EFB07}" type="presParOf" srcId="{752695F5-563E-4F40-9062-B8AFE200CBDF}" destId="{02E195E4-D7E0-4FA5-939F-80302B474EB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7E001B-78F4-4EEB-840F-39B5F8D84E0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68DB5DF-278A-4C0D-823C-07288D4791D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>
            <a:lnSpc>
              <a:spcPct val="40000"/>
            </a:lnSpc>
          </a:pPr>
          <a:endParaRPr lang="en-US" sz="200" dirty="0" smtClean="0">
            <a:solidFill>
              <a:sysClr val="windowText" lastClr="000000"/>
            </a:solidFill>
          </a:endParaRPr>
        </a:p>
        <a:p>
          <a:pPr>
            <a:lnSpc>
              <a:spcPct val="40000"/>
            </a:lnSpc>
          </a:pPr>
          <a:r>
            <a:rPr lang="en-US" sz="1600" dirty="0" smtClean="0">
              <a:solidFill>
                <a:sysClr val="windowText" lastClr="000000"/>
              </a:solidFill>
            </a:rPr>
            <a:t>-</a:t>
          </a:r>
          <a:r>
            <a:rPr lang="en-US" sz="1600" dirty="0">
              <a:solidFill>
                <a:sysClr val="windowText" lastClr="000000"/>
              </a:solidFill>
            </a:rPr>
            <a:t>Tree Pits</a:t>
          </a:r>
        </a:p>
        <a:p>
          <a:pPr>
            <a:lnSpc>
              <a:spcPct val="40000"/>
            </a:lnSpc>
          </a:pPr>
          <a:r>
            <a:rPr lang="en-US" sz="1600" dirty="0">
              <a:solidFill>
                <a:sysClr val="windowText" lastClr="000000"/>
              </a:solidFill>
            </a:rPr>
            <a:t>-Swales</a:t>
          </a:r>
        </a:p>
        <a:p>
          <a:pPr>
            <a:lnSpc>
              <a:spcPct val="40000"/>
            </a:lnSpc>
          </a:pPr>
          <a:r>
            <a:rPr lang="en-US" sz="1600" dirty="0">
              <a:solidFill>
                <a:sysClr val="windowText" lastClr="000000"/>
              </a:solidFill>
            </a:rPr>
            <a:t>-Raingardens</a:t>
          </a:r>
        </a:p>
        <a:p>
          <a:pPr>
            <a:lnSpc>
              <a:spcPct val="60000"/>
            </a:lnSpc>
          </a:pPr>
          <a:r>
            <a:rPr lang="en-US" sz="1600" dirty="0">
              <a:solidFill>
                <a:sysClr val="windowText" lastClr="000000"/>
              </a:solidFill>
            </a:rPr>
            <a:t>-Infiltration Planters</a:t>
          </a:r>
        </a:p>
      </dgm:t>
    </dgm:pt>
    <dgm:pt modelId="{3E26FBE4-5231-4082-9E95-CFD58BA7FCB2}" type="parTrans" cxnId="{A81996A7-DDEA-4A8A-8B3C-06C9C7D6847D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9B769C29-F8CC-4923-928D-FC97076E7C96}" type="sibTrans" cxnId="{A81996A7-DDEA-4A8A-8B3C-06C9C7D6847D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028CE636-E104-4293-995B-C2E99EBE49FD}">
      <dgm:prSet phldrT="[Text]"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ysClr val="windowText" lastClr="000000"/>
              </a:solidFill>
            </a:rPr>
            <a:t>Increase Soil Pollution</a:t>
          </a:r>
        </a:p>
      </dgm:t>
    </dgm:pt>
    <dgm:pt modelId="{53504D86-4C47-4FFC-BBEE-7E35FD98AD5A}" type="parTrans" cxnId="{A747AA90-6ACD-47C7-B017-F7ACAAF16841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DC9D2534-9DDE-47BE-95E6-3DB61E530926}" type="sibTrans" cxnId="{A747AA90-6ACD-47C7-B017-F7ACAAF16841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BADB2297-C0EB-40E8-91EE-1691D7CCD95C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ysClr val="windowText" lastClr="000000"/>
              </a:solidFill>
            </a:rPr>
            <a:t>Increase Pollution Exposure from Soil</a:t>
          </a:r>
        </a:p>
      </dgm:t>
    </dgm:pt>
    <dgm:pt modelId="{1E50B97B-950F-43EA-879D-CFA7613802FC}" type="parTrans" cxnId="{DCDAEF16-A266-4A6D-81AB-8170617C0838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9D143E79-A7F3-4EF9-8A1C-CA49DCCD7501}" type="sibTrans" cxnId="{DCDAEF16-A266-4A6D-81AB-8170617C0838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469D46C4-5DC4-46C6-ACEE-8E3643E64E40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pPr algn="ctr">
            <a:lnSpc>
              <a:spcPct val="90000"/>
            </a:lnSpc>
          </a:pPr>
          <a:r>
            <a:rPr lang="en-US" sz="1600" u="sng" dirty="0" smtClean="0">
              <a:solidFill>
                <a:sysClr val="windowText" lastClr="000000"/>
              </a:solidFill>
            </a:rPr>
            <a:t>Decrease in Health</a:t>
          </a:r>
          <a:r>
            <a:rPr lang="en-US" sz="1600" dirty="0" smtClean="0">
              <a:solidFill>
                <a:sysClr val="windowText" lastClr="000000"/>
              </a:solidFill>
            </a:rPr>
            <a:t>:</a:t>
          </a:r>
          <a:endParaRPr lang="en-US" sz="1600" dirty="0">
            <a:solidFill>
              <a:sysClr val="windowText" lastClr="000000"/>
            </a:solidFill>
          </a:endParaRPr>
        </a:p>
        <a:p>
          <a:pPr algn="l">
            <a:lnSpc>
              <a:spcPct val="50000"/>
            </a:lnSpc>
          </a:pPr>
          <a:r>
            <a:rPr lang="en-US" sz="1600" dirty="0">
              <a:solidFill>
                <a:sysClr val="windowText" lastClr="000000"/>
              </a:solidFill>
            </a:rPr>
            <a:t> -Nervous System Failure</a:t>
          </a:r>
        </a:p>
        <a:p>
          <a:pPr algn="l">
            <a:lnSpc>
              <a:spcPct val="50000"/>
            </a:lnSpc>
          </a:pPr>
          <a:r>
            <a:rPr lang="en-US" sz="1600" dirty="0">
              <a:solidFill>
                <a:sysClr val="windowText" lastClr="000000"/>
              </a:solidFill>
            </a:rPr>
            <a:t>-Behavioral issues</a:t>
          </a:r>
        </a:p>
        <a:p>
          <a:pPr algn="l">
            <a:lnSpc>
              <a:spcPct val="50000"/>
            </a:lnSpc>
          </a:pPr>
          <a:r>
            <a:rPr lang="en-US" sz="1600" dirty="0">
              <a:solidFill>
                <a:sysClr val="windowText" lastClr="000000"/>
              </a:solidFill>
            </a:rPr>
            <a:t>-Mental </a:t>
          </a:r>
          <a:r>
            <a:rPr lang="en-US" sz="1600" dirty="0" smtClean="0">
              <a:solidFill>
                <a:sysClr val="windowText" lastClr="000000"/>
              </a:solidFill>
            </a:rPr>
            <a:t>Health</a:t>
          </a:r>
          <a:endParaRPr lang="en-US" sz="1600" dirty="0">
            <a:solidFill>
              <a:sysClr val="windowText" lastClr="000000"/>
            </a:solidFill>
          </a:endParaRPr>
        </a:p>
      </dgm:t>
    </dgm:pt>
    <dgm:pt modelId="{2845C2C0-7126-4D5B-819D-D8BD69A2DAD8}" type="parTrans" cxnId="{4CAFE32C-AAAB-4E10-A73E-9F49A255EC4F}">
      <dgm:prSet/>
      <dgm:spPr/>
      <dgm:t>
        <a:bodyPr/>
        <a:lstStyle/>
        <a:p>
          <a:endParaRPr lang="en-US" sz="1600"/>
        </a:p>
      </dgm:t>
    </dgm:pt>
    <dgm:pt modelId="{F30F10A4-98CD-42CA-8C80-112FD17E68C3}" type="sibTrans" cxnId="{4CAFE32C-AAAB-4E10-A73E-9F49A255EC4F}">
      <dgm:prSet/>
      <dgm:spPr/>
      <dgm:t>
        <a:bodyPr/>
        <a:lstStyle/>
        <a:p>
          <a:endParaRPr lang="en-US" sz="1600"/>
        </a:p>
      </dgm:t>
    </dgm:pt>
    <dgm:pt modelId="{752695F5-563E-4F40-9062-B8AFE200CBDF}" type="pres">
      <dgm:prSet presAssocID="{267E001B-78F4-4EEB-840F-39B5F8D84E04}" presName="Name0" presStyleCnt="0">
        <dgm:presLayoutVars>
          <dgm:dir/>
          <dgm:animLvl val="lvl"/>
          <dgm:resizeHandles val="exact"/>
        </dgm:presLayoutVars>
      </dgm:prSet>
      <dgm:spPr/>
    </dgm:pt>
    <dgm:pt modelId="{3EB6C6E3-F185-4307-BC2E-6202027C8DE0}" type="pres">
      <dgm:prSet presAssocID="{D68DB5DF-278A-4C0D-823C-07288D4791D7}" presName="parTxOnly" presStyleLbl="node1" presStyleIdx="0" presStyleCnt="4" custScaleX="107415" custScaleY="1224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4B81B-216D-48AC-8A55-5393D605905F}" type="pres">
      <dgm:prSet presAssocID="{9B769C29-F8CC-4923-928D-FC97076E7C96}" presName="parTxOnlySpace" presStyleCnt="0"/>
      <dgm:spPr/>
    </dgm:pt>
    <dgm:pt modelId="{436BAC92-8172-4127-8888-DCA1A54933E0}" type="pres">
      <dgm:prSet presAssocID="{028CE636-E104-4293-995B-C2E99EBE49FD}" presName="parTxOnly" presStyleLbl="node1" presStyleIdx="1" presStyleCnt="4" custScaleX="91140" custScaleY="1224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808E3-701F-4AE0-860D-D4A2A144A9A0}" type="pres">
      <dgm:prSet presAssocID="{DC9D2534-9DDE-47BE-95E6-3DB61E530926}" presName="parTxOnlySpace" presStyleCnt="0"/>
      <dgm:spPr/>
    </dgm:pt>
    <dgm:pt modelId="{1EBCC42B-26C3-447A-B03C-89A833E204D9}" type="pres">
      <dgm:prSet presAssocID="{BADB2297-C0EB-40E8-91EE-1691D7CCD95C}" presName="parTxOnly" presStyleLbl="node1" presStyleIdx="2" presStyleCnt="4" custScaleX="92393" custScaleY="1246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6F8D7E-1C37-4422-87FF-188A846D2A8F}" type="pres">
      <dgm:prSet presAssocID="{9D143E79-A7F3-4EF9-8A1C-CA49DCCD7501}" presName="parTxOnlySpace" presStyleCnt="0"/>
      <dgm:spPr/>
    </dgm:pt>
    <dgm:pt modelId="{02F00934-9FB4-4322-99DB-D9EB06149F85}" type="pres">
      <dgm:prSet presAssocID="{469D46C4-5DC4-46C6-ACEE-8E3643E64E40}" presName="parTxOnly" presStyleLbl="node1" presStyleIdx="3" presStyleCnt="4" custScaleX="162997" custScaleY="1300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9C9EB2-1CD3-4E53-B83F-CB890E919053}" type="presOf" srcId="{BADB2297-C0EB-40E8-91EE-1691D7CCD95C}" destId="{1EBCC42B-26C3-447A-B03C-89A833E204D9}" srcOrd="0" destOrd="0" presId="urn:microsoft.com/office/officeart/2005/8/layout/chevron1"/>
    <dgm:cxn modelId="{FBAD00A5-6E0D-4632-835D-CFA7E9A783BA}" type="presOf" srcId="{469D46C4-5DC4-46C6-ACEE-8E3643E64E40}" destId="{02F00934-9FB4-4322-99DB-D9EB06149F85}" srcOrd="0" destOrd="0" presId="urn:microsoft.com/office/officeart/2005/8/layout/chevron1"/>
    <dgm:cxn modelId="{9B5ECC88-4B4D-49CE-8738-FD373FCCC2CF}" type="presOf" srcId="{D68DB5DF-278A-4C0D-823C-07288D4791D7}" destId="{3EB6C6E3-F185-4307-BC2E-6202027C8DE0}" srcOrd="0" destOrd="0" presId="urn:microsoft.com/office/officeart/2005/8/layout/chevron1"/>
    <dgm:cxn modelId="{4CAFE32C-AAAB-4E10-A73E-9F49A255EC4F}" srcId="{267E001B-78F4-4EEB-840F-39B5F8D84E04}" destId="{469D46C4-5DC4-46C6-ACEE-8E3643E64E40}" srcOrd="3" destOrd="0" parTransId="{2845C2C0-7126-4D5B-819D-D8BD69A2DAD8}" sibTransId="{F30F10A4-98CD-42CA-8C80-112FD17E68C3}"/>
    <dgm:cxn modelId="{DCDAEF16-A266-4A6D-81AB-8170617C0838}" srcId="{267E001B-78F4-4EEB-840F-39B5F8D84E04}" destId="{BADB2297-C0EB-40E8-91EE-1691D7CCD95C}" srcOrd="2" destOrd="0" parTransId="{1E50B97B-950F-43EA-879D-CFA7613802FC}" sibTransId="{9D143E79-A7F3-4EF9-8A1C-CA49DCCD7501}"/>
    <dgm:cxn modelId="{A25244EC-A803-40DA-BCEE-BD983553D873}" type="presOf" srcId="{028CE636-E104-4293-995B-C2E99EBE49FD}" destId="{436BAC92-8172-4127-8888-DCA1A54933E0}" srcOrd="0" destOrd="0" presId="urn:microsoft.com/office/officeart/2005/8/layout/chevron1"/>
    <dgm:cxn modelId="{4E855784-55D3-4EBF-B85C-30D6DCD2C3BB}" type="presOf" srcId="{267E001B-78F4-4EEB-840F-39B5F8D84E04}" destId="{752695F5-563E-4F40-9062-B8AFE200CBDF}" srcOrd="0" destOrd="0" presId="urn:microsoft.com/office/officeart/2005/8/layout/chevron1"/>
    <dgm:cxn modelId="{A747AA90-6ACD-47C7-B017-F7ACAAF16841}" srcId="{267E001B-78F4-4EEB-840F-39B5F8D84E04}" destId="{028CE636-E104-4293-995B-C2E99EBE49FD}" srcOrd="1" destOrd="0" parTransId="{53504D86-4C47-4FFC-BBEE-7E35FD98AD5A}" sibTransId="{DC9D2534-9DDE-47BE-95E6-3DB61E530926}"/>
    <dgm:cxn modelId="{A81996A7-DDEA-4A8A-8B3C-06C9C7D6847D}" srcId="{267E001B-78F4-4EEB-840F-39B5F8D84E04}" destId="{D68DB5DF-278A-4C0D-823C-07288D4791D7}" srcOrd="0" destOrd="0" parTransId="{3E26FBE4-5231-4082-9E95-CFD58BA7FCB2}" sibTransId="{9B769C29-F8CC-4923-928D-FC97076E7C96}"/>
    <dgm:cxn modelId="{74126FB3-B731-4C04-8B78-BE761A24BD0D}" type="presParOf" srcId="{752695F5-563E-4F40-9062-B8AFE200CBDF}" destId="{3EB6C6E3-F185-4307-BC2E-6202027C8DE0}" srcOrd="0" destOrd="0" presId="urn:microsoft.com/office/officeart/2005/8/layout/chevron1"/>
    <dgm:cxn modelId="{C158DE49-9522-4D14-BB52-889580B188B5}" type="presParOf" srcId="{752695F5-563E-4F40-9062-B8AFE200CBDF}" destId="{4494B81B-216D-48AC-8A55-5393D605905F}" srcOrd="1" destOrd="0" presId="urn:microsoft.com/office/officeart/2005/8/layout/chevron1"/>
    <dgm:cxn modelId="{D70B7484-5C55-418E-BFD4-BAA0A4621A6F}" type="presParOf" srcId="{752695F5-563E-4F40-9062-B8AFE200CBDF}" destId="{436BAC92-8172-4127-8888-DCA1A54933E0}" srcOrd="2" destOrd="0" presId="urn:microsoft.com/office/officeart/2005/8/layout/chevron1"/>
    <dgm:cxn modelId="{64958977-3DE0-4200-B6CA-303F558BBE93}" type="presParOf" srcId="{752695F5-563E-4F40-9062-B8AFE200CBDF}" destId="{672808E3-701F-4AE0-860D-D4A2A144A9A0}" srcOrd="3" destOrd="0" presId="urn:microsoft.com/office/officeart/2005/8/layout/chevron1"/>
    <dgm:cxn modelId="{A6CA06E0-BA8E-4E9B-9237-9DC734FA18FB}" type="presParOf" srcId="{752695F5-563E-4F40-9062-B8AFE200CBDF}" destId="{1EBCC42B-26C3-447A-B03C-89A833E204D9}" srcOrd="4" destOrd="0" presId="urn:microsoft.com/office/officeart/2005/8/layout/chevron1"/>
    <dgm:cxn modelId="{4EF78D6A-972E-4391-AF09-E01333890C28}" type="presParOf" srcId="{752695F5-563E-4F40-9062-B8AFE200CBDF}" destId="{6A6F8D7E-1C37-4422-87FF-188A846D2A8F}" srcOrd="5" destOrd="0" presId="urn:microsoft.com/office/officeart/2005/8/layout/chevron1"/>
    <dgm:cxn modelId="{4E60BD24-0979-4C36-B1F9-3F7E49FE2B01}" type="presParOf" srcId="{752695F5-563E-4F40-9062-B8AFE200CBDF}" destId="{02F00934-9FB4-4322-99DB-D9EB06149F8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7E001B-78F4-4EEB-840F-39B5F8D84E0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68DB5DF-278A-4C0D-823C-07288D4791D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1600" dirty="0">
              <a:solidFill>
                <a:sysClr val="windowText" lastClr="000000"/>
              </a:solidFill>
            </a:rPr>
            <a:t>-Tree Pits</a:t>
          </a:r>
        </a:p>
        <a:p>
          <a:pPr>
            <a:lnSpc>
              <a:spcPct val="50000"/>
            </a:lnSpc>
          </a:pPr>
          <a:r>
            <a:rPr lang="en-US" sz="1600" dirty="0">
              <a:solidFill>
                <a:sysClr val="windowText" lastClr="000000"/>
              </a:solidFill>
            </a:rPr>
            <a:t>-Infiltration Planters</a:t>
          </a:r>
        </a:p>
        <a:p>
          <a:pPr>
            <a:lnSpc>
              <a:spcPct val="90000"/>
            </a:lnSpc>
          </a:pPr>
          <a:r>
            <a:rPr lang="en-US" sz="1600" dirty="0">
              <a:solidFill>
                <a:sysClr val="windowText" lastClr="000000"/>
              </a:solidFill>
            </a:rPr>
            <a:t>-Rain Gardens</a:t>
          </a:r>
        </a:p>
      </dgm:t>
    </dgm:pt>
    <dgm:pt modelId="{3E26FBE4-5231-4082-9E95-CFD58BA7FCB2}" type="parTrans" cxnId="{A81996A7-DDEA-4A8A-8B3C-06C9C7D6847D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9B769C29-F8CC-4923-928D-FC97076E7C96}" type="sibTrans" cxnId="{A81996A7-DDEA-4A8A-8B3C-06C9C7D6847D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028CE636-E104-4293-995B-C2E99EBE49FD}">
      <dgm:prSet phldrT="[Text]"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ysClr val="windowText" lastClr="000000"/>
              </a:solidFill>
            </a:rPr>
            <a:t>Increase Vegetation Damage</a:t>
          </a:r>
        </a:p>
      </dgm:t>
    </dgm:pt>
    <dgm:pt modelId="{53504D86-4C47-4FFC-BBEE-7E35FD98AD5A}" type="parTrans" cxnId="{A747AA90-6ACD-47C7-B017-F7ACAAF16841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DC9D2534-9DDE-47BE-95E6-3DB61E530926}" type="sibTrans" cxnId="{A747AA90-6ACD-47C7-B017-F7ACAAF16841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B4D9626C-3CB5-451A-AD33-8E85517A8E4A}">
      <dgm:prSet phldrT="[Text]"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>
              <a:solidFill>
                <a:sysClr val="windowText" lastClr="000000"/>
              </a:solidFill>
            </a:rPr>
            <a:t>Decrease Safety</a:t>
          </a:r>
        </a:p>
      </dgm:t>
    </dgm:pt>
    <dgm:pt modelId="{E233118E-9034-41BA-B5D2-102B8474F6C0}" type="parTrans" cxnId="{0B62A616-2152-4077-B3C5-A04870CD18A4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1AD4B68C-2A45-4A6A-B721-93B7F7A2FC3F}" type="sibTrans" cxnId="{0B62A616-2152-4077-B3C5-A04870CD18A4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BADB2297-C0EB-40E8-91EE-1691D7CCD95C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ysClr val="windowText" lastClr="000000"/>
              </a:solidFill>
            </a:rPr>
            <a:t>Decrease in health Prevention</a:t>
          </a:r>
        </a:p>
      </dgm:t>
    </dgm:pt>
    <dgm:pt modelId="{1E50B97B-950F-43EA-879D-CFA7613802FC}" type="parTrans" cxnId="{DCDAEF16-A266-4A6D-81AB-8170617C0838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9D143E79-A7F3-4EF9-8A1C-CA49DCCD7501}" type="sibTrans" cxnId="{DCDAEF16-A266-4A6D-81AB-8170617C0838}">
      <dgm:prSet/>
      <dgm:spPr/>
      <dgm:t>
        <a:bodyPr/>
        <a:lstStyle/>
        <a:p>
          <a:endParaRPr lang="en-US" sz="1600">
            <a:solidFill>
              <a:sysClr val="windowText" lastClr="000000"/>
            </a:solidFill>
          </a:endParaRPr>
        </a:p>
      </dgm:t>
    </dgm:pt>
    <dgm:pt modelId="{752695F5-563E-4F40-9062-B8AFE200CBDF}" type="pres">
      <dgm:prSet presAssocID="{267E001B-78F4-4EEB-840F-39B5F8D84E04}" presName="Name0" presStyleCnt="0">
        <dgm:presLayoutVars>
          <dgm:dir/>
          <dgm:animLvl val="lvl"/>
          <dgm:resizeHandles val="exact"/>
        </dgm:presLayoutVars>
      </dgm:prSet>
      <dgm:spPr/>
    </dgm:pt>
    <dgm:pt modelId="{3EB6C6E3-F185-4307-BC2E-6202027C8DE0}" type="pres">
      <dgm:prSet presAssocID="{D68DB5DF-278A-4C0D-823C-07288D4791D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4B81B-216D-48AC-8A55-5393D605905F}" type="pres">
      <dgm:prSet presAssocID="{9B769C29-F8CC-4923-928D-FC97076E7C96}" presName="parTxOnlySpace" presStyleCnt="0"/>
      <dgm:spPr/>
    </dgm:pt>
    <dgm:pt modelId="{436BAC92-8172-4127-8888-DCA1A54933E0}" type="pres">
      <dgm:prSet presAssocID="{028CE636-E104-4293-995B-C2E99EBE49F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808E3-701F-4AE0-860D-D4A2A144A9A0}" type="pres">
      <dgm:prSet presAssocID="{DC9D2534-9DDE-47BE-95E6-3DB61E530926}" presName="parTxOnlySpace" presStyleCnt="0"/>
      <dgm:spPr/>
    </dgm:pt>
    <dgm:pt modelId="{10E59EE6-C9E9-416E-BAC6-5F53211046DE}" type="pres">
      <dgm:prSet presAssocID="{B4D9626C-3CB5-451A-AD33-8E85517A8E4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AFA46-CB71-488A-B6D9-6AE824753B9A}" type="pres">
      <dgm:prSet presAssocID="{1AD4B68C-2A45-4A6A-B721-93B7F7A2FC3F}" presName="parTxOnlySpace" presStyleCnt="0"/>
      <dgm:spPr/>
    </dgm:pt>
    <dgm:pt modelId="{1EBCC42B-26C3-447A-B03C-89A833E204D9}" type="pres">
      <dgm:prSet presAssocID="{BADB2297-C0EB-40E8-91EE-1691D7CCD95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4C044D-CF32-4376-9EA5-428FCC0A9994}" type="presOf" srcId="{D68DB5DF-278A-4C0D-823C-07288D4791D7}" destId="{3EB6C6E3-F185-4307-BC2E-6202027C8DE0}" srcOrd="0" destOrd="0" presId="urn:microsoft.com/office/officeart/2005/8/layout/chevron1"/>
    <dgm:cxn modelId="{A747AA90-6ACD-47C7-B017-F7ACAAF16841}" srcId="{267E001B-78F4-4EEB-840F-39B5F8D84E04}" destId="{028CE636-E104-4293-995B-C2E99EBE49FD}" srcOrd="1" destOrd="0" parTransId="{53504D86-4C47-4FFC-BBEE-7E35FD98AD5A}" sibTransId="{DC9D2534-9DDE-47BE-95E6-3DB61E530926}"/>
    <dgm:cxn modelId="{0B62A616-2152-4077-B3C5-A04870CD18A4}" srcId="{267E001B-78F4-4EEB-840F-39B5F8D84E04}" destId="{B4D9626C-3CB5-451A-AD33-8E85517A8E4A}" srcOrd="2" destOrd="0" parTransId="{E233118E-9034-41BA-B5D2-102B8474F6C0}" sibTransId="{1AD4B68C-2A45-4A6A-B721-93B7F7A2FC3F}"/>
    <dgm:cxn modelId="{DCDAEF16-A266-4A6D-81AB-8170617C0838}" srcId="{267E001B-78F4-4EEB-840F-39B5F8D84E04}" destId="{BADB2297-C0EB-40E8-91EE-1691D7CCD95C}" srcOrd="3" destOrd="0" parTransId="{1E50B97B-950F-43EA-879D-CFA7613802FC}" sibTransId="{9D143E79-A7F3-4EF9-8A1C-CA49DCCD7501}"/>
    <dgm:cxn modelId="{A81996A7-DDEA-4A8A-8B3C-06C9C7D6847D}" srcId="{267E001B-78F4-4EEB-840F-39B5F8D84E04}" destId="{D68DB5DF-278A-4C0D-823C-07288D4791D7}" srcOrd="0" destOrd="0" parTransId="{3E26FBE4-5231-4082-9E95-CFD58BA7FCB2}" sibTransId="{9B769C29-F8CC-4923-928D-FC97076E7C96}"/>
    <dgm:cxn modelId="{3EB03B78-4044-483A-A156-D59B5ADF7936}" type="presOf" srcId="{028CE636-E104-4293-995B-C2E99EBE49FD}" destId="{436BAC92-8172-4127-8888-DCA1A54933E0}" srcOrd="0" destOrd="0" presId="urn:microsoft.com/office/officeart/2005/8/layout/chevron1"/>
    <dgm:cxn modelId="{E688AA72-A1D0-45DE-B3AF-3B6C4200B369}" type="presOf" srcId="{267E001B-78F4-4EEB-840F-39B5F8D84E04}" destId="{752695F5-563E-4F40-9062-B8AFE200CBDF}" srcOrd="0" destOrd="0" presId="urn:microsoft.com/office/officeart/2005/8/layout/chevron1"/>
    <dgm:cxn modelId="{4B059CD5-A6C3-4F7D-8F88-006B5DB35030}" type="presOf" srcId="{BADB2297-C0EB-40E8-91EE-1691D7CCD95C}" destId="{1EBCC42B-26C3-447A-B03C-89A833E204D9}" srcOrd="0" destOrd="0" presId="urn:microsoft.com/office/officeart/2005/8/layout/chevron1"/>
    <dgm:cxn modelId="{2420391E-DEA9-4F13-8BE2-DE45D9FD4CB4}" type="presOf" srcId="{B4D9626C-3CB5-451A-AD33-8E85517A8E4A}" destId="{10E59EE6-C9E9-416E-BAC6-5F53211046DE}" srcOrd="0" destOrd="0" presId="urn:microsoft.com/office/officeart/2005/8/layout/chevron1"/>
    <dgm:cxn modelId="{DECD9A68-D4D3-4F42-8587-8EA68884A007}" type="presParOf" srcId="{752695F5-563E-4F40-9062-B8AFE200CBDF}" destId="{3EB6C6E3-F185-4307-BC2E-6202027C8DE0}" srcOrd="0" destOrd="0" presId="urn:microsoft.com/office/officeart/2005/8/layout/chevron1"/>
    <dgm:cxn modelId="{6BC69EE7-CB4D-47EE-8BD3-6A4A1EBA81BD}" type="presParOf" srcId="{752695F5-563E-4F40-9062-B8AFE200CBDF}" destId="{4494B81B-216D-48AC-8A55-5393D605905F}" srcOrd="1" destOrd="0" presId="urn:microsoft.com/office/officeart/2005/8/layout/chevron1"/>
    <dgm:cxn modelId="{0687B470-BB22-4506-B724-6BAB29398C9B}" type="presParOf" srcId="{752695F5-563E-4F40-9062-B8AFE200CBDF}" destId="{436BAC92-8172-4127-8888-DCA1A54933E0}" srcOrd="2" destOrd="0" presId="urn:microsoft.com/office/officeart/2005/8/layout/chevron1"/>
    <dgm:cxn modelId="{D0C1DA37-6638-4F45-875E-8360F23A0C8C}" type="presParOf" srcId="{752695F5-563E-4F40-9062-B8AFE200CBDF}" destId="{672808E3-701F-4AE0-860D-D4A2A144A9A0}" srcOrd="3" destOrd="0" presId="urn:microsoft.com/office/officeart/2005/8/layout/chevron1"/>
    <dgm:cxn modelId="{FC67663C-94C9-40B8-B3DA-536615E2CEFA}" type="presParOf" srcId="{752695F5-563E-4F40-9062-B8AFE200CBDF}" destId="{10E59EE6-C9E9-416E-BAC6-5F53211046DE}" srcOrd="4" destOrd="0" presId="urn:microsoft.com/office/officeart/2005/8/layout/chevron1"/>
    <dgm:cxn modelId="{887DBEF8-EB2A-4FD3-AB7E-D603ABD96C8D}" type="presParOf" srcId="{752695F5-563E-4F40-9062-B8AFE200CBDF}" destId="{C41AFA46-CB71-488A-B6D9-6AE824753B9A}" srcOrd="5" destOrd="0" presId="urn:microsoft.com/office/officeart/2005/8/layout/chevron1"/>
    <dgm:cxn modelId="{F21DD17F-38F1-4FB5-AA1F-4C18C8E8813D}" type="presParOf" srcId="{752695F5-563E-4F40-9062-B8AFE200CBDF}" destId="{1EBCC42B-26C3-447A-B03C-89A833E204D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7E001B-78F4-4EEB-840F-39B5F8D84E0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68DB5DF-278A-4C0D-823C-07288D4791D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1600">
              <a:solidFill>
                <a:sysClr val="windowText" lastClr="000000"/>
              </a:solidFill>
            </a:rPr>
            <a:t>Green Infrastructure</a:t>
          </a:r>
        </a:p>
      </dgm:t>
    </dgm:pt>
    <dgm:pt modelId="{3E26FBE4-5231-4082-9E95-CFD58BA7FCB2}" type="parTrans" cxnId="{A81996A7-DDEA-4A8A-8B3C-06C9C7D6847D}">
      <dgm:prSet/>
      <dgm:spPr/>
      <dgm:t>
        <a:bodyPr/>
        <a:lstStyle/>
        <a:p>
          <a:endParaRPr lang="en-US" sz="1000">
            <a:solidFill>
              <a:sysClr val="windowText" lastClr="000000"/>
            </a:solidFill>
          </a:endParaRPr>
        </a:p>
      </dgm:t>
    </dgm:pt>
    <dgm:pt modelId="{9B769C29-F8CC-4923-928D-FC97076E7C96}" type="sibTrans" cxnId="{A81996A7-DDEA-4A8A-8B3C-06C9C7D6847D}">
      <dgm:prSet/>
      <dgm:spPr/>
      <dgm:t>
        <a:bodyPr/>
        <a:lstStyle/>
        <a:p>
          <a:endParaRPr lang="en-US" sz="1000">
            <a:solidFill>
              <a:sysClr val="windowText" lastClr="000000"/>
            </a:solidFill>
          </a:endParaRPr>
        </a:p>
      </dgm:t>
    </dgm:pt>
    <dgm:pt modelId="{028CE636-E104-4293-995B-C2E99EBE49FD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>
              <a:solidFill>
                <a:sysClr val="windowText" lastClr="000000"/>
              </a:solidFill>
            </a:rPr>
            <a:t>Reduce Run-off/ Flow Rates</a:t>
          </a:r>
        </a:p>
      </dgm:t>
    </dgm:pt>
    <dgm:pt modelId="{53504D86-4C47-4FFC-BBEE-7E35FD98AD5A}" type="parTrans" cxnId="{A747AA90-6ACD-47C7-B017-F7ACAAF16841}">
      <dgm:prSet/>
      <dgm:spPr/>
      <dgm:t>
        <a:bodyPr/>
        <a:lstStyle/>
        <a:p>
          <a:endParaRPr lang="en-US" sz="1000">
            <a:solidFill>
              <a:sysClr val="windowText" lastClr="000000"/>
            </a:solidFill>
          </a:endParaRPr>
        </a:p>
      </dgm:t>
    </dgm:pt>
    <dgm:pt modelId="{DC9D2534-9DDE-47BE-95E6-3DB61E530926}" type="sibTrans" cxnId="{A747AA90-6ACD-47C7-B017-F7ACAAF16841}">
      <dgm:prSet/>
      <dgm:spPr/>
      <dgm:t>
        <a:bodyPr/>
        <a:lstStyle/>
        <a:p>
          <a:endParaRPr lang="en-US" sz="1000">
            <a:solidFill>
              <a:sysClr val="windowText" lastClr="000000"/>
            </a:solidFill>
          </a:endParaRPr>
        </a:p>
      </dgm:t>
    </dgm:pt>
    <dgm:pt modelId="{B4D9626C-3CB5-451A-AD33-8E85517A8E4A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ysClr val="windowText" lastClr="000000"/>
              </a:solidFill>
            </a:rPr>
            <a:t>Reduces Flood Events &amp; </a:t>
          </a:r>
          <a:r>
            <a:rPr lang="en-US" sz="1600" dirty="0" smtClean="0">
              <a:solidFill>
                <a:sysClr val="windowText" lastClr="000000"/>
              </a:solidFill>
            </a:rPr>
            <a:t>CSO Impacts</a:t>
          </a:r>
          <a:endParaRPr lang="en-US" sz="1600" dirty="0">
            <a:solidFill>
              <a:sysClr val="windowText" lastClr="000000"/>
            </a:solidFill>
          </a:endParaRPr>
        </a:p>
      </dgm:t>
    </dgm:pt>
    <dgm:pt modelId="{E233118E-9034-41BA-B5D2-102B8474F6C0}" type="parTrans" cxnId="{0B62A616-2152-4077-B3C5-A04870CD18A4}">
      <dgm:prSet/>
      <dgm:spPr/>
      <dgm:t>
        <a:bodyPr/>
        <a:lstStyle/>
        <a:p>
          <a:endParaRPr lang="en-US" sz="1000">
            <a:solidFill>
              <a:sysClr val="windowText" lastClr="000000"/>
            </a:solidFill>
          </a:endParaRPr>
        </a:p>
      </dgm:t>
    </dgm:pt>
    <dgm:pt modelId="{1AD4B68C-2A45-4A6A-B721-93B7F7A2FC3F}" type="sibTrans" cxnId="{0B62A616-2152-4077-B3C5-A04870CD18A4}">
      <dgm:prSet/>
      <dgm:spPr/>
      <dgm:t>
        <a:bodyPr/>
        <a:lstStyle/>
        <a:p>
          <a:endParaRPr lang="en-US" sz="1000">
            <a:solidFill>
              <a:sysClr val="windowText" lastClr="000000"/>
            </a:solidFill>
          </a:endParaRPr>
        </a:p>
      </dgm:t>
    </dgm:pt>
    <dgm:pt modelId="{BADB2297-C0EB-40E8-91EE-1691D7CCD95C}">
      <dgm:prSet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>
              <a:solidFill>
                <a:sysClr val="windowText" lastClr="000000"/>
              </a:solidFill>
            </a:rPr>
            <a:t>Increase in Health</a:t>
          </a:r>
        </a:p>
      </dgm:t>
    </dgm:pt>
    <dgm:pt modelId="{1E50B97B-950F-43EA-879D-CFA7613802FC}" type="parTrans" cxnId="{DCDAEF16-A266-4A6D-81AB-8170617C0838}">
      <dgm:prSet/>
      <dgm:spPr/>
      <dgm:t>
        <a:bodyPr/>
        <a:lstStyle/>
        <a:p>
          <a:endParaRPr lang="en-US" sz="1000">
            <a:solidFill>
              <a:sysClr val="windowText" lastClr="000000"/>
            </a:solidFill>
          </a:endParaRPr>
        </a:p>
      </dgm:t>
    </dgm:pt>
    <dgm:pt modelId="{9D143E79-A7F3-4EF9-8A1C-CA49DCCD7501}" type="sibTrans" cxnId="{DCDAEF16-A266-4A6D-81AB-8170617C0838}">
      <dgm:prSet/>
      <dgm:spPr/>
      <dgm:t>
        <a:bodyPr/>
        <a:lstStyle/>
        <a:p>
          <a:endParaRPr lang="en-US" sz="1000">
            <a:solidFill>
              <a:sysClr val="windowText" lastClr="000000"/>
            </a:solidFill>
          </a:endParaRPr>
        </a:p>
      </dgm:t>
    </dgm:pt>
    <dgm:pt modelId="{752695F5-563E-4F40-9062-B8AFE200CBDF}" type="pres">
      <dgm:prSet presAssocID="{267E001B-78F4-4EEB-840F-39B5F8D84E04}" presName="Name0" presStyleCnt="0">
        <dgm:presLayoutVars>
          <dgm:dir/>
          <dgm:animLvl val="lvl"/>
          <dgm:resizeHandles val="exact"/>
        </dgm:presLayoutVars>
      </dgm:prSet>
      <dgm:spPr/>
    </dgm:pt>
    <dgm:pt modelId="{3EB6C6E3-F185-4307-BC2E-6202027C8DE0}" type="pres">
      <dgm:prSet presAssocID="{D68DB5DF-278A-4C0D-823C-07288D4791D7}" presName="parTxOnly" presStyleLbl="node1" presStyleIdx="0" presStyleCnt="4" custScaleX="119659" custScaleY="877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4B81B-216D-48AC-8A55-5393D605905F}" type="pres">
      <dgm:prSet presAssocID="{9B769C29-F8CC-4923-928D-FC97076E7C96}" presName="parTxOnlySpace" presStyleCnt="0"/>
      <dgm:spPr/>
    </dgm:pt>
    <dgm:pt modelId="{436BAC92-8172-4127-8888-DCA1A54933E0}" type="pres">
      <dgm:prSet presAssocID="{028CE636-E104-4293-995B-C2E99EBE49FD}" presName="parTxOnly" presStyleLbl="node1" presStyleIdx="1" presStyleCnt="4" custScaleX="125009" custScaleY="877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808E3-701F-4AE0-860D-D4A2A144A9A0}" type="pres">
      <dgm:prSet presAssocID="{DC9D2534-9DDE-47BE-95E6-3DB61E530926}" presName="parTxOnlySpace" presStyleCnt="0"/>
      <dgm:spPr/>
    </dgm:pt>
    <dgm:pt modelId="{10E59EE6-C9E9-416E-BAC6-5F53211046DE}" type="pres">
      <dgm:prSet presAssocID="{B4D9626C-3CB5-451A-AD33-8E85517A8E4A}" presName="parTxOnly" presStyleLbl="node1" presStyleIdx="2" presStyleCnt="4" custScaleX="128294" custScaleY="877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AFA46-CB71-488A-B6D9-6AE824753B9A}" type="pres">
      <dgm:prSet presAssocID="{1AD4B68C-2A45-4A6A-B721-93B7F7A2FC3F}" presName="parTxOnlySpace" presStyleCnt="0"/>
      <dgm:spPr/>
    </dgm:pt>
    <dgm:pt modelId="{1EBCC42B-26C3-447A-B03C-89A833E204D9}" type="pres">
      <dgm:prSet presAssocID="{BADB2297-C0EB-40E8-91EE-1691D7CCD95C}" presName="parTxOnly" presStyleLbl="node1" presStyleIdx="3" presStyleCnt="4" custScaleY="877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E237A1-F7F1-4AB1-88BD-7D609A3F3B84}" type="presOf" srcId="{D68DB5DF-278A-4C0D-823C-07288D4791D7}" destId="{3EB6C6E3-F185-4307-BC2E-6202027C8DE0}" srcOrd="0" destOrd="0" presId="urn:microsoft.com/office/officeart/2005/8/layout/chevron1"/>
    <dgm:cxn modelId="{3A7072AA-630C-42DC-A3FF-A328FCD56259}" type="presOf" srcId="{BADB2297-C0EB-40E8-91EE-1691D7CCD95C}" destId="{1EBCC42B-26C3-447A-B03C-89A833E204D9}" srcOrd="0" destOrd="0" presId="urn:microsoft.com/office/officeart/2005/8/layout/chevron1"/>
    <dgm:cxn modelId="{E5C07880-116E-4857-9290-9318A6B95E7A}" type="presOf" srcId="{028CE636-E104-4293-995B-C2E99EBE49FD}" destId="{436BAC92-8172-4127-8888-DCA1A54933E0}" srcOrd="0" destOrd="0" presId="urn:microsoft.com/office/officeart/2005/8/layout/chevron1"/>
    <dgm:cxn modelId="{DCDAEF16-A266-4A6D-81AB-8170617C0838}" srcId="{267E001B-78F4-4EEB-840F-39B5F8D84E04}" destId="{BADB2297-C0EB-40E8-91EE-1691D7CCD95C}" srcOrd="3" destOrd="0" parTransId="{1E50B97B-950F-43EA-879D-CFA7613802FC}" sibTransId="{9D143E79-A7F3-4EF9-8A1C-CA49DCCD7501}"/>
    <dgm:cxn modelId="{897B3D71-409B-452C-ABBA-81918FF4F6A1}" type="presOf" srcId="{B4D9626C-3CB5-451A-AD33-8E85517A8E4A}" destId="{10E59EE6-C9E9-416E-BAC6-5F53211046DE}" srcOrd="0" destOrd="0" presId="urn:microsoft.com/office/officeart/2005/8/layout/chevron1"/>
    <dgm:cxn modelId="{0B62A616-2152-4077-B3C5-A04870CD18A4}" srcId="{267E001B-78F4-4EEB-840F-39B5F8D84E04}" destId="{B4D9626C-3CB5-451A-AD33-8E85517A8E4A}" srcOrd="2" destOrd="0" parTransId="{E233118E-9034-41BA-B5D2-102B8474F6C0}" sibTransId="{1AD4B68C-2A45-4A6A-B721-93B7F7A2FC3F}"/>
    <dgm:cxn modelId="{E309DF49-87C9-47D7-88B9-A2A23F23F594}" type="presOf" srcId="{267E001B-78F4-4EEB-840F-39B5F8D84E04}" destId="{752695F5-563E-4F40-9062-B8AFE200CBDF}" srcOrd="0" destOrd="0" presId="urn:microsoft.com/office/officeart/2005/8/layout/chevron1"/>
    <dgm:cxn modelId="{A747AA90-6ACD-47C7-B017-F7ACAAF16841}" srcId="{267E001B-78F4-4EEB-840F-39B5F8D84E04}" destId="{028CE636-E104-4293-995B-C2E99EBE49FD}" srcOrd="1" destOrd="0" parTransId="{53504D86-4C47-4FFC-BBEE-7E35FD98AD5A}" sibTransId="{DC9D2534-9DDE-47BE-95E6-3DB61E530926}"/>
    <dgm:cxn modelId="{A81996A7-DDEA-4A8A-8B3C-06C9C7D6847D}" srcId="{267E001B-78F4-4EEB-840F-39B5F8D84E04}" destId="{D68DB5DF-278A-4C0D-823C-07288D4791D7}" srcOrd="0" destOrd="0" parTransId="{3E26FBE4-5231-4082-9E95-CFD58BA7FCB2}" sibTransId="{9B769C29-F8CC-4923-928D-FC97076E7C96}"/>
    <dgm:cxn modelId="{9462DD26-8083-4D4A-8AA3-8A11DAD5CB2D}" type="presParOf" srcId="{752695F5-563E-4F40-9062-B8AFE200CBDF}" destId="{3EB6C6E3-F185-4307-BC2E-6202027C8DE0}" srcOrd="0" destOrd="0" presId="urn:microsoft.com/office/officeart/2005/8/layout/chevron1"/>
    <dgm:cxn modelId="{098374A7-E36C-45C9-8D27-9BBA84789D32}" type="presParOf" srcId="{752695F5-563E-4F40-9062-B8AFE200CBDF}" destId="{4494B81B-216D-48AC-8A55-5393D605905F}" srcOrd="1" destOrd="0" presId="urn:microsoft.com/office/officeart/2005/8/layout/chevron1"/>
    <dgm:cxn modelId="{246C9902-02FA-41D5-88FF-FE6E1E3976E8}" type="presParOf" srcId="{752695F5-563E-4F40-9062-B8AFE200CBDF}" destId="{436BAC92-8172-4127-8888-DCA1A54933E0}" srcOrd="2" destOrd="0" presId="urn:microsoft.com/office/officeart/2005/8/layout/chevron1"/>
    <dgm:cxn modelId="{836281E1-90E3-4FBE-8DEF-59F4F6F5E21D}" type="presParOf" srcId="{752695F5-563E-4F40-9062-B8AFE200CBDF}" destId="{672808E3-701F-4AE0-860D-D4A2A144A9A0}" srcOrd="3" destOrd="0" presId="urn:microsoft.com/office/officeart/2005/8/layout/chevron1"/>
    <dgm:cxn modelId="{65AC7537-BE27-46AD-BA76-CC1F70C9E1C2}" type="presParOf" srcId="{752695F5-563E-4F40-9062-B8AFE200CBDF}" destId="{10E59EE6-C9E9-416E-BAC6-5F53211046DE}" srcOrd="4" destOrd="0" presId="urn:microsoft.com/office/officeart/2005/8/layout/chevron1"/>
    <dgm:cxn modelId="{FAE93F1B-052C-439A-92F7-0EDAA469F354}" type="presParOf" srcId="{752695F5-563E-4F40-9062-B8AFE200CBDF}" destId="{C41AFA46-CB71-488A-B6D9-6AE824753B9A}" srcOrd="5" destOrd="0" presId="urn:microsoft.com/office/officeart/2005/8/layout/chevron1"/>
    <dgm:cxn modelId="{8084B711-3549-4C2B-9D13-AF01DBE8385B}" type="presParOf" srcId="{752695F5-563E-4F40-9062-B8AFE200CBDF}" destId="{1EBCC42B-26C3-447A-B03C-89A833E204D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D60FE-B4FD-43AC-81E8-B85EF35E4E87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5CCF4-E5C7-4A88-93A7-6FE833DC1DB8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3C226-D4FD-408B-8766-F8A1D1B15395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524000" y="3276600"/>
        <a:ext cx="3048000" cy="762000"/>
      </dsp:txXfrm>
    </dsp:sp>
    <dsp:sp modelId="{0B2001C9-A829-4C10-B360-14EE9A2DF112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HIA adds Value</a:t>
          </a:r>
          <a:endParaRPr lang="en-US" sz="1700" kern="1200" dirty="0"/>
        </a:p>
      </dsp:txBody>
      <dsp:txXfrm>
        <a:off x="2763268" y="1558292"/>
        <a:ext cx="808224" cy="808224"/>
      </dsp:txXfrm>
    </dsp:sp>
    <dsp:sp modelId="{04DFA23A-BE10-4B71-8C03-FE6AA3FEEBEE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Health Impacts</a:t>
          </a:r>
          <a:endParaRPr lang="en-US" sz="1700" kern="1200" dirty="0"/>
        </a:p>
      </dsp:txBody>
      <dsp:txXfrm>
        <a:off x="1945388" y="700787"/>
        <a:ext cx="808224" cy="808224"/>
      </dsp:txXfrm>
    </dsp:sp>
    <dsp:sp modelId="{056E2F2A-816B-49CF-AFC1-C58202393274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Decision</a:t>
          </a:r>
          <a:endParaRPr lang="en-US" sz="1700" kern="1200" dirty="0"/>
        </a:p>
      </dsp:txBody>
      <dsp:txXfrm>
        <a:off x="3113788" y="424435"/>
        <a:ext cx="808224" cy="808224"/>
      </dsp:txXfrm>
    </dsp:sp>
    <dsp:sp modelId="{C57CA184-330E-4ADB-BC6D-7C83DB0E6677}">
      <dsp:nvSpPr>
        <dsp:cNvPr id="0" name=""/>
        <dsp:cNvSpPr/>
      </dsp:nvSpPr>
      <dsp:spPr>
        <a:xfrm>
          <a:off x="1259616" y="0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1376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0" tIns="46019" rIns="92040" bIns="4601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39466" y="0"/>
            <a:ext cx="301376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0" tIns="46019" rIns="92040" bIns="4601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3ECBE97-E1C4-43F6-9B08-0DC75CCDD6F2}" type="datetimeFigureOut">
              <a:rPr lang="en-US"/>
              <a:pPr>
                <a:defRPr/>
              </a:pPr>
              <a:t>6/18/2015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41738"/>
            <a:ext cx="301376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0" tIns="46019" rIns="92040" bIns="4601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39466" y="8841738"/>
            <a:ext cx="301376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0" tIns="46019" rIns="92040" bIns="4601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421493E-7B4A-458E-B3BE-01E34D3700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73779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1376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0" tIns="46019" rIns="92040" bIns="4601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39466" y="0"/>
            <a:ext cx="301376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0" tIns="46019" rIns="92040" bIns="4601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DE3F92B-F019-4EB3-B106-EC4A4F7AEF2F}" type="datetimeFigureOut">
              <a:rPr lang="en-US"/>
              <a:pPr>
                <a:defRPr/>
              </a:pPr>
              <a:t>6/18/2015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6137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3" tIns="46026" rIns="92053" bIns="46026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95484" y="4422459"/>
            <a:ext cx="5563870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0" tIns="46019" rIns="92040" bIns="460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41738"/>
            <a:ext cx="301376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0" tIns="46019" rIns="92040" bIns="4601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39466" y="8841738"/>
            <a:ext cx="301376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0" tIns="46019" rIns="92040" bIns="4601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0B546C2-F109-4A73-BB2A-1E7D1D4856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1941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sebal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lysian_Fields,_Hoboken,_New_Jersey" TargetMode="External"/><Relationship Id="rId5" Type="http://schemas.openxmlformats.org/officeDocument/2006/relationships/hyperlink" Target="https://en.wikipedia.org/w/index.php?title=New_York_Nine&amp;action=edit&amp;redlink=1" TargetMode="External"/><Relationship Id="rId4" Type="http://schemas.openxmlformats.org/officeDocument/2006/relationships/hyperlink" Target="https://en.wikipedia.org/wiki/New_York_Knickerbocker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34 fatalities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72,000 homes and business damaged/destroyed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$36.8 billion in damage to property and infrastructure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Economic losses to business estimated to be +/- $30 billion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2.4 million households lost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Major transportation infrastructure damage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780,000 + gallons of oil/fuel spilled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Millions of gallons of raw sewage discharged into rivers and bays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AEA7C67-311F-4D58-BBF7-F2119E688F7E}" type="datetime1">
              <a:rPr lang="en-US" smtClean="0"/>
              <a:t>6/18/2015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B546C2-F109-4A73-BB2A-1E7D1D4856F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6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officially recorded game of </a:t>
            </a:r>
            <a:r>
              <a:rPr lang="en-US" dirty="0" smtClean="0">
                <a:hlinkClick r:id="rId3" tooltip="Baseball"/>
              </a:rPr>
              <a:t>baseball</a:t>
            </a:r>
            <a:r>
              <a:rPr lang="en-US" dirty="0" smtClean="0"/>
              <a:t> took place in Hoboken in 1846 between </a:t>
            </a:r>
            <a:r>
              <a:rPr lang="en-US" dirty="0" smtClean="0">
                <a:hlinkClick r:id="rId4" tooltip="New York Knickerbockers"/>
              </a:rPr>
              <a:t>Knickerbocker Club</a:t>
            </a:r>
            <a:r>
              <a:rPr lang="en-US" dirty="0" smtClean="0"/>
              <a:t> and </a:t>
            </a:r>
            <a:r>
              <a:rPr lang="en-US" dirty="0" smtClean="0">
                <a:hlinkClick r:id="rId5" tooltip="New York Nine (page does not exist)"/>
              </a:rPr>
              <a:t>New York Nine</a:t>
            </a:r>
            <a:r>
              <a:rPr lang="en-US" dirty="0" smtClean="0"/>
              <a:t> at </a:t>
            </a:r>
            <a:r>
              <a:rPr lang="en-US" dirty="0" smtClean="0">
                <a:hlinkClick r:id="rId6" tooltip="Elysian Fields, Hoboken, New Jersey"/>
              </a:rPr>
              <a:t>Elysian Fields</a:t>
            </a:r>
            <a:endParaRPr lang="en-US" dirty="0" smtClean="0"/>
          </a:p>
          <a:p>
            <a:r>
              <a:rPr lang="en-US" dirty="0" smtClean="0"/>
              <a:t>Carlo’s Bake Shop calls Hoboken home..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6BEB076-4650-4DD1-A93F-5B46B76E7AD6}" type="datetime1">
              <a:rPr lang="en-US" smtClean="0"/>
              <a:t>6/18/2015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B546C2-F109-4A73-BB2A-1E7D1D4856F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41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6BEB076-4650-4DD1-A93F-5B46B76E7AD6}" type="datetime1">
              <a:rPr lang="en-US" smtClean="0"/>
              <a:t>6/18/2015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B546C2-F109-4A73-BB2A-1E7D1D4856F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29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8DEC99D-FC89-42C3-8546-FC82541AF9C0}" type="datetime1">
              <a:rPr lang="en-US" smtClean="0"/>
              <a:t>6/18/2015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B546C2-F109-4A73-BB2A-1E7D1D4856F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0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E6806EA-5F67-4182-AD3D-27F970A4D831}" type="datetime1">
              <a:rPr lang="en-US" smtClean="0"/>
              <a:t>6/18/2015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B546C2-F109-4A73-BB2A-1E7D1D4856F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9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87CB6BF-DF7F-49BC-8603-0D1EE2D09590}" type="datetime1">
              <a:rPr lang="en-US" smtClean="0"/>
              <a:t>6/18/2015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B546C2-F109-4A73-BB2A-1E7D1D4856F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825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9350" y="698500"/>
            <a:ext cx="4656138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1715" name="Rectangle 3"/>
          <p:cNvSpPr>
            <a:spLocks noGrp="1"/>
          </p:cNvSpPr>
          <p:nvPr>
            <p:ph type="body" idx="1"/>
          </p:nvPr>
        </p:nvSpPr>
        <p:spPr>
          <a:xfrm>
            <a:off x="927313" y="4422460"/>
            <a:ext cx="5100215" cy="4188778"/>
          </a:xfr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257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_intropage_pr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13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55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28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6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59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66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16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02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00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32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3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26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6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36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65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17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77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87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89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28A3-FECD-4D83-B274-859E9A5AC28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ED6E-2477-42DB-AC0A-BD8B67D980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70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81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43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92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7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5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7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26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47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40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32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70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2"/>
            <a:ext cx="9140825" cy="365125"/>
          </a:xfrm>
          <a:prstGeom prst="rect">
            <a:avLst/>
          </a:prstGeom>
          <a:gradFill rotWithShape="0">
            <a:gsLst>
              <a:gs pos="0">
                <a:srgbClr val="3F7F68"/>
              </a:gs>
              <a:gs pos="100000">
                <a:srgbClr val="00808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0308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Picture 7" descr="RU_units-banner_red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72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876800" y="984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FormataBQ-Regular" pitchFamily="50" charset="0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2" r:id="rId2"/>
    <p:sldLayoutId id="2147483861" r:id="rId3"/>
    <p:sldLayoutId id="2147483860" r:id="rId4"/>
    <p:sldLayoutId id="2147483859" r:id="rId5"/>
    <p:sldLayoutId id="2147483858" r:id="rId6"/>
    <p:sldLayoutId id="2147483857" r:id="rId7"/>
    <p:sldLayoutId id="2147483856" r:id="rId8"/>
    <p:sldLayoutId id="2147483855" r:id="rId9"/>
    <p:sldLayoutId id="2147483854" r:id="rId10"/>
    <p:sldLayoutId id="21474838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Formata BQ Regular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Formata BQ Regular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Formata BQ Regular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Formata BQ Regular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ormata BQ Regular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ormata BQ Regular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ormata BQ Regular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ormata BQ Regular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E1328A3-FECD-4D83-B274-859E9A5AC28F}" type="datetimeFigureOut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6/18/2015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0D3ED6E-2477-42DB-AC0A-BD8B67D980F2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512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E1328A3-FECD-4D83-B274-859E9A5AC28F}" type="datetimeFigureOut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6/18/2015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0D3ED6E-2477-42DB-AC0A-BD8B67D980F2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021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1F1B005-2332-4E89-B476-65FEDF85280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2811292-5B9F-4566-A915-AF60BD762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0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311" y="1743129"/>
            <a:ext cx="8232422" cy="1470025"/>
          </a:xfrm>
        </p:spPr>
        <p:txBody>
          <a:bodyPr/>
          <a:lstStyle/>
          <a:p>
            <a:r>
              <a:rPr lang="en-US" sz="3600" dirty="0" smtClean="0"/>
              <a:t>Applying HIA to Natural Disaster Planning:  Lessons from the Field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169" y="3615700"/>
            <a:ext cx="7326922" cy="2909277"/>
          </a:xfrm>
        </p:spPr>
        <p:txBody>
          <a:bodyPr/>
          <a:lstStyle/>
          <a:p>
            <a:r>
              <a:rPr lang="en-US" dirty="0" smtClean="0"/>
              <a:t>2015 National Health Impact Assessment Meeting</a:t>
            </a:r>
          </a:p>
          <a:p>
            <a:r>
              <a:rPr lang="en-US" dirty="0" smtClean="0"/>
              <a:t>Washington, D.C.  </a:t>
            </a:r>
            <a:r>
              <a:rPr lang="en-US" sz="1600" dirty="0" smtClean="0">
                <a:sym typeface="Wingdings" panose="05000000000000000000" pitchFamily="2" charset="2"/>
              </a:rPr>
              <a:t></a:t>
            </a:r>
            <a:r>
              <a:rPr lang="en-US" sz="1800" dirty="0" smtClean="0">
                <a:sym typeface="Wingdings" panose="05000000000000000000" pitchFamily="2" charset="2"/>
              </a:rPr>
              <a:t>  </a:t>
            </a:r>
            <a:r>
              <a:rPr lang="en-US" dirty="0" smtClean="0">
                <a:sym typeface="Wingdings" panose="05000000000000000000" pitchFamily="2" charset="2"/>
              </a:rPr>
              <a:t>June 16-17, 2015</a:t>
            </a:r>
            <a:endParaRPr lang="en-US" sz="3200" dirty="0" smtClean="0"/>
          </a:p>
          <a:p>
            <a:endParaRPr lang="en-US" i="1" dirty="0" smtClean="0"/>
          </a:p>
          <a:p>
            <a:r>
              <a:rPr lang="en-US" sz="1800" dirty="0" smtClean="0"/>
              <a:t>Presented by: </a:t>
            </a:r>
          </a:p>
          <a:p>
            <a:r>
              <a:rPr lang="en-US" dirty="0" smtClean="0"/>
              <a:t>Jon Carnegie, AICP/PP </a:t>
            </a:r>
          </a:p>
          <a:p>
            <a:r>
              <a:rPr lang="en-US" dirty="0" smtClean="0"/>
              <a:t>Karen </a:t>
            </a:r>
            <a:r>
              <a:rPr lang="en-US" dirty="0" err="1" smtClean="0"/>
              <a:t>Lowrie</a:t>
            </a:r>
            <a:r>
              <a:rPr lang="en-US" dirty="0" smtClean="0"/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36314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At-a-Glance</a:t>
            </a:r>
            <a:endParaRPr lang="en-US" dirty="0"/>
          </a:p>
        </p:txBody>
      </p:sp>
      <p:pic>
        <p:nvPicPr>
          <p:cNvPr id="1026" name="Picture 2" descr="http://www.hobokennj.org/content/images/photos/hoboken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4"/>
          <a:stretch/>
        </p:blipFill>
        <p:spPr bwMode="auto">
          <a:xfrm>
            <a:off x="314325" y="5173658"/>
            <a:ext cx="4980450" cy="156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5025160" cy="3528435"/>
          </a:xfrm>
        </p:spPr>
        <p:txBody>
          <a:bodyPr/>
          <a:lstStyle/>
          <a:p>
            <a:r>
              <a:rPr lang="en-US" dirty="0" smtClean="0"/>
              <a:t>Originally settled in 1630</a:t>
            </a:r>
          </a:p>
          <a:p>
            <a:r>
              <a:rPr lang="en-US" dirty="0" smtClean="0"/>
              <a:t>Population in 2013: 52,575</a:t>
            </a:r>
          </a:p>
          <a:p>
            <a:r>
              <a:rPr lang="en-US" dirty="0" smtClean="0"/>
              <a:t>Land Area: 1.2 square miles</a:t>
            </a:r>
          </a:p>
          <a:p>
            <a:r>
              <a:rPr lang="en-US" dirty="0" smtClean="0"/>
              <a:t>Located along the western bank of the Hudson River directly across from Manhattan, NY </a:t>
            </a:r>
          </a:p>
          <a:p>
            <a:r>
              <a:rPr lang="en-US" dirty="0" smtClean="0"/>
              <a:t>As seen on TV:  Home to Carlo’s Bake Shop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34" name="Picture 10" descr="https://upload.wikimedia.org/wikipedia/commons/thumb/e/e5/Hoboken3.jpg/1024px-Hoboken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744568"/>
            <a:ext cx="3347674" cy="251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964" y="3375700"/>
            <a:ext cx="3586636" cy="3398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6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Post-Sandy Resiliency Planning: Long-Term Vision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5404" y="-92357"/>
            <a:ext cx="2576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www.rebuildbydesign.org/wordpress/wp-content/uploads/2014/03/140325_HUD_RBD_OMA_IMAGE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" y="1227137"/>
            <a:ext cx="9099500" cy="511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Infrastructure (GI) Strategic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417638"/>
            <a:ext cx="8629650" cy="5363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5404" y="-92357"/>
            <a:ext cx="2576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GI Strategies under Consideration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388" y="1780824"/>
            <a:ext cx="4324350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Constructed Wetlands</a:t>
            </a:r>
          </a:p>
          <a:p>
            <a:r>
              <a:rPr lang="en-US" kern="0" dirty="0" smtClean="0"/>
              <a:t>Permeable Pavements</a:t>
            </a:r>
          </a:p>
          <a:p>
            <a:r>
              <a:rPr lang="en-US" kern="0" dirty="0" smtClean="0"/>
              <a:t>Stormwater Tree Pits</a:t>
            </a:r>
          </a:p>
          <a:p>
            <a:r>
              <a:rPr lang="en-US" kern="0" dirty="0" smtClean="0"/>
              <a:t>Vegetated Swales</a:t>
            </a:r>
          </a:p>
          <a:p>
            <a:r>
              <a:rPr lang="en-US" kern="0" dirty="0" smtClean="0"/>
              <a:t>Rainwater Harvesting</a:t>
            </a:r>
          </a:p>
          <a:p>
            <a:r>
              <a:rPr lang="en-US" kern="0" dirty="0" smtClean="0"/>
              <a:t>Basins or Ponds</a:t>
            </a:r>
          </a:p>
          <a:p>
            <a:r>
              <a:rPr lang="en-US" kern="0" dirty="0" smtClean="0"/>
              <a:t>Rain gardens</a:t>
            </a:r>
          </a:p>
          <a:p>
            <a:r>
              <a:rPr lang="en-US" kern="0" dirty="0" smtClean="0"/>
              <a:t>Stormwater Infiltration Planters</a:t>
            </a:r>
          </a:p>
          <a:p>
            <a:r>
              <a:rPr lang="en-US" kern="0" dirty="0" smtClean="0"/>
              <a:t>Subsurface Storage</a:t>
            </a:r>
          </a:p>
          <a:p>
            <a:r>
              <a:rPr lang="en-US" kern="0" dirty="0" smtClean="0"/>
              <a:t>Green Roofs</a:t>
            </a:r>
          </a:p>
          <a:p>
            <a:pPr marL="0" indent="0">
              <a:buFontTx/>
              <a:buNone/>
            </a:pPr>
            <a:r>
              <a:rPr lang="en-US" kern="0" dirty="0" smtClean="0"/>
              <a:t> </a:t>
            </a:r>
            <a:endParaRPr lang="en-US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642876"/>
            <a:ext cx="2438398" cy="1326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813" y="1632269"/>
            <a:ext cx="2395424" cy="1347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620" y="3048000"/>
            <a:ext cx="2522448" cy="1731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027" y="5382738"/>
            <a:ext cx="2388943" cy="12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3048000"/>
            <a:ext cx="2319122" cy="1370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423" y="4862384"/>
            <a:ext cx="2195814" cy="1573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703" y="4858338"/>
            <a:ext cx="2243476" cy="17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At-a-Glance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0032" y="1267912"/>
            <a:ext cx="4797036" cy="3528435"/>
          </a:xfrm>
        </p:spPr>
        <p:txBody>
          <a:bodyPr/>
          <a:lstStyle/>
          <a:p>
            <a:r>
              <a:rPr lang="en-US" dirty="0" smtClean="0"/>
              <a:t>Population in 2012: 8,164</a:t>
            </a:r>
            <a:endParaRPr lang="en-US" dirty="0"/>
          </a:p>
          <a:p>
            <a:r>
              <a:rPr lang="en-US" dirty="0" smtClean="0"/>
              <a:t>Mostly waterfront community built in the 1960’s</a:t>
            </a:r>
          </a:p>
          <a:p>
            <a:r>
              <a:rPr lang="en-US" dirty="0" smtClean="0"/>
              <a:t>Originally planned as a resort of vacation bungalows, now transitioning to larger homes</a:t>
            </a:r>
          </a:p>
          <a:p>
            <a:r>
              <a:rPr lang="en-US" dirty="0" smtClean="0"/>
              <a:t>Part of Little Egg Harbor Twp., NJ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312" y="3557944"/>
            <a:ext cx="3993212" cy="315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://bloximages.chicago2.vip.townnews.com/pressofatlanticcity.com/content/tncms/assets/v3/editorial/0/13/01301c7c-3eae-11e3-b1f6-001a4bcf887a/526c780d3f111.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36" y="729292"/>
            <a:ext cx="3751288" cy="2584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46" y="4264406"/>
            <a:ext cx="3962252" cy="2445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5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At-a-Glance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544"/>
            <a:ext cx="8229600" cy="4533900"/>
          </a:xfrm>
        </p:spPr>
        <p:txBody>
          <a:bodyPr/>
          <a:lstStyle/>
          <a:p>
            <a:r>
              <a:rPr lang="en-US" dirty="0" smtClean="0"/>
              <a:t>Modest homes, many </a:t>
            </a:r>
            <a:r>
              <a:rPr lang="en-US" dirty="0"/>
              <a:t>homes passed down through families</a:t>
            </a:r>
          </a:p>
          <a:p>
            <a:r>
              <a:rPr lang="en-US" dirty="0"/>
              <a:t>34% vacant (seasonal or abandoned)</a:t>
            </a:r>
          </a:p>
          <a:p>
            <a:r>
              <a:rPr lang="en-US" dirty="0"/>
              <a:t>Moderate income, little diversity</a:t>
            </a:r>
          </a:p>
          <a:p>
            <a:r>
              <a:rPr lang="en-US" dirty="0" smtClean="0"/>
              <a:t>Employment </a:t>
            </a:r>
            <a:r>
              <a:rPr lang="en-US" dirty="0"/>
              <a:t>tied to Atlantic City – downturn</a:t>
            </a:r>
          </a:p>
          <a:p>
            <a:r>
              <a:rPr lang="en-US" dirty="0"/>
              <a:t>Few community </a:t>
            </a:r>
            <a:r>
              <a:rPr lang="en-US" dirty="0" smtClean="0"/>
              <a:t>assets, isolated </a:t>
            </a:r>
            <a:r>
              <a:rPr lang="en-US" dirty="0"/>
              <a:t>and vulnerable</a:t>
            </a:r>
          </a:p>
          <a:p>
            <a:r>
              <a:rPr lang="en-US" dirty="0" smtClean="0"/>
              <a:t>Flood prone – </a:t>
            </a:r>
            <a:r>
              <a:rPr lang="en-US" dirty="0"/>
              <a:t>routine and storm-related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-6321" r="318" b="6321"/>
          <a:stretch/>
        </p:blipFill>
        <p:spPr>
          <a:xfrm>
            <a:off x="5036024" y="3986084"/>
            <a:ext cx="3910703" cy="248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27224" r="17186"/>
          <a:stretch/>
        </p:blipFill>
        <p:spPr>
          <a:xfrm>
            <a:off x="818867" y="4054286"/>
            <a:ext cx="3684894" cy="28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0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Sandy Impacts and Future Challenges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About 1,000 homes substantially damaged in Sandy.</a:t>
            </a:r>
          </a:p>
          <a:p>
            <a:r>
              <a:rPr lang="en-US" sz="2800" dirty="0"/>
              <a:t>Sandy was “different” – floatables and toxics</a:t>
            </a:r>
          </a:p>
          <a:p>
            <a:r>
              <a:rPr lang="en-US" sz="2800" dirty="0"/>
              <a:t>Lifting homes is expensive and problematic for elderly – creates additional vulnerabilities (emergency access, falling over, etc.)</a:t>
            </a:r>
          </a:p>
          <a:p>
            <a:r>
              <a:rPr lang="en-US" sz="2800" dirty="0"/>
              <a:t>Difficult to sell homes – falling prices even before storm</a:t>
            </a:r>
          </a:p>
          <a:p>
            <a:r>
              <a:rPr lang="en-US" sz="2800" dirty="0"/>
              <a:t>More routine flooding since Sandy – homes settled </a:t>
            </a:r>
          </a:p>
          <a:p>
            <a:r>
              <a:rPr lang="en-US" sz="2800" dirty="0"/>
              <a:t>Future - Dire </a:t>
            </a:r>
            <a:r>
              <a:rPr lang="en-US" sz="2800" dirty="0" smtClean="0"/>
              <a:t>predictions of sea-level rise and </a:t>
            </a:r>
            <a:r>
              <a:rPr lang="en-US" sz="2800" dirty="0"/>
              <a:t>storm impact projections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Scoping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Hoboken and Mystic Island </a:t>
            </a:r>
            <a:r>
              <a:rPr lang="en-US" dirty="0" smtClean="0"/>
              <a:t>HIAs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3486" y="1332089"/>
            <a:ext cx="8930297" cy="2015054"/>
            <a:chOff x="553156" y="1492141"/>
            <a:chExt cx="8220980" cy="1855002"/>
          </a:xfrm>
        </p:grpSpPr>
        <p:pic>
          <p:nvPicPr>
            <p:cNvPr id="5" name="Picture 16" descr="http://farm9.staticflickr.com/8472/8148863921_f7d63f032a_z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56" y="1492142"/>
              <a:ext cx="2528712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www.usnews.com/pubdbimages/image/39248/FE_DA_121031AmbulanceNJ425x28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693" y="1492143"/>
              <a:ext cx="2785778" cy="185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ortex.accuweather.com/adc2004/pub/includes/columns/topstory/2012/400x266_11081323_8141231798_4a68dd001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296" y="1492141"/>
              <a:ext cx="2888840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12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cs typeface="Arial" panose="020B0604020202020204" pitchFamily="34" charset="0"/>
              </a:rPr>
              <a:t>Scope of the HIA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379041"/>
            <a:ext cx="8501063" cy="5364659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600" b="1" dirty="0" smtClean="0"/>
              <a:t>Decision/Decision-maker</a:t>
            </a:r>
            <a:r>
              <a:rPr lang="en-US" sz="2600" dirty="0" smtClean="0"/>
              <a:t>: Support a voluntary residential buyout program? / Township Council and Mystic Island residents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600" b="1" dirty="0" smtClean="0"/>
              <a:t>Geography:  </a:t>
            </a:r>
            <a:r>
              <a:rPr lang="en-US" sz="2600" dirty="0" smtClean="0"/>
              <a:t>Mystic Island / Egg Harbor Township (fiscal)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600" b="1" dirty="0" smtClean="0"/>
              <a:t>Focus:  </a:t>
            </a:r>
            <a:r>
              <a:rPr lang="en-US" sz="2600" dirty="0" smtClean="0"/>
              <a:t>Residential buyout program to mitigate impacts of future inundation from storm surge and sea level rise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600" b="1" dirty="0" smtClean="0"/>
              <a:t>Program Alternatives</a:t>
            </a:r>
            <a:r>
              <a:rPr lang="en-US" sz="2600" dirty="0" smtClean="0"/>
              <a:t>: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2400" dirty="0"/>
              <a:t>100 Property Voluntary Buyout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2400" dirty="0" smtClean="0"/>
              <a:t>500 </a:t>
            </a:r>
            <a:r>
              <a:rPr lang="en-US" sz="2400" dirty="0"/>
              <a:t>Property Voluntary Buyout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600" b="1" dirty="0" smtClean="0"/>
              <a:t>Temporal Scope</a:t>
            </a:r>
            <a:r>
              <a:rPr lang="en-US" sz="2600" dirty="0" smtClean="0"/>
              <a:t>: Short-term (&gt; 5 yrs.) / Long-term (up to 35 yrs</a:t>
            </a:r>
            <a:r>
              <a:rPr lang="en-US" sz="2600" dirty="0"/>
              <a:t>.</a:t>
            </a:r>
            <a:r>
              <a:rPr lang="en-US" sz="2600" dirty="0" smtClean="0"/>
              <a:t>)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600" b="1" dirty="0" smtClean="0"/>
              <a:t>HIA Timeline:</a:t>
            </a:r>
            <a:r>
              <a:rPr lang="en-US" sz="2600" dirty="0" smtClean="0"/>
              <a:t>  Sep 2014 – Aug 2015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 smtClean="0"/>
              <a:t>Impacted populations &amp; potentially vulnerable groups:</a:t>
            </a:r>
            <a:endParaRPr lang="en-US" sz="2600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sz="2400" dirty="0" smtClean="0"/>
              <a:t>Mystic Island property owners and residents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sz="2400" dirty="0" smtClean="0"/>
              <a:t>Elderly and Disabled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sz="2400" dirty="0" smtClean="0"/>
              <a:t>Lower income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7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Research Questions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What are the mental and physical health impacts of voluntary buyout scenarios for the residents of Mystic Island?</a:t>
            </a:r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 smtClean="0"/>
              <a:t>Sub-questions </a:t>
            </a:r>
            <a:r>
              <a:rPr lang="en-US" dirty="0"/>
              <a:t>related to health determinants:</a:t>
            </a:r>
          </a:p>
          <a:p>
            <a:r>
              <a:rPr lang="en-US" dirty="0"/>
              <a:t>What are the impacts related to </a:t>
            </a:r>
            <a:r>
              <a:rPr lang="en-US" b="1" dirty="0"/>
              <a:t>flooding</a:t>
            </a:r>
            <a:r>
              <a:rPr lang="en-US" dirty="0"/>
              <a:t> (</a:t>
            </a:r>
            <a:r>
              <a:rPr lang="en-US" i="1" dirty="0"/>
              <a:t>routine</a:t>
            </a:r>
            <a:r>
              <a:rPr lang="en-US" dirty="0"/>
              <a:t> due to SLR, </a:t>
            </a:r>
            <a:r>
              <a:rPr lang="en-US" i="1" dirty="0"/>
              <a:t>storm</a:t>
            </a:r>
            <a:r>
              <a:rPr lang="en-US" dirty="0"/>
              <a:t> events)?</a:t>
            </a:r>
          </a:p>
          <a:p>
            <a:r>
              <a:rPr lang="en-US" dirty="0"/>
              <a:t>What are the </a:t>
            </a:r>
            <a:r>
              <a:rPr lang="en-US" b="1" dirty="0"/>
              <a:t>household economic</a:t>
            </a:r>
            <a:r>
              <a:rPr lang="en-US" dirty="0"/>
              <a:t> impacts?</a:t>
            </a:r>
          </a:p>
          <a:p>
            <a:r>
              <a:rPr lang="en-US" dirty="0"/>
              <a:t>What are the </a:t>
            </a:r>
            <a:r>
              <a:rPr lang="en-US" b="1" dirty="0"/>
              <a:t>municipal fiscal</a:t>
            </a:r>
            <a:r>
              <a:rPr lang="en-US" dirty="0"/>
              <a:t> impacts?</a:t>
            </a:r>
          </a:p>
          <a:p>
            <a:r>
              <a:rPr lang="en-US" dirty="0"/>
              <a:t>What are the impacts to </a:t>
            </a:r>
            <a:r>
              <a:rPr lang="en-US" b="1" dirty="0"/>
              <a:t>social fabric and cohesion</a:t>
            </a:r>
            <a:r>
              <a:rPr lang="en-US" dirty="0"/>
              <a:t>?</a:t>
            </a:r>
          </a:p>
          <a:p>
            <a:r>
              <a:rPr lang="en-US" dirty="0"/>
              <a:t>What are the impacts related to </a:t>
            </a:r>
            <a:r>
              <a:rPr lang="en-US" b="1" dirty="0"/>
              <a:t>open space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5244" y="4406244"/>
            <a:ext cx="5554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/>
              <a:t>This project is </a:t>
            </a:r>
            <a:r>
              <a:rPr lang="en-US" sz="2400" i="1" dirty="0"/>
              <a:t>supported </a:t>
            </a:r>
            <a:r>
              <a:rPr lang="en-US" sz="2400" i="1" dirty="0" smtClean="0"/>
              <a:t>by </a:t>
            </a:r>
            <a:r>
              <a:rPr lang="en-US" sz="2400" i="1" dirty="0"/>
              <a:t>a grant from </a:t>
            </a:r>
            <a:r>
              <a:rPr lang="en-US" sz="2400" i="1" dirty="0" smtClean="0"/>
              <a:t>the Health </a:t>
            </a:r>
            <a:r>
              <a:rPr lang="en-US" sz="2400" i="1" dirty="0"/>
              <a:t>Impact Project, a collaboration of the Robert Wood Johnson Foundation </a:t>
            </a:r>
            <a:r>
              <a:rPr lang="en-US" sz="2400" i="1" dirty="0" smtClean="0"/>
              <a:t>and The </a:t>
            </a:r>
            <a:r>
              <a:rPr lang="en-US" sz="2400" i="1" dirty="0"/>
              <a:t>Pew Charitable Trusts.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1474078"/>
            <a:ext cx="7620000" cy="25146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Box 165"/>
          <p:cNvSpPr txBox="1">
            <a:spLocks noChangeAspect="1"/>
          </p:cNvSpPr>
          <p:nvPr/>
        </p:nvSpPr>
        <p:spPr>
          <a:xfrm>
            <a:off x="5946396" y="1907490"/>
            <a:ext cx="917804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Lifespan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7" name="Freeform 176"/>
          <p:cNvSpPr/>
          <p:nvPr/>
        </p:nvSpPr>
        <p:spPr>
          <a:xfrm>
            <a:off x="7260100" y="788371"/>
            <a:ext cx="941544" cy="468303"/>
          </a:xfrm>
          <a:custGeom>
            <a:avLst/>
            <a:gdLst>
              <a:gd name="connsiteX0" fmla="*/ 0 w 2286000"/>
              <a:gd name="connsiteY0" fmla="*/ 0 h 654342"/>
              <a:gd name="connsiteX1" fmla="*/ 2286000 w 2286000"/>
              <a:gd name="connsiteY1" fmla="*/ 0 h 654342"/>
              <a:gd name="connsiteX2" fmla="*/ 2286000 w 2286000"/>
              <a:gd name="connsiteY2" fmla="*/ 654342 h 654342"/>
              <a:gd name="connsiteX3" fmla="*/ 0 w 2286000"/>
              <a:gd name="connsiteY3" fmla="*/ 654342 h 654342"/>
              <a:gd name="connsiteX4" fmla="*/ 0 w 2286000"/>
              <a:gd name="connsiteY4" fmla="*/ 0 h 65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654342">
                <a:moveTo>
                  <a:pt x="0" y="0"/>
                </a:moveTo>
                <a:lnTo>
                  <a:pt x="2286000" y="0"/>
                </a:lnTo>
                <a:lnTo>
                  <a:pt x="2286000" y="654342"/>
                </a:lnTo>
                <a:lnTo>
                  <a:pt x="0" y="6543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 fontAlgn="auto">
              <a:lnSpc>
                <a:spcPct val="90000"/>
              </a:lnSpc>
              <a:spcAft>
                <a:spcPct val="35000"/>
              </a:spcAft>
            </a:pPr>
            <a:r>
              <a:rPr lang="en-US" sz="1400" dirty="0">
                <a:solidFill>
                  <a:prstClr val="black"/>
                </a:solidFill>
              </a:rPr>
              <a:t>Town Fiscal </a:t>
            </a:r>
            <a:r>
              <a:rPr lang="en-US" sz="1400" dirty="0" smtClean="0">
                <a:solidFill>
                  <a:prstClr val="black"/>
                </a:solidFill>
              </a:rPr>
              <a:t>Health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1680542" y="1614230"/>
            <a:ext cx="941544" cy="524092"/>
          </a:xfrm>
          <a:custGeom>
            <a:avLst/>
            <a:gdLst>
              <a:gd name="connsiteX0" fmla="*/ 0 w 2286000"/>
              <a:gd name="connsiteY0" fmla="*/ 0 h 562632"/>
              <a:gd name="connsiteX1" fmla="*/ 2286000 w 2286000"/>
              <a:gd name="connsiteY1" fmla="*/ 0 h 562632"/>
              <a:gd name="connsiteX2" fmla="*/ 2286000 w 2286000"/>
              <a:gd name="connsiteY2" fmla="*/ 562632 h 562632"/>
              <a:gd name="connsiteX3" fmla="*/ 0 w 2286000"/>
              <a:gd name="connsiteY3" fmla="*/ 562632 h 562632"/>
              <a:gd name="connsiteX4" fmla="*/ 0 w 2286000"/>
              <a:gd name="connsiteY4" fmla="*/ 0 h 56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562632">
                <a:moveTo>
                  <a:pt x="0" y="0"/>
                </a:moveTo>
                <a:lnTo>
                  <a:pt x="2286000" y="0"/>
                </a:lnTo>
                <a:lnTo>
                  <a:pt x="2286000" y="562632"/>
                </a:lnTo>
                <a:lnTo>
                  <a:pt x="0" y="56263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 fontAlgn="auto">
              <a:lnSpc>
                <a:spcPct val="90000"/>
              </a:lnSpc>
              <a:spcAft>
                <a:spcPct val="3500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Loss of Population and Property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7260100" y="2823091"/>
            <a:ext cx="942444" cy="493639"/>
          </a:xfrm>
          <a:custGeom>
            <a:avLst/>
            <a:gdLst>
              <a:gd name="connsiteX0" fmla="*/ 0 w 2286000"/>
              <a:gd name="connsiteY0" fmla="*/ 0 h 654342"/>
              <a:gd name="connsiteX1" fmla="*/ 2286000 w 2286000"/>
              <a:gd name="connsiteY1" fmla="*/ 0 h 654342"/>
              <a:gd name="connsiteX2" fmla="*/ 2286000 w 2286000"/>
              <a:gd name="connsiteY2" fmla="*/ 654342 h 654342"/>
              <a:gd name="connsiteX3" fmla="*/ 0 w 2286000"/>
              <a:gd name="connsiteY3" fmla="*/ 654342 h 654342"/>
              <a:gd name="connsiteX4" fmla="*/ 0 w 2286000"/>
              <a:gd name="connsiteY4" fmla="*/ 0 h 65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654342">
                <a:moveTo>
                  <a:pt x="0" y="0"/>
                </a:moveTo>
                <a:lnTo>
                  <a:pt x="2286000" y="0"/>
                </a:lnTo>
                <a:lnTo>
                  <a:pt x="2286000" y="654342"/>
                </a:lnTo>
                <a:lnTo>
                  <a:pt x="0" y="6543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 fontAlgn="auto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Household Finances</a:t>
            </a:r>
            <a:endParaRPr lang="en-US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" name="TextBox 192"/>
          <p:cNvSpPr txBox="1">
            <a:spLocks noChangeAspect="1"/>
          </p:cNvSpPr>
          <p:nvPr/>
        </p:nvSpPr>
        <p:spPr>
          <a:xfrm>
            <a:off x="1718722" y="395690"/>
            <a:ext cx="92286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Property Values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TextBox 194"/>
          <p:cNvSpPr txBox="1">
            <a:spLocks noChangeAspect="1"/>
          </p:cNvSpPr>
          <p:nvPr/>
        </p:nvSpPr>
        <p:spPr>
          <a:xfrm>
            <a:off x="3147700" y="890364"/>
            <a:ext cx="92286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of Services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TextBox 198"/>
          <p:cNvSpPr txBox="1">
            <a:spLocks noChangeAspect="1"/>
          </p:cNvSpPr>
          <p:nvPr/>
        </p:nvSpPr>
        <p:spPr>
          <a:xfrm>
            <a:off x="3085618" y="3676675"/>
            <a:ext cx="138822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Exposure to Green Space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2" name="TextBox 251"/>
          <p:cNvSpPr txBox="1">
            <a:spLocks noChangeAspect="1"/>
          </p:cNvSpPr>
          <p:nvPr/>
        </p:nvSpPr>
        <p:spPr>
          <a:xfrm>
            <a:off x="2771336" y="4798765"/>
            <a:ext cx="107069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Molds and Infestation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7" name="TextBox 306"/>
          <p:cNvSpPr txBox="1">
            <a:spLocks noChangeAspect="1"/>
          </p:cNvSpPr>
          <p:nvPr/>
        </p:nvSpPr>
        <p:spPr>
          <a:xfrm>
            <a:off x="3071510" y="4094762"/>
            <a:ext cx="1402335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Vandalism /Crime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0" name="TextBox 309"/>
          <p:cNvSpPr txBox="1">
            <a:spLocks noChangeAspect="1"/>
          </p:cNvSpPr>
          <p:nvPr/>
        </p:nvSpPr>
        <p:spPr>
          <a:xfrm>
            <a:off x="1622666" y="3856309"/>
            <a:ext cx="1018919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Space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9" name="TextBox 168"/>
          <p:cNvSpPr txBox="1">
            <a:spLocks noChangeAspect="1"/>
          </p:cNvSpPr>
          <p:nvPr/>
        </p:nvSpPr>
        <p:spPr>
          <a:xfrm>
            <a:off x="1687327" y="2577044"/>
            <a:ext cx="954079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Insurance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>
            <a:spLocks noChangeAspect="1"/>
          </p:cNvSpPr>
          <p:nvPr/>
        </p:nvSpPr>
        <p:spPr>
          <a:xfrm>
            <a:off x="1543408" y="5427106"/>
            <a:ext cx="10189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Flood Damage  - Acute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216314" y="2898309"/>
            <a:ext cx="784529" cy="541846"/>
          </a:xfrm>
          <a:custGeom>
            <a:avLst/>
            <a:gdLst>
              <a:gd name="connsiteX0" fmla="*/ 0 w 2286000"/>
              <a:gd name="connsiteY0" fmla="*/ 0 h 562632"/>
              <a:gd name="connsiteX1" fmla="*/ 2286000 w 2286000"/>
              <a:gd name="connsiteY1" fmla="*/ 0 h 562632"/>
              <a:gd name="connsiteX2" fmla="*/ 2286000 w 2286000"/>
              <a:gd name="connsiteY2" fmla="*/ 562632 h 562632"/>
              <a:gd name="connsiteX3" fmla="*/ 0 w 2286000"/>
              <a:gd name="connsiteY3" fmla="*/ 562632 h 562632"/>
              <a:gd name="connsiteX4" fmla="*/ 0 w 2286000"/>
              <a:gd name="connsiteY4" fmla="*/ 0 h 56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562632">
                <a:moveTo>
                  <a:pt x="0" y="0"/>
                </a:moveTo>
                <a:lnTo>
                  <a:pt x="2286000" y="0"/>
                </a:lnTo>
                <a:lnTo>
                  <a:pt x="2286000" y="562632"/>
                </a:lnTo>
                <a:lnTo>
                  <a:pt x="0" y="5626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 fontAlgn="auto">
              <a:lnSpc>
                <a:spcPct val="90000"/>
              </a:lnSpc>
              <a:spcAft>
                <a:spcPct val="35000"/>
              </a:spcAft>
            </a:pPr>
            <a:r>
              <a:rPr lang="en-US" sz="11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Buyout</a:t>
            </a:r>
            <a:endParaRPr lang="en-US" sz="11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/>
          <p:cNvSpPr txBox="1">
            <a:spLocks noChangeAspect="1"/>
          </p:cNvSpPr>
          <p:nvPr/>
        </p:nvSpPr>
        <p:spPr>
          <a:xfrm>
            <a:off x="5065024" y="1390671"/>
            <a:ext cx="701168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Mental Well-Being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/>
          <p:cNvSpPr txBox="1">
            <a:spLocks noChangeAspect="1"/>
          </p:cNvSpPr>
          <p:nvPr/>
        </p:nvSpPr>
        <p:spPr>
          <a:xfrm>
            <a:off x="2822383" y="5244571"/>
            <a:ext cx="1018919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Standing water and water damage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TextBox 102"/>
          <p:cNvSpPr txBox="1">
            <a:spLocks noChangeAspect="1"/>
          </p:cNvSpPr>
          <p:nvPr/>
        </p:nvSpPr>
        <p:spPr>
          <a:xfrm>
            <a:off x="2822384" y="5794573"/>
            <a:ext cx="954079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Costs of Cleanup and Renovation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9" name="TextBox 138"/>
          <p:cNvSpPr txBox="1">
            <a:spLocks noChangeAspect="1"/>
          </p:cNvSpPr>
          <p:nvPr/>
        </p:nvSpPr>
        <p:spPr>
          <a:xfrm>
            <a:off x="4605659" y="3784625"/>
            <a:ext cx="10189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Access to Open Space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0" name="TextBox 139"/>
          <p:cNvSpPr txBox="1">
            <a:spLocks noChangeAspect="1"/>
          </p:cNvSpPr>
          <p:nvPr/>
        </p:nvSpPr>
        <p:spPr>
          <a:xfrm>
            <a:off x="4294161" y="4717707"/>
            <a:ext cx="10189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Sewage  Backflow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2" name="TextBox 141"/>
          <p:cNvSpPr txBox="1">
            <a:spLocks noChangeAspect="1"/>
          </p:cNvSpPr>
          <p:nvPr/>
        </p:nvSpPr>
        <p:spPr>
          <a:xfrm>
            <a:off x="4180061" y="5383069"/>
            <a:ext cx="10189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 Contamination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TextBox 144"/>
          <p:cNvSpPr txBox="1">
            <a:spLocks noChangeAspect="1"/>
          </p:cNvSpPr>
          <p:nvPr/>
        </p:nvSpPr>
        <p:spPr>
          <a:xfrm>
            <a:off x="5766193" y="3819905"/>
            <a:ext cx="1018919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 Activity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8" name="TextBox 147"/>
          <p:cNvSpPr txBox="1">
            <a:spLocks noChangeAspect="1"/>
          </p:cNvSpPr>
          <p:nvPr/>
        </p:nvSpPr>
        <p:spPr>
          <a:xfrm>
            <a:off x="5837939" y="4228044"/>
            <a:ext cx="1018919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Obesity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TextBox 101"/>
          <p:cNvSpPr txBox="1">
            <a:spLocks noChangeAspect="1"/>
          </p:cNvSpPr>
          <p:nvPr/>
        </p:nvSpPr>
        <p:spPr>
          <a:xfrm>
            <a:off x="1718722" y="929229"/>
            <a:ext cx="922862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Tax Base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0913" y="1349037"/>
            <a:ext cx="82972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>
            <a:spLocks noChangeAspect="1"/>
          </p:cNvSpPr>
          <p:nvPr/>
        </p:nvSpPr>
        <p:spPr>
          <a:xfrm>
            <a:off x="4296769" y="1985621"/>
            <a:ext cx="701168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Stress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7260100" y="1760001"/>
            <a:ext cx="941544" cy="510462"/>
          </a:xfrm>
          <a:custGeom>
            <a:avLst/>
            <a:gdLst>
              <a:gd name="connsiteX0" fmla="*/ 0 w 2286000"/>
              <a:gd name="connsiteY0" fmla="*/ 0 h 562632"/>
              <a:gd name="connsiteX1" fmla="*/ 2286000 w 2286000"/>
              <a:gd name="connsiteY1" fmla="*/ 0 h 562632"/>
              <a:gd name="connsiteX2" fmla="*/ 2286000 w 2286000"/>
              <a:gd name="connsiteY2" fmla="*/ 562632 h 562632"/>
              <a:gd name="connsiteX3" fmla="*/ 0 w 2286000"/>
              <a:gd name="connsiteY3" fmla="*/ 562632 h 562632"/>
              <a:gd name="connsiteX4" fmla="*/ 0 w 2286000"/>
              <a:gd name="connsiteY4" fmla="*/ 0 h 56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562632">
                <a:moveTo>
                  <a:pt x="0" y="0"/>
                </a:moveTo>
                <a:lnTo>
                  <a:pt x="2286000" y="0"/>
                </a:lnTo>
                <a:lnTo>
                  <a:pt x="2286000" y="562632"/>
                </a:lnTo>
                <a:lnTo>
                  <a:pt x="0" y="5626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 fontAlgn="auto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Fabric/Social Cohesion</a:t>
            </a:r>
            <a:endParaRPr lang="en-US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40913" y="2343955"/>
            <a:ext cx="82972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66" y="3090206"/>
            <a:ext cx="923925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42" y="3085125"/>
            <a:ext cx="7000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34" y="2610841"/>
            <a:ext cx="70366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47" y="2870398"/>
            <a:ext cx="919163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44" y="4258127"/>
            <a:ext cx="70366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V="1">
            <a:off x="1352282" y="3596296"/>
            <a:ext cx="7360277" cy="15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Freeform 121"/>
          <p:cNvSpPr/>
          <p:nvPr/>
        </p:nvSpPr>
        <p:spPr>
          <a:xfrm>
            <a:off x="7260100" y="3941187"/>
            <a:ext cx="942444" cy="493639"/>
          </a:xfrm>
          <a:custGeom>
            <a:avLst/>
            <a:gdLst>
              <a:gd name="connsiteX0" fmla="*/ 0 w 2286000"/>
              <a:gd name="connsiteY0" fmla="*/ 0 h 654342"/>
              <a:gd name="connsiteX1" fmla="*/ 2286000 w 2286000"/>
              <a:gd name="connsiteY1" fmla="*/ 0 h 654342"/>
              <a:gd name="connsiteX2" fmla="*/ 2286000 w 2286000"/>
              <a:gd name="connsiteY2" fmla="*/ 654342 h 654342"/>
              <a:gd name="connsiteX3" fmla="*/ 0 w 2286000"/>
              <a:gd name="connsiteY3" fmla="*/ 654342 h 654342"/>
              <a:gd name="connsiteX4" fmla="*/ 0 w 2286000"/>
              <a:gd name="connsiteY4" fmla="*/ 0 h 65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654342">
                <a:moveTo>
                  <a:pt x="0" y="0"/>
                </a:moveTo>
                <a:lnTo>
                  <a:pt x="2286000" y="0"/>
                </a:lnTo>
                <a:lnTo>
                  <a:pt x="2286000" y="654342"/>
                </a:lnTo>
                <a:lnTo>
                  <a:pt x="0" y="6543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 fontAlgn="auto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Space</a:t>
            </a:r>
            <a:endParaRPr lang="en-US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8198" y="103031"/>
            <a:ext cx="268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Intermediate Effects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3656" y="133152"/>
            <a:ext cx="158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Determinants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8976" y="87092"/>
            <a:ext cx="1567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Health Outcomes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34146" y="4636394"/>
            <a:ext cx="7978412" cy="51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>
            <a:spLocks noChangeAspect="1"/>
          </p:cNvSpPr>
          <p:nvPr/>
        </p:nvSpPr>
        <p:spPr>
          <a:xfrm>
            <a:off x="1543408" y="4926556"/>
            <a:ext cx="10189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Flood Damage  - Routine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11" y="5168097"/>
            <a:ext cx="764516" cy="27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495" y="5498488"/>
            <a:ext cx="70366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Freeform 143"/>
          <p:cNvSpPr/>
          <p:nvPr/>
        </p:nvSpPr>
        <p:spPr>
          <a:xfrm>
            <a:off x="7368270" y="5233552"/>
            <a:ext cx="942444" cy="493639"/>
          </a:xfrm>
          <a:custGeom>
            <a:avLst/>
            <a:gdLst>
              <a:gd name="connsiteX0" fmla="*/ 0 w 2286000"/>
              <a:gd name="connsiteY0" fmla="*/ 0 h 654342"/>
              <a:gd name="connsiteX1" fmla="*/ 2286000 w 2286000"/>
              <a:gd name="connsiteY1" fmla="*/ 0 h 654342"/>
              <a:gd name="connsiteX2" fmla="*/ 2286000 w 2286000"/>
              <a:gd name="connsiteY2" fmla="*/ 654342 h 654342"/>
              <a:gd name="connsiteX3" fmla="*/ 0 w 2286000"/>
              <a:gd name="connsiteY3" fmla="*/ 654342 h 654342"/>
              <a:gd name="connsiteX4" fmla="*/ 0 w 2286000"/>
              <a:gd name="connsiteY4" fmla="*/ 0 h 65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654342">
                <a:moveTo>
                  <a:pt x="0" y="0"/>
                </a:moveTo>
                <a:lnTo>
                  <a:pt x="2286000" y="0"/>
                </a:lnTo>
                <a:lnTo>
                  <a:pt x="2286000" y="654342"/>
                </a:lnTo>
                <a:lnTo>
                  <a:pt x="0" y="6543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 fontAlgn="auto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Flood Damage</a:t>
            </a:r>
            <a:endParaRPr lang="en-US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84" y="6380126"/>
            <a:ext cx="923925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" name="TextBox 156"/>
          <p:cNvSpPr txBox="1"/>
          <p:nvPr/>
        </p:nvSpPr>
        <p:spPr>
          <a:xfrm>
            <a:off x="2" y="133152"/>
            <a:ext cx="14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Decision Scenario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69" y="4393065"/>
            <a:ext cx="923925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" name="TextBox 159"/>
          <p:cNvSpPr txBox="1">
            <a:spLocks noChangeAspect="1"/>
          </p:cNvSpPr>
          <p:nvPr/>
        </p:nvSpPr>
        <p:spPr>
          <a:xfrm>
            <a:off x="5409826" y="5871481"/>
            <a:ext cx="865826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PTSD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1" name="TextBox 160"/>
          <p:cNvSpPr txBox="1">
            <a:spLocks noChangeAspect="1"/>
          </p:cNvSpPr>
          <p:nvPr/>
        </p:nvSpPr>
        <p:spPr>
          <a:xfrm>
            <a:off x="5647311" y="6150904"/>
            <a:ext cx="1018919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Respiratory Irritation and Disease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" name="TextBox 161"/>
          <p:cNvSpPr txBox="1">
            <a:spLocks noChangeAspect="1"/>
          </p:cNvSpPr>
          <p:nvPr/>
        </p:nvSpPr>
        <p:spPr>
          <a:xfrm>
            <a:off x="5525703" y="4717707"/>
            <a:ext cx="10189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Injuries/</a:t>
            </a:r>
            <a:r>
              <a:rPr lang="en-US" sz="9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Drownings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5" name="TextBox 164"/>
          <p:cNvSpPr txBox="1">
            <a:spLocks noChangeAspect="1"/>
          </p:cNvSpPr>
          <p:nvPr/>
        </p:nvSpPr>
        <p:spPr>
          <a:xfrm>
            <a:off x="4542012" y="733423"/>
            <a:ext cx="922862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to and Quality of Services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TextBox 166"/>
          <p:cNvSpPr txBox="1">
            <a:spLocks noChangeAspect="1"/>
          </p:cNvSpPr>
          <p:nvPr/>
        </p:nvSpPr>
        <p:spPr>
          <a:xfrm>
            <a:off x="4172610" y="5102899"/>
            <a:ext cx="1018919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Fires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8" name="TextBox 167"/>
          <p:cNvSpPr txBox="1">
            <a:spLocks noChangeAspect="1"/>
          </p:cNvSpPr>
          <p:nvPr/>
        </p:nvSpPr>
        <p:spPr>
          <a:xfrm>
            <a:off x="4210858" y="5863163"/>
            <a:ext cx="10189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Emergency Service Access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TextBox 171"/>
          <p:cNvSpPr txBox="1">
            <a:spLocks noChangeAspect="1"/>
          </p:cNvSpPr>
          <p:nvPr/>
        </p:nvSpPr>
        <p:spPr>
          <a:xfrm>
            <a:off x="3147700" y="395690"/>
            <a:ext cx="92286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s of Cleanup</a:t>
            </a:r>
            <a:endParaRPr lang="en-US" sz="9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cs typeface="Arial" panose="020B0604020202020204" pitchFamily="34" charset="0"/>
              </a:rPr>
              <a:t>Scope of the HIA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520541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b="1" dirty="0" smtClean="0"/>
              <a:t>Decision/Decision-maker:  </a:t>
            </a:r>
            <a:r>
              <a:rPr lang="en-US" dirty="0" smtClean="0"/>
              <a:t>Adoption of Stormwater Management Plan Amendments / Hoboken City Council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b="1" dirty="0" smtClean="0"/>
              <a:t>Geography:  </a:t>
            </a:r>
            <a:r>
              <a:rPr lang="en-US" dirty="0" smtClean="0"/>
              <a:t>Entire city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b="1" dirty="0" smtClean="0"/>
              <a:t>Focus:  </a:t>
            </a:r>
            <a:r>
              <a:rPr lang="en-US" dirty="0" smtClean="0"/>
              <a:t>Chronic repetitive flooding and associated CSO events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b="1" dirty="0" smtClean="0"/>
              <a:t>Temporal Scope</a:t>
            </a:r>
            <a:r>
              <a:rPr lang="en-US" dirty="0" smtClean="0"/>
              <a:t>: Long-term (20 + years)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b="1" dirty="0" smtClean="0"/>
              <a:t>HIA Timeline:</a:t>
            </a:r>
            <a:r>
              <a:rPr lang="en-US" dirty="0" smtClean="0"/>
              <a:t>  Oct 2014 – Sept 2015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Impacted populations &amp; potentially vulnerable groups: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Residents (in general/women in particular)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Older adults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Low income individuals/families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Undocumented residents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Populations with Limited English Proficiency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Renters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First responders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cs typeface="Arial" panose="020B0604020202020204" pitchFamily="34" charset="0"/>
              </a:rPr>
              <a:t>HIA Goals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6816"/>
            <a:ext cx="8058150" cy="5505456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 smtClean="0"/>
              <a:t>Understand better the health impacts of chronic flooding and CSO events in Hoboken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 smtClean="0"/>
              <a:t>Understand better the potential health risks and benefits of stormwater management and flood mitigation strategies under consideration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 smtClean="0"/>
              <a:t>Identify the distribution of health impacts to assess potential inequities in terms of how heath risks and benefits accrue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 smtClean="0"/>
              <a:t>Identify opportunities to maximize benefits and minimize risks of flood reduction and green infrastructure implementation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 smtClean="0"/>
              <a:t>Engage with City officials regarding HIA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 smtClean="0"/>
              <a:t>Connect housing authority residents with resiliency planning efforts 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 smtClean="0"/>
              <a:t>Inform broader context of existing efforts related to hazard mitigation and resiliency planning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 smtClean="0"/>
              <a:t>Identify opportunities to transfer knowledge and lessons learned to other jurisdictions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525" y="791130"/>
            <a:ext cx="8362950" cy="666196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  <a:cs typeface="Arial" panose="020B0604020202020204" pitchFamily="34" charset="0"/>
              </a:rPr>
              <a:t>Potential Health Pathways &amp; Determinants of Flooding</a:t>
            </a:r>
            <a:endParaRPr lang="en-US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414462"/>
            <a:ext cx="7886700" cy="335811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Death/Injury</a:t>
            </a:r>
          </a:p>
          <a:p>
            <a:r>
              <a:rPr lang="en-US" dirty="0" smtClean="0"/>
              <a:t>Damage to residences/Loss of power</a:t>
            </a:r>
          </a:p>
          <a:p>
            <a:r>
              <a:rPr lang="en-US" dirty="0" smtClean="0"/>
              <a:t>Exposure to environmental hazards (mold, HH hazardous waste) other contaminants during and after storm</a:t>
            </a:r>
          </a:p>
          <a:p>
            <a:r>
              <a:rPr lang="en-US" dirty="0"/>
              <a:t>Sewer back-ups in streets and basements</a:t>
            </a:r>
          </a:p>
          <a:p>
            <a:pPr lvl="1"/>
            <a:r>
              <a:rPr lang="en-US" dirty="0"/>
              <a:t>Exposure to untreated sewage</a:t>
            </a:r>
          </a:p>
          <a:p>
            <a:r>
              <a:rPr lang="en-US" dirty="0" smtClean="0"/>
              <a:t>Loss of mobility, wages and access to needed services</a:t>
            </a:r>
          </a:p>
          <a:p>
            <a:r>
              <a:rPr lang="en-US" dirty="0" smtClean="0"/>
              <a:t>Depression, Anxiety, Alcohol/substance abuse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390525" y="4658275"/>
            <a:ext cx="8362950" cy="66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9pPr>
          </a:lstStyle>
          <a:p>
            <a:r>
              <a:rPr lang="en-US" kern="0" dirty="0" smtClean="0">
                <a:latin typeface="+mn-lt"/>
                <a:cs typeface="Arial" panose="020B0604020202020204" pitchFamily="34" charset="0"/>
              </a:rPr>
              <a:t>Potential Health Pathways &amp; Determinants of GI</a:t>
            </a:r>
            <a:endParaRPr lang="en-US" kern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628650" y="5253035"/>
            <a:ext cx="7886700" cy="160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Reduced flooding</a:t>
            </a:r>
          </a:p>
          <a:p>
            <a:r>
              <a:rPr lang="en-US" kern="0" dirty="0" smtClean="0"/>
              <a:t>Addition of natural features and green space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709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388942"/>
            <a:ext cx="8229600" cy="1143000"/>
          </a:xfrm>
        </p:spPr>
        <p:txBody>
          <a:bodyPr/>
          <a:lstStyle/>
          <a:p>
            <a:pPr algn="ctr"/>
            <a:r>
              <a:rPr lang="en-US" sz="3200" dirty="0" smtClean="0"/>
              <a:t>Stakeholder Engagement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092184"/>
            <a:ext cx="4040188" cy="705051"/>
          </a:xfrm>
        </p:spPr>
        <p:txBody>
          <a:bodyPr/>
          <a:lstStyle/>
          <a:p>
            <a:pPr algn="ctr"/>
            <a:r>
              <a:rPr lang="en-US" sz="2800" u="sng" dirty="0" smtClean="0"/>
              <a:t>Hoboken	</a:t>
            </a:r>
            <a:endParaRPr lang="en-US" sz="2800" u="sng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889114"/>
            <a:ext cx="4040188" cy="4826011"/>
          </a:xfrm>
        </p:spPr>
        <p:txBody>
          <a:bodyPr/>
          <a:lstStyle/>
          <a:p>
            <a:r>
              <a:rPr lang="en-US" dirty="0"/>
              <a:t>HIA Advisory Committee </a:t>
            </a:r>
            <a:r>
              <a:rPr lang="en-US" dirty="0" smtClean="0"/>
              <a:t>  (</a:t>
            </a:r>
            <a:r>
              <a:rPr lang="en-US" dirty="0"/>
              <a:t>4-6 meetings)</a:t>
            </a:r>
          </a:p>
          <a:p>
            <a:r>
              <a:rPr lang="en-US" dirty="0"/>
              <a:t>Structured interviews </a:t>
            </a:r>
          </a:p>
          <a:p>
            <a:r>
              <a:rPr lang="en-US" dirty="0"/>
              <a:t>Resident focus groups</a:t>
            </a:r>
          </a:p>
          <a:p>
            <a:pPr lvl="1"/>
            <a:r>
              <a:rPr lang="en-US" dirty="0"/>
              <a:t>Seniors</a:t>
            </a:r>
          </a:p>
          <a:p>
            <a:pPr lvl="1"/>
            <a:r>
              <a:rPr lang="en-US" dirty="0"/>
              <a:t>Housing Authority Residents</a:t>
            </a:r>
          </a:p>
          <a:p>
            <a:pPr lvl="1"/>
            <a:r>
              <a:rPr lang="en-US" dirty="0"/>
              <a:t>Social Service Providers (LEP population)</a:t>
            </a:r>
          </a:p>
          <a:p>
            <a:r>
              <a:rPr lang="en-US" dirty="0"/>
              <a:t>Community-wide resident </a:t>
            </a:r>
            <a:r>
              <a:rPr lang="en-US" dirty="0" smtClean="0"/>
              <a:t>survey</a:t>
            </a:r>
          </a:p>
          <a:p>
            <a:r>
              <a:rPr lang="en-US" dirty="0" smtClean="0"/>
              <a:t>Pop-up Kiosk @ Shop Rite</a:t>
            </a:r>
            <a:endParaRPr lang="en-US" dirty="0"/>
          </a:p>
          <a:p>
            <a:r>
              <a:rPr lang="en-US" dirty="0" smtClean="0"/>
              <a:t>Public open house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092184"/>
            <a:ext cx="4041775" cy="705051"/>
          </a:xfrm>
        </p:spPr>
        <p:txBody>
          <a:bodyPr/>
          <a:lstStyle/>
          <a:p>
            <a:pPr algn="ctr"/>
            <a:r>
              <a:rPr lang="en-US" sz="2800" u="sng" dirty="0" smtClean="0"/>
              <a:t>Mystic Island/LEH</a:t>
            </a:r>
            <a:endParaRPr lang="en-US" sz="2800" u="sng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1889114"/>
            <a:ext cx="4041775" cy="4826011"/>
          </a:xfrm>
        </p:spPr>
        <p:txBody>
          <a:bodyPr/>
          <a:lstStyle/>
          <a:p>
            <a:r>
              <a:rPr lang="en-US" dirty="0"/>
              <a:t>HIA Advisory </a:t>
            </a:r>
            <a:r>
              <a:rPr lang="en-US" dirty="0" smtClean="0"/>
              <a:t>Committee    (4-6 meetings)   </a:t>
            </a:r>
          </a:p>
          <a:p>
            <a:r>
              <a:rPr lang="en-US" dirty="0" smtClean="0"/>
              <a:t>Key informant interviews (on-going)</a:t>
            </a:r>
            <a:endParaRPr lang="en-US" dirty="0"/>
          </a:p>
          <a:p>
            <a:r>
              <a:rPr lang="en-US" dirty="0" smtClean="0"/>
              <a:t>Roundtable discussions</a:t>
            </a:r>
          </a:p>
          <a:p>
            <a:pPr lvl="1"/>
            <a:r>
              <a:rPr lang="en-US" dirty="0" smtClean="0"/>
              <a:t>Residents</a:t>
            </a:r>
          </a:p>
          <a:p>
            <a:pPr lvl="1"/>
            <a:r>
              <a:rPr lang="en-US" dirty="0" smtClean="0"/>
              <a:t>Local service orgs.</a:t>
            </a:r>
            <a:endParaRPr lang="en-US" dirty="0"/>
          </a:p>
          <a:p>
            <a:r>
              <a:rPr lang="en-US" dirty="0" smtClean="0"/>
              <a:t>Community-wide </a:t>
            </a:r>
            <a:r>
              <a:rPr lang="en-US" dirty="0"/>
              <a:t>resident survey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Conditions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Hoboken and Mystic Island </a:t>
            </a:r>
            <a:r>
              <a:rPr lang="en-US" dirty="0" smtClean="0"/>
              <a:t>HIAs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3486" y="1332089"/>
            <a:ext cx="8930297" cy="2015054"/>
            <a:chOff x="553156" y="1492141"/>
            <a:chExt cx="8220980" cy="1855002"/>
          </a:xfrm>
        </p:grpSpPr>
        <p:pic>
          <p:nvPicPr>
            <p:cNvPr id="5" name="Picture 16" descr="http://farm9.staticflickr.com/8472/8148863921_f7d63f032a_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56" y="1492142"/>
              <a:ext cx="2528712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www.usnews.com/pubdbimages/image/39248/FE_DA_121031AmbulanceNJ425x28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693" y="1492143"/>
              <a:ext cx="2785778" cy="185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ortex.accuweather.com/adc2004/pub/includes/columns/topstory/2012/400x266_11081323_8141231798_4a68dd001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296" y="1492141"/>
              <a:ext cx="2888840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9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0" y="609600"/>
            <a:ext cx="4914900" cy="808038"/>
          </a:xfrm>
        </p:spPr>
        <p:txBody>
          <a:bodyPr/>
          <a:lstStyle/>
          <a:p>
            <a:r>
              <a:rPr lang="en-US" sz="3200" dirty="0" smtClean="0"/>
              <a:t>Demographics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0" y="871055"/>
            <a:ext cx="3105695" cy="5986945"/>
          </a:xfrm>
          <a:prstGeom prst="rect">
            <a:avLst/>
          </a:prstGeom>
          <a:ln>
            <a:noFill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23" y="1977343"/>
            <a:ext cx="5486113" cy="471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1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Baseline Health Status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62538"/>
          </a:xfrm>
        </p:spPr>
        <p:txBody>
          <a:bodyPr/>
          <a:lstStyle/>
          <a:p>
            <a:pPr marL="114300" indent="0">
              <a:buNone/>
            </a:pPr>
            <a:r>
              <a:rPr lang="en-US" sz="2800" dirty="0"/>
              <a:t>Ocean County, NJ:</a:t>
            </a:r>
          </a:p>
          <a:p>
            <a:pPr marL="857250" lvl="1" indent="-342900"/>
            <a:r>
              <a:rPr lang="en-US" sz="2400" dirty="0"/>
              <a:t>Higher obesity</a:t>
            </a:r>
          </a:p>
          <a:p>
            <a:pPr marL="857250" lvl="1" indent="-342900"/>
            <a:r>
              <a:rPr lang="en-US" sz="2400" dirty="0"/>
              <a:t>Less access to recreation (10% below state)</a:t>
            </a:r>
          </a:p>
          <a:p>
            <a:pPr marL="857250" lvl="1" indent="-342900"/>
            <a:r>
              <a:rPr lang="en-US" sz="2400" dirty="0"/>
              <a:t>Higher heart disease</a:t>
            </a:r>
          </a:p>
          <a:p>
            <a:pPr marL="857250" lvl="1" indent="-342900"/>
            <a:r>
              <a:rPr lang="en-US" sz="2400" dirty="0"/>
              <a:t>More smoking and drug use (treatment admissions)</a:t>
            </a:r>
          </a:p>
          <a:p>
            <a:pPr marL="514350" lvl="1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800" dirty="0"/>
              <a:t>Self-reported from Survey (LEH residents):</a:t>
            </a:r>
          </a:p>
          <a:p>
            <a:pPr marL="971550" lvl="1" indent="-457200"/>
            <a:r>
              <a:rPr lang="en-US" sz="2400" dirty="0"/>
              <a:t>Heart disease 3% higher than County</a:t>
            </a:r>
          </a:p>
          <a:p>
            <a:pPr marL="971550" lvl="1" indent="-457200"/>
            <a:r>
              <a:rPr lang="en-US" sz="2400" dirty="0"/>
              <a:t>Asthma 6% higher than County</a:t>
            </a:r>
          </a:p>
          <a:p>
            <a:pPr marL="971550" lvl="1" indent="-457200"/>
            <a:r>
              <a:rPr lang="en-US" sz="2400" dirty="0"/>
              <a:t>Depression at 31% (18% higher than County)</a:t>
            </a:r>
          </a:p>
          <a:p>
            <a:pPr marL="114300" indent="0">
              <a:buNone/>
            </a:pPr>
            <a:endParaRPr lang="en-US" dirty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4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3872"/>
            <a:ext cx="8229600" cy="808038"/>
          </a:xfrm>
        </p:spPr>
        <p:txBody>
          <a:bodyPr/>
          <a:lstStyle/>
          <a:p>
            <a:r>
              <a:rPr lang="en-US" sz="3200" dirty="0" smtClean="0"/>
              <a:t>Focus Groups and Interviews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9376"/>
            <a:ext cx="8472488" cy="5508624"/>
          </a:xfrm>
        </p:spPr>
        <p:txBody>
          <a:bodyPr/>
          <a:lstStyle/>
          <a:p>
            <a:r>
              <a:rPr lang="en-US" b="1" dirty="0"/>
              <a:t>Mental Health and Substance Abuse</a:t>
            </a:r>
          </a:p>
          <a:p>
            <a:pPr lvl="1"/>
            <a:r>
              <a:rPr lang="en-US" dirty="0"/>
              <a:t>From Displacement, Financial </a:t>
            </a:r>
            <a:r>
              <a:rPr lang="en-US" dirty="0" smtClean="0"/>
              <a:t>Loss, Uncertainty and Despair</a:t>
            </a:r>
            <a:endParaRPr lang="en-US" dirty="0"/>
          </a:p>
          <a:p>
            <a:pPr lvl="1"/>
            <a:r>
              <a:rPr lang="en-US" dirty="0"/>
              <a:t>Refuge in drugs and alcohol, domestic </a:t>
            </a:r>
            <a:r>
              <a:rPr lang="en-US" dirty="0" smtClean="0"/>
              <a:t>abuse</a:t>
            </a:r>
          </a:p>
          <a:p>
            <a:r>
              <a:rPr lang="en-US" b="1" dirty="0" smtClean="0"/>
              <a:t>Health and Physical Impact</a:t>
            </a:r>
          </a:p>
          <a:p>
            <a:pPr lvl="1"/>
            <a:r>
              <a:rPr lang="en-US" dirty="0" smtClean="0"/>
              <a:t>Injuries</a:t>
            </a:r>
          </a:p>
          <a:p>
            <a:pPr lvl="1"/>
            <a:r>
              <a:rPr lang="en-US" dirty="0" smtClean="0"/>
              <a:t>Respiratory problems - Chronic </a:t>
            </a:r>
            <a:r>
              <a:rPr lang="en-US" dirty="0"/>
              <a:t>exposure to mold and health </a:t>
            </a:r>
            <a:r>
              <a:rPr lang="en-US" dirty="0" smtClean="0"/>
              <a:t>hazards</a:t>
            </a:r>
          </a:p>
          <a:p>
            <a:pPr lvl="1"/>
            <a:r>
              <a:rPr lang="en-US" dirty="0" smtClean="0"/>
              <a:t>Poor </a:t>
            </a:r>
            <a:r>
              <a:rPr lang="en-US" dirty="0"/>
              <a:t>nutrition</a:t>
            </a:r>
          </a:p>
          <a:p>
            <a:r>
              <a:rPr lang="en-US" b="1" dirty="0" smtClean="0"/>
              <a:t>Environmental </a:t>
            </a:r>
            <a:r>
              <a:rPr lang="en-US" b="1" dirty="0"/>
              <a:t>Health/Economic Impact </a:t>
            </a:r>
          </a:p>
          <a:p>
            <a:pPr lvl="1"/>
            <a:r>
              <a:rPr lang="en-US" dirty="0"/>
              <a:t>Crime (looting)</a:t>
            </a:r>
          </a:p>
          <a:p>
            <a:pPr lvl="1"/>
            <a:r>
              <a:rPr lang="en-US" dirty="0" smtClean="0"/>
              <a:t>Compounds existing </a:t>
            </a:r>
            <a:r>
              <a:rPr lang="en-US" dirty="0"/>
              <a:t>economic </a:t>
            </a:r>
            <a:r>
              <a:rPr lang="en-US" dirty="0" smtClean="0"/>
              <a:t>downturn</a:t>
            </a:r>
            <a:endParaRPr lang="en-US" dirty="0"/>
          </a:p>
          <a:p>
            <a:pPr lvl="1"/>
            <a:r>
              <a:rPr lang="en-US" dirty="0" smtClean="0"/>
              <a:t>Physical damage - Getting </a:t>
            </a:r>
            <a:r>
              <a:rPr lang="en-US" dirty="0"/>
              <a:t>help to rebuild (</a:t>
            </a:r>
            <a:r>
              <a:rPr lang="en-US" dirty="0" smtClean="0"/>
              <a:t>complexity of programs)</a:t>
            </a:r>
            <a:endParaRPr lang="en-US" dirty="0"/>
          </a:p>
          <a:p>
            <a:pPr lvl="1"/>
            <a:r>
              <a:rPr lang="en-US" dirty="0" smtClean="0"/>
              <a:t>Toxics in </a:t>
            </a:r>
            <a:r>
              <a:rPr lang="en-US" dirty="0"/>
              <a:t>flood waters (solvents, propane tanks, car </a:t>
            </a:r>
            <a:r>
              <a:rPr lang="en-US" dirty="0" smtClean="0"/>
              <a:t>batteries, etc.)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Survey:  Stresses and Concerns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62538"/>
          </a:xfrm>
        </p:spPr>
        <p:txBody>
          <a:bodyPr/>
          <a:lstStyle/>
          <a:p>
            <a:r>
              <a:rPr lang="en-US" sz="2800" dirty="0"/>
              <a:t>“Want to move – hate it now”</a:t>
            </a:r>
          </a:p>
          <a:p>
            <a:r>
              <a:rPr lang="en-US" sz="2800" dirty="0"/>
              <a:t>“Crappy town but nice home site…full of drugs…has gotten worse in 16 </a:t>
            </a:r>
            <a:r>
              <a:rPr lang="en-US" sz="2800" dirty="0" err="1"/>
              <a:t>years..can’t</a:t>
            </a:r>
            <a:r>
              <a:rPr lang="en-US" sz="2800" dirty="0"/>
              <a:t> even pave a street for my kids to ride bike”</a:t>
            </a:r>
          </a:p>
          <a:p>
            <a:r>
              <a:rPr lang="en-US" sz="2800" dirty="0"/>
              <a:t>“Anxiety similar to 9/11”</a:t>
            </a:r>
          </a:p>
          <a:p>
            <a:r>
              <a:rPr lang="en-US" sz="2800" dirty="0"/>
              <a:t>“It is taking so long to recover, I would hate to see it again.”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3486" y="1332089"/>
            <a:ext cx="8930297" cy="2015054"/>
            <a:chOff x="553156" y="1492141"/>
            <a:chExt cx="8220980" cy="1855002"/>
          </a:xfrm>
        </p:grpSpPr>
        <p:pic>
          <p:nvPicPr>
            <p:cNvPr id="6" name="Picture 16" descr="http://farm9.staticflickr.com/8472/8148863921_f7d63f032a_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56" y="1492142"/>
              <a:ext cx="2528712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www.usnews.com/pubdbimages/image/39248/FE_DA_121031AmbulanceNJ425x28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693" y="1492143"/>
              <a:ext cx="2785778" cy="185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://vortex.accuweather.com/adc2004/pub/includes/columns/topstory/2012/400x266_11081323_8141231798_4a68dd001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296" y="1492141"/>
              <a:ext cx="2888840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95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1008"/>
            <a:ext cx="8229600" cy="808038"/>
          </a:xfrm>
        </p:spPr>
        <p:txBody>
          <a:bodyPr/>
          <a:lstStyle/>
          <a:p>
            <a:r>
              <a:rPr lang="en-US" sz="3200" dirty="0" smtClean="0"/>
              <a:t>Demographics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16" t="-450" r="1811" b="450"/>
          <a:stretch/>
        </p:blipFill>
        <p:spPr>
          <a:xfrm>
            <a:off x="4623850" y="666752"/>
            <a:ext cx="4520158" cy="6353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4" y="4230347"/>
            <a:ext cx="4429126" cy="2683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4" y="1194642"/>
            <a:ext cx="3743326" cy="1727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4" y="3015904"/>
            <a:ext cx="3304100" cy="11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1726442" cy="2461147"/>
          </a:xfrm>
        </p:spPr>
        <p:txBody>
          <a:bodyPr/>
          <a:lstStyle/>
          <a:p>
            <a:r>
              <a:rPr lang="en-US" sz="3200" dirty="0" smtClean="0"/>
              <a:t>Baseline </a:t>
            </a:r>
            <a:br>
              <a:rPr lang="en-US" sz="3200" dirty="0" smtClean="0"/>
            </a:br>
            <a:r>
              <a:rPr lang="en-US" sz="3200" dirty="0" smtClean="0"/>
              <a:t>Health </a:t>
            </a:r>
            <a:br>
              <a:rPr lang="en-US" sz="3200" dirty="0" smtClean="0"/>
            </a:br>
            <a:r>
              <a:rPr lang="en-US" sz="3200" dirty="0" smtClean="0"/>
              <a:t>Status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2004" y="6437328"/>
            <a:ext cx="75291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http://www.countyhealthrankings.org/app/new-jersey/2015/rankings/hudson/county/outcomes/overall/snapshot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67" y="670781"/>
            <a:ext cx="5691736" cy="56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Stormwater Management Problem Areas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88"/>
          <a:stretch/>
        </p:blipFill>
        <p:spPr>
          <a:xfrm>
            <a:off x="251462" y="1271587"/>
            <a:ext cx="8892538" cy="5572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Hoboken Floods Regularly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9"/>
          <a:stretch/>
        </p:blipFill>
        <p:spPr>
          <a:xfrm>
            <a:off x="0" y="1298864"/>
            <a:ext cx="9144000" cy="5559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6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59239"/>
            <a:ext cx="8229600" cy="808038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Most Recent Flooding:  May 31, 2015</a:t>
            </a:r>
            <a:endParaRPr lang="en-US" dirty="0"/>
          </a:p>
        </p:txBody>
      </p:sp>
      <p:pic>
        <p:nvPicPr>
          <p:cNvPr id="4" name="Picture 3" descr="http://hobokennj.org/docs/env/storm-flood-zon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2850515" cy="51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86226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219200" y="3581400"/>
            <a:ext cx="2391747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https://pbs.twimg.com/media/CGXcwMQUgAAQ3G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47" y="2664031"/>
            <a:ext cx="21336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086225"/>
            <a:ext cx="2880924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762000" y="5638800"/>
            <a:ext cx="5334000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5" idx="1"/>
          </p:cNvCxnSpPr>
          <p:nvPr/>
        </p:nvCxnSpPr>
        <p:spPr>
          <a:xfrm>
            <a:off x="1524000" y="2576512"/>
            <a:ext cx="4572000" cy="1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160"/>
            <a:ext cx="8229600" cy="808038"/>
          </a:xfrm>
        </p:spPr>
        <p:txBody>
          <a:bodyPr/>
          <a:lstStyle/>
          <a:p>
            <a:r>
              <a:rPr lang="en-US" dirty="0" smtClean="0"/>
              <a:t>Precipitation and Flooding by the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31894"/>
            <a:ext cx="8501063" cy="4533900"/>
          </a:xfrm>
        </p:spPr>
        <p:txBody>
          <a:bodyPr/>
          <a:lstStyle/>
          <a:p>
            <a:r>
              <a:rPr lang="en-US" dirty="0" smtClean="0"/>
              <a:t>Average rainfall: 50 inches/year</a:t>
            </a:r>
          </a:p>
          <a:p>
            <a:r>
              <a:rPr lang="en-US" dirty="0" smtClean="0"/>
              <a:t>Between 2002 and 2012 the city recorded 26 dates with greater than 2 inches of rain and tides 4 feet or higher</a:t>
            </a:r>
          </a:p>
          <a:p>
            <a:r>
              <a:rPr lang="en-US" dirty="0" smtClean="0"/>
              <a:t>Frequent Combined Sewer Overflow Events - estimated 5x/month on average, 18.5 m cubic ft. of effluent discharged/yr.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88298" y="-102689"/>
            <a:ext cx="229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498844"/>
            <a:ext cx="7558088" cy="3137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2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Assessment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Hoboken and Mystic Island </a:t>
            </a:r>
            <a:r>
              <a:rPr lang="en-US" dirty="0" smtClean="0"/>
              <a:t>HIAs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3486" y="1332089"/>
            <a:ext cx="8930297" cy="2015054"/>
            <a:chOff x="553156" y="1492141"/>
            <a:chExt cx="8220980" cy="1855002"/>
          </a:xfrm>
        </p:grpSpPr>
        <p:pic>
          <p:nvPicPr>
            <p:cNvPr id="5" name="Picture 16" descr="http://farm9.staticflickr.com/8472/8148863921_f7d63f032a_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56" y="1492142"/>
              <a:ext cx="2528712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www.usnews.com/pubdbimages/image/39248/FE_DA_121031AmbulanceNJ425x28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693" y="1492143"/>
              <a:ext cx="2785778" cy="185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ortex.accuweather.com/adc2004/pub/includes/columns/topstory/2012/400x266_11081323_8141231798_4a68dd001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296" y="1492141"/>
              <a:ext cx="2888840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43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Potential Benefits of Green Infrastructure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545404" y="-92357"/>
            <a:ext cx="2576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"/>
          <a:stretch/>
        </p:blipFill>
        <p:spPr bwMode="auto">
          <a:xfrm>
            <a:off x="185737" y="1657350"/>
            <a:ext cx="8772526" cy="43722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03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Potential stormwater runoff reduction from GI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17638"/>
            <a:ext cx="8915400" cy="5181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5404" y="-92357"/>
            <a:ext cx="2576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Health Impacts of GI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81623273"/>
              </p:ext>
            </p:extLst>
          </p:nvPr>
        </p:nvGraphicFramePr>
        <p:xfrm>
          <a:off x="304800" y="2776540"/>
          <a:ext cx="85344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07998814"/>
              </p:ext>
            </p:extLst>
          </p:nvPr>
        </p:nvGraphicFramePr>
        <p:xfrm>
          <a:off x="304800" y="4148140"/>
          <a:ext cx="8458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63268964"/>
              </p:ext>
            </p:extLst>
          </p:nvPr>
        </p:nvGraphicFramePr>
        <p:xfrm>
          <a:off x="304800" y="5519740"/>
          <a:ext cx="84582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11382472"/>
              </p:ext>
            </p:extLst>
          </p:nvPr>
        </p:nvGraphicFramePr>
        <p:xfrm>
          <a:off x="228600" y="1433512"/>
          <a:ext cx="84582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45404" y="-92357"/>
            <a:ext cx="2576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5" y="609600"/>
            <a:ext cx="8229600" cy="808038"/>
          </a:xfrm>
        </p:spPr>
        <p:txBody>
          <a:bodyPr/>
          <a:lstStyle/>
          <a:p>
            <a:r>
              <a:rPr lang="en-US" sz="3200" dirty="0" smtClean="0"/>
              <a:t>New Jersey Context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54" y="1387521"/>
            <a:ext cx="4688004" cy="54704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/>
              <a:t>130 miles of coastline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Coastal storm threats</a:t>
            </a: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400" dirty="0"/>
              <a:t>Nor’easters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Tropical </a:t>
            </a:r>
            <a:r>
              <a:rPr lang="en-US" sz="2400" dirty="0" smtClean="0"/>
              <a:t>cyclones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D32E3A-0089-4A07-8282-EFF30F77910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098" name="Picture 2" descr="http://i.huffpost.com/gen/842563/thumbs/o-HURRICANE-SANDY-BENEFIT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8" y="3753801"/>
            <a:ext cx="4722900" cy="290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unexplainable.net/brainbox/uploads/2/sandy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34" y="744855"/>
            <a:ext cx="3422650" cy="205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noaanews.noaa.gov/stories2010/images/cape_hatter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32" y="3059751"/>
            <a:ext cx="377575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9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Activities (Jun - Dec 2015)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45404" y="-92357"/>
            <a:ext cx="2576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HOBOKEN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768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Complete resident </a:t>
            </a:r>
            <a:r>
              <a:rPr lang="en-US" dirty="0"/>
              <a:t>s</a:t>
            </a:r>
            <a:r>
              <a:rPr lang="en-US" dirty="0" smtClean="0"/>
              <a:t>urvey/Analyze data</a:t>
            </a:r>
          </a:p>
          <a:p>
            <a:pPr lvl="1"/>
            <a:r>
              <a:rPr lang="en-US" dirty="0" smtClean="0"/>
              <a:t>Experience with Flooding</a:t>
            </a:r>
          </a:p>
          <a:p>
            <a:pPr lvl="1"/>
            <a:r>
              <a:rPr lang="en-US" dirty="0" smtClean="0"/>
              <a:t>Impacts of flooding and CSO events</a:t>
            </a:r>
          </a:p>
          <a:p>
            <a:pPr lvl="1"/>
            <a:r>
              <a:rPr lang="en-US" dirty="0" smtClean="0"/>
              <a:t>Current health status</a:t>
            </a:r>
          </a:p>
          <a:p>
            <a:r>
              <a:rPr lang="en-US" dirty="0" smtClean="0"/>
              <a:t>Characterize anticipated health effects</a:t>
            </a:r>
          </a:p>
          <a:p>
            <a:pPr lvl="1"/>
            <a:r>
              <a:rPr lang="en-US" dirty="0" smtClean="0"/>
              <a:t>Reduced flooding and Combined Sewer Overflows</a:t>
            </a:r>
          </a:p>
          <a:p>
            <a:pPr lvl="1"/>
            <a:r>
              <a:rPr lang="en-US" dirty="0" smtClean="0"/>
              <a:t>Co-benefits and risks associated with green infrastructure solutions</a:t>
            </a:r>
          </a:p>
          <a:p>
            <a:r>
              <a:rPr lang="en-US" dirty="0" smtClean="0"/>
              <a:t>Evaluate the evidence and certainty of predicted effects</a:t>
            </a:r>
          </a:p>
          <a:p>
            <a:r>
              <a:rPr lang="en-US" dirty="0" smtClean="0"/>
              <a:t>Develop recommendations</a:t>
            </a:r>
          </a:p>
          <a:p>
            <a:r>
              <a:rPr lang="en-US" dirty="0" smtClean="0"/>
              <a:t>Convene advisory committee (2-3 remaining meetings)</a:t>
            </a:r>
          </a:p>
          <a:p>
            <a:r>
              <a:rPr lang="en-US" dirty="0" smtClean="0"/>
              <a:t>Conduct public open house</a:t>
            </a:r>
          </a:p>
          <a:p>
            <a:r>
              <a:rPr lang="en-US" dirty="0" smtClean="0"/>
              <a:t>Prepare final HIA report </a:t>
            </a:r>
          </a:p>
          <a:p>
            <a:r>
              <a:rPr lang="en-US" dirty="0" smtClean="0"/>
              <a:t>Process, impact and outcome evaluation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7" y="1417638"/>
            <a:ext cx="8315326" cy="2262188"/>
          </a:xfrm>
        </p:spPr>
        <p:txBody>
          <a:bodyPr/>
          <a:lstStyle/>
          <a:p>
            <a:r>
              <a:rPr lang="en-US" dirty="0"/>
              <a:t>Buyouts should reduce severity of routine and severe </a:t>
            </a:r>
            <a:r>
              <a:rPr lang="en-US" dirty="0" smtClean="0"/>
              <a:t>flooding</a:t>
            </a:r>
            <a:endParaRPr lang="en-US" dirty="0"/>
          </a:p>
          <a:p>
            <a:pPr lvl="1"/>
            <a:r>
              <a:rPr lang="en-US" dirty="0" smtClean="0"/>
              <a:t>	Flooding </a:t>
            </a:r>
            <a:r>
              <a:rPr lang="en-US" dirty="0"/>
              <a:t>produces severe mental health impacts</a:t>
            </a:r>
          </a:p>
          <a:p>
            <a:pPr lvl="1"/>
            <a:r>
              <a:rPr lang="en-US" dirty="0"/>
              <a:t>	Seniors are particularly vulnerable</a:t>
            </a:r>
          </a:p>
          <a:p>
            <a:pPr lvl="1"/>
            <a:r>
              <a:rPr lang="en-US" dirty="0"/>
              <a:t>  Physical health hazards will be reduced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95296" y="3176602"/>
            <a:ext cx="82296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9pPr>
          </a:lstStyle>
          <a:p>
            <a:r>
              <a:rPr lang="en-US" kern="0" dirty="0" smtClean="0"/>
              <a:t>Household Finances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09583" y="3984640"/>
            <a:ext cx="8315326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Buyouts should improve household finances</a:t>
            </a:r>
          </a:p>
          <a:p>
            <a:pPr lvl="1"/>
            <a:r>
              <a:rPr lang="en-US" dirty="0"/>
              <a:t>Reduce necessity of recovery programs</a:t>
            </a:r>
          </a:p>
          <a:p>
            <a:pPr lvl="1"/>
            <a:r>
              <a:rPr lang="en-US" dirty="0"/>
              <a:t>Navigating assistance programs is harder for lower income, less-educated individuals.</a:t>
            </a:r>
          </a:p>
          <a:p>
            <a:pPr lvl="1"/>
            <a:r>
              <a:rPr lang="en-US" dirty="0"/>
              <a:t>Negligible impact on taxes</a:t>
            </a:r>
          </a:p>
          <a:p>
            <a:pPr lvl="1"/>
            <a:r>
              <a:rPr lang="en-US" dirty="0"/>
              <a:t>Need fair price for buyout candidates</a:t>
            </a:r>
          </a:p>
        </p:txBody>
      </p:sp>
    </p:spTree>
    <p:extLst>
      <p:ext uri="{BB962C8B-B14F-4D97-AF65-F5344CB8AC3E}">
        <p14:creationId xmlns:p14="http://schemas.microsoft.com/office/powerpoint/2010/main" val="2285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Municipal Finance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7" y="1417638"/>
            <a:ext cx="8315326" cy="1468437"/>
          </a:xfrm>
        </p:spPr>
        <p:txBody>
          <a:bodyPr/>
          <a:lstStyle/>
          <a:p>
            <a:r>
              <a:rPr lang="en-US" dirty="0"/>
              <a:t>Buyouts should have long-term positive effect</a:t>
            </a:r>
          </a:p>
          <a:p>
            <a:r>
              <a:rPr lang="en-US" dirty="0"/>
              <a:t>Variables are cost of maintaining new space and property value enhancements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95296" y="3176602"/>
            <a:ext cx="82296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9pPr>
          </a:lstStyle>
          <a:p>
            <a:r>
              <a:rPr lang="en-US" kern="0" dirty="0" smtClean="0"/>
              <a:t>Social Cohesion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09583" y="3984640"/>
            <a:ext cx="8315326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Reduction in abandoned homes will improve neighborhood quality</a:t>
            </a:r>
          </a:p>
          <a:p>
            <a:pPr lvl="0"/>
            <a:r>
              <a:rPr lang="en-US" dirty="0"/>
              <a:t>Recreation space can be gathering spot and spur local business.</a:t>
            </a:r>
          </a:p>
        </p:txBody>
      </p:sp>
    </p:spTree>
    <p:extLst>
      <p:ext uri="{BB962C8B-B14F-4D97-AF65-F5344CB8AC3E}">
        <p14:creationId xmlns:p14="http://schemas.microsoft.com/office/powerpoint/2010/main" val="37982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7" y="1417638"/>
            <a:ext cx="8315326" cy="1468437"/>
          </a:xfrm>
        </p:spPr>
        <p:txBody>
          <a:bodyPr/>
          <a:lstStyle/>
          <a:p>
            <a:r>
              <a:rPr lang="en-US" dirty="0"/>
              <a:t>Very positive health impacts for physical fitness and reduction of disease</a:t>
            </a:r>
          </a:p>
          <a:p>
            <a:r>
              <a:rPr lang="en-US" dirty="0"/>
              <a:t>Positive mental health impacts</a:t>
            </a:r>
          </a:p>
          <a:p>
            <a:r>
              <a:rPr lang="en-US" dirty="0"/>
              <a:t>Benefits lower income people who have limited access to private clubs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38144" y="3448074"/>
            <a:ext cx="82296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ormata BQ Regular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ormata BQ Regular" pitchFamily="50" charset="0"/>
              </a:defRPr>
            </a:lvl9pPr>
          </a:lstStyle>
          <a:p>
            <a:r>
              <a:rPr lang="en-US" kern="0" dirty="0" smtClean="0"/>
              <a:t>Open Space – Community Input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2431" y="4256112"/>
            <a:ext cx="8315326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75% likely to use the space</a:t>
            </a:r>
          </a:p>
          <a:p>
            <a:r>
              <a:rPr lang="en-US" dirty="0" smtClean="0"/>
              <a:t>Need </a:t>
            </a:r>
            <a:r>
              <a:rPr lang="en-US" dirty="0"/>
              <a:t>to be able to do something </a:t>
            </a:r>
            <a:r>
              <a:rPr lang="en-US" dirty="0" smtClean="0"/>
              <a:t>there</a:t>
            </a:r>
            <a:endParaRPr lang="en-US" dirty="0"/>
          </a:p>
          <a:p>
            <a:pPr lvl="1"/>
            <a:r>
              <a:rPr lang="en-US" dirty="0" smtClean="0"/>
              <a:t>Preferred activities:  Playground, swimming area, Park </a:t>
            </a:r>
            <a:r>
              <a:rPr lang="en-US" dirty="0"/>
              <a:t>with workout </a:t>
            </a:r>
            <a:r>
              <a:rPr lang="en-US" dirty="0" smtClean="0"/>
              <a:t>equipment, Dog-walking area</a:t>
            </a:r>
            <a:endParaRPr lang="en-US" dirty="0"/>
          </a:p>
          <a:p>
            <a:r>
              <a:rPr lang="en-US" dirty="0"/>
              <a:t>Concerned about “Trash people</a:t>
            </a:r>
            <a:r>
              <a:rPr lang="en-US" dirty="0" smtClean="0"/>
              <a:t>” and “</a:t>
            </a:r>
            <a:r>
              <a:rPr lang="en-US" dirty="0"/>
              <a:t>increased taxes for upkeep”</a:t>
            </a:r>
          </a:p>
        </p:txBody>
      </p:sp>
    </p:spTree>
    <p:extLst>
      <p:ext uri="{BB962C8B-B14F-4D97-AF65-F5344CB8AC3E}">
        <p14:creationId xmlns:p14="http://schemas.microsoft.com/office/powerpoint/2010/main" val="5019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Possible Recommendations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buyout space is important – needs to benefit the </a:t>
            </a:r>
            <a:r>
              <a:rPr lang="en-US" dirty="0" smtClean="0"/>
              <a:t>community</a:t>
            </a:r>
          </a:p>
          <a:p>
            <a:r>
              <a:rPr lang="en-US" dirty="0"/>
              <a:t>Consider creative way to cover cost of bulkhead and maintenance of passive recreation</a:t>
            </a:r>
          </a:p>
          <a:p>
            <a:r>
              <a:rPr lang="en-US" dirty="0" smtClean="0"/>
              <a:t>Social </a:t>
            </a:r>
            <a:r>
              <a:rPr lang="en-US" dirty="0"/>
              <a:t>services, particularly access to mental health services, should be improved as a complement to buyout program.</a:t>
            </a:r>
          </a:p>
          <a:p>
            <a:r>
              <a:rPr lang="en-US" dirty="0"/>
              <a:t>Consider vulnerable populations in </a:t>
            </a:r>
            <a:r>
              <a:rPr lang="en-US" dirty="0" smtClean="0"/>
              <a:t>pre-disaster </a:t>
            </a:r>
            <a:r>
              <a:rPr lang="en-US" dirty="0"/>
              <a:t>planning - duty of care and responsibility of health agencies post-event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Activities (Jun - Aug 2015)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76838"/>
          </a:xfrm>
        </p:spPr>
        <p:txBody>
          <a:bodyPr>
            <a:normAutofit/>
          </a:bodyPr>
          <a:lstStyle/>
          <a:p>
            <a:r>
              <a:rPr lang="en-US" dirty="0" smtClean="0"/>
              <a:t>Complete resident </a:t>
            </a:r>
            <a:r>
              <a:rPr lang="en-US" dirty="0"/>
              <a:t>s</a:t>
            </a:r>
            <a:r>
              <a:rPr lang="en-US" dirty="0" smtClean="0"/>
              <a:t>urvey/Analyze data</a:t>
            </a:r>
          </a:p>
          <a:p>
            <a:r>
              <a:rPr lang="en-US" dirty="0" smtClean="0"/>
              <a:t>Complete Fiscal Impact Assessment</a:t>
            </a:r>
          </a:p>
          <a:p>
            <a:r>
              <a:rPr lang="en-US" dirty="0" smtClean="0"/>
              <a:t>Evaluate the evidence and certainty of predicted effects</a:t>
            </a:r>
          </a:p>
          <a:p>
            <a:r>
              <a:rPr lang="en-US" dirty="0" smtClean="0"/>
              <a:t>Finalize recommendations</a:t>
            </a:r>
          </a:p>
          <a:p>
            <a:r>
              <a:rPr lang="en-US" dirty="0" smtClean="0"/>
              <a:t>Convene advisory committee (2 remaining meetings)</a:t>
            </a:r>
          </a:p>
          <a:p>
            <a:r>
              <a:rPr lang="en-US" dirty="0" smtClean="0"/>
              <a:t>Prepare final HIA report and present to  Council and public</a:t>
            </a:r>
          </a:p>
          <a:p>
            <a:r>
              <a:rPr lang="en-US" dirty="0" smtClean="0"/>
              <a:t>Process, impact and outcome evaluation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15013" y="-92357"/>
            <a:ext cx="3306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Mystic Island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atic.itpro.co.uk/sites/itpro/files/styles/gallery_wide/public/images/dir_215/it_photo_107887.jpg?itok=psaVIs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417638"/>
            <a:ext cx="7848602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068" y="1524000"/>
            <a:ext cx="8443732" cy="981694"/>
          </a:xfrm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  <a:p>
            <a:pPr algn="ctr">
              <a:spcBef>
                <a:spcPct val="0"/>
              </a:spcBef>
              <a:spcAft>
                <a:spcPct val="45000"/>
              </a:spcAft>
              <a:buFontTx/>
              <a:buNone/>
            </a:pPr>
            <a:r>
              <a:rPr lang="en-US" sz="3600" b="1" dirty="0" smtClean="0"/>
              <a:t>Contact information: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832840"/>
            <a:ext cx="4572000" cy="178510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 </a:t>
            </a:r>
            <a:r>
              <a:rPr lang="en-US" sz="2000" b="1" dirty="0"/>
              <a:t>Jon Carnegie, </a:t>
            </a:r>
            <a:r>
              <a:rPr lang="en-US" sz="2000" b="1" dirty="0" smtClean="0"/>
              <a:t>AICP/PP</a:t>
            </a:r>
            <a:endParaRPr lang="en-US" sz="2000" b="1" dirty="0"/>
          </a:p>
          <a:p>
            <a:pPr algn="ctr"/>
            <a:r>
              <a:rPr lang="en-US" dirty="0"/>
              <a:t>     Alan M. Voorhees Transportation </a:t>
            </a:r>
            <a:r>
              <a:rPr lang="en-US" dirty="0" smtClean="0"/>
              <a:t>Center</a:t>
            </a:r>
          </a:p>
          <a:p>
            <a:pPr algn="ctr"/>
            <a:r>
              <a:rPr lang="en-US" dirty="0" err="1" smtClean="0"/>
              <a:t>Bloustein</a:t>
            </a:r>
            <a:r>
              <a:rPr lang="en-US" dirty="0" smtClean="0"/>
              <a:t> School of Planning and Public Policy</a:t>
            </a:r>
          </a:p>
          <a:p>
            <a:pPr algn="ctr"/>
            <a:r>
              <a:rPr lang="en-US" dirty="0" smtClean="0"/>
              <a:t>Rutgers</a:t>
            </a:r>
            <a:r>
              <a:rPr lang="en-US" dirty="0"/>
              <a:t>, The State University of New </a:t>
            </a:r>
            <a:r>
              <a:rPr lang="en-US" dirty="0" smtClean="0"/>
              <a:t>Jersey</a:t>
            </a:r>
          </a:p>
          <a:p>
            <a:pPr algn="ctr"/>
            <a:r>
              <a:rPr lang="en-US" dirty="0" smtClean="0"/>
              <a:t>Tel</a:t>
            </a:r>
            <a:r>
              <a:rPr lang="en-US" dirty="0"/>
              <a:t>:  (848) </a:t>
            </a:r>
            <a:r>
              <a:rPr lang="en-US" dirty="0" smtClean="0"/>
              <a:t>932-2840</a:t>
            </a:r>
          </a:p>
          <a:p>
            <a:pPr algn="ctr"/>
            <a:r>
              <a:rPr lang="en-US" dirty="0" smtClean="0"/>
              <a:t>Email</a:t>
            </a:r>
            <a:r>
              <a:rPr lang="en-US" dirty="0"/>
              <a:t>:  carnegie@rutgers.edu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2832840"/>
            <a:ext cx="4572000" cy="17851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 </a:t>
            </a:r>
            <a:r>
              <a:rPr lang="en-US" sz="2000" b="1" dirty="0" smtClean="0"/>
              <a:t>Karen </a:t>
            </a:r>
            <a:r>
              <a:rPr lang="en-US" sz="2000" b="1" dirty="0" err="1" smtClean="0"/>
              <a:t>Lowrie</a:t>
            </a:r>
            <a:r>
              <a:rPr lang="en-US" sz="2000" b="1" dirty="0" smtClean="0"/>
              <a:t>, Ph.D.</a:t>
            </a:r>
          </a:p>
          <a:p>
            <a:pPr algn="ctr"/>
            <a:r>
              <a:rPr lang="en-US" dirty="0" err="1" smtClean="0"/>
              <a:t>Env</a:t>
            </a:r>
            <a:r>
              <a:rPr lang="en-US" dirty="0" smtClean="0"/>
              <a:t>. Analysis &amp; Communications Group</a:t>
            </a:r>
            <a:endParaRPr lang="en-US" dirty="0"/>
          </a:p>
          <a:p>
            <a:pPr algn="ctr"/>
            <a:r>
              <a:rPr lang="en-US" dirty="0" err="1"/>
              <a:t>Bloustein</a:t>
            </a:r>
            <a:r>
              <a:rPr lang="en-US" dirty="0"/>
              <a:t> School of Planning and Public </a:t>
            </a:r>
            <a:r>
              <a:rPr lang="en-US" dirty="0" smtClean="0"/>
              <a:t>Policy</a:t>
            </a:r>
          </a:p>
          <a:p>
            <a:pPr algn="ctr"/>
            <a:r>
              <a:rPr lang="en-US" dirty="0" smtClean="0"/>
              <a:t>Rutgers</a:t>
            </a:r>
            <a:r>
              <a:rPr lang="en-US" dirty="0"/>
              <a:t>, The State University of New </a:t>
            </a:r>
            <a:r>
              <a:rPr lang="en-US" dirty="0" smtClean="0"/>
              <a:t>Jersey </a:t>
            </a:r>
          </a:p>
          <a:p>
            <a:pPr algn="ctr"/>
            <a:r>
              <a:rPr lang="en-US" dirty="0" smtClean="0"/>
              <a:t>Tel</a:t>
            </a:r>
            <a:r>
              <a:rPr lang="en-US" dirty="0"/>
              <a:t>:  (848) </a:t>
            </a:r>
            <a:r>
              <a:rPr lang="en-US" dirty="0" smtClean="0"/>
              <a:t>932-2780</a:t>
            </a:r>
          </a:p>
          <a:p>
            <a:pPr algn="ctr"/>
            <a:r>
              <a:rPr lang="en-US" dirty="0" smtClean="0"/>
              <a:t>Email</a:t>
            </a:r>
            <a:r>
              <a:rPr lang="en-US" dirty="0"/>
              <a:t>:  </a:t>
            </a:r>
            <a:r>
              <a:rPr lang="en-US" dirty="0" smtClean="0"/>
              <a:t>klowrie@rci.rutgers.edu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Sea-Level</a:t>
            </a:r>
            <a:r>
              <a:rPr lang="en-US" dirty="0" smtClean="0"/>
              <a:t> Rise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309"/>
            <a:ext cx="9144000" cy="51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807" y="983101"/>
            <a:ext cx="8229600" cy="808038"/>
          </a:xfrm>
        </p:spPr>
        <p:txBody>
          <a:bodyPr/>
          <a:lstStyle/>
          <a:p>
            <a:r>
              <a:rPr lang="en-US" sz="3600" dirty="0" smtClean="0"/>
              <a:t>Sandy Impacts</a:t>
            </a:r>
            <a:endParaRPr lang="en-US" sz="3600" dirty="0"/>
          </a:p>
        </p:txBody>
      </p:sp>
      <p:pic>
        <p:nvPicPr>
          <p:cNvPr id="4" name="Picture 12" descr="http://cdn.theatlantic.com/static/infocus/sandy102912/s30_549784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/>
          <a:stretch/>
        </p:blipFill>
        <p:spPr bwMode="auto">
          <a:xfrm>
            <a:off x="171807" y="2123169"/>
            <a:ext cx="2842269" cy="215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ashingtonpost.com/rf/image_606w/WashingtonPost/Content/Blogs/capital-weather-gang/201210/sandy-nj.jpg?uuid=yDVntCNrEeKsheZph2xq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30" y="668769"/>
            <a:ext cx="2834142" cy="193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lockbox.realtor.com/blog/wp-content/uploads/2012/11/1102Hurricane_Sandy_New_Jersey_Pi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58" y="762161"/>
            <a:ext cx="2784604" cy="183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newsworks.org/images/stories/flexicontent/l_20121204superstorm-sandy-debris-6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6" y="4907482"/>
            <a:ext cx="2718440" cy="181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momscleanairforce.org/files/2012/12/sandy_taxis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43" y="4850084"/>
            <a:ext cx="2762250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jacarn\Desktop\Post Disaster Recovery Planning\Sandy Images\article-2225865-15C8E423000005DC-229_964x6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5" y="4690900"/>
            <a:ext cx="3139424" cy="203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jacarn\Desktop\Post Disaster Recovery Planning\Sandy Images\article-2225865-15C86EEA000005DC-766_964x6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44" y="2761562"/>
            <a:ext cx="2895018" cy="181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graphics8.nytimes.com/images/2012/11/01/opinion/01conversation-img/01conversation-img-blog42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49" y="2772851"/>
            <a:ext cx="2819400" cy="1881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Pre-Project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417638"/>
            <a:ext cx="5237018" cy="4533900"/>
          </a:xfrm>
        </p:spPr>
        <p:txBody>
          <a:bodyPr/>
          <a:lstStyle/>
          <a:p>
            <a:r>
              <a:rPr lang="en-US" dirty="0" smtClean="0"/>
              <a:t>Improvements to Sanitary Sewer System (Highlands, NJ)</a:t>
            </a:r>
          </a:p>
          <a:p>
            <a:r>
              <a:rPr lang="en-US" dirty="0" smtClean="0"/>
              <a:t>Wastewater Management Infrastructure Alternatives Feasibility Study (Cumberland County, NJ)</a:t>
            </a:r>
          </a:p>
          <a:p>
            <a:r>
              <a:rPr lang="en-US" dirty="0" smtClean="0"/>
              <a:t>Community Rating System Adoption (multiple jurisdictions)</a:t>
            </a:r>
          </a:p>
          <a:p>
            <a:r>
              <a:rPr lang="en-US" dirty="0" smtClean="0"/>
              <a:t>Resiliency Alternatives Analysis (Jersey City, NJ)</a:t>
            </a:r>
          </a:p>
          <a:p>
            <a:r>
              <a:rPr lang="en-US" b="1" dirty="0"/>
              <a:t>Mystic Island Voluntary Home Buyout (Little Egg Harbor, NJ)</a:t>
            </a:r>
          </a:p>
          <a:p>
            <a:r>
              <a:rPr lang="en-US" b="1" dirty="0" smtClean="0"/>
              <a:t>Stormwater Management Plan Amendments (Hoboken, NJ)</a:t>
            </a:r>
            <a:endParaRPr lang="en-US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52818948"/>
              </p:ext>
            </p:extLst>
          </p:nvPr>
        </p:nvGraphicFramePr>
        <p:xfrm>
          <a:off x="4080164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9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3" y="609600"/>
            <a:ext cx="8886825" cy="808038"/>
          </a:xfrm>
        </p:spPr>
        <p:txBody>
          <a:bodyPr/>
          <a:lstStyle/>
          <a:p>
            <a:pPr algn="ctr"/>
            <a:r>
              <a:rPr lang="en-US" b="1" dirty="0" smtClean="0"/>
              <a:t>Assessing Health Outcomes of Post-Sandy Decision-making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2560"/>
            <a:ext cx="8529638" cy="53340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dirty="0" smtClean="0"/>
              <a:t>Project Team:  </a:t>
            </a:r>
          </a:p>
          <a:p>
            <a:pPr>
              <a:spcAft>
                <a:spcPts val="1200"/>
              </a:spcAft>
            </a:pPr>
            <a:endParaRPr lang="en-US" b="1" dirty="0" smtClean="0"/>
          </a:p>
          <a:p>
            <a:pPr>
              <a:spcAft>
                <a:spcPts val="1200"/>
              </a:spcAft>
            </a:pPr>
            <a:endParaRPr lang="en-US" b="1" dirty="0"/>
          </a:p>
          <a:p>
            <a:pPr>
              <a:spcAft>
                <a:spcPts val="1200"/>
              </a:spcAft>
            </a:pP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en-US" sz="2600" b="1" dirty="0" smtClean="0"/>
              <a:t>Four Components: </a:t>
            </a:r>
          </a:p>
          <a:p>
            <a:pPr lvl="1">
              <a:spcAft>
                <a:spcPts val="12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Conduct an </a:t>
            </a:r>
            <a:r>
              <a:rPr lang="en-US" dirty="0"/>
              <a:t>HIA on voluntary buy-out scenarios for properties in a flood </a:t>
            </a:r>
            <a:r>
              <a:rPr lang="en-US" dirty="0" smtClean="0"/>
              <a:t>prone neighborhood (Mystic Island)  </a:t>
            </a:r>
            <a:r>
              <a:rPr lang="en-US" dirty="0"/>
              <a:t>in Little Egg Harbor, Ocean </a:t>
            </a:r>
            <a:r>
              <a:rPr lang="en-US" dirty="0" smtClean="0"/>
              <a:t>County, NJ</a:t>
            </a:r>
            <a:endParaRPr lang="en-US" dirty="0"/>
          </a:p>
          <a:p>
            <a:pPr lvl="1">
              <a:spcAft>
                <a:spcPts val="12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Conduct an </a:t>
            </a:r>
            <a:r>
              <a:rPr lang="en-US" dirty="0"/>
              <a:t>HIA on the development of a stormwater management plan to address </a:t>
            </a:r>
            <a:r>
              <a:rPr lang="en-US" dirty="0" smtClean="0"/>
              <a:t>chronic flooding </a:t>
            </a:r>
            <a:r>
              <a:rPr lang="en-US" dirty="0"/>
              <a:t>in </a:t>
            </a:r>
            <a:r>
              <a:rPr lang="en-US" dirty="0" smtClean="0"/>
              <a:t>the City of Hoboken</a:t>
            </a:r>
            <a:r>
              <a:rPr lang="en-US" dirty="0"/>
              <a:t>, Hudson </a:t>
            </a:r>
            <a:r>
              <a:rPr lang="en-US" dirty="0" smtClean="0"/>
              <a:t>County, NJ</a:t>
            </a:r>
            <a:endParaRPr lang="en-US" dirty="0"/>
          </a:p>
          <a:p>
            <a:pPr lvl="1">
              <a:spcAft>
                <a:spcPts val="12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Develop a </a:t>
            </a:r>
            <a:r>
              <a:rPr lang="en-US" dirty="0"/>
              <a:t>toolkit that municipalities can use to integrate HIA into local decision-making </a:t>
            </a:r>
            <a:r>
              <a:rPr lang="en-US" dirty="0" smtClean="0"/>
              <a:t>as part </a:t>
            </a:r>
            <a:r>
              <a:rPr lang="en-US" dirty="0"/>
              <a:t>of </a:t>
            </a:r>
            <a:r>
              <a:rPr lang="en-US" dirty="0" smtClean="0"/>
              <a:t>the Sustainable Jersey™ certification process</a:t>
            </a:r>
            <a:endParaRPr lang="en-US" dirty="0"/>
          </a:p>
          <a:p>
            <a:pPr lvl="1">
              <a:spcAft>
                <a:spcPts val="1200"/>
              </a:spcAft>
              <a:buFont typeface="Calibri" panose="020F0502020204030204" pitchFamily="34" charset="0"/>
              <a:buChar char="–"/>
            </a:pPr>
            <a:r>
              <a:rPr lang="en-US" dirty="0" smtClean="0"/>
              <a:t>Develop overarching </a:t>
            </a:r>
            <a:r>
              <a:rPr lang="en-US" dirty="0"/>
              <a:t>recommendations for how the practice of HIA can be integrated </a:t>
            </a:r>
            <a:r>
              <a:rPr lang="en-US" dirty="0" smtClean="0"/>
              <a:t>into post-disaster </a:t>
            </a:r>
            <a:r>
              <a:rPr lang="en-US" dirty="0"/>
              <a:t>planning and decision-making in the United </a:t>
            </a:r>
            <a:r>
              <a:rPr lang="en-US" dirty="0" smtClean="0"/>
              <a:t>States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51534" y="1886383"/>
            <a:ext cx="7920992" cy="1244052"/>
            <a:chOff x="851534" y="1900671"/>
            <a:chExt cx="7920992" cy="1244052"/>
          </a:xfrm>
        </p:grpSpPr>
        <p:grpSp>
          <p:nvGrpSpPr>
            <p:cNvPr id="5" name="Group 4"/>
            <p:cNvGrpSpPr/>
            <p:nvPr/>
          </p:nvGrpSpPr>
          <p:grpSpPr>
            <a:xfrm>
              <a:off x="5800726" y="1900671"/>
              <a:ext cx="2971800" cy="1244052"/>
              <a:chOff x="9144000" y="421023"/>
              <a:chExt cx="3690937" cy="1545096"/>
            </a:xfrm>
          </p:grpSpPr>
          <p:pic>
            <p:nvPicPr>
              <p:cNvPr id="7172" name="Picture 4" descr="tcnj wordmark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0" y="1013619"/>
                <a:ext cx="333375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4000" y="421023"/>
                <a:ext cx="3690937" cy="57354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34" y="2028826"/>
              <a:ext cx="2963226" cy="987742"/>
            </a:xfrm>
            <a:prstGeom prst="rect">
              <a:avLst/>
            </a:prstGeom>
          </p:spPr>
        </p:pic>
        <p:pic>
          <p:nvPicPr>
            <p:cNvPr id="9" name="irc_mi" descr="http://blog.grdodge.org/wp-content/uploads/2011/04/New-Jersey-Future-logo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518" y="1928810"/>
              <a:ext cx="1182751" cy="11646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191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Planning Context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Hoboken and Mystic Island HIAs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3486" y="1332089"/>
            <a:ext cx="8930297" cy="2015054"/>
            <a:chOff x="553156" y="1492141"/>
            <a:chExt cx="8220980" cy="1855002"/>
          </a:xfrm>
        </p:grpSpPr>
        <p:pic>
          <p:nvPicPr>
            <p:cNvPr id="5" name="Picture 16" descr="http://farm9.staticflickr.com/8472/8148863921_f7d63f032a_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56" y="1492142"/>
              <a:ext cx="2528712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www.usnews.com/pubdbimages/image/39248/FE_DA_121031AmbulanceNJ425x28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693" y="1492143"/>
              <a:ext cx="2785778" cy="185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ortex.accuweather.com/adc2004/pub/includes/columns/topstory/2012/400x266_11081323_8141231798_4a68dd001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296" y="1492141"/>
              <a:ext cx="2888840" cy="185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14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_Template_Formata_B">
  <a:themeElements>
    <a:clrScheme name="RUTemplate_Formata_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Template_Formata_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Template_Formata_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Template_Formata_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Template_Formata_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Template_Formata_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Template_Formata_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Template_Formata_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Template_Formata_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Template_Formata_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Template_Formata_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Template_Formata_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Template_Formata_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7952</TotalTime>
  <Words>2071</Words>
  <Application>Microsoft Office PowerPoint</Application>
  <PresentationFormat>On-screen Show (4:3)</PresentationFormat>
  <Paragraphs>392</Paragraphs>
  <Slides>47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RU_Template_Formata_B</vt:lpstr>
      <vt:lpstr>Custom Design</vt:lpstr>
      <vt:lpstr>1_Custom Design</vt:lpstr>
      <vt:lpstr>Office Theme</vt:lpstr>
      <vt:lpstr>Applying HIA to Natural Disaster Planning:  Lessons from the Field</vt:lpstr>
      <vt:lpstr>PowerPoint Presentation</vt:lpstr>
      <vt:lpstr>Background</vt:lpstr>
      <vt:lpstr>New Jersey Context</vt:lpstr>
      <vt:lpstr>Sea-Level Rise</vt:lpstr>
      <vt:lpstr>Sandy Impacts</vt:lpstr>
      <vt:lpstr>Pre-Project Screening</vt:lpstr>
      <vt:lpstr>Assessing Health Outcomes of Post-Sandy Decision-making</vt:lpstr>
      <vt:lpstr>Community Planning Context</vt:lpstr>
      <vt:lpstr>At-a-Glance</vt:lpstr>
      <vt:lpstr>Post-Sandy Resiliency Planning: Long-Term Vision</vt:lpstr>
      <vt:lpstr>Green Infrastructure (GI) Strategic Plan</vt:lpstr>
      <vt:lpstr>Proposed GI Strategies under Consideration</vt:lpstr>
      <vt:lpstr>At-a-Glance</vt:lpstr>
      <vt:lpstr>At-a-Glance (cont)</vt:lpstr>
      <vt:lpstr>Sandy Impacts and Future Challenges</vt:lpstr>
      <vt:lpstr>Scoping Results</vt:lpstr>
      <vt:lpstr>Scope of the HIA</vt:lpstr>
      <vt:lpstr>Research Questions</vt:lpstr>
      <vt:lpstr>PowerPoint Presentation</vt:lpstr>
      <vt:lpstr>Scope of the HIA</vt:lpstr>
      <vt:lpstr>HIA Goals</vt:lpstr>
      <vt:lpstr>Potential Health Pathways &amp; Determinants of Flooding</vt:lpstr>
      <vt:lpstr>Stakeholder Engagement</vt:lpstr>
      <vt:lpstr>Baseline Conditions</vt:lpstr>
      <vt:lpstr>Demographics</vt:lpstr>
      <vt:lpstr>Baseline Health Status</vt:lpstr>
      <vt:lpstr>Focus Groups and Interviews</vt:lpstr>
      <vt:lpstr>Survey:  Stresses and Concerns</vt:lpstr>
      <vt:lpstr>Demographics</vt:lpstr>
      <vt:lpstr>Baseline  Health  Status  </vt:lpstr>
      <vt:lpstr>Stormwater Management Problem Areas</vt:lpstr>
      <vt:lpstr>Hoboken Floods Regularly</vt:lpstr>
      <vt:lpstr>Most Recent Flooding:  May 31, 2015</vt:lpstr>
      <vt:lpstr>Precipitation and Flooding by the Numbers</vt:lpstr>
      <vt:lpstr>Preliminary Assessment results</vt:lpstr>
      <vt:lpstr>Potential Benefits of Green Infrastructure </vt:lpstr>
      <vt:lpstr>Potential stormwater runoff reduction from GI</vt:lpstr>
      <vt:lpstr>Potential Health Impacts of GI</vt:lpstr>
      <vt:lpstr>Remaining Activities (Jun - Dec 2015)</vt:lpstr>
      <vt:lpstr>Flooding</vt:lpstr>
      <vt:lpstr>Municipal Finance</vt:lpstr>
      <vt:lpstr>Open Space</vt:lpstr>
      <vt:lpstr>Possible Recommendations</vt:lpstr>
      <vt:lpstr>Remaining Activities (Jun - Aug 2015)</vt:lpstr>
      <vt:lpstr>PowerPoint Presentation</vt:lpstr>
      <vt:lpstr>PowerPoint Presentation</vt:lpstr>
    </vt:vector>
  </TitlesOfParts>
  <Company>Rutgers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Ozlem Yanmaz-Tuzel</dc:creator>
  <cp:lastModifiedBy>Whitney Magendie</cp:lastModifiedBy>
  <cp:revision>564</cp:revision>
  <dcterms:created xsi:type="dcterms:W3CDTF">2007-12-09T23:08:50Z</dcterms:created>
  <dcterms:modified xsi:type="dcterms:W3CDTF">2015-06-18T13:32:49Z</dcterms:modified>
</cp:coreProperties>
</file>