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5"/>
  </p:notesMasterIdLst>
  <p:handoutMasterIdLst>
    <p:handoutMasterId r:id="rId26"/>
  </p:handoutMasterIdLst>
  <p:sldIdLst>
    <p:sldId id="256" r:id="rId3"/>
    <p:sldId id="257" r:id="rId4"/>
    <p:sldId id="258" r:id="rId5"/>
    <p:sldId id="266" r:id="rId6"/>
    <p:sldId id="259" r:id="rId7"/>
    <p:sldId id="265" r:id="rId8"/>
    <p:sldId id="261" r:id="rId9"/>
    <p:sldId id="260" r:id="rId10"/>
    <p:sldId id="262" r:id="rId11"/>
    <p:sldId id="263" r:id="rId12"/>
    <p:sldId id="270" r:id="rId13"/>
    <p:sldId id="267" r:id="rId14"/>
    <p:sldId id="268" r:id="rId15"/>
    <p:sldId id="269" r:id="rId16"/>
    <p:sldId id="271" r:id="rId17"/>
    <p:sldId id="272" r:id="rId18"/>
    <p:sldId id="273" r:id="rId19"/>
    <p:sldId id="274" r:id="rId20"/>
    <p:sldId id="275" r:id="rId21"/>
    <p:sldId id="276" r:id="rId22"/>
    <p:sldId id="277" r:id="rId23"/>
    <p:sldId id="264" r:id="rId24"/>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94" autoAdjust="0"/>
  </p:normalViewPr>
  <p:slideViewPr>
    <p:cSldViewPr>
      <p:cViewPr>
        <p:scale>
          <a:sx n="60" d="100"/>
          <a:sy n="60" d="100"/>
        </p:scale>
        <p:origin x="-618" y="-72"/>
      </p:cViewPr>
      <p:guideLst>
        <p:guide orient="horz" pos="2160"/>
        <p:guide pos="2880"/>
      </p:guideLst>
    </p:cSldViewPr>
  </p:slideViewPr>
  <p:notesTextViewPr>
    <p:cViewPr>
      <p:scale>
        <a:sx n="1" d="1"/>
        <a:sy n="1" d="1"/>
      </p:scale>
      <p:origin x="0" y="0"/>
    </p:cViewPr>
  </p:notesTextViewPr>
  <p:sorterViewPr>
    <p:cViewPr>
      <p:scale>
        <a:sx n="100" d="100"/>
        <a:sy n="100" d="100"/>
      </p:scale>
      <p:origin x="0" y="50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406A6-36E3-43C4-A19D-835FAAFFBCD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B175188-2535-413B-8D24-4D108D6BDE90}">
      <dgm:prSet phldrT="[Text]"/>
      <dgm:spPr/>
      <dgm:t>
        <a:bodyPr/>
        <a:lstStyle/>
        <a:p>
          <a:r>
            <a:rPr lang="en-US" b="1" dirty="0" smtClean="0">
              <a:latin typeface="Cambria" panose="02040503050406030204" pitchFamily="18" charset="0"/>
            </a:rPr>
            <a:t>Scenarios</a:t>
          </a:r>
          <a:endParaRPr lang="en-US" b="1" dirty="0">
            <a:latin typeface="Cambria" panose="02040503050406030204" pitchFamily="18" charset="0"/>
          </a:endParaRPr>
        </a:p>
      </dgm:t>
    </dgm:pt>
    <dgm:pt modelId="{7917E21C-14AB-41F2-9777-953BE1E3FF51}" type="parTrans" cxnId="{B0A20C0F-F70F-45C8-892B-564D7129A9D7}">
      <dgm:prSet/>
      <dgm:spPr/>
      <dgm:t>
        <a:bodyPr/>
        <a:lstStyle/>
        <a:p>
          <a:endParaRPr lang="en-US"/>
        </a:p>
      </dgm:t>
    </dgm:pt>
    <dgm:pt modelId="{FA46CDFE-1FBF-4140-ADBF-4303FC7C4D60}" type="sibTrans" cxnId="{B0A20C0F-F70F-45C8-892B-564D7129A9D7}">
      <dgm:prSet/>
      <dgm:spPr/>
      <dgm:t>
        <a:bodyPr/>
        <a:lstStyle/>
        <a:p>
          <a:endParaRPr lang="en-US"/>
        </a:p>
      </dgm:t>
    </dgm:pt>
    <dgm:pt modelId="{EB8B5CE1-C7A2-4DCC-9790-F29368B1A151}">
      <dgm:prSet phldrT="[Text]" custT="1"/>
      <dgm:spPr/>
      <dgm:t>
        <a:bodyPr/>
        <a:lstStyle/>
        <a:p>
          <a:r>
            <a:rPr lang="en-US" sz="1800" dirty="0" smtClean="0"/>
            <a:t>Examined two scenarios HUD could pursue, developed in consultation with stakeholders </a:t>
          </a:r>
          <a:endParaRPr lang="en-US" sz="1800" dirty="0"/>
        </a:p>
      </dgm:t>
    </dgm:pt>
    <dgm:pt modelId="{1AE5D5EE-7EEB-45B6-B552-0A4F8E595CAD}" type="parTrans" cxnId="{648D75E1-2697-4875-8168-7C81E6FFC84C}">
      <dgm:prSet/>
      <dgm:spPr/>
      <dgm:t>
        <a:bodyPr/>
        <a:lstStyle/>
        <a:p>
          <a:endParaRPr lang="en-US"/>
        </a:p>
      </dgm:t>
    </dgm:pt>
    <dgm:pt modelId="{387D529E-D150-429E-847F-2AC9ACBA7E71}" type="sibTrans" cxnId="{648D75E1-2697-4875-8168-7C81E6FFC84C}">
      <dgm:prSet/>
      <dgm:spPr/>
      <dgm:t>
        <a:bodyPr/>
        <a:lstStyle/>
        <a:p>
          <a:endParaRPr lang="en-US"/>
        </a:p>
      </dgm:t>
    </dgm:pt>
    <dgm:pt modelId="{72FFC807-D798-4569-A26C-752F532628D5}">
      <dgm:prSet phldrT="[Text]"/>
      <dgm:spPr/>
      <dgm:t>
        <a:bodyPr/>
        <a:lstStyle/>
        <a:p>
          <a:r>
            <a:rPr lang="en-US" b="1" dirty="0" smtClean="0">
              <a:latin typeface="Cambria" panose="02040503050406030204" pitchFamily="18" charset="0"/>
            </a:rPr>
            <a:t>Systematic literature review </a:t>
          </a:r>
          <a:endParaRPr lang="en-US" dirty="0"/>
        </a:p>
      </dgm:t>
    </dgm:pt>
    <dgm:pt modelId="{63B6C6F2-6D86-4CF8-919F-880ABD4FA23F}" type="parTrans" cxnId="{76A375EA-9C9C-460C-B719-2EB73629D5C5}">
      <dgm:prSet/>
      <dgm:spPr/>
      <dgm:t>
        <a:bodyPr/>
        <a:lstStyle/>
        <a:p>
          <a:endParaRPr lang="en-US"/>
        </a:p>
      </dgm:t>
    </dgm:pt>
    <dgm:pt modelId="{CCF3708A-3553-4012-955D-5E8E6F880C04}" type="sibTrans" cxnId="{76A375EA-9C9C-460C-B719-2EB73629D5C5}">
      <dgm:prSet/>
      <dgm:spPr/>
      <dgm:t>
        <a:bodyPr/>
        <a:lstStyle/>
        <a:p>
          <a:endParaRPr lang="en-US"/>
        </a:p>
      </dgm:t>
    </dgm:pt>
    <dgm:pt modelId="{3991747C-6697-4B98-BCFB-DF9F5ABBDD93}">
      <dgm:prSet phldrT="[Text]" custT="1"/>
      <dgm:spPr/>
      <dgm:t>
        <a:bodyPr/>
        <a:lstStyle/>
        <a:p>
          <a:r>
            <a:rPr lang="en-US" sz="1800" dirty="0" smtClean="0"/>
            <a:t>Reviewed more than 350 reports, peer-reviewed articles, conference papers, books, and other resources </a:t>
          </a:r>
          <a:endParaRPr lang="en-US" sz="1800" dirty="0"/>
        </a:p>
      </dgm:t>
    </dgm:pt>
    <dgm:pt modelId="{D07F86AA-461C-4C3D-827B-8EF56527CFC6}" type="parTrans" cxnId="{05D93461-8A88-418A-AF7D-BADA75675B8A}">
      <dgm:prSet/>
      <dgm:spPr/>
      <dgm:t>
        <a:bodyPr/>
        <a:lstStyle/>
        <a:p>
          <a:endParaRPr lang="en-US"/>
        </a:p>
      </dgm:t>
    </dgm:pt>
    <dgm:pt modelId="{D65553BA-1D8B-40E5-90C3-9B3E61796B8E}" type="sibTrans" cxnId="{05D93461-8A88-418A-AF7D-BADA75675B8A}">
      <dgm:prSet/>
      <dgm:spPr/>
      <dgm:t>
        <a:bodyPr/>
        <a:lstStyle/>
        <a:p>
          <a:endParaRPr lang="en-US"/>
        </a:p>
      </dgm:t>
    </dgm:pt>
    <dgm:pt modelId="{7F1A052B-AB09-4E7B-A397-DC15658E6FA0}">
      <dgm:prSet phldrT="[Text]"/>
      <dgm:spPr/>
      <dgm:t>
        <a:bodyPr/>
        <a:lstStyle/>
        <a:p>
          <a:r>
            <a:rPr lang="en-US" b="1" dirty="0" smtClean="0">
              <a:latin typeface="Cambria" panose="02040503050406030204" pitchFamily="18" charset="0"/>
            </a:rPr>
            <a:t>Quantitative analysis</a:t>
          </a:r>
          <a:endParaRPr lang="en-US" dirty="0"/>
        </a:p>
      </dgm:t>
    </dgm:pt>
    <dgm:pt modelId="{17C6AE57-23AC-4CE8-A52E-028A9570650D}" type="parTrans" cxnId="{3C7D6F90-E021-4DA5-BF84-E3E0AE7817AB}">
      <dgm:prSet/>
      <dgm:spPr/>
      <dgm:t>
        <a:bodyPr/>
        <a:lstStyle/>
        <a:p>
          <a:endParaRPr lang="en-US"/>
        </a:p>
      </dgm:t>
    </dgm:pt>
    <dgm:pt modelId="{A291E084-61D0-4CFD-8980-891D91C08A6C}" type="sibTrans" cxnId="{3C7D6F90-E021-4DA5-BF84-E3E0AE7817AB}">
      <dgm:prSet/>
      <dgm:spPr/>
      <dgm:t>
        <a:bodyPr/>
        <a:lstStyle/>
        <a:p>
          <a:endParaRPr lang="en-US"/>
        </a:p>
      </dgm:t>
    </dgm:pt>
    <dgm:pt modelId="{D4988F42-68A8-44E2-98DF-FB1FE00AF25D}">
      <dgm:prSet phldrT="[Text]" custT="1"/>
      <dgm:spPr/>
      <dgm:t>
        <a:bodyPr/>
        <a:lstStyle/>
        <a:p>
          <a:r>
            <a:rPr lang="en-US" sz="1800" dirty="0" smtClean="0"/>
            <a:t>Behavioral Risk Factor Surveillance System, Comprehensive Housing Affordability Strategy, Resident Characteristics Report, Designated Housing Status Report</a:t>
          </a:r>
          <a:endParaRPr lang="en-US" sz="1800" dirty="0"/>
        </a:p>
      </dgm:t>
    </dgm:pt>
    <dgm:pt modelId="{397E8B97-C666-4DB5-A5E5-859883B05160}" type="parTrans" cxnId="{47E7337C-F3E0-41BE-9DC5-CD2E6B6D256F}">
      <dgm:prSet/>
      <dgm:spPr/>
      <dgm:t>
        <a:bodyPr/>
        <a:lstStyle/>
        <a:p>
          <a:endParaRPr lang="en-US"/>
        </a:p>
      </dgm:t>
    </dgm:pt>
    <dgm:pt modelId="{7F9DEED0-152D-4F0A-A3FC-33C0E176C638}" type="sibTrans" cxnId="{47E7337C-F3E0-41BE-9DC5-CD2E6B6D256F}">
      <dgm:prSet/>
      <dgm:spPr/>
      <dgm:t>
        <a:bodyPr/>
        <a:lstStyle/>
        <a:p>
          <a:endParaRPr lang="en-US"/>
        </a:p>
      </dgm:t>
    </dgm:pt>
    <dgm:pt modelId="{3CC1DDA1-3FD2-4265-9F17-D6AEA9633219}">
      <dgm:prSet phldrT="[Text]"/>
      <dgm:spPr/>
      <dgm:t>
        <a:bodyPr/>
        <a:lstStyle/>
        <a:p>
          <a:r>
            <a:rPr lang="en-US" b="1" dirty="0" smtClean="0">
              <a:latin typeface="Cambria" panose="02040503050406030204" pitchFamily="18" charset="0"/>
            </a:rPr>
            <a:t>Qualitative analysis</a:t>
          </a:r>
          <a:endParaRPr lang="en-US" dirty="0"/>
        </a:p>
      </dgm:t>
    </dgm:pt>
    <dgm:pt modelId="{0DADC307-BC6F-4A4D-ADEC-9AC9CEA14913}" type="parTrans" cxnId="{4C9C6FB2-DCF2-49E4-9865-09AAD68529CB}">
      <dgm:prSet/>
      <dgm:spPr/>
      <dgm:t>
        <a:bodyPr/>
        <a:lstStyle/>
        <a:p>
          <a:endParaRPr lang="en-US"/>
        </a:p>
      </dgm:t>
    </dgm:pt>
    <dgm:pt modelId="{9DC8103D-A5B2-4714-BA8B-06C34564C8D6}" type="sibTrans" cxnId="{4C9C6FB2-DCF2-49E4-9865-09AAD68529CB}">
      <dgm:prSet/>
      <dgm:spPr/>
      <dgm:t>
        <a:bodyPr/>
        <a:lstStyle/>
        <a:p>
          <a:endParaRPr lang="en-US"/>
        </a:p>
      </dgm:t>
    </dgm:pt>
    <dgm:pt modelId="{3ADFDED9-314A-4D35-86BB-3A30FC925D69}">
      <dgm:prSet phldrT="[Text]" custT="1"/>
      <dgm:spPr/>
      <dgm:t>
        <a:bodyPr/>
        <a:lstStyle/>
        <a:p>
          <a:r>
            <a:rPr lang="en-US" sz="1800" dirty="0" smtClean="0"/>
            <a:t>Conducted focus groups and interviews with 147 senior and disabled public housing residents and 135 staff members and community partners at case study sites</a:t>
          </a:r>
          <a:endParaRPr lang="en-US" sz="1800" dirty="0"/>
        </a:p>
      </dgm:t>
    </dgm:pt>
    <dgm:pt modelId="{C34BA666-EAE4-460F-9565-2EDCCC53600C}" type="parTrans" cxnId="{A734678D-063E-4991-BFFE-295C63C1EF23}">
      <dgm:prSet/>
      <dgm:spPr/>
      <dgm:t>
        <a:bodyPr/>
        <a:lstStyle/>
        <a:p>
          <a:endParaRPr lang="en-US"/>
        </a:p>
      </dgm:t>
    </dgm:pt>
    <dgm:pt modelId="{C166F17C-BCD1-42DC-AF12-3A5B4CC96FFD}" type="sibTrans" cxnId="{A734678D-063E-4991-BFFE-295C63C1EF23}">
      <dgm:prSet/>
      <dgm:spPr/>
      <dgm:t>
        <a:bodyPr/>
        <a:lstStyle/>
        <a:p>
          <a:endParaRPr lang="en-US"/>
        </a:p>
      </dgm:t>
    </dgm:pt>
    <dgm:pt modelId="{729457F4-92B6-4509-B0F7-670E13538B04}" type="pres">
      <dgm:prSet presAssocID="{2F0406A6-36E3-43C4-A19D-835FAAFFBCDB}" presName="Name0" presStyleCnt="0">
        <dgm:presLayoutVars>
          <dgm:dir/>
          <dgm:animLvl val="lvl"/>
          <dgm:resizeHandles val="exact"/>
        </dgm:presLayoutVars>
      </dgm:prSet>
      <dgm:spPr/>
      <dgm:t>
        <a:bodyPr/>
        <a:lstStyle/>
        <a:p>
          <a:endParaRPr lang="en-US"/>
        </a:p>
      </dgm:t>
    </dgm:pt>
    <dgm:pt modelId="{D1525404-0D77-49FD-82E8-AE83EA87C177}" type="pres">
      <dgm:prSet presAssocID="{4B175188-2535-413B-8D24-4D108D6BDE90}" presName="linNode" presStyleCnt="0"/>
      <dgm:spPr/>
    </dgm:pt>
    <dgm:pt modelId="{0CB3165F-27A7-47F8-B124-5C1DF893CBDD}" type="pres">
      <dgm:prSet presAssocID="{4B175188-2535-413B-8D24-4D108D6BDE90}" presName="parentText" presStyleLbl="node1" presStyleIdx="0" presStyleCnt="4">
        <dgm:presLayoutVars>
          <dgm:chMax val="1"/>
          <dgm:bulletEnabled val="1"/>
        </dgm:presLayoutVars>
      </dgm:prSet>
      <dgm:spPr/>
      <dgm:t>
        <a:bodyPr/>
        <a:lstStyle/>
        <a:p>
          <a:endParaRPr lang="en-US"/>
        </a:p>
      </dgm:t>
    </dgm:pt>
    <dgm:pt modelId="{9F23AF86-52F8-4134-A580-8422ABD71B5A}" type="pres">
      <dgm:prSet presAssocID="{4B175188-2535-413B-8D24-4D108D6BDE90}" presName="descendantText" presStyleLbl="alignAccFollowNode1" presStyleIdx="0" presStyleCnt="4">
        <dgm:presLayoutVars>
          <dgm:bulletEnabled val="1"/>
        </dgm:presLayoutVars>
      </dgm:prSet>
      <dgm:spPr/>
      <dgm:t>
        <a:bodyPr/>
        <a:lstStyle/>
        <a:p>
          <a:endParaRPr lang="en-US"/>
        </a:p>
      </dgm:t>
    </dgm:pt>
    <dgm:pt modelId="{E0144628-162E-4C23-9F6D-B46A68E89C82}" type="pres">
      <dgm:prSet presAssocID="{FA46CDFE-1FBF-4140-ADBF-4303FC7C4D60}" presName="sp" presStyleCnt="0"/>
      <dgm:spPr/>
    </dgm:pt>
    <dgm:pt modelId="{F661F3B8-C190-473C-9D3C-930412D8BB86}" type="pres">
      <dgm:prSet presAssocID="{72FFC807-D798-4569-A26C-752F532628D5}" presName="linNode" presStyleCnt="0"/>
      <dgm:spPr/>
    </dgm:pt>
    <dgm:pt modelId="{5B47B8AB-EB24-493E-B347-E300560676DA}" type="pres">
      <dgm:prSet presAssocID="{72FFC807-D798-4569-A26C-752F532628D5}" presName="parentText" presStyleLbl="node1" presStyleIdx="1" presStyleCnt="4">
        <dgm:presLayoutVars>
          <dgm:chMax val="1"/>
          <dgm:bulletEnabled val="1"/>
        </dgm:presLayoutVars>
      </dgm:prSet>
      <dgm:spPr/>
      <dgm:t>
        <a:bodyPr/>
        <a:lstStyle/>
        <a:p>
          <a:endParaRPr lang="en-US"/>
        </a:p>
      </dgm:t>
    </dgm:pt>
    <dgm:pt modelId="{9BB3BB7F-2BE3-4C68-B108-A9E54F27657F}" type="pres">
      <dgm:prSet presAssocID="{72FFC807-D798-4569-A26C-752F532628D5}" presName="descendantText" presStyleLbl="alignAccFollowNode1" presStyleIdx="1" presStyleCnt="4">
        <dgm:presLayoutVars>
          <dgm:bulletEnabled val="1"/>
        </dgm:presLayoutVars>
      </dgm:prSet>
      <dgm:spPr/>
      <dgm:t>
        <a:bodyPr/>
        <a:lstStyle/>
        <a:p>
          <a:endParaRPr lang="en-US"/>
        </a:p>
      </dgm:t>
    </dgm:pt>
    <dgm:pt modelId="{3F66D8E7-E832-451E-8CDA-4C02275A7188}" type="pres">
      <dgm:prSet presAssocID="{CCF3708A-3553-4012-955D-5E8E6F880C04}" presName="sp" presStyleCnt="0"/>
      <dgm:spPr/>
    </dgm:pt>
    <dgm:pt modelId="{236DB40B-58EC-4545-AD54-56A659A6CC44}" type="pres">
      <dgm:prSet presAssocID="{7F1A052B-AB09-4E7B-A397-DC15658E6FA0}" presName="linNode" presStyleCnt="0"/>
      <dgm:spPr/>
    </dgm:pt>
    <dgm:pt modelId="{002D6977-CF44-4387-BA42-946BF14AB5C3}" type="pres">
      <dgm:prSet presAssocID="{7F1A052B-AB09-4E7B-A397-DC15658E6FA0}" presName="parentText" presStyleLbl="node1" presStyleIdx="2" presStyleCnt="4">
        <dgm:presLayoutVars>
          <dgm:chMax val="1"/>
          <dgm:bulletEnabled val="1"/>
        </dgm:presLayoutVars>
      </dgm:prSet>
      <dgm:spPr/>
      <dgm:t>
        <a:bodyPr/>
        <a:lstStyle/>
        <a:p>
          <a:endParaRPr lang="en-US"/>
        </a:p>
      </dgm:t>
    </dgm:pt>
    <dgm:pt modelId="{0C8898CC-5CEB-4738-A119-70A0BC4BA83C}" type="pres">
      <dgm:prSet presAssocID="{7F1A052B-AB09-4E7B-A397-DC15658E6FA0}" presName="descendantText" presStyleLbl="alignAccFollowNode1" presStyleIdx="2" presStyleCnt="4">
        <dgm:presLayoutVars>
          <dgm:bulletEnabled val="1"/>
        </dgm:presLayoutVars>
      </dgm:prSet>
      <dgm:spPr/>
      <dgm:t>
        <a:bodyPr/>
        <a:lstStyle/>
        <a:p>
          <a:endParaRPr lang="en-US"/>
        </a:p>
      </dgm:t>
    </dgm:pt>
    <dgm:pt modelId="{4A35FE65-3559-4F67-996D-3E0A91DE618A}" type="pres">
      <dgm:prSet presAssocID="{A291E084-61D0-4CFD-8980-891D91C08A6C}" presName="sp" presStyleCnt="0"/>
      <dgm:spPr/>
    </dgm:pt>
    <dgm:pt modelId="{5252F809-113A-41C2-B1CA-4B32132EB516}" type="pres">
      <dgm:prSet presAssocID="{3CC1DDA1-3FD2-4265-9F17-D6AEA9633219}" presName="linNode" presStyleCnt="0"/>
      <dgm:spPr/>
    </dgm:pt>
    <dgm:pt modelId="{F77313DC-566A-44E9-A41A-CD4F73A95524}" type="pres">
      <dgm:prSet presAssocID="{3CC1DDA1-3FD2-4265-9F17-D6AEA9633219}" presName="parentText" presStyleLbl="node1" presStyleIdx="3" presStyleCnt="4">
        <dgm:presLayoutVars>
          <dgm:chMax val="1"/>
          <dgm:bulletEnabled val="1"/>
        </dgm:presLayoutVars>
      </dgm:prSet>
      <dgm:spPr/>
      <dgm:t>
        <a:bodyPr/>
        <a:lstStyle/>
        <a:p>
          <a:endParaRPr lang="en-US"/>
        </a:p>
      </dgm:t>
    </dgm:pt>
    <dgm:pt modelId="{6DACA64D-6273-4800-93E9-882CE908093B}" type="pres">
      <dgm:prSet presAssocID="{3CC1DDA1-3FD2-4265-9F17-D6AEA9633219}" presName="descendantText" presStyleLbl="alignAccFollowNode1" presStyleIdx="3" presStyleCnt="4">
        <dgm:presLayoutVars>
          <dgm:bulletEnabled val="1"/>
        </dgm:presLayoutVars>
      </dgm:prSet>
      <dgm:spPr/>
      <dgm:t>
        <a:bodyPr/>
        <a:lstStyle/>
        <a:p>
          <a:endParaRPr lang="en-US"/>
        </a:p>
      </dgm:t>
    </dgm:pt>
  </dgm:ptLst>
  <dgm:cxnLst>
    <dgm:cxn modelId="{05D93461-8A88-418A-AF7D-BADA75675B8A}" srcId="{72FFC807-D798-4569-A26C-752F532628D5}" destId="{3991747C-6697-4B98-BCFB-DF9F5ABBDD93}" srcOrd="0" destOrd="0" parTransId="{D07F86AA-461C-4C3D-827B-8EF56527CFC6}" sibTransId="{D65553BA-1D8B-40E5-90C3-9B3E61796B8E}"/>
    <dgm:cxn modelId="{B0A20C0F-F70F-45C8-892B-564D7129A9D7}" srcId="{2F0406A6-36E3-43C4-A19D-835FAAFFBCDB}" destId="{4B175188-2535-413B-8D24-4D108D6BDE90}" srcOrd="0" destOrd="0" parTransId="{7917E21C-14AB-41F2-9777-953BE1E3FF51}" sibTransId="{FA46CDFE-1FBF-4140-ADBF-4303FC7C4D60}"/>
    <dgm:cxn modelId="{BFCEEC15-2F66-4C1C-9C66-1DD6085153D3}" type="presOf" srcId="{D4988F42-68A8-44E2-98DF-FB1FE00AF25D}" destId="{0C8898CC-5CEB-4738-A119-70A0BC4BA83C}" srcOrd="0" destOrd="0" presId="urn:microsoft.com/office/officeart/2005/8/layout/vList5"/>
    <dgm:cxn modelId="{76A375EA-9C9C-460C-B719-2EB73629D5C5}" srcId="{2F0406A6-36E3-43C4-A19D-835FAAFFBCDB}" destId="{72FFC807-D798-4569-A26C-752F532628D5}" srcOrd="1" destOrd="0" parTransId="{63B6C6F2-6D86-4CF8-919F-880ABD4FA23F}" sibTransId="{CCF3708A-3553-4012-955D-5E8E6F880C04}"/>
    <dgm:cxn modelId="{A734678D-063E-4991-BFFE-295C63C1EF23}" srcId="{3CC1DDA1-3FD2-4265-9F17-D6AEA9633219}" destId="{3ADFDED9-314A-4D35-86BB-3A30FC925D69}" srcOrd="0" destOrd="0" parTransId="{C34BA666-EAE4-460F-9565-2EDCCC53600C}" sibTransId="{C166F17C-BCD1-42DC-AF12-3A5B4CC96FFD}"/>
    <dgm:cxn modelId="{D45085C0-1C68-4545-860B-7F989A4A1733}" type="presOf" srcId="{72FFC807-D798-4569-A26C-752F532628D5}" destId="{5B47B8AB-EB24-493E-B347-E300560676DA}" srcOrd="0" destOrd="0" presId="urn:microsoft.com/office/officeart/2005/8/layout/vList5"/>
    <dgm:cxn modelId="{648D75E1-2697-4875-8168-7C81E6FFC84C}" srcId="{4B175188-2535-413B-8D24-4D108D6BDE90}" destId="{EB8B5CE1-C7A2-4DCC-9790-F29368B1A151}" srcOrd="0" destOrd="0" parTransId="{1AE5D5EE-7EEB-45B6-B552-0A4F8E595CAD}" sibTransId="{387D529E-D150-429E-847F-2AC9ACBA7E71}"/>
    <dgm:cxn modelId="{F5C27187-4C07-48CB-850F-45EE634B6833}" type="presOf" srcId="{4B175188-2535-413B-8D24-4D108D6BDE90}" destId="{0CB3165F-27A7-47F8-B124-5C1DF893CBDD}" srcOrd="0" destOrd="0" presId="urn:microsoft.com/office/officeart/2005/8/layout/vList5"/>
    <dgm:cxn modelId="{4C9C6FB2-DCF2-49E4-9865-09AAD68529CB}" srcId="{2F0406A6-36E3-43C4-A19D-835FAAFFBCDB}" destId="{3CC1DDA1-3FD2-4265-9F17-D6AEA9633219}" srcOrd="3" destOrd="0" parTransId="{0DADC307-BC6F-4A4D-ADEC-9AC9CEA14913}" sibTransId="{9DC8103D-A5B2-4714-BA8B-06C34564C8D6}"/>
    <dgm:cxn modelId="{4F495F48-E79E-4390-B038-7B0466A29D51}" type="presOf" srcId="{3CC1DDA1-3FD2-4265-9F17-D6AEA9633219}" destId="{F77313DC-566A-44E9-A41A-CD4F73A95524}" srcOrd="0" destOrd="0" presId="urn:microsoft.com/office/officeart/2005/8/layout/vList5"/>
    <dgm:cxn modelId="{731A5160-93CB-4E2E-8EDC-E1158120906F}" type="presOf" srcId="{2F0406A6-36E3-43C4-A19D-835FAAFFBCDB}" destId="{729457F4-92B6-4509-B0F7-670E13538B04}" srcOrd="0" destOrd="0" presId="urn:microsoft.com/office/officeart/2005/8/layout/vList5"/>
    <dgm:cxn modelId="{3C7D6F90-E021-4DA5-BF84-E3E0AE7817AB}" srcId="{2F0406A6-36E3-43C4-A19D-835FAAFFBCDB}" destId="{7F1A052B-AB09-4E7B-A397-DC15658E6FA0}" srcOrd="2" destOrd="0" parTransId="{17C6AE57-23AC-4CE8-A52E-028A9570650D}" sibTransId="{A291E084-61D0-4CFD-8980-891D91C08A6C}"/>
    <dgm:cxn modelId="{993CBBB9-695D-4E16-82C7-20BB20DE9D94}" type="presOf" srcId="{3ADFDED9-314A-4D35-86BB-3A30FC925D69}" destId="{6DACA64D-6273-4800-93E9-882CE908093B}" srcOrd="0" destOrd="0" presId="urn:microsoft.com/office/officeart/2005/8/layout/vList5"/>
    <dgm:cxn modelId="{47E7337C-F3E0-41BE-9DC5-CD2E6B6D256F}" srcId="{7F1A052B-AB09-4E7B-A397-DC15658E6FA0}" destId="{D4988F42-68A8-44E2-98DF-FB1FE00AF25D}" srcOrd="0" destOrd="0" parTransId="{397E8B97-C666-4DB5-A5E5-859883B05160}" sibTransId="{7F9DEED0-152D-4F0A-A3FC-33C0E176C638}"/>
    <dgm:cxn modelId="{F2DEE3CD-D279-479E-BC79-AE77EF5AD324}" type="presOf" srcId="{7F1A052B-AB09-4E7B-A397-DC15658E6FA0}" destId="{002D6977-CF44-4387-BA42-946BF14AB5C3}" srcOrd="0" destOrd="0" presId="urn:microsoft.com/office/officeart/2005/8/layout/vList5"/>
    <dgm:cxn modelId="{44100C47-8E65-4611-AB76-C75B6C953CCC}" type="presOf" srcId="{EB8B5CE1-C7A2-4DCC-9790-F29368B1A151}" destId="{9F23AF86-52F8-4134-A580-8422ABD71B5A}" srcOrd="0" destOrd="0" presId="urn:microsoft.com/office/officeart/2005/8/layout/vList5"/>
    <dgm:cxn modelId="{16330E55-8501-4C41-8CDC-749EB8F921BC}" type="presOf" srcId="{3991747C-6697-4B98-BCFB-DF9F5ABBDD93}" destId="{9BB3BB7F-2BE3-4C68-B108-A9E54F27657F}" srcOrd="0" destOrd="0" presId="urn:microsoft.com/office/officeart/2005/8/layout/vList5"/>
    <dgm:cxn modelId="{A0B989C5-31C1-487A-94C0-7BD9F37CDBFC}" type="presParOf" srcId="{729457F4-92B6-4509-B0F7-670E13538B04}" destId="{D1525404-0D77-49FD-82E8-AE83EA87C177}" srcOrd="0" destOrd="0" presId="urn:microsoft.com/office/officeart/2005/8/layout/vList5"/>
    <dgm:cxn modelId="{3D43B399-624B-4341-9DEC-F5E83DAD761D}" type="presParOf" srcId="{D1525404-0D77-49FD-82E8-AE83EA87C177}" destId="{0CB3165F-27A7-47F8-B124-5C1DF893CBDD}" srcOrd="0" destOrd="0" presId="urn:microsoft.com/office/officeart/2005/8/layout/vList5"/>
    <dgm:cxn modelId="{898A6BEE-42BC-405B-9DFA-6A73F8E8FB72}" type="presParOf" srcId="{D1525404-0D77-49FD-82E8-AE83EA87C177}" destId="{9F23AF86-52F8-4134-A580-8422ABD71B5A}" srcOrd="1" destOrd="0" presId="urn:microsoft.com/office/officeart/2005/8/layout/vList5"/>
    <dgm:cxn modelId="{62712333-59FF-49AC-AC5C-2C71E81A48FC}" type="presParOf" srcId="{729457F4-92B6-4509-B0F7-670E13538B04}" destId="{E0144628-162E-4C23-9F6D-B46A68E89C82}" srcOrd="1" destOrd="0" presId="urn:microsoft.com/office/officeart/2005/8/layout/vList5"/>
    <dgm:cxn modelId="{BF143C4D-2597-4591-9A2D-71924BDE0ED5}" type="presParOf" srcId="{729457F4-92B6-4509-B0F7-670E13538B04}" destId="{F661F3B8-C190-473C-9D3C-930412D8BB86}" srcOrd="2" destOrd="0" presId="urn:microsoft.com/office/officeart/2005/8/layout/vList5"/>
    <dgm:cxn modelId="{FFBF4363-33E9-4BC5-A57B-CCDD7BBAF3BB}" type="presParOf" srcId="{F661F3B8-C190-473C-9D3C-930412D8BB86}" destId="{5B47B8AB-EB24-493E-B347-E300560676DA}" srcOrd="0" destOrd="0" presId="urn:microsoft.com/office/officeart/2005/8/layout/vList5"/>
    <dgm:cxn modelId="{6CD6492B-7BF2-4798-8EE6-FF1C2C7801ED}" type="presParOf" srcId="{F661F3B8-C190-473C-9D3C-930412D8BB86}" destId="{9BB3BB7F-2BE3-4C68-B108-A9E54F27657F}" srcOrd="1" destOrd="0" presId="urn:microsoft.com/office/officeart/2005/8/layout/vList5"/>
    <dgm:cxn modelId="{2CC368E4-E3CF-4B0B-B891-04911BE67D11}" type="presParOf" srcId="{729457F4-92B6-4509-B0F7-670E13538B04}" destId="{3F66D8E7-E832-451E-8CDA-4C02275A7188}" srcOrd="3" destOrd="0" presId="urn:microsoft.com/office/officeart/2005/8/layout/vList5"/>
    <dgm:cxn modelId="{5B47DAAA-F21B-409F-BD8D-2614CAF7F2EC}" type="presParOf" srcId="{729457F4-92B6-4509-B0F7-670E13538B04}" destId="{236DB40B-58EC-4545-AD54-56A659A6CC44}" srcOrd="4" destOrd="0" presId="urn:microsoft.com/office/officeart/2005/8/layout/vList5"/>
    <dgm:cxn modelId="{11086601-97E2-48BA-9303-83B7C9902348}" type="presParOf" srcId="{236DB40B-58EC-4545-AD54-56A659A6CC44}" destId="{002D6977-CF44-4387-BA42-946BF14AB5C3}" srcOrd="0" destOrd="0" presId="urn:microsoft.com/office/officeart/2005/8/layout/vList5"/>
    <dgm:cxn modelId="{D61B54B9-D63C-4707-9D1E-431124E355CA}" type="presParOf" srcId="{236DB40B-58EC-4545-AD54-56A659A6CC44}" destId="{0C8898CC-5CEB-4738-A119-70A0BC4BA83C}" srcOrd="1" destOrd="0" presId="urn:microsoft.com/office/officeart/2005/8/layout/vList5"/>
    <dgm:cxn modelId="{2A1DDA1B-4732-46B0-B03C-4AB697DC2702}" type="presParOf" srcId="{729457F4-92B6-4509-B0F7-670E13538B04}" destId="{4A35FE65-3559-4F67-996D-3E0A91DE618A}" srcOrd="5" destOrd="0" presId="urn:microsoft.com/office/officeart/2005/8/layout/vList5"/>
    <dgm:cxn modelId="{37B3808C-3D94-4E2B-AA62-0E61BDDCDCBE}" type="presParOf" srcId="{729457F4-92B6-4509-B0F7-670E13538B04}" destId="{5252F809-113A-41C2-B1CA-4B32132EB516}" srcOrd="6" destOrd="0" presId="urn:microsoft.com/office/officeart/2005/8/layout/vList5"/>
    <dgm:cxn modelId="{55BDECA5-93B2-4676-AC18-E57BD2EDCDCF}" type="presParOf" srcId="{5252F809-113A-41C2-B1CA-4B32132EB516}" destId="{F77313DC-566A-44E9-A41A-CD4F73A95524}" srcOrd="0" destOrd="0" presId="urn:microsoft.com/office/officeart/2005/8/layout/vList5"/>
    <dgm:cxn modelId="{9C723BF5-F433-443B-BC7E-A57B82C0CCFB}" type="presParOf" srcId="{5252F809-113A-41C2-B1CA-4B32132EB516}" destId="{6DACA64D-6273-4800-93E9-882CE908093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D7BD7-985E-4999-8B25-5FE40B7B81F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60EF8EA-391A-4446-9F4A-AA95C17F2015}">
      <dgm:prSet phldrT="[Text]"/>
      <dgm:spPr>
        <a:solidFill>
          <a:srgbClr val="00436C"/>
        </a:solidFill>
      </dgm:spPr>
      <dgm:t>
        <a:bodyPr/>
        <a:lstStyle/>
        <a:p>
          <a:r>
            <a:rPr lang="en-US" dirty="0" smtClean="0"/>
            <a:t>If the rule-making process does not result in changes to the average number of units designated, as many as 16,185 units would be newly designated for seniors over the next five years, compared with 340 or fewer allocated to younger people with disabilities. </a:t>
          </a:r>
          <a:endParaRPr lang="en-US" dirty="0"/>
        </a:p>
      </dgm:t>
    </dgm:pt>
    <dgm:pt modelId="{B67A4C4D-B2F2-4ED9-A9E7-8766138237BE}" type="parTrans" cxnId="{0C5BD8AD-E53F-4B36-9943-1443612F6983}">
      <dgm:prSet/>
      <dgm:spPr/>
      <dgm:t>
        <a:bodyPr/>
        <a:lstStyle/>
        <a:p>
          <a:endParaRPr lang="en-US"/>
        </a:p>
      </dgm:t>
    </dgm:pt>
    <dgm:pt modelId="{265F79D5-3FBB-48DF-9A0A-A1DFFEEB39F9}" type="sibTrans" cxnId="{0C5BD8AD-E53F-4B36-9943-1443612F6983}">
      <dgm:prSet/>
      <dgm:spPr/>
      <dgm:t>
        <a:bodyPr/>
        <a:lstStyle/>
        <a:p>
          <a:endParaRPr lang="en-US"/>
        </a:p>
      </dgm:t>
    </dgm:pt>
    <dgm:pt modelId="{723B1447-DCB0-45D1-BC74-E90B95777C90}">
      <dgm:prSet phldrT="[Text]"/>
      <dgm:spPr>
        <a:solidFill>
          <a:schemeClr val="tx1">
            <a:lumMod val="65000"/>
            <a:lumOff val="35000"/>
          </a:schemeClr>
        </a:solidFill>
      </dgm:spPr>
      <dgm:t>
        <a:bodyPr/>
        <a:lstStyle/>
        <a:p>
          <a:r>
            <a:rPr lang="en-US" dirty="0" smtClean="0"/>
            <a:t>If the rule-making improves collaboration with those addressing fair housing and homelessness, access by younger people with disabilities and frail seniors to public housing units and therefore to more housing choices could increase. </a:t>
          </a:r>
          <a:endParaRPr lang="en-US" dirty="0"/>
        </a:p>
      </dgm:t>
    </dgm:pt>
    <dgm:pt modelId="{564D0D89-FAA0-4F05-81AD-AB9730408D9E}" type="parTrans" cxnId="{AD1CDDAC-C517-4AAD-ABAF-66D76168960A}">
      <dgm:prSet/>
      <dgm:spPr/>
      <dgm:t>
        <a:bodyPr/>
        <a:lstStyle/>
        <a:p>
          <a:endParaRPr lang="en-US"/>
        </a:p>
      </dgm:t>
    </dgm:pt>
    <dgm:pt modelId="{51118C90-97EF-42C0-BE89-C60209A8E3C5}" type="sibTrans" cxnId="{AD1CDDAC-C517-4AAD-ABAF-66D76168960A}">
      <dgm:prSet/>
      <dgm:spPr/>
      <dgm:t>
        <a:bodyPr/>
        <a:lstStyle/>
        <a:p>
          <a:endParaRPr lang="en-US"/>
        </a:p>
      </dgm:t>
    </dgm:pt>
    <dgm:pt modelId="{CFE81749-2953-4F11-9061-3F9EF85A12E6}">
      <dgm:prSet phldrT="[Text]"/>
      <dgm:spPr/>
      <dgm:t>
        <a:bodyPr/>
        <a:lstStyle/>
        <a:p>
          <a:r>
            <a:rPr lang="en-US" dirty="0" smtClean="0"/>
            <a:t>If the rule-making promotes alignment of affordable housing and health resources, more senior and disabled families could gain access to supportive services that benefit health. </a:t>
          </a:r>
          <a:endParaRPr lang="en-US" dirty="0"/>
        </a:p>
      </dgm:t>
    </dgm:pt>
    <dgm:pt modelId="{D0D00A5F-5DFF-4D73-808D-635D80451A2C}" type="sibTrans" cxnId="{EF9174EF-C561-4944-9E26-C9F4B2CC16EF}">
      <dgm:prSet/>
      <dgm:spPr/>
      <dgm:t>
        <a:bodyPr/>
        <a:lstStyle/>
        <a:p>
          <a:endParaRPr lang="en-US"/>
        </a:p>
      </dgm:t>
    </dgm:pt>
    <dgm:pt modelId="{025ACB7D-95FE-490D-8E26-6C0EA4EBEA82}" type="parTrans" cxnId="{EF9174EF-C561-4944-9E26-C9F4B2CC16EF}">
      <dgm:prSet/>
      <dgm:spPr/>
      <dgm:t>
        <a:bodyPr/>
        <a:lstStyle/>
        <a:p>
          <a:endParaRPr lang="en-US"/>
        </a:p>
      </dgm:t>
    </dgm:pt>
    <dgm:pt modelId="{6C205F61-63CF-4540-AA1D-1B226070CE7A}" type="pres">
      <dgm:prSet presAssocID="{3C7D7BD7-985E-4999-8B25-5FE40B7B81F9}" presName="linear" presStyleCnt="0">
        <dgm:presLayoutVars>
          <dgm:dir/>
          <dgm:resizeHandles val="exact"/>
        </dgm:presLayoutVars>
      </dgm:prSet>
      <dgm:spPr/>
      <dgm:t>
        <a:bodyPr/>
        <a:lstStyle/>
        <a:p>
          <a:endParaRPr lang="en-US"/>
        </a:p>
      </dgm:t>
    </dgm:pt>
    <dgm:pt modelId="{41F008F4-D51D-4D92-A088-98EBD53F3D5F}" type="pres">
      <dgm:prSet presAssocID="{260EF8EA-391A-4446-9F4A-AA95C17F2015}" presName="comp" presStyleCnt="0"/>
      <dgm:spPr/>
    </dgm:pt>
    <dgm:pt modelId="{B2B75699-5D14-4580-B417-1DB267C10967}" type="pres">
      <dgm:prSet presAssocID="{260EF8EA-391A-4446-9F4A-AA95C17F2015}" presName="box" presStyleLbl="node1" presStyleIdx="0" presStyleCnt="3"/>
      <dgm:spPr/>
      <dgm:t>
        <a:bodyPr/>
        <a:lstStyle/>
        <a:p>
          <a:endParaRPr lang="en-US"/>
        </a:p>
      </dgm:t>
    </dgm:pt>
    <dgm:pt modelId="{60DDEF3D-244A-46DE-877A-FE60A74055CA}" type="pres">
      <dgm:prSet presAssocID="{260EF8EA-391A-4446-9F4A-AA95C17F2015}"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A99469A2-A5F6-4663-AEDA-02969607897D}" type="pres">
      <dgm:prSet presAssocID="{260EF8EA-391A-4446-9F4A-AA95C17F2015}" presName="text" presStyleLbl="node1" presStyleIdx="0" presStyleCnt="3">
        <dgm:presLayoutVars>
          <dgm:bulletEnabled val="1"/>
        </dgm:presLayoutVars>
      </dgm:prSet>
      <dgm:spPr/>
      <dgm:t>
        <a:bodyPr/>
        <a:lstStyle/>
        <a:p>
          <a:endParaRPr lang="en-US"/>
        </a:p>
      </dgm:t>
    </dgm:pt>
    <dgm:pt modelId="{69E9118F-D10D-45F0-9B35-DA53E776EFE8}" type="pres">
      <dgm:prSet presAssocID="{265F79D5-3FBB-48DF-9A0A-A1DFFEEB39F9}" presName="spacer" presStyleCnt="0"/>
      <dgm:spPr/>
    </dgm:pt>
    <dgm:pt modelId="{D41306F5-7500-4BAE-BE1B-8F5B21C95994}" type="pres">
      <dgm:prSet presAssocID="{723B1447-DCB0-45D1-BC74-E90B95777C90}" presName="comp" presStyleCnt="0"/>
      <dgm:spPr/>
    </dgm:pt>
    <dgm:pt modelId="{2B6843D7-A832-4610-B260-443D267BEF8C}" type="pres">
      <dgm:prSet presAssocID="{723B1447-DCB0-45D1-BC74-E90B95777C90}" presName="box" presStyleLbl="node1" presStyleIdx="1" presStyleCnt="3"/>
      <dgm:spPr/>
      <dgm:t>
        <a:bodyPr/>
        <a:lstStyle/>
        <a:p>
          <a:endParaRPr lang="en-US"/>
        </a:p>
      </dgm:t>
    </dgm:pt>
    <dgm:pt modelId="{918546BA-D008-47D3-92D2-23152401285B}" type="pres">
      <dgm:prSet presAssocID="{723B1447-DCB0-45D1-BC74-E90B95777C90}"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pt>
    <dgm:pt modelId="{4D3F2ACE-DB56-442B-AE8D-4C7B378DFC48}" type="pres">
      <dgm:prSet presAssocID="{723B1447-DCB0-45D1-BC74-E90B95777C90}" presName="text" presStyleLbl="node1" presStyleIdx="1" presStyleCnt="3">
        <dgm:presLayoutVars>
          <dgm:bulletEnabled val="1"/>
        </dgm:presLayoutVars>
      </dgm:prSet>
      <dgm:spPr/>
      <dgm:t>
        <a:bodyPr/>
        <a:lstStyle/>
        <a:p>
          <a:endParaRPr lang="en-US"/>
        </a:p>
      </dgm:t>
    </dgm:pt>
    <dgm:pt modelId="{FBEF6F1B-96F5-4798-B274-095049A72BD9}" type="pres">
      <dgm:prSet presAssocID="{51118C90-97EF-42C0-BE89-C60209A8E3C5}" presName="spacer" presStyleCnt="0"/>
      <dgm:spPr/>
    </dgm:pt>
    <dgm:pt modelId="{82645502-689B-4D35-AD04-874CDBCED643}" type="pres">
      <dgm:prSet presAssocID="{CFE81749-2953-4F11-9061-3F9EF85A12E6}" presName="comp" presStyleCnt="0"/>
      <dgm:spPr/>
    </dgm:pt>
    <dgm:pt modelId="{97F631C7-2731-4098-9D95-A6E8BBFDD851}" type="pres">
      <dgm:prSet presAssocID="{CFE81749-2953-4F11-9061-3F9EF85A12E6}" presName="box" presStyleLbl="node1" presStyleIdx="2" presStyleCnt="3"/>
      <dgm:spPr/>
      <dgm:t>
        <a:bodyPr/>
        <a:lstStyle/>
        <a:p>
          <a:endParaRPr lang="en-US"/>
        </a:p>
      </dgm:t>
    </dgm:pt>
    <dgm:pt modelId="{9D0385B6-552A-4E74-A6CE-4DA33C4C79D5}" type="pres">
      <dgm:prSet presAssocID="{CFE81749-2953-4F11-9061-3F9EF85A12E6}"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2000" b="-22000"/>
          </a:stretch>
        </a:blipFill>
      </dgm:spPr>
    </dgm:pt>
    <dgm:pt modelId="{E9987BD4-ECB7-4AE9-92C9-3C5B31BD4A41}" type="pres">
      <dgm:prSet presAssocID="{CFE81749-2953-4F11-9061-3F9EF85A12E6}" presName="text" presStyleLbl="node1" presStyleIdx="2" presStyleCnt="3">
        <dgm:presLayoutVars>
          <dgm:bulletEnabled val="1"/>
        </dgm:presLayoutVars>
      </dgm:prSet>
      <dgm:spPr/>
      <dgm:t>
        <a:bodyPr/>
        <a:lstStyle/>
        <a:p>
          <a:endParaRPr lang="en-US"/>
        </a:p>
      </dgm:t>
    </dgm:pt>
  </dgm:ptLst>
  <dgm:cxnLst>
    <dgm:cxn modelId="{15A0107A-BCBA-45A6-98EE-ABE99B8BB0F8}" type="presOf" srcId="{260EF8EA-391A-4446-9F4A-AA95C17F2015}" destId="{B2B75699-5D14-4580-B417-1DB267C10967}" srcOrd="0" destOrd="0" presId="urn:microsoft.com/office/officeart/2005/8/layout/vList4"/>
    <dgm:cxn modelId="{AD1CDDAC-C517-4AAD-ABAF-66D76168960A}" srcId="{3C7D7BD7-985E-4999-8B25-5FE40B7B81F9}" destId="{723B1447-DCB0-45D1-BC74-E90B95777C90}" srcOrd="1" destOrd="0" parTransId="{564D0D89-FAA0-4F05-81AD-AB9730408D9E}" sibTransId="{51118C90-97EF-42C0-BE89-C60209A8E3C5}"/>
    <dgm:cxn modelId="{EF9174EF-C561-4944-9E26-C9F4B2CC16EF}" srcId="{3C7D7BD7-985E-4999-8B25-5FE40B7B81F9}" destId="{CFE81749-2953-4F11-9061-3F9EF85A12E6}" srcOrd="2" destOrd="0" parTransId="{025ACB7D-95FE-490D-8E26-6C0EA4EBEA82}" sibTransId="{D0D00A5F-5DFF-4D73-808D-635D80451A2C}"/>
    <dgm:cxn modelId="{E0938E4D-562D-4C6D-BF9F-ACAB07C7C292}" type="presOf" srcId="{723B1447-DCB0-45D1-BC74-E90B95777C90}" destId="{4D3F2ACE-DB56-442B-AE8D-4C7B378DFC48}" srcOrd="1" destOrd="0" presId="urn:microsoft.com/office/officeart/2005/8/layout/vList4"/>
    <dgm:cxn modelId="{8BC0BFB0-9EF0-4C2B-BCD9-09258972B8A0}" type="presOf" srcId="{CFE81749-2953-4F11-9061-3F9EF85A12E6}" destId="{97F631C7-2731-4098-9D95-A6E8BBFDD851}" srcOrd="0" destOrd="0" presId="urn:microsoft.com/office/officeart/2005/8/layout/vList4"/>
    <dgm:cxn modelId="{0C5BD8AD-E53F-4B36-9943-1443612F6983}" srcId="{3C7D7BD7-985E-4999-8B25-5FE40B7B81F9}" destId="{260EF8EA-391A-4446-9F4A-AA95C17F2015}" srcOrd="0" destOrd="0" parTransId="{B67A4C4D-B2F2-4ED9-A9E7-8766138237BE}" sibTransId="{265F79D5-3FBB-48DF-9A0A-A1DFFEEB39F9}"/>
    <dgm:cxn modelId="{BA02BBF0-5FD9-4B26-986B-0860B460D320}" type="presOf" srcId="{260EF8EA-391A-4446-9F4A-AA95C17F2015}" destId="{A99469A2-A5F6-4663-AEDA-02969607897D}" srcOrd="1" destOrd="0" presId="urn:microsoft.com/office/officeart/2005/8/layout/vList4"/>
    <dgm:cxn modelId="{10D6E12E-34A4-4A3A-BC91-A9A79A6D8949}" type="presOf" srcId="{3C7D7BD7-985E-4999-8B25-5FE40B7B81F9}" destId="{6C205F61-63CF-4540-AA1D-1B226070CE7A}" srcOrd="0" destOrd="0" presId="urn:microsoft.com/office/officeart/2005/8/layout/vList4"/>
    <dgm:cxn modelId="{829ECB6D-4468-44B7-8A34-A2BE09533B65}" type="presOf" srcId="{CFE81749-2953-4F11-9061-3F9EF85A12E6}" destId="{E9987BD4-ECB7-4AE9-92C9-3C5B31BD4A41}" srcOrd="1" destOrd="0" presId="urn:microsoft.com/office/officeart/2005/8/layout/vList4"/>
    <dgm:cxn modelId="{51374BB4-6BF1-4E55-AD2A-E56FB540B8A7}" type="presOf" srcId="{723B1447-DCB0-45D1-BC74-E90B95777C90}" destId="{2B6843D7-A832-4610-B260-443D267BEF8C}" srcOrd="0" destOrd="0" presId="urn:microsoft.com/office/officeart/2005/8/layout/vList4"/>
    <dgm:cxn modelId="{DC7E9703-B55D-4467-B001-0047653DEE0C}" type="presParOf" srcId="{6C205F61-63CF-4540-AA1D-1B226070CE7A}" destId="{41F008F4-D51D-4D92-A088-98EBD53F3D5F}" srcOrd="0" destOrd="0" presId="urn:microsoft.com/office/officeart/2005/8/layout/vList4"/>
    <dgm:cxn modelId="{C92A691C-6A2D-4B7C-B3AF-4EB1E7353A51}" type="presParOf" srcId="{41F008F4-D51D-4D92-A088-98EBD53F3D5F}" destId="{B2B75699-5D14-4580-B417-1DB267C10967}" srcOrd="0" destOrd="0" presId="urn:microsoft.com/office/officeart/2005/8/layout/vList4"/>
    <dgm:cxn modelId="{A2FF3534-605C-46A4-BCA0-7ABAEBF70842}" type="presParOf" srcId="{41F008F4-D51D-4D92-A088-98EBD53F3D5F}" destId="{60DDEF3D-244A-46DE-877A-FE60A74055CA}" srcOrd="1" destOrd="0" presId="urn:microsoft.com/office/officeart/2005/8/layout/vList4"/>
    <dgm:cxn modelId="{2AE57A8B-3B1E-4129-9E37-18C5376A57A3}" type="presParOf" srcId="{41F008F4-D51D-4D92-A088-98EBD53F3D5F}" destId="{A99469A2-A5F6-4663-AEDA-02969607897D}" srcOrd="2" destOrd="0" presId="urn:microsoft.com/office/officeart/2005/8/layout/vList4"/>
    <dgm:cxn modelId="{A5D175E9-A081-46AE-853A-978D4A2233E3}" type="presParOf" srcId="{6C205F61-63CF-4540-AA1D-1B226070CE7A}" destId="{69E9118F-D10D-45F0-9B35-DA53E776EFE8}" srcOrd="1" destOrd="0" presId="urn:microsoft.com/office/officeart/2005/8/layout/vList4"/>
    <dgm:cxn modelId="{6A56BB2E-9B35-49F8-8E53-2BC071CC2694}" type="presParOf" srcId="{6C205F61-63CF-4540-AA1D-1B226070CE7A}" destId="{D41306F5-7500-4BAE-BE1B-8F5B21C95994}" srcOrd="2" destOrd="0" presId="urn:microsoft.com/office/officeart/2005/8/layout/vList4"/>
    <dgm:cxn modelId="{D6AD400D-B4F4-40E5-BBF9-4089118DF1EA}" type="presParOf" srcId="{D41306F5-7500-4BAE-BE1B-8F5B21C95994}" destId="{2B6843D7-A832-4610-B260-443D267BEF8C}" srcOrd="0" destOrd="0" presId="urn:microsoft.com/office/officeart/2005/8/layout/vList4"/>
    <dgm:cxn modelId="{FC3F1534-C13F-45E0-880A-A14E94A13CA1}" type="presParOf" srcId="{D41306F5-7500-4BAE-BE1B-8F5B21C95994}" destId="{918546BA-D008-47D3-92D2-23152401285B}" srcOrd="1" destOrd="0" presId="urn:microsoft.com/office/officeart/2005/8/layout/vList4"/>
    <dgm:cxn modelId="{65AFEC16-504A-4133-9E09-8458DFFC18AF}" type="presParOf" srcId="{D41306F5-7500-4BAE-BE1B-8F5B21C95994}" destId="{4D3F2ACE-DB56-442B-AE8D-4C7B378DFC48}" srcOrd="2" destOrd="0" presId="urn:microsoft.com/office/officeart/2005/8/layout/vList4"/>
    <dgm:cxn modelId="{89109420-F7FB-4CC0-B074-1649A2AC5D09}" type="presParOf" srcId="{6C205F61-63CF-4540-AA1D-1B226070CE7A}" destId="{FBEF6F1B-96F5-4798-B274-095049A72BD9}" srcOrd="3" destOrd="0" presId="urn:microsoft.com/office/officeart/2005/8/layout/vList4"/>
    <dgm:cxn modelId="{188D391C-ABD4-4A4B-8DE0-6FC94CA3C9EF}" type="presParOf" srcId="{6C205F61-63CF-4540-AA1D-1B226070CE7A}" destId="{82645502-689B-4D35-AD04-874CDBCED643}" srcOrd="4" destOrd="0" presId="urn:microsoft.com/office/officeart/2005/8/layout/vList4"/>
    <dgm:cxn modelId="{DFCBC48D-2644-4F83-996A-0675454C9EFE}" type="presParOf" srcId="{82645502-689B-4D35-AD04-874CDBCED643}" destId="{97F631C7-2731-4098-9D95-A6E8BBFDD851}" srcOrd="0" destOrd="0" presId="urn:microsoft.com/office/officeart/2005/8/layout/vList4"/>
    <dgm:cxn modelId="{282923EB-B5A9-4973-AC83-690146355C9A}" type="presParOf" srcId="{82645502-689B-4D35-AD04-874CDBCED643}" destId="{9D0385B6-552A-4E74-A6CE-4DA33C4C79D5}" srcOrd="1" destOrd="0" presId="urn:microsoft.com/office/officeart/2005/8/layout/vList4"/>
    <dgm:cxn modelId="{C263AD1E-691D-41D9-9318-BE5CC2C38611}" type="presParOf" srcId="{82645502-689B-4D35-AD04-874CDBCED643}" destId="{E9987BD4-ECB7-4AE9-92C9-3C5B31BD4A4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D7BD7-985E-4999-8B25-5FE40B7B81F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60EF8EA-391A-4446-9F4A-AA95C17F2015}">
      <dgm:prSet phldrT="[Text]"/>
      <dgm:spPr>
        <a:solidFill>
          <a:srgbClr val="00436C"/>
        </a:solidFill>
      </dgm:spPr>
      <dgm:t>
        <a:bodyPr/>
        <a:lstStyle/>
        <a:p>
          <a:r>
            <a:rPr lang="en-US" dirty="0" smtClean="0"/>
            <a:t>Residents expressed differing preferences about living in public housing designated for seniors only as opposed to public housing designated for mixed populations. </a:t>
          </a:r>
          <a:endParaRPr lang="en-US" dirty="0"/>
        </a:p>
      </dgm:t>
    </dgm:pt>
    <dgm:pt modelId="{B67A4C4D-B2F2-4ED9-A9E7-8766138237BE}" type="parTrans" cxnId="{0C5BD8AD-E53F-4B36-9943-1443612F6983}">
      <dgm:prSet/>
      <dgm:spPr/>
      <dgm:t>
        <a:bodyPr/>
        <a:lstStyle/>
        <a:p>
          <a:endParaRPr lang="en-US"/>
        </a:p>
      </dgm:t>
    </dgm:pt>
    <dgm:pt modelId="{265F79D5-3FBB-48DF-9A0A-A1DFFEEB39F9}" type="sibTrans" cxnId="{0C5BD8AD-E53F-4B36-9943-1443612F6983}">
      <dgm:prSet/>
      <dgm:spPr/>
      <dgm:t>
        <a:bodyPr/>
        <a:lstStyle/>
        <a:p>
          <a:endParaRPr lang="en-US"/>
        </a:p>
      </dgm:t>
    </dgm:pt>
    <dgm:pt modelId="{723B1447-DCB0-45D1-BC74-E90B95777C90}">
      <dgm:prSet phldrT="[Text]"/>
      <dgm:spPr>
        <a:solidFill>
          <a:schemeClr val="tx1">
            <a:lumMod val="65000"/>
            <a:lumOff val="35000"/>
          </a:schemeClr>
        </a:solidFill>
      </dgm:spPr>
      <dgm:t>
        <a:bodyPr/>
        <a:lstStyle/>
        <a:p>
          <a:r>
            <a:rPr lang="en-US" dirty="0" smtClean="0"/>
            <a:t>Residents expressed concerns about the accessibility of their units and of the development as a whole and how it affected their health and safety.</a:t>
          </a:r>
          <a:endParaRPr lang="en-US" dirty="0"/>
        </a:p>
      </dgm:t>
    </dgm:pt>
    <dgm:pt modelId="{564D0D89-FAA0-4F05-81AD-AB9730408D9E}" type="parTrans" cxnId="{AD1CDDAC-C517-4AAD-ABAF-66D76168960A}">
      <dgm:prSet/>
      <dgm:spPr/>
      <dgm:t>
        <a:bodyPr/>
        <a:lstStyle/>
        <a:p>
          <a:endParaRPr lang="en-US"/>
        </a:p>
      </dgm:t>
    </dgm:pt>
    <dgm:pt modelId="{51118C90-97EF-42C0-BE89-C60209A8E3C5}" type="sibTrans" cxnId="{AD1CDDAC-C517-4AAD-ABAF-66D76168960A}">
      <dgm:prSet/>
      <dgm:spPr/>
      <dgm:t>
        <a:bodyPr/>
        <a:lstStyle/>
        <a:p>
          <a:endParaRPr lang="en-US"/>
        </a:p>
      </dgm:t>
    </dgm:pt>
    <dgm:pt modelId="{CFE81749-2953-4F11-9061-3F9EF85A12E6}">
      <dgm:prSet phldrT="[Text]"/>
      <dgm:spPr/>
      <dgm:t>
        <a:bodyPr/>
        <a:lstStyle/>
        <a:p>
          <a:r>
            <a:rPr lang="en-US" dirty="0" smtClean="0"/>
            <a:t>Mixed and disabled properties may be more likely to be located in neighborhoods with a greater share of racial or ethnic minority residents, higher poverty rates, and fewer opportunities for employment compared with senior-only properties.</a:t>
          </a:r>
          <a:endParaRPr lang="en-US" dirty="0"/>
        </a:p>
      </dgm:t>
    </dgm:pt>
    <dgm:pt modelId="{D0D00A5F-5DFF-4D73-808D-635D80451A2C}" type="sibTrans" cxnId="{EF9174EF-C561-4944-9E26-C9F4B2CC16EF}">
      <dgm:prSet/>
      <dgm:spPr/>
      <dgm:t>
        <a:bodyPr/>
        <a:lstStyle/>
        <a:p>
          <a:endParaRPr lang="en-US"/>
        </a:p>
      </dgm:t>
    </dgm:pt>
    <dgm:pt modelId="{025ACB7D-95FE-490D-8E26-6C0EA4EBEA82}" type="parTrans" cxnId="{EF9174EF-C561-4944-9E26-C9F4B2CC16EF}">
      <dgm:prSet/>
      <dgm:spPr/>
      <dgm:t>
        <a:bodyPr/>
        <a:lstStyle/>
        <a:p>
          <a:endParaRPr lang="en-US"/>
        </a:p>
      </dgm:t>
    </dgm:pt>
    <dgm:pt modelId="{6C205F61-63CF-4540-AA1D-1B226070CE7A}" type="pres">
      <dgm:prSet presAssocID="{3C7D7BD7-985E-4999-8B25-5FE40B7B81F9}" presName="linear" presStyleCnt="0">
        <dgm:presLayoutVars>
          <dgm:dir/>
          <dgm:resizeHandles val="exact"/>
        </dgm:presLayoutVars>
      </dgm:prSet>
      <dgm:spPr/>
      <dgm:t>
        <a:bodyPr/>
        <a:lstStyle/>
        <a:p>
          <a:endParaRPr lang="en-US"/>
        </a:p>
      </dgm:t>
    </dgm:pt>
    <dgm:pt modelId="{41F008F4-D51D-4D92-A088-98EBD53F3D5F}" type="pres">
      <dgm:prSet presAssocID="{260EF8EA-391A-4446-9F4A-AA95C17F2015}" presName="comp" presStyleCnt="0"/>
      <dgm:spPr/>
    </dgm:pt>
    <dgm:pt modelId="{B2B75699-5D14-4580-B417-1DB267C10967}" type="pres">
      <dgm:prSet presAssocID="{260EF8EA-391A-4446-9F4A-AA95C17F2015}" presName="box" presStyleLbl="node1" presStyleIdx="0" presStyleCnt="3"/>
      <dgm:spPr/>
      <dgm:t>
        <a:bodyPr/>
        <a:lstStyle/>
        <a:p>
          <a:endParaRPr lang="en-US"/>
        </a:p>
      </dgm:t>
    </dgm:pt>
    <dgm:pt modelId="{60DDEF3D-244A-46DE-877A-FE60A74055CA}" type="pres">
      <dgm:prSet presAssocID="{260EF8EA-391A-4446-9F4A-AA95C17F2015}"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A99469A2-A5F6-4663-AEDA-02969607897D}" type="pres">
      <dgm:prSet presAssocID="{260EF8EA-391A-4446-9F4A-AA95C17F2015}" presName="text" presStyleLbl="node1" presStyleIdx="0" presStyleCnt="3">
        <dgm:presLayoutVars>
          <dgm:bulletEnabled val="1"/>
        </dgm:presLayoutVars>
      </dgm:prSet>
      <dgm:spPr/>
      <dgm:t>
        <a:bodyPr/>
        <a:lstStyle/>
        <a:p>
          <a:endParaRPr lang="en-US"/>
        </a:p>
      </dgm:t>
    </dgm:pt>
    <dgm:pt modelId="{69E9118F-D10D-45F0-9B35-DA53E776EFE8}" type="pres">
      <dgm:prSet presAssocID="{265F79D5-3FBB-48DF-9A0A-A1DFFEEB39F9}" presName="spacer" presStyleCnt="0"/>
      <dgm:spPr/>
    </dgm:pt>
    <dgm:pt modelId="{D41306F5-7500-4BAE-BE1B-8F5B21C95994}" type="pres">
      <dgm:prSet presAssocID="{723B1447-DCB0-45D1-BC74-E90B95777C90}" presName="comp" presStyleCnt="0"/>
      <dgm:spPr/>
    </dgm:pt>
    <dgm:pt modelId="{2B6843D7-A832-4610-B260-443D267BEF8C}" type="pres">
      <dgm:prSet presAssocID="{723B1447-DCB0-45D1-BC74-E90B95777C90}" presName="box" presStyleLbl="node1" presStyleIdx="1" presStyleCnt="3"/>
      <dgm:spPr/>
      <dgm:t>
        <a:bodyPr/>
        <a:lstStyle/>
        <a:p>
          <a:endParaRPr lang="en-US"/>
        </a:p>
      </dgm:t>
    </dgm:pt>
    <dgm:pt modelId="{918546BA-D008-47D3-92D2-23152401285B}" type="pres">
      <dgm:prSet presAssocID="{723B1447-DCB0-45D1-BC74-E90B95777C90}"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6000" b="-36000"/>
          </a:stretch>
        </a:blipFill>
      </dgm:spPr>
    </dgm:pt>
    <dgm:pt modelId="{4D3F2ACE-DB56-442B-AE8D-4C7B378DFC48}" type="pres">
      <dgm:prSet presAssocID="{723B1447-DCB0-45D1-BC74-E90B95777C90}" presName="text" presStyleLbl="node1" presStyleIdx="1" presStyleCnt="3">
        <dgm:presLayoutVars>
          <dgm:bulletEnabled val="1"/>
        </dgm:presLayoutVars>
      </dgm:prSet>
      <dgm:spPr/>
      <dgm:t>
        <a:bodyPr/>
        <a:lstStyle/>
        <a:p>
          <a:endParaRPr lang="en-US"/>
        </a:p>
      </dgm:t>
    </dgm:pt>
    <dgm:pt modelId="{FBEF6F1B-96F5-4798-B274-095049A72BD9}" type="pres">
      <dgm:prSet presAssocID="{51118C90-97EF-42C0-BE89-C60209A8E3C5}" presName="spacer" presStyleCnt="0"/>
      <dgm:spPr/>
    </dgm:pt>
    <dgm:pt modelId="{82645502-689B-4D35-AD04-874CDBCED643}" type="pres">
      <dgm:prSet presAssocID="{CFE81749-2953-4F11-9061-3F9EF85A12E6}" presName="comp" presStyleCnt="0"/>
      <dgm:spPr/>
    </dgm:pt>
    <dgm:pt modelId="{97F631C7-2731-4098-9D95-A6E8BBFDD851}" type="pres">
      <dgm:prSet presAssocID="{CFE81749-2953-4F11-9061-3F9EF85A12E6}" presName="box" presStyleLbl="node1" presStyleIdx="2" presStyleCnt="3"/>
      <dgm:spPr/>
      <dgm:t>
        <a:bodyPr/>
        <a:lstStyle/>
        <a:p>
          <a:endParaRPr lang="en-US"/>
        </a:p>
      </dgm:t>
    </dgm:pt>
    <dgm:pt modelId="{9D0385B6-552A-4E74-A6CE-4DA33C4C79D5}" type="pres">
      <dgm:prSet presAssocID="{CFE81749-2953-4F11-9061-3F9EF85A12E6}"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6000" b="-36000"/>
          </a:stretch>
        </a:blipFill>
      </dgm:spPr>
    </dgm:pt>
    <dgm:pt modelId="{E9987BD4-ECB7-4AE9-92C9-3C5B31BD4A41}" type="pres">
      <dgm:prSet presAssocID="{CFE81749-2953-4F11-9061-3F9EF85A12E6}" presName="text" presStyleLbl="node1" presStyleIdx="2" presStyleCnt="3">
        <dgm:presLayoutVars>
          <dgm:bulletEnabled val="1"/>
        </dgm:presLayoutVars>
      </dgm:prSet>
      <dgm:spPr/>
      <dgm:t>
        <a:bodyPr/>
        <a:lstStyle/>
        <a:p>
          <a:endParaRPr lang="en-US"/>
        </a:p>
      </dgm:t>
    </dgm:pt>
  </dgm:ptLst>
  <dgm:cxnLst>
    <dgm:cxn modelId="{FA0EE800-A115-4A1D-B0DC-E614664E4EE1}" type="presOf" srcId="{CFE81749-2953-4F11-9061-3F9EF85A12E6}" destId="{E9987BD4-ECB7-4AE9-92C9-3C5B31BD4A41}" srcOrd="1" destOrd="0" presId="urn:microsoft.com/office/officeart/2005/8/layout/vList4"/>
    <dgm:cxn modelId="{F903DA60-4FE3-4953-BF55-E51BAA31AF33}" type="presOf" srcId="{723B1447-DCB0-45D1-BC74-E90B95777C90}" destId="{4D3F2ACE-DB56-442B-AE8D-4C7B378DFC48}" srcOrd="1" destOrd="0" presId="urn:microsoft.com/office/officeart/2005/8/layout/vList4"/>
    <dgm:cxn modelId="{AD1CDDAC-C517-4AAD-ABAF-66D76168960A}" srcId="{3C7D7BD7-985E-4999-8B25-5FE40B7B81F9}" destId="{723B1447-DCB0-45D1-BC74-E90B95777C90}" srcOrd="1" destOrd="0" parTransId="{564D0D89-FAA0-4F05-81AD-AB9730408D9E}" sibTransId="{51118C90-97EF-42C0-BE89-C60209A8E3C5}"/>
    <dgm:cxn modelId="{6DC67060-BEAE-4545-8535-06F43A8DDF8B}" type="presOf" srcId="{260EF8EA-391A-4446-9F4A-AA95C17F2015}" destId="{A99469A2-A5F6-4663-AEDA-02969607897D}" srcOrd="1" destOrd="0" presId="urn:microsoft.com/office/officeart/2005/8/layout/vList4"/>
    <dgm:cxn modelId="{EF9174EF-C561-4944-9E26-C9F4B2CC16EF}" srcId="{3C7D7BD7-985E-4999-8B25-5FE40B7B81F9}" destId="{CFE81749-2953-4F11-9061-3F9EF85A12E6}" srcOrd="2" destOrd="0" parTransId="{025ACB7D-95FE-490D-8E26-6C0EA4EBEA82}" sibTransId="{D0D00A5F-5DFF-4D73-808D-635D80451A2C}"/>
    <dgm:cxn modelId="{0C5BD8AD-E53F-4B36-9943-1443612F6983}" srcId="{3C7D7BD7-985E-4999-8B25-5FE40B7B81F9}" destId="{260EF8EA-391A-4446-9F4A-AA95C17F2015}" srcOrd="0" destOrd="0" parTransId="{B67A4C4D-B2F2-4ED9-A9E7-8766138237BE}" sibTransId="{265F79D5-3FBB-48DF-9A0A-A1DFFEEB39F9}"/>
    <dgm:cxn modelId="{BB9A2F7B-4A94-4162-A02C-45E7CFD52328}" type="presOf" srcId="{CFE81749-2953-4F11-9061-3F9EF85A12E6}" destId="{97F631C7-2731-4098-9D95-A6E8BBFDD851}" srcOrd="0" destOrd="0" presId="urn:microsoft.com/office/officeart/2005/8/layout/vList4"/>
    <dgm:cxn modelId="{302504B5-3F09-469F-913D-4535C39050B3}" type="presOf" srcId="{723B1447-DCB0-45D1-BC74-E90B95777C90}" destId="{2B6843D7-A832-4610-B260-443D267BEF8C}" srcOrd="0" destOrd="0" presId="urn:microsoft.com/office/officeart/2005/8/layout/vList4"/>
    <dgm:cxn modelId="{005DC93B-D663-4454-AEC3-45E07837EA9C}" type="presOf" srcId="{260EF8EA-391A-4446-9F4A-AA95C17F2015}" destId="{B2B75699-5D14-4580-B417-1DB267C10967}" srcOrd="0" destOrd="0" presId="urn:microsoft.com/office/officeart/2005/8/layout/vList4"/>
    <dgm:cxn modelId="{B9561BC7-5737-47BF-AB58-B235B5172E6D}" type="presOf" srcId="{3C7D7BD7-985E-4999-8B25-5FE40B7B81F9}" destId="{6C205F61-63CF-4540-AA1D-1B226070CE7A}" srcOrd="0" destOrd="0" presId="urn:microsoft.com/office/officeart/2005/8/layout/vList4"/>
    <dgm:cxn modelId="{3D7142F9-1A5C-4A56-92E1-56DF0EB7B2A6}" type="presParOf" srcId="{6C205F61-63CF-4540-AA1D-1B226070CE7A}" destId="{41F008F4-D51D-4D92-A088-98EBD53F3D5F}" srcOrd="0" destOrd="0" presId="urn:microsoft.com/office/officeart/2005/8/layout/vList4"/>
    <dgm:cxn modelId="{D7DB4C3F-699F-4B14-A174-96814B3EAB6B}" type="presParOf" srcId="{41F008F4-D51D-4D92-A088-98EBD53F3D5F}" destId="{B2B75699-5D14-4580-B417-1DB267C10967}" srcOrd="0" destOrd="0" presId="urn:microsoft.com/office/officeart/2005/8/layout/vList4"/>
    <dgm:cxn modelId="{F578551E-C4C0-43A2-8CCD-A2593D1069B6}" type="presParOf" srcId="{41F008F4-D51D-4D92-A088-98EBD53F3D5F}" destId="{60DDEF3D-244A-46DE-877A-FE60A74055CA}" srcOrd="1" destOrd="0" presId="urn:microsoft.com/office/officeart/2005/8/layout/vList4"/>
    <dgm:cxn modelId="{0D77ECFF-07A1-4FC1-9685-5AAEC6F4E3B0}" type="presParOf" srcId="{41F008F4-D51D-4D92-A088-98EBD53F3D5F}" destId="{A99469A2-A5F6-4663-AEDA-02969607897D}" srcOrd="2" destOrd="0" presId="urn:microsoft.com/office/officeart/2005/8/layout/vList4"/>
    <dgm:cxn modelId="{8C6D889F-EF94-4381-B2EA-520C5EC68FA6}" type="presParOf" srcId="{6C205F61-63CF-4540-AA1D-1B226070CE7A}" destId="{69E9118F-D10D-45F0-9B35-DA53E776EFE8}" srcOrd="1" destOrd="0" presId="urn:microsoft.com/office/officeart/2005/8/layout/vList4"/>
    <dgm:cxn modelId="{67CBCB88-A579-480E-8297-FC90CDDC98AE}" type="presParOf" srcId="{6C205F61-63CF-4540-AA1D-1B226070CE7A}" destId="{D41306F5-7500-4BAE-BE1B-8F5B21C95994}" srcOrd="2" destOrd="0" presId="urn:microsoft.com/office/officeart/2005/8/layout/vList4"/>
    <dgm:cxn modelId="{4BDB5213-9320-418F-8EA5-2954D5400596}" type="presParOf" srcId="{D41306F5-7500-4BAE-BE1B-8F5B21C95994}" destId="{2B6843D7-A832-4610-B260-443D267BEF8C}" srcOrd="0" destOrd="0" presId="urn:microsoft.com/office/officeart/2005/8/layout/vList4"/>
    <dgm:cxn modelId="{8A4D19A4-3F92-4A75-B0E9-9972E48379DE}" type="presParOf" srcId="{D41306F5-7500-4BAE-BE1B-8F5B21C95994}" destId="{918546BA-D008-47D3-92D2-23152401285B}" srcOrd="1" destOrd="0" presId="urn:microsoft.com/office/officeart/2005/8/layout/vList4"/>
    <dgm:cxn modelId="{42331F9B-191B-440F-9A74-C76F68BB5C3E}" type="presParOf" srcId="{D41306F5-7500-4BAE-BE1B-8F5B21C95994}" destId="{4D3F2ACE-DB56-442B-AE8D-4C7B378DFC48}" srcOrd="2" destOrd="0" presId="urn:microsoft.com/office/officeart/2005/8/layout/vList4"/>
    <dgm:cxn modelId="{C7C164C0-1245-4FA5-AECF-8E61F3A8886A}" type="presParOf" srcId="{6C205F61-63CF-4540-AA1D-1B226070CE7A}" destId="{FBEF6F1B-96F5-4798-B274-095049A72BD9}" srcOrd="3" destOrd="0" presId="urn:microsoft.com/office/officeart/2005/8/layout/vList4"/>
    <dgm:cxn modelId="{7F7773EB-DD72-4B72-9F06-611D981C2940}" type="presParOf" srcId="{6C205F61-63CF-4540-AA1D-1B226070CE7A}" destId="{82645502-689B-4D35-AD04-874CDBCED643}" srcOrd="4" destOrd="0" presId="urn:microsoft.com/office/officeart/2005/8/layout/vList4"/>
    <dgm:cxn modelId="{08174CCD-F18F-4D86-A952-48CC7861E911}" type="presParOf" srcId="{82645502-689B-4D35-AD04-874CDBCED643}" destId="{97F631C7-2731-4098-9D95-A6E8BBFDD851}" srcOrd="0" destOrd="0" presId="urn:microsoft.com/office/officeart/2005/8/layout/vList4"/>
    <dgm:cxn modelId="{F9B1C9A9-0D99-48C3-BD8F-D9372311E043}" type="presParOf" srcId="{82645502-689B-4D35-AD04-874CDBCED643}" destId="{9D0385B6-552A-4E74-A6CE-4DA33C4C79D5}" srcOrd="1" destOrd="0" presId="urn:microsoft.com/office/officeart/2005/8/layout/vList4"/>
    <dgm:cxn modelId="{64AEE3B3-1334-41C9-9909-1CF8966B2931}" type="presParOf" srcId="{82645502-689B-4D35-AD04-874CDBCED643}" destId="{E9987BD4-ECB7-4AE9-92C9-3C5B31BD4A4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3AF86-52F8-4134-A580-8422ABD71B5A}">
      <dsp:nvSpPr>
        <dsp:cNvPr id="0" name=""/>
        <dsp:cNvSpPr/>
      </dsp:nvSpPr>
      <dsp:spPr>
        <a:xfrm rot="5400000">
          <a:off x="5120736" y="-2036762"/>
          <a:ext cx="950782" cy="526694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Examined two scenarios HUD could pursue, developed in consultation with stakeholders </a:t>
          </a:r>
          <a:endParaRPr lang="en-US" sz="1800" kern="1200" dirty="0"/>
        </a:p>
      </dsp:txBody>
      <dsp:txXfrm rot="-5400000">
        <a:off x="2962656" y="167731"/>
        <a:ext cx="5220531" cy="857956"/>
      </dsp:txXfrm>
    </dsp:sp>
    <dsp:sp modelId="{0CB3165F-27A7-47F8-B124-5C1DF893CBDD}">
      <dsp:nvSpPr>
        <dsp:cNvPr id="0" name=""/>
        <dsp:cNvSpPr/>
      </dsp:nvSpPr>
      <dsp:spPr>
        <a:xfrm>
          <a:off x="0" y="2470"/>
          <a:ext cx="2962656" cy="11884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latin typeface="Cambria" panose="02040503050406030204" pitchFamily="18" charset="0"/>
            </a:rPr>
            <a:t>Scenarios</a:t>
          </a:r>
          <a:endParaRPr lang="en-US" sz="2600" b="1" kern="1200" dirty="0">
            <a:latin typeface="Cambria" panose="02040503050406030204" pitchFamily="18" charset="0"/>
          </a:endParaRPr>
        </a:p>
      </dsp:txBody>
      <dsp:txXfrm>
        <a:off x="58017" y="60487"/>
        <a:ext cx="2846622" cy="1072443"/>
      </dsp:txXfrm>
    </dsp:sp>
    <dsp:sp modelId="{9BB3BB7F-2BE3-4C68-B108-A9E54F27657F}">
      <dsp:nvSpPr>
        <dsp:cNvPr id="0" name=""/>
        <dsp:cNvSpPr/>
      </dsp:nvSpPr>
      <dsp:spPr>
        <a:xfrm rot="5400000">
          <a:off x="5120736" y="-788860"/>
          <a:ext cx="950782" cy="526694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Reviewed more than 350 reports, peer-reviewed articles, conference papers, books, and other resources </a:t>
          </a:r>
          <a:endParaRPr lang="en-US" sz="1800" kern="1200" dirty="0"/>
        </a:p>
      </dsp:txBody>
      <dsp:txXfrm rot="-5400000">
        <a:off x="2962656" y="1415633"/>
        <a:ext cx="5220531" cy="857956"/>
      </dsp:txXfrm>
    </dsp:sp>
    <dsp:sp modelId="{5B47B8AB-EB24-493E-B347-E300560676DA}">
      <dsp:nvSpPr>
        <dsp:cNvPr id="0" name=""/>
        <dsp:cNvSpPr/>
      </dsp:nvSpPr>
      <dsp:spPr>
        <a:xfrm>
          <a:off x="0" y="1250372"/>
          <a:ext cx="2962656" cy="11884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latin typeface="Cambria" panose="02040503050406030204" pitchFamily="18" charset="0"/>
            </a:rPr>
            <a:t>Systematic literature review </a:t>
          </a:r>
          <a:endParaRPr lang="en-US" sz="2600" kern="1200" dirty="0"/>
        </a:p>
      </dsp:txBody>
      <dsp:txXfrm>
        <a:off x="58017" y="1308389"/>
        <a:ext cx="2846622" cy="1072443"/>
      </dsp:txXfrm>
    </dsp:sp>
    <dsp:sp modelId="{0C8898CC-5CEB-4738-A119-70A0BC4BA83C}">
      <dsp:nvSpPr>
        <dsp:cNvPr id="0" name=""/>
        <dsp:cNvSpPr/>
      </dsp:nvSpPr>
      <dsp:spPr>
        <a:xfrm rot="5400000">
          <a:off x="5120736" y="459041"/>
          <a:ext cx="950782" cy="526694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Behavioral Risk Factor Surveillance System, Comprehensive Housing Affordability Strategy, Resident Characteristics Report, Designated Housing Status Report</a:t>
          </a:r>
          <a:endParaRPr lang="en-US" sz="1800" kern="1200" dirty="0"/>
        </a:p>
      </dsp:txBody>
      <dsp:txXfrm rot="-5400000">
        <a:off x="2962656" y="2663535"/>
        <a:ext cx="5220531" cy="857956"/>
      </dsp:txXfrm>
    </dsp:sp>
    <dsp:sp modelId="{002D6977-CF44-4387-BA42-946BF14AB5C3}">
      <dsp:nvSpPr>
        <dsp:cNvPr id="0" name=""/>
        <dsp:cNvSpPr/>
      </dsp:nvSpPr>
      <dsp:spPr>
        <a:xfrm>
          <a:off x="0" y="2498274"/>
          <a:ext cx="2962656" cy="11884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latin typeface="Cambria" panose="02040503050406030204" pitchFamily="18" charset="0"/>
            </a:rPr>
            <a:t>Quantitative analysis</a:t>
          </a:r>
          <a:endParaRPr lang="en-US" sz="2600" kern="1200" dirty="0"/>
        </a:p>
      </dsp:txBody>
      <dsp:txXfrm>
        <a:off x="58017" y="2556291"/>
        <a:ext cx="2846622" cy="1072443"/>
      </dsp:txXfrm>
    </dsp:sp>
    <dsp:sp modelId="{6DACA64D-6273-4800-93E9-882CE908093B}">
      <dsp:nvSpPr>
        <dsp:cNvPr id="0" name=""/>
        <dsp:cNvSpPr/>
      </dsp:nvSpPr>
      <dsp:spPr>
        <a:xfrm rot="5400000">
          <a:off x="5120736" y="1706943"/>
          <a:ext cx="950782" cy="526694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Conducted focus groups and interviews with 147 senior and disabled public housing residents and 135 staff members and community partners at case study sites</a:t>
          </a:r>
          <a:endParaRPr lang="en-US" sz="1800" kern="1200" dirty="0"/>
        </a:p>
      </dsp:txBody>
      <dsp:txXfrm rot="-5400000">
        <a:off x="2962656" y="3911437"/>
        <a:ext cx="5220531" cy="857956"/>
      </dsp:txXfrm>
    </dsp:sp>
    <dsp:sp modelId="{F77313DC-566A-44E9-A41A-CD4F73A95524}">
      <dsp:nvSpPr>
        <dsp:cNvPr id="0" name=""/>
        <dsp:cNvSpPr/>
      </dsp:nvSpPr>
      <dsp:spPr>
        <a:xfrm>
          <a:off x="0" y="3746176"/>
          <a:ext cx="2962656" cy="11884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latin typeface="Cambria" panose="02040503050406030204" pitchFamily="18" charset="0"/>
            </a:rPr>
            <a:t>Qualitative analysis</a:t>
          </a:r>
          <a:endParaRPr lang="en-US" sz="2600" kern="1200" dirty="0"/>
        </a:p>
      </dsp:txBody>
      <dsp:txXfrm>
        <a:off x="58017" y="3804193"/>
        <a:ext cx="2846622" cy="1072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75699-5D14-4580-B417-1DB267C10967}">
      <dsp:nvSpPr>
        <dsp:cNvPr id="0" name=""/>
        <dsp:cNvSpPr/>
      </dsp:nvSpPr>
      <dsp:spPr>
        <a:xfrm>
          <a:off x="0" y="0"/>
          <a:ext cx="8229600" cy="1542851"/>
        </a:xfrm>
        <a:prstGeom prst="roundRect">
          <a:avLst>
            <a:gd name="adj" fmla="val 10000"/>
          </a:avLst>
        </a:prstGeom>
        <a:solidFill>
          <a:srgbClr val="00436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If the rule-making process does not result in changes to the average number of units designated, as many as 16,185 units would be newly designated for seniors over the next five years, compared with 340 or fewer allocated to younger people with disabilities. </a:t>
          </a:r>
          <a:endParaRPr lang="en-US" sz="2000" kern="1200" dirty="0"/>
        </a:p>
      </dsp:txBody>
      <dsp:txXfrm>
        <a:off x="1800205" y="0"/>
        <a:ext cx="6429394" cy="1542851"/>
      </dsp:txXfrm>
    </dsp:sp>
    <dsp:sp modelId="{60DDEF3D-244A-46DE-877A-FE60A74055CA}">
      <dsp:nvSpPr>
        <dsp:cNvPr id="0" name=""/>
        <dsp:cNvSpPr/>
      </dsp:nvSpPr>
      <dsp:spPr>
        <a:xfrm>
          <a:off x="154285" y="154285"/>
          <a:ext cx="1645920" cy="123428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6843D7-A832-4610-B260-443D267BEF8C}">
      <dsp:nvSpPr>
        <dsp:cNvPr id="0" name=""/>
        <dsp:cNvSpPr/>
      </dsp:nvSpPr>
      <dsp:spPr>
        <a:xfrm>
          <a:off x="0" y="1697136"/>
          <a:ext cx="8229600" cy="1542851"/>
        </a:xfrm>
        <a:prstGeom prst="roundRect">
          <a:avLst>
            <a:gd name="adj" fmla="val 10000"/>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If the rule-making improves collaboration with those addressing fair housing and homelessness, access by younger people with disabilities and frail seniors to public housing units and therefore to more housing choices could increase. </a:t>
          </a:r>
          <a:endParaRPr lang="en-US" sz="2000" kern="1200" dirty="0"/>
        </a:p>
      </dsp:txBody>
      <dsp:txXfrm>
        <a:off x="1800205" y="1697136"/>
        <a:ext cx="6429394" cy="1542851"/>
      </dsp:txXfrm>
    </dsp:sp>
    <dsp:sp modelId="{918546BA-D008-47D3-92D2-23152401285B}">
      <dsp:nvSpPr>
        <dsp:cNvPr id="0" name=""/>
        <dsp:cNvSpPr/>
      </dsp:nvSpPr>
      <dsp:spPr>
        <a:xfrm>
          <a:off x="154285" y="1851421"/>
          <a:ext cx="1645920" cy="123428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F631C7-2731-4098-9D95-A6E8BBFDD851}">
      <dsp:nvSpPr>
        <dsp:cNvPr id="0" name=""/>
        <dsp:cNvSpPr/>
      </dsp:nvSpPr>
      <dsp:spPr>
        <a:xfrm>
          <a:off x="0" y="3394273"/>
          <a:ext cx="8229600" cy="15428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If the rule-making promotes alignment of affordable housing and health resources, more senior and disabled families could gain access to supportive services that benefit health. </a:t>
          </a:r>
          <a:endParaRPr lang="en-US" sz="2000" kern="1200" dirty="0"/>
        </a:p>
      </dsp:txBody>
      <dsp:txXfrm>
        <a:off x="1800205" y="3394273"/>
        <a:ext cx="6429394" cy="1542851"/>
      </dsp:txXfrm>
    </dsp:sp>
    <dsp:sp modelId="{9D0385B6-552A-4E74-A6CE-4DA33C4C79D5}">
      <dsp:nvSpPr>
        <dsp:cNvPr id="0" name=""/>
        <dsp:cNvSpPr/>
      </dsp:nvSpPr>
      <dsp:spPr>
        <a:xfrm>
          <a:off x="154285" y="3548558"/>
          <a:ext cx="1645920" cy="123428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2000" b="-2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75699-5D14-4580-B417-1DB267C10967}">
      <dsp:nvSpPr>
        <dsp:cNvPr id="0" name=""/>
        <dsp:cNvSpPr/>
      </dsp:nvSpPr>
      <dsp:spPr>
        <a:xfrm>
          <a:off x="0" y="0"/>
          <a:ext cx="8229600" cy="1542851"/>
        </a:xfrm>
        <a:prstGeom prst="roundRect">
          <a:avLst>
            <a:gd name="adj" fmla="val 10000"/>
          </a:avLst>
        </a:prstGeom>
        <a:solidFill>
          <a:srgbClr val="00436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Residents expressed differing preferences about living in public housing designated for seniors only as opposed to public housing designated for mixed populations. </a:t>
          </a:r>
          <a:endParaRPr lang="en-US" sz="2000" kern="1200" dirty="0"/>
        </a:p>
      </dsp:txBody>
      <dsp:txXfrm>
        <a:off x="1800205" y="0"/>
        <a:ext cx="6429394" cy="1542851"/>
      </dsp:txXfrm>
    </dsp:sp>
    <dsp:sp modelId="{60DDEF3D-244A-46DE-877A-FE60A74055CA}">
      <dsp:nvSpPr>
        <dsp:cNvPr id="0" name=""/>
        <dsp:cNvSpPr/>
      </dsp:nvSpPr>
      <dsp:spPr>
        <a:xfrm>
          <a:off x="154285" y="154285"/>
          <a:ext cx="1645920" cy="123428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6843D7-A832-4610-B260-443D267BEF8C}">
      <dsp:nvSpPr>
        <dsp:cNvPr id="0" name=""/>
        <dsp:cNvSpPr/>
      </dsp:nvSpPr>
      <dsp:spPr>
        <a:xfrm>
          <a:off x="0" y="1697136"/>
          <a:ext cx="8229600" cy="1542851"/>
        </a:xfrm>
        <a:prstGeom prst="roundRect">
          <a:avLst>
            <a:gd name="adj" fmla="val 10000"/>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Residents expressed concerns about the accessibility of their units and of the development as a whole and how it affected their health and safety.</a:t>
          </a:r>
          <a:endParaRPr lang="en-US" sz="2000" kern="1200" dirty="0"/>
        </a:p>
      </dsp:txBody>
      <dsp:txXfrm>
        <a:off x="1800205" y="1697136"/>
        <a:ext cx="6429394" cy="1542851"/>
      </dsp:txXfrm>
    </dsp:sp>
    <dsp:sp modelId="{918546BA-D008-47D3-92D2-23152401285B}">
      <dsp:nvSpPr>
        <dsp:cNvPr id="0" name=""/>
        <dsp:cNvSpPr/>
      </dsp:nvSpPr>
      <dsp:spPr>
        <a:xfrm>
          <a:off x="154285" y="1851421"/>
          <a:ext cx="1645920" cy="123428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6000" b="-3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F631C7-2731-4098-9D95-A6E8BBFDD851}">
      <dsp:nvSpPr>
        <dsp:cNvPr id="0" name=""/>
        <dsp:cNvSpPr/>
      </dsp:nvSpPr>
      <dsp:spPr>
        <a:xfrm>
          <a:off x="0" y="3394273"/>
          <a:ext cx="8229600" cy="15428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Mixed and disabled properties may be more likely to be located in neighborhoods with a greater share of racial or ethnic minority residents, higher poverty rates, and fewer opportunities for employment compared with senior-only properties.</a:t>
          </a:r>
          <a:endParaRPr lang="en-US" sz="2000" kern="1200" dirty="0"/>
        </a:p>
      </dsp:txBody>
      <dsp:txXfrm>
        <a:off x="1800205" y="3394273"/>
        <a:ext cx="6429394" cy="1542851"/>
      </dsp:txXfrm>
    </dsp:sp>
    <dsp:sp modelId="{9D0385B6-552A-4E74-A6CE-4DA33C4C79D5}">
      <dsp:nvSpPr>
        <dsp:cNvPr id="0" name=""/>
        <dsp:cNvSpPr/>
      </dsp:nvSpPr>
      <dsp:spPr>
        <a:xfrm>
          <a:off x="154285" y="3548558"/>
          <a:ext cx="1645920" cy="123428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6000" b="-3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219B9250-35EC-4DCC-88DC-566AE0288F53}" type="datetimeFigureOut">
              <a:rPr lang="en-US" smtClean="0"/>
              <a:t>6/16/2015</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C63A973D-82C9-4F02-B99B-993010D9D2E1}" type="slidenum">
              <a:rPr lang="en-US" smtClean="0"/>
              <a:t>‹#›</a:t>
            </a:fld>
            <a:endParaRPr lang="en-US"/>
          </a:p>
        </p:txBody>
      </p:sp>
    </p:spTree>
    <p:extLst>
      <p:ext uri="{BB962C8B-B14F-4D97-AF65-F5344CB8AC3E}">
        <p14:creationId xmlns:p14="http://schemas.microsoft.com/office/powerpoint/2010/main" val="301418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7F10D07D-E0A7-4407-AC0B-014D5DF8B019}" type="datetimeFigureOut">
              <a:rPr lang="en-US" smtClean="0"/>
              <a:t>6/16/2015</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C713497D-3DEC-40FE-B95E-A95162A80F49}" type="slidenum">
              <a:rPr lang="en-US" smtClean="0"/>
              <a:t>‹#›</a:t>
            </a:fld>
            <a:endParaRPr lang="en-US"/>
          </a:p>
        </p:txBody>
      </p:sp>
    </p:spTree>
    <p:extLst>
      <p:ext uri="{BB962C8B-B14F-4D97-AF65-F5344CB8AC3E}">
        <p14:creationId xmlns:p14="http://schemas.microsoft.com/office/powerpoint/2010/main" val="40865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801" indent="-466801">
              <a:spcAft>
                <a:spcPts val="1838"/>
              </a:spcAft>
              <a:buFont typeface="Arial" panose="020B0604020202020204" pitchFamily="34" charset="0"/>
              <a:buChar char="•"/>
            </a:pPr>
            <a:r>
              <a:rPr lang="en-US" dirty="0">
                <a:latin typeface="Cambria" panose="02040503050406030204" pitchFamily="18" charset="0"/>
              </a:rPr>
              <a:t>Gives PHAs the option to designate public housing properties, or a portion of them, for occupancy by senior families, disabled families, or a mix of senior and disabled families</a:t>
            </a:r>
          </a:p>
          <a:p>
            <a:pPr marL="466801" indent="-466801">
              <a:spcAft>
                <a:spcPts val="1838"/>
              </a:spcAft>
              <a:buFont typeface="Arial" panose="020B0604020202020204" pitchFamily="34" charset="0"/>
              <a:buChar char="•"/>
            </a:pPr>
            <a:r>
              <a:rPr lang="en-US" dirty="0">
                <a:latin typeface="Cambria" panose="02040503050406030204" pitchFamily="18" charset="0"/>
              </a:rPr>
              <a:t>PHAs submit designated housing plans to HUD</a:t>
            </a:r>
          </a:p>
          <a:p>
            <a:pPr marL="466801" indent="-466801">
              <a:buFont typeface="Arial" panose="020B0604020202020204" pitchFamily="34" charset="0"/>
              <a:buChar char="•"/>
            </a:pPr>
            <a:r>
              <a:rPr lang="en-US" dirty="0">
                <a:latin typeface="Cambria" panose="02040503050406030204" pitchFamily="18" charset="0"/>
              </a:rPr>
              <a:t>New plans in place for 5 years; renewals in 2 year increments</a:t>
            </a:r>
          </a:p>
          <a:p>
            <a:pPr marL="466801" indent="-466801">
              <a:buFont typeface="Arial" panose="020B0604020202020204" pitchFamily="34" charset="0"/>
              <a:buChar char="•"/>
            </a:pPr>
            <a:r>
              <a:rPr lang="en-US" dirty="0">
                <a:latin typeface="Cambria" panose="02040503050406030204" pitchFamily="18" charset="0"/>
              </a:rPr>
              <a:t>One hundred twenty-eight PHAs in 37 states and the U.S. Virgin Islands have an approved plan to designate housing for seniors or people with disabilities. </a:t>
            </a:r>
          </a:p>
          <a:p>
            <a:pPr marL="466801" indent="-466801">
              <a:buFont typeface="Arial" panose="020B0604020202020204" pitchFamily="34" charset="0"/>
              <a:buChar char="•"/>
            </a:pPr>
            <a:r>
              <a:rPr lang="en-US" dirty="0">
                <a:latin typeface="Cambria" panose="02040503050406030204" pitchFamily="18" charset="0"/>
              </a:rPr>
              <a:t>These plans cover 63,806 units—less than 6 percent of all public housing nationwide—of which approximately 91 percent are designated for senior families, 4 percent are designated for disabled families, and 5 percent are designated for a mixed population. </a:t>
            </a:r>
          </a:p>
          <a:p>
            <a:pPr marL="466801" indent="-466801">
              <a:buFont typeface="Arial" panose="020B0604020202020204" pitchFamily="34" charset="0"/>
              <a:buChar char="•"/>
            </a:pPr>
            <a:r>
              <a:rPr lang="en-US" dirty="0">
                <a:latin typeface="Cambria" panose="02040503050406030204" pitchFamily="18" charset="0"/>
              </a:rPr>
              <a:t>The majority (96 percent) of designated units are one bedroom or studio apartments. Urban PHAs that own or manage a large number of units are more likely to use the designated housing rule than those in rural areas and those with fewer units. </a:t>
            </a:r>
          </a:p>
          <a:p>
            <a:pPr marL="466801" indent="-466801">
              <a:buFont typeface="Arial" panose="020B0604020202020204" pitchFamily="34" charset="0"/>
              <a:buChar char="•"/>
            </a:pPr>
            <a:r>
              <a:rPr lang="en-US" dirty="0">
                <a:latin typeface="Cambria" panose="02040503050406030204" pitchFamily="18" charset="0"/>
              </a:rPr>
              <a:t>Designated housing is located across the country and is concentrated in large metropolitan areas. PHAs that designate housing for disabled families or mixed populations are located primarily on the East Coast and in the Chicago region.</a:t>
            </a:r>
          </a:p>
        </p:txBody>
      </p:sp>
      <p:sp>
        <p:nvSpPr>
          <p:cNvPr id="4" name="Slide Number Placeholder 3"/>
          <p:cNvSpPr>
            <a:spLocks noGrp="1"/>
          </p:cNvSpPr>
          <p:nvPr>
            <p:ph type="sldNum" sz="quarter" idx="10"/>
          </p:nvPr>
        </p:nvSpPr>
        <p:spPr/>
        <p:txBody>
          <a:bodyPr/>
          <a:lstStyle/>
          <a:p>
            <a:fld id="{C713497D-3DEC-40FE-B95E-A95162A80F49}" type="slidenum">
              <a:rPr lang="en-US" smtClean="0"/>
              <a:t>3</a:t>
            </a:fld>
            <a:endParaRPr lang="en-US"/>
          </a:p>
        </p:txBody>
      </p:sp>
    </p:spTree>
    <p:extLst>
      <p:ext uri="{BB962C8B-B14F-4D97-AF65-F5344CB8AC3E}">
        <p14:creationId xmlns:p14="http://schemas.microsoft.com/office/powerpoint/2010/main" val="271650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325F4969-748C-4A62-816F-ABCF208C8050}" type="datetimeFigureOut">
              <a:rPr lang="en-US" smtClean="0"/>
              <a:t>6/16/2015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ED36426F-B2C1-4D45-BF90-F617EF9EA05F}"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5F4969-748C-4A62-816F-ABCF208C8050}"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6426F-B2C1-4D45-BF90-F617EF9EA0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5F4969-748C-4A62-816F-ABCF208C8050}"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6426F-B2C1-4D45-BF90-F617EF9EA05F}"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TAC100 Powerpoint_Template wo logo.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solidFill>
                <a:prstClr val="white"/>
              </a:solidFill>
            </a:endParaRPr>
          </a:p>
        </p:txBody>
      </p:sp>
      <p:pic>
        <p:nvPicPr>
          <p:cNvPr id="9" name="Picture 8" descr="TAC logo.jpg"/>
          <p:cNvPicPr>
            <a:picLocks noChangeAspect="1"/>
          </p:cNvPicPr>
          <p:nvPr userDrawn="1"/>
        </p:nvPicPr>
        <p:blipFill>
          <a:blip r:embed="rId3" cstate="print"/>
          <a:stretch>
            <a:fillRect/>
          </a:stretch>
        </p:blipFill>
        <p:spPr>
          <a:xfrm>
            <a:off x="152400" y="5105400"/>
            <a:ext cx="1036420" cy="905256"/>
          </a:xfrm>
          <a:prstGeom prst="rect">
            <a:avLst/>
          </a:prstGeom>
        </p:spPr>
      </p:pic>
    </p:spTree>
    <p:extLst>
      <p:ext uri="{BB962C8B-B14F-4D97-AF65-F5344CB8AC3E}">
        <p14:creationId xmlns:p14="http://schemas.microsoft.com/office/powerpoint/2010/main" val="545574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sz="1100">
                <a:solidFill>
                  <a:schemeClr val="bg1"/>
                </a:solidFill>
                <a:latin typeface="Arial" pitchFamily="34" charset="0"/>
                <a:cs typeface="Arial" pitchFamily="34" charset="0"/>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sz="1400">
                <a:solidFill>
                  <a:schemeClr val="bg1"/>
                </a:solidFill>
                <a:latin typeface="Arial" pitchFamily="34" charset="0"/>
                <a:cs typeface="Arial" pitchFamily="34" charset="0"/>
              </a:defRPr>
            </a:lvl1pPr>
          </a:lstStyle>
          <a:p>
            <a:fld id="{78E7DC19-53AF-46ED-97FD-45A20CE0DC91}" type="slidenum">
              <a:rPr lang="en-US" smtClean="0">
                <a:solidFill>
                  <a:prstClr val="white"/>
                </a:solidFill>
              </a:rPr>
              <a:pPr/>
              <a:t>‹#›</a:t>
            </a:fld>
            <a:endParaRPr lang="en-US" dirty="0">
              <a:solidFill>
                <a:prstClr val="white"/>
              </a:solidFill>
            </a:endParaRPr>
          </a:p>
        </p:txBody>
      </p:sp>
      <p:cxnSp>
        <p:nvCxnSpPr>
          <p:cNvPr id="7" name="Straight Connector 6"/>
          <p:cNvCxnSpPr/>
          <p:nvPr userDrawn="1"/>
        </p:nvCxnSpPr>
        <p:spPr>
          <a:xfrm>
            <a:off x="457200" y="1752600"/>
            <a:ext cx="82296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679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609600"/>
            <a:ext cx="91440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85800" y="17526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3124201"/>
            <a:ext cx="7772400" cy="6858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33589493-E434-42FD-A268-D14E293AF87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06786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98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98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33589493-E434-42FD-A268-D14E293AF874}" type="slidenum">
              <a:rPr lang="en-US" smtClean="0">
                <a:solidFill>
                  <a:prstClr val="white"/>
                </a:solidFill>
              </a:rPr>
              <a:pPr/>
              <a:t>‹#›</a:t>
            </a:fld>
            <a:endParaRPr lang="en-US" dirty="0">
              <a:solidFill>
                <a:prstClr val="white"/>
              </a:solidFill>
            </a:endParaRPr>
          </a:p>
        </p:txBody>
      </p:sp>
      <p:cxnSp>
        <p:nvCxnSpPr>
          <p:cNvPr id="9" name="Straight Connector 8"/>
          <p:cNvCxnSpPr/>
          <p:nvPr userDrawn="1"/>
        </p:nvCxnSpPr>
        <p:spPr>
          <a:xfrm>
            <a:off x="457200" y="1752600"/>
            <a:ext cx="82296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125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09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33589493-E434-42FD-A268-D14E293AF874}" type="slidenum">
              <a:rPr lang="en-US" smtClean="0">
                <a:solidFill>
                  <a:prstClr val="white"/>
                </a:solidFill>
              </a:rPr>
              <a:pPr/>
              <a:t>‹#›</a:t>
            </a:fld>
            <a:endParaRPr lang="en-US" dirty="0">
              <a:solidFill>
                <a:prstClr val="white"/>
              </a:solidFill>
            </a:endParaRPr>
          </a:p>
        </p:txBody>
      </p:sp>
      <p:cxnSp>
        <p:nvCxnSpPr>
          <p:cNvPr id="10" name="Straight Connector 9"/>
          <p:cNvCxnSpPr/>
          <p:nvPr userDrawn="1"/>
        </p:nvCxnSpPr>
        <p:spPr>
          <a:xfrm>
            <a:off x="457200" y="1752600"/>
            <a:ext cx="82296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642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33589493-E434-42FD-A268-D14E293AF874}" type="slidenum">
              <a:rPr lang="en-US" smtClean="0">
                <a:solidFill>
                  <a:prstClr val="white"/>
                </a:solidFill>
              </a:rPr>
              <a:pPr/>
              <a:t>‹#›</a:t>
            </a:fld>
            <a:endParaRPr lang="en-US" dirty="0">
              <a:solidFill>
                <a:prstClr val="white"/>
              </a:solidFill>
            </a:endParaRPr>
          </a:p>
        </p:txBody>
      </p:sp>
      <p:cxnSp>
        <p:nvCxnSpPr>
          <p:cNvPr id="6" name="Straight Connector 5"/>
          <p:cNvCxnSpPr/>
          <p:nvPr userDrawn="1"/>
        </p:nvCxnSpPr>
        <p:spPr>
          <a:xfrm>
            <a:off x="457200" y="1752600"/>
            <a:ext cx="82296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302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33589493-E434-42FD-A268-D14E293AF87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70595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33589493-E434-42FD-A268-D14E293AF87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7436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25F4969-748C-4A62-816F-ABCF208C8050}"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6426F-B2C1-4D45-BF90-F617EF9EA05F}"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33589493-E434-42FD-A268-D14E293AF87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5463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33589493-E434-42FD-A268-D14E293AF87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96037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33589493-E434-42FD-A268-D14E293AF87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215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325F4969-748C-4A62-816F-ABCF208C8050}" type="datetimeFigureOut">
              <a:rPr lang="en-US" smtClean="0"/>
              <a:t>6/16/2015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ED36426F-B2C1-4D45-BF90-F617EF9EA05F}"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5F4969-748C-4A62-816F-ABCF208C8050}"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6426F-B2C1-4D45-BF90-F617EF9EA05F}"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25F4969-748C-4A62-816F-ABCF208C8050}" type="datetimeFigureOut">
              <a:rPr lang="en-US" smtClean="0"/>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6426F-B2C1-4D45-BF90-F617EF9EA05F}"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5F4969-748C-4A62-816F-ABCF208C8050}" type="datetimeFigureOut">
              <a:rPr lang="en-US" smtClean="0"/>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6426F-B2C1-4D45-BF90-F617EF9EA05F}"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F4969-748C-4A62-816F-ABCF208C8050}" type="datetimeFigureOut">
              <a:rPr lang="en-US" smtClean="0"/>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6426F-B2C1-4D45-BF90-F617EF9EA05F}"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5F4969-748C-4A62-816F-ABCF208C8050}"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6426F-B2C1-4D45-BF90-F617EF9EA05F}"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5F4969-748C-4A62-816F-ABCF208C8050}"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6426F-B2C1-4D45-BF90-F617EF9EA05F}"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25F4969-748C-4A62-816F-ABCF208C8050}" type="datetimeFigureOut">
              <a:rPr lang="en-US" smtClean="0"/>
              <a:t>6/16/2015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ED36426F-B2C1-4D45-BF90-F617EF9EA05F}"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AC100 Powerpoint_Template wo logo.jp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35163"/>
            <a:ext cx="82296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bg1"/>
                </a:solidFill>
                <a:latin typeface="Arial" pitchFamily="34" charset="0"/>
                <a:cs typeface="Arial" pitchFamily="34" charset="0"/>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a:solidFill>
                  <a:schemeClr val="bg1"/>
                </a:solidFill>
                <a:latin typeface="Arial" pitchFamily="34" charset="0"/>
                <a:cs typeface="Arial" pitchFamily="34" charset="0"/>
              </a:defRPr>
            </a:lvl1pPr>
          </a:lstStyle>
          <a:p>
            <a:fld id="{6D1B7D8C-D144-452F-880A-45AC9AF664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218700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000" b="1" kern="1200">
          <a:solidFill>
            <a:srgbClr val="00265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tacinc.org/" TargetMode="Externa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0"/>
            <a:ext cx="6858000" cy="1066800"/>
          </a:xfrm>
        </p:spPr>
        <p:txBody>
          <a:bodyPr>
            <a:normAutofit/>
          </a:bodyPr>
          <a:lstStyle/>
          <a:p>
            <a:r>
              <a:rPr lang="en-US" sz="2600" dirty="0" smtClean="0"/>
              <a:t>Lessons Learned from an HIA of HUD’s Designated Housing Rule-Making</a:t>
            </a:r>
            <a:endParaRPr lang="en-US" sz="2600" dirty="0"/>
          </a:p>
        </p:txBody>
      </p:sp>
      <p:sp>
        <p:nvSpPr>
          <p:cNvPr id="3" name="Subtitle 2"/>
          <p:cNvSpPr>
            <a:spLocks noGrp="1"/>
          </p:cNvSpPr>
          <p:nvPr>
            <p:ph type="subTitle" idx="1"/>
          </p:nvPr>
        </p:nvSpPr>
        <p:spPr>
          <a:xfrm>
            <a:off x="1219200" y="5029200"/>
            <a:ext cx="6858000" cy="533400"/>
          </a:xfrm>
        </p:spPr>
        <p:txBody>
          <a:bodyPr>
            <a:normAutofit fontScale="25000" lnSpcReduction="20000"/>
          </a:bodyPr>
          <a:lstStyle/>
          <a:p>
            <a:endParaRPr lang="en-US" dirty="0" smtClean="0"/>
          </a:p>
          <a:p>
            <a:r>
              <a:rPr lang="en-US" sz="6400" dirty="0" smtClean="0"/>
              <a:t>June 16, 2015</a:t>
            </a:r>
          </a:p>
          <a:p>
            <a:r>
              <a:rPr lang="en-US" sz="6400" dirty="0" smtClean="0"/>
              <a:t>10:45 – 11:45 a.m.</a:t>
            </a:r>
            <a:endParaRPr lang="en-US" sz="6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27705"/>
            <a:ext cx="7696200" cy="2825095"/>
          </a:xfrm>
          <a:prstGeom prst="rect">
            <a:avLst/>
          </a:prstGeom>
        </p:spPr>
      </p:pic>
    </p:spTree>
    <p:extLst>
      <p:ext uri="{BB962C8B-B14F-4D97-AF65-F5344CB8AC3E}">
        <p14:creationId xmlns:p14="http://schemas.microsoft.com/office/powerpoint/2010/main" val="1835478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Cambria" panose="02040503050406030204" pitchFamily="18" charset="0"/>
              </a:rPr>
              <a:t>Priority Recommendations</a:t>
            </a:r>
            <a:endParaRPr lang="en-US" dirty="0"/>
          </a:p>
        </p:txBody>
      </p:sp>
      <p:sp>
        <p:nvSpPr>
          <p:cNvPr id="3" name="Content Placeholder 2"/>
          <p:cNvSpPr>
            <a:spLocks noGrp="1"/>
          </p:cNvSpPr>
          <p:nvPr>
            <p:ph sz="quarter" idx="1"/>
          </p:nvPr>
        </p:nvSpPr>
        <p:spPr>
          <a:xfrm>
            <a:off x="457200" y="1386840"/>
            <a:ext cx="8229600" cy="4937760"/>
          </a:xfrm>
        </p:spPr>
        <p:txBody>
          <a:bodyPr/>
          <a:lstStyle/>
          <a:p>
            <a:r>
              <a:rPr lang="en-US" dirty="0" smtClean="0"/>
              <a:t>Expand efforts to use housing as a platform for supportive services</a:t>
            </a:r>
          </a:p>
          <a:p>
            <a:r>
              <a:rPr lang="en-US" dirty="0" smtClean="0"/>
              <a:t>Promote fair housing initiatives to support choice in integrated community living</a:t>
            </a:r>
          </a:p>
          <a:p>
            <a:r>
              <a:rPr lang="en-US" dirty="0" smtClean="0"/>
              <a:t>Improve data availability and accuracy</a:t>
            </a:r>
          </a:p>
          <a:p>
            <a:r>
              <a:rPr lang="en-US" dirty="0" smtClean="0"/>
              <a:t>Equip PHAs with data to inform strategies and actions to improve neighborhood resources</a:t>
            </a:r>
          </a:p>
          <a:p>
            <a:endParaRPr lang="en-US" dirty="0"/>
          </a:p>
        </p:txBody>
      </p:sp>
      <p:sp>
        <p:nvSpPr>
          <p:cNvPr id="4" name="TextBox 3"/>
          <p:cNvSpPr txBox="1"/>
          <p:nvPr/>
        </p:nvSpPr>
        <p:spPr>
          <a:xfrm>
            <a:off x="304800" y="5012829"/>
            <a:ext cx="8610600" cy="1692771"/>
          </a:xfrm>
          <a:prstGeom prst="rect">
            <a:avLst/>
          </a:prstGeom>
          <a:solidFill>
            <a:srgbClr val="00436C"/>
          </a:solidFill>
        </p:spPr>
        <p:txBody>
          <a:bodyPr wrap="square" rtlCol="0">
            <a:spAutoFit/>
          </a:bodyPr>
          <a:lstStyle/>
          <a:p>
            <a:r>
              <a:rPr lang="en-US" sz="2600" dirty="0">
                <a:solidFill>
                  <a:schemeClr val="bg1"/>
                </a:solidFill>
              </a:rPr>
              <a:t>These recommendations could be used more broadly to support the health of more than 1.6 million senior and disabled families that PHAs assist through the public housing and voucher programs</a:t>
            </a:r>
          </a:p>
        </p:txBody>
      </p:sp>
    </p:spTree>
    <p:extLst>
      <p:ext uri="{BB962C8B-B14F-4D97-AF65-F5344CB8AC3E}">
        <p14:creationId xmlns:p14="http://schemas.microsoft.com/office/powerpoint/2010/main" val="1828750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Shauna </a:t>
            </a:r>
            <a:r>
              <a:rPr lang="en-US" dirty="0" err="1"/>
              <a:t>Sorrells</a:t>
            </a:r>
            <a:endParaRPr lang="en-US" dirty="0"/>
          </a:p>
        </p:txBody>
      </p:sp>
      <p:sp>
        <p:nvSpPr>
          <p:cNvPr id="5" name="Subtitle 4"/>
          <p:cNvSpPr>
            <a:spLocks noGrp="1"/>
          </p:cNvSpPr>
          <p:nvPr>
            <p:ph type="subTitle" idx="1"/>
          </p:nvPr>
        </p:nvSpPr>
        <p:spPr>
          <a:xfrm>
            <a:off x="1219200" y="5053446"/>
            <a:ext cx="6858000" cy="484909"/>
          </a:xfrm>
        </p:spPr>
        <p:txBody>
          <a:bodyPr>
            <a:noAutofit/>
          </a:bodyPr>
          <a:lstStyle/>
          <a:p>
            <a:r>
              <a:rPr lang="en-US" sz="1600" dirty="0"/>
              <a:t>U.S. Department of Housing</a:t>
            </a:r>
          </a:p>
          <a:p>
            <a:r>
              <a:rPr lang="en-US" sz="1600" dirty="0"/>
              <a:t>and Urban Development</a:t>
            </a:r>
          </a:p>
        </p:txBody>
      </p:sp>
    </p:spTree>
    <p:extLst>
      <p:ext uri="{BB962C8B-B14F-4D97-AF65-F5344CB8AC3E}">
        <p14:creationId xmlns:p14="http://schemas.microsoft.com/office/powerpoint/2010/main" val="1252990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HUD’s Interest </a:t>
            </a:r>
            <a:r>
              <a:rPr lang="en-US" dirty="0"/>
              <a:t>I</a:t>
            </a:r>
            <a:r>
              <a:rPr lang="en-US" dirty="0" smtClean="0"/>
              <a:t>n HIA</a:t>
            </a:r>
            <a:endParaRPr lang="en-US" dirty="0"/>
          </a:p>
        </p:txBody>
      </p:sp>
      <p:sp>
        <p:nvSpPr>
          <p:cNvPr id="3" name="Content Placeholder 2"/>
          <p:cNvSpPr>
            <a:spLocks noGrp="1"/>
          </p:cNvSpPr>
          <p:nvPr>
            <p:ph sz="quarter" idx="1"/>
          </p:nvPr>
        </p:nvSpPr>
        <p:spPr/>
        <p:txBody>
          <a:bodyPr/>
          <a:lstStyle/>
          <a:p>
            <a:r>
              <a:rPr lang="en-US" dirty="0" smtClean="0"/>
              <a:t>HUD’s mission is to create strong, sustainable, inclusive communities and quality affordable homes for all</a:t>
            </a:r>
          </a:p>
          <a:p>
            <a:r>
              <a:rPr lang="en-US" dirty="0" smtClean="0"/>
              <a:t>A member of the National Prevention Council</a:t>
            </a:r>
          </a:p>
          <a:p>
            <a:pPr lvl="1"/>
            <a:r>
              <a:rPr lang="en-US" dirty="0" smtClean="0">
                <a:solidFill>
                  <a:schemeClr val="tx1"/>
                </a:solidFill>
              </a:rPr>
              <a:t>A multi-agency federal panel</a:t>
            </a:r>
          </a:p>
          <a:p>
            <a:pPr lvl="1"/>
            <a:r>
              <a:rPr lang="en-US" dirty="0" smtClean="0">
                <a:solidFill>
                  <a:schemeClr val="tx1"/>
                </a:solidFill>
              </a:rPr>
              <a:t>Works to improve the health of all Americans</a:t>
            </a:r>
          </a:p>
          <a:p>
            <a:r>
              <a:rPr lang="en-US" dirty="0" smtClean="0"/>
              <a:t>Chose to test the value of the HIA as a tool to advance the council’s goals using the designated housing rulemaking process</a:t>
            </a:r>
            <a:endParaRPr lang="en-US" dirty="0"/>
          </a:p>
        </p:txBody>
      </p:sp>
    </p:spTree>
    <p:extLst>
      <p:ext uri="{BB962C8B-B14F-4D97-AF65-F5344CB8AC3E}">
        <p14:creationId xmlns:p14="http://schemas.microsoft.com/office/powerpoint/2010/main" val="1143064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Making </a:t>
            </a:r>
            <a:r>
              <a:rPr lang="en-US" dirty="0"/>
              <a:t>H</a:t>
            </a:r>
            <a:r>
              <a:rPr lang="en-US" dirty="0" smtClean="0"/>
              <a:t>ealth A Priority</a:t>
            </a:r>
            <a:endParaRPr lang="en-US" dirty="0"/>
          </a:p>
        </p:txBody>
      </p:sp>
      <p:sp>
        <p:nvSpPr>
          <p:cNvPr id="3" name="Content Placeholder 2"/>
          <p:cNvSpPr>
            <a:spLocks noGrp="1"/>
          </p:cNvSpPr>
          <p:nvPr>
            <p:ph sz="quarter" idx="1"/>
          </p:nvPr>
        </p:nvSpPr>
        <p:spPr/>
        <p:txBody>
          <a:bodyPr/>
          <a:lstStyle/>
          <a:p>
            <a:r>
              <a:rPr lang="en-US" dirty="0" smtClean="0"/>
              <a:t>HUD’s mission includes utilizing housing as a platform for improving quality of life and building inclusive and sustainable communities free from discrimination</a:t>
            </a:r>
          </a:p>
          <a:p>
            <a:r>
              <a:rPr lang="en-US" dirty="0" smtClean="0"/>
              <a:t>HUD assists nearly 5 millions low-income households, these households have higher rates of physical, mental and behavioral issues than the general population</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66309826"/>
              </p:ext>
            </p:extLst>
          </p:nvPr>
        </p:nvGraphicFramePr>
        <p:xfrm>
          <a:off x="1219200" y="3962400"/>
          <a:ext cx="6096000" cy="2021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Overweight</a:t>
                      </a:r>
                      <a:endParaRPr lang="en-US" dirty="0"/>
                    </a:p>
                  </a:txBody>
                  <a:tcPr/>
                </a:tc>
                <a:tc>
                  <a:txBody>
                    <a:bodyPr/>
                    <a:lstStyle/>
                    <a:p>
                      <a:r>
                        <a:rPr lang="en-US" dirty="0" smtClean="0"/>
                        <a:t>Diabetes</a:t>
                      </a:r>
                      <a:endParaRPr lang="en-US" dirty="0"/>
                    </a:p>
                  </a:txBody>
                  <a:tcPr/>
                </a:tc>
              </a:tr>
              <a:tr h="370840">
                <a:tc>
                  <a:txBody>
                    <a:bodyPr/>
                    <a:lstStyle/>
                    <a:p>
                      <a:r>
                        <a:rPr lang="en-US" dirty="0" smtClean="0"/>
                        <a:t>U.S.</a:t>
                      </a:r>
                      <a:r>
                        <a:rPr lang="en-US" baseline="0" dirty="0" smtClean="0"/>
                        <a:t> Population</a:t>
                      </a:r>
                      <a:endParaRPr lang="en-US" dirty="0"/>
                    </a:p>
                  </a:txBody>
                  <a:tcPr/>
                </a:tc>
                <a:tc>
                  <a:txBody>
                    <a:bodyPr/>
                    <a:lstStyle/>
                    <a:p>
                      <a:r>
                        <a:rPr lang="en-US" dirty="0" smtClean="0"/>
                        <a:t>65%</a:t>
                      </a:r>
                      <a:endParaRPr lang="en-US" dirty="0"/>
                    </a:p>
                  </a:txBody>
                  <a:tcPr/>
                </a:tc>
                <a:tc>
                  <a:txBody>
                    <a:bodyPr/>
                    <a:lstStyle/>
                    <a:p>
                      <a:r>
                        <a:rPr lang="en-US" dirty="0" smtClean="0"/>
                        <a:t>10%</a:t>
                      </a:r>
                      <a:endParaRPr lang="en-US" dirty="0"/>
                    </a:p>
                  </a:txBody>
                  <a:tcPr/>
                </a:tc>
              </a:tr>
              <a:tr h="370840">
                <a:tc>
                  <a:txBody>
                    <a:bodyPr/>
                    <a:lstStyle/>
                    <a:p>
                      <a:r>
                        <a:rPr lang="en-US" dirty="0" smtClean="0"/>
                        <a:t>Low-income Seniors</a:t>
                      </a:r>
                      <a:endParaRPr lang="en-US" dirty="0"/>
                    </a:p>
                  </a:txBody>
                  <a:tcPr/>
                </a:tc>
                <a:tc>
                  <a:txBody>
                    <a:bodyPr/>
                    <a:lstStyle/>
                    <a:p>
                      <a:r>
                        <a:rPr lang="en-US" dirty="0" smtClean="0"/>
                        <a:t>66%</a:t>
                      </a:r>
                      <a:endParaRPr lang="en-US" dirty="0"/>
                    </a:p>
                  </a:txBody>
                  <a:tcPr/>
                </a:tc>
                <a:tc>
                  <a:txBody>
                    <a:bodyPr/>
                    <a:lstStyle/>
                    <a:p>
                      <a:r>
                        <a:rPr lang="en-US" dirty="0" smtClean="0"/>
                        <a:t>25%</a:t>
                      </a:r>
                      <a:endParaRPr lang="en-US" dirty="0"/>
                    </a:p>
                  </a:txBody>
                  <a:tcPr/>
                </a:tc>
              </a:tr>
              <a:tr h="370840">
                <a:tc>
                  <a:txBody>
                    <a:bodyPr/>
                    <a:lstStyle/>
                    <a:p>
                      <a:r>
                        <a:rPr lang="en-US" dirty="0" smtClean="0"/>
                        <a:t>Low-income</a:t>
                      </a:r>
                      <a:r>
                        <a:rPr lang="en-US" baseline="0" dirty="0" smtClean="0"/>
                        <a:t> Disabled persons</a:t>
                      </a:r>
                      <a:endParaRPr lang="en-US" dirty="0"/>
                    </a:p>
                  </a:txBody>
                  <a:tcPr/>
                </a:tc>
                <a:tc>
                  <a:txBody>
                    <a:bodyPr/>
                    <a:lstStyle/>
                    <a:p>
                      <a:r>
                        <a:rPr lang="en-US" dirty="0" smtClean="0"/>
                        <a:t>72%</a:t>
                      </a:r>
                      <a:endParaRPr lang="en-US" dirty="0"/>
                    </a:p>
                  </a:txBody>
                  <a:tcPr/>
                </a:tc>
                <a:tc>
                  <a:txBody>
                    <a:bodyPr/>
                    <a:lstStyle/>
                    <a:p>
                      <a:r>
                        <a:rPr lang="en-US" dirty="0" smtClean="0"/>
                        <a:t>27%</a:t>
                      </a:r>
                      <a:endParaRPr lang="en-US" dirty="0"/>
                    </a:p>
                  </a:txBody>
                  <a:tcPr/>
                </a:tc>
              </a:tr>
            </a:tbl>
          </a:graphicData>
        </a:graphic>
      </p:graphicFrame>
    </p:spTree>
    <p:extLst>
      <p:ext uri="{BB962C8B-B14F-4D97-AF65-F5344CB8AC3E}">
        <p14:creationId xmlns:p14="http://schemas.microsoft.com/office/powerpoint/2010/main" val="2451252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Added Value of the HIA</a:t>
            </a:r>
            <a:endParaRPr lang="en-US" dirty="0"/>
          </a:p>
        </p:txBody>
      </p:sp>
      <p:sp>
        <p:nvSpPr>
          <p:cNvPr id="3" name="Content Placeholder 2"/>
          <p:cNvSpPr>
            <a:spLocks noGrp="1"/>
          </p:cNvSpPr>
          <p:nvPr>
            <p:ph sz="quarter" idx="1"/>
          </p:nvPr>
        </p:nvSpPr>
        <p:spPr/>
        <p:txBody>
          <a:bodyPr/>
          <a:lstStyle/>
          <a:p>
            <a:r>
              <a:rPr lang="en-US" dirty="0" smtClean="0"/>
              <a:t>A better understanding of how housing intersects with health</a:t>
            </a:r>
          </a:p>
          <a:p>
            <a:r>
              <a:rPr lang="en-US" dirty="0" smtClean="0"/>
              <a:t>Six important factors:</a:t>
            </a:r>
          </a:p>
          <a:p>
            <a:pPr lvl="1"/>
            <a:r>
              <a:rPr lang="en-US" dirty="0" smtClean="0">
                <a:solidFill>
                  <a:schemeClr val="tx1"/>
                </a:solidFill>
              </a:rPr>
              <a:t>1.  Affordability</a:t>
            </a:r>
          </a:p>
          <a:p>
            <a:pPr lvl="1"/>
            <a:r>
              <a:rPr lang="en-US" dirty="0" smtClean="0">
                <a:solidFill>
                  <a:schemeClr val="tx1"/>
                </a:solidFill>
              </a:rPr>
              <a:t>2. Discrimination and Choice</a:t>
            </a:r>
          </a:p>
          <a:p>
            <a:pPr lvl="1"/>
            <a:r>
              <a:rPr lang="en-US" dirty="0" smtClean="0">
                <a:solidFill>
                  <a:schemeClr val="tx1"/>
                </a:solidFill>
              </a:rPr>
              <a:t>3. Housing as a Platform for Supportive Services</a:t>
            </a:r>
          </a:p>
          <a:p>
            <a:pPr lvl="1"/>
            <a:r>
              <a:rPr lang="en-US" dirty="0" smtClean="0">
                <a:solidFill>
                  <a:schemeClr val="tx1"/>
                </a:solidFill>
              </a:rPr>
              <a:t>4. Social Environments</a:t>
            </a:r>
          </a:p>
          <a:p>
            <a:pPr lvl="1"/>
            <a:r>
              <a:rPr lang="en-US" dirty="0" smtClean="0">
                <a:solidFill>
                  <a:schemeClr val="tx1"/>
                </a:solidFill>
              </a:rPr>
              <a:t>5. Housing Infrastructure</a:t>
            </a:r>
          </a:p>
          <a:p>
            <a:pPr lvl="1"/>
            <a:r>
              <a:rPr lang="en-US" dirty="0" smtClean="0">
                <a:solidFill>
                  <a:schemeClr val="tx1"/>
                </a:solidFill>
              </a:rPr>
              <a:t>6. Neighborhood Characteristics</a:t>
            </a:r>
            <a:endParaRPr lang="en-US" dirty="0">
              <a:solidFill>
                <a:schemeClr val="tx1"/>
              </a:solidFill>
            </a:endParaRPr>
          </a:p>
        </p:txBody>
      </p:sp>
    </p:spTree>
    <p:extLst>
      <p:ext uri="{BB962C8B-B14F-4D97-AF65-F5344CB8AC3E}">
        <p14:creationId xmlns:p14="http://schemas.microsoft.com/office/powerpoint/2010/main" val="811232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Ann O’Hara</a:t>
            </a:r>
            <a:endParaRPr lang="en-US" dirty="0"/>
          </a:p>
        </p:txBody>
      </p:sp>
      <p:sp>
        <p:nvSpPr>
          <p:cNvPr id="5" name="Subtitle 4"/>
          <p:cNvSpPr>
            <a:spLocks noGrp="1"/>
          </p:cNvSpPr>
          <p:nvPr>
            <p:ph type="subTitle" idx="1"/>
          </p:nvPr>
        </p:nvSpPr>
        <p:spPr>
          <a:xfrm>
            <a:off x="1219200" y="5105400"/>
            <a:ext cx="6858000" cy="533400"/>
          </a:xfrm>
        </p:spPr>
        <p:txBody>
          <a:bodyPr>
            <a:noAutofit/>
          </a:bodyPr>
          <a:lstStyle/>
          <a:p>
            <a:r>
              <a:rPr lang="en-US" sz="1600" dirty="0"/>
              <a:t>Technical Assistance</a:t>
            </a:r>
          </a:p>
          <a:p>
            <a:r>
              <a:rPr lang="en-US" sz="1600" dirty="0"/>
              <a:t>Collaborative, Inc.</a:t>
            </a:r>
          </a:p>
        </p:txBody>
      </p:sp>
    </p:spTree>
    <p:extLst>
      <p:ext uri="{BB962C8B-B14F-4D97-AF65-F5344CB8AC3E}">
        <p14:creationId xmlns:p14="http://schemas.microsoft.com/office/powerpoint/2010/main" val="1277181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E7DC19-53AF-46ED-97FD-45A20CE0DC91}" type="slidenum">
              <a:rPr lang="en-US" smtClean="0">
                <a:solidFill>
                  <a:prstClr val="white"/>
                </a:solidFill>
              </a:rPr>
              <a:pPr/>
              <a:t>16</a:t>
            </a:fld>
            <a:endParaRPr lang="en-US" dirty="0">
              <a:solidFill>
                <a:prstClr val="white"/>
              </a:solidFill>
            </a:endParaRPr>
          </a:p>
        </p:txBody>
      </p:sp>
      <p:sp>
        <p:nvSpPr>
          <p:cNvPr id="5" name="Title 1"/>
          <p:cNvSpPr>
            <a:spLocks noGrp="1"/>
          </p:cNvSpPr>
          <p:nvPr>
            <p:ph type="title"/>
          </p:nvPr>
        </p:nvSpPr>
        <p:spPr>
          <a:xfrm>
            <a:off x="457200" y="579438"/>
            <a:ext cx="8229600" cy="1143000"/>
          </a:xfrm>
        </p:spPr>
        <p:txBody>
          <a:bodyPr/>
          <a:lstStyle/>
          <a:p>
            <a:r>
              <a:rPr lang="en-US" dirty="0" smtClean="0"/>
              <a:t>TAC/CCD/Melville</a:t>
            </a:r>
            <a:endParaRPr lang="en-US" dirty="0"/>
          </a:p>
        </p:txBody>
      </p:sp>
      <p:sp>
        <p:nvSpPr>
          <p:cNvPr id="6" name="Content Placeholder 2"/>
          <p:cNvSpPr>
            <a:spLocks noGrp="1"/>
          </p:cNvSpPr>
          <p:nvPr>
            <p:ph idx="1"/>
          </p:nvPr>
        </p:nvSpPr>
        <p:spPr>
          <a:xfrm>
            <a:off x="457200" y="1905000"/>
            <a:ext cx="8229600" cy="4191000"/>
          </a:xfrm>
        </p:spPr>
        <p:txBody>
          <a:bodyPr>
            <a:normAutofit fontScale="92500" lnSpcReduction="10000"/>
          </a:bodyPr>
          <a:lstStyle/>
          <a:p>
            <a:r>
              <a:rPr lang="en-US" dirty="0" smtClean="0"/>
              <a:t>TAC:  National non-profit consulting and technical assistance firm</a:t>
            </a:r>
          </a:p>
          <a:p>
            <a:pPr lvl="1"/>
            <a:r>
              <a:rPr lang="en-US" dirty="0" smtClean="0"/>
              <a:t>Mission includes expanding affordable and permanent supportive housing for lowest income people with disabilities</a:t>
            </a:r>
          </a:p>
          <a:p>
            <a:r>
              <a:rPr lang="en-US" dirty="0" smtClean="0"/>
              <a:t>Consortium for Citizens with Disabilities:  Washington DC based coalition of 90+ disability groups.  </a:t>
            </a:r>
          </a:p>
          <a:p>
            <a:pPr lvl="1"/>
            <a:r>
              <a:rPr lang="en-US" dirty="0" smtClean="0"/>
              <a:t>Advocacy with administration and Congress</a:t>
            </a:r>
          </a:p>
          <a:p>
            <a:r>
              <a:rPr lang="en-US" dirty="0" smtClean="0"/>
              <a:t>Melville Charitable Trust: Supports TAC/CCD Housing Task Force policy/advocacy</a:t>
            </a:r>
            <a:endParaRPr lang="en-US" dirty="0"/>
          </a:p>
        </p:txBody>
      </p:sp>
    </p:spTree>
    <p:extLst>
      <p:ext uri="{BB962C8B-B14F-4D97-AF65-F5344CB8AC3E}">
        <p14:creationId xmlns:p14="http://schemas.microsoft.com/office/powerpoint/2010/main" val="738241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TAC/CCD and Designated Housing Policy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Issue: Equity of scarce HUD resources</a:t>
            </a:r>
          </a:p>
          <a:p>
            <a:r>
              <a:rPr lang="en-US" dirty="0" smtClean="0"/>
              <a:t>Legislation in 1992 and </a:t>
            </a:r>
            <a:r>
              <a:rPr lang="en-US" dirty="0" smtClean="0"/>
              <a:t>1996</a:t>
            </a:r>
            <a:endParaRPr lang="en-US" dirty="0" smtClean="0"/>
          </a:p>
          <a:p>
            <a:r>
              <a:rPr lang="en-US" dirty="0" smtClean="0"/>
              <a:t>Rule-making in 1994</a:t>
            </a:r>
          </a:p>
          <a:p>
            <a:r>
              <a:rPr lang="en-US" dirty="0" smtClean="0"/>
              <a:t>HUD guidance</a:t>
            </a:r>
          </a:p>
          <a:p>
            <a:r>
              <a:rPr lang="en-US" dirty="0" smtClean="0"/>
              <a:t>Research/monitoring re/loss of housing opportunity</a:t>
            </a:r>
          </a:p>
          <a:p>
            <a:r>
              <a:rPr lang="en-US" dirty="0" smtClean="0"/>
              <a:t>Section 504 complaint against HUD in 1999</a:t>
            </a:r>
          </a:p>
          <a:p>
            <a:r>
              <a:rPr lang="en-US" dirty="0" smtClean="0"/>
              <a:t>Congress: 60,000+ new Housing Choice Vouchers for PWD adversely affected by designation + Section 811 reforms</a:t>
            </a:r>
            <a:endParaRPr lang="en-US" dirty="0"/>
          </a:p>
        </p:txBody>
      </p:sp>
      <p:sp>
        <p:nvSpPr>
          <p:cNvPr id="4" name="Slide Number Placeholder 3"/>
          <p:cNvSpPr>
            <a:spLocks noGrp="1"/>
          </p:cNvSpPr>
          <p:nvPr>
            <p:ph type="sldNum" sz="quarter" idx="12"/>
          </p:nvPr>
        </p:nvSpPr>
        <p:spPr/>
        <p:txBody>
          <a:bodyPr/>
          <a:lstStyle/>
          <a:p>
            <a:fld id="{78E7DC19-53AF-46ED-97FD-45A20CE0DC91}"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val="2379455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HIA and Designated Housing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Comprehensive data-driven/information collection process involving key stakeholders</a:t>
            </a:r>
          </a:p>
          <a:p>
            <a:r>
              <a:rPr lang="en-US" dirty="0" smtClean="0"/>
              <a:t>Increasing scarcity of HUD resources</a:t>
            </a:r>
          </a:p>
          <a:p>
            <a:r>
              <a:rPr lang="en-US" dirty="0" smtClean="0"/>
              <a:t>High priority needs</a:t>
            </a:r>
          </a:p>
          <a:p>
            <a:pPr lvl="2"/>
            <a:r>
              <a:rPr lang="en-US" dirty="0" smtClean="0"/>
              <a:t>Homelessness</a:t>
            </a:r>
          </a:p>
          <a:p>
            <a:pPr lvl="2"/>
            <a:r>
              <a:rPr lang="en-US" i="1" dirty="0" smtClean="0"/>
              <a:t>Olmstead</a:t>
            </a:r>
            <a:r>
              <a:rPr lang="en-US" dirty="0" smtClean="0"/>
              <a:t>/institutionalization/segregation</a:t>
            </a:r>
          </a:p>
          <a:p>
            <a:r>
              <a:rPr lang="en-US" dirty="0" smtClean="0"/>
              <a:t>Correlation between housing and health</a:t>
            </a:r>
          </a:p>
          <a:p>
            <a:r>
              <a:rPr lang="en-US" dirty="0" smtClean="0"/>
              <a:t>Using housing as a platform for health</a:t>
            </a:r>
          </a:p>
          <a:p>
            <a:r>
              <a:rPr lang="en-US" dirty="0" smtClean="0"/>
              <a:t>Best practices/cross-sector collaboration</a:t>
            </a:r>
          </a:p>
          <a:p>
            <a:r>
              <a:rPr lang="en-US" dirty="0" smtClean="0"/>
              <a:t>Potential for significant savings in other systems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8E7DC19-53AF-46ED-97FD-45A20CE0DC91}"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1258701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Comments/Recommendations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Implementation challenges</a:t>
            </a:r>
          </a:p>
          <a:p>
            <a:pPr lvl="1"/>
            <a:r>
              <a:rPr lang="en-US" dirty="0" smtClean="0"/>
              <a:t>Not a high priority</a:t>
            </a:r>
          </a:p>
          <a:p>
            <a:pPr lvl="1"/>
            <a:r>
              <a:rPr lang="en-US" dirty="0" smtClean="0"/>
              <a:t>HUD/HHS collaboration barriers</a:t>
            </a:r>
          </a:p>
          <a:p>
            <a:pPr lvl="1"/>
            <a:r>
              <a:rPr lang="en-US" dirty="0" smtClean="0"/>
              <a:t>PHA and provider capacity</a:t>
            </a:r>
          </a:p>
          <a:p>
            <a:pPr lvl="1"/>
            <a:r>
              <a:rPr lang="en-US" dirty="0" smtClean="0"/>
              <a:t>Resource issues</a:t>
            </a:r>
          </a:p>
          <a:p>
            <a:r>
              <a:rPr lang="en-US" dirty="0" smtClean="0"/>
              <a:t>Recommendations</a:t>
            </a:r>
          </a:p>
          <a:p>
            <a:pPr lvl="1"/>
            <a:r>
              <a:rPr lang="en-US" dirty="0" smtClean="0"/>
              <a:t>Continuing role for philanthropy</a:t>
            </a:r>
          </a:p>
          <a:p>
            <a:pPr lvl="1"/>
            <a:r>
              <a:rPr lang="en-US" dirty="0" smtClean="0"/>
              <a:t>Improve federal agency collaboration re/barriers</a:t>
            </a:r>
          </a:p>
          <a:p>
            <a:pPr lvl="1"/>
            <a:r>
              <a:rPr lang="en-US" dirty="0" smtClean="0"/>
              <a:t>Compelling data on cost savings</a:t>
            </a:r>
          </a:p>
          <a:p>
            <a:pPr lvl="1"/>
            <a:r>
              <a:rPr lang="en-US" dirty="0" smtClean="0"/>
              <a:t>OMB scoring</a:t>
            </a:r>
          </a:p>
          <a:p>
            <a:pPr lvl="1"/>
            <a:r>
              <a:rPr lang="en-US" dirty="0" smtClean="0"/>
              <a:t>Making the case with Congress!</a:t>
            </a:r>
            <a:endParaRPr lang="en-US" dirty="0"/>
          </a:p>
        </p:txBody>
      </p:sp>
      <p:sp>
        <p:nvSpPr>
          <p:cNvPr id="4" name="Slide Number Placeholder 3"/>
          <p:cNvSpPr>
            <a:spLocks noGrp="1"/>
          </p:cNvSpPr>
          <p:nvPr>
            <p:ph type="sldNum" sz="quarter" idx="12"/>
          </p:nvPr>
        </p:nvSpPr>
        <p:spPr/>
        <p:txBody>
          <a:bodyPr/>
          <a:lstStyle/>
          <a:p>
            <a:fld id="{78E7DC19-53AF-46ED-97FD-45A20CE0DC91}" type="slidenum">
              <a:rPr lang="en-US" smtClean="0">
                <a:solidFill>
                  <a:prstClr val="white"/>
                </a:solidFill>
              </a:rPr>
              <a:pPr/>
              <a:t>19</a:t>
            </a:fld>
            <a:endParaRPr lang="en-US" dirty="0">
              <a:solidFill>
                <a:prstClr val="white"/>
              </a:solidFill>
            </a:endParaRPr>
          </a:p>
        </p:txBody>
      </p:sp>
    </p:spTree>
    <p:extLst>
      <p:ext uri="{BB962C8B-B14F-4D97-AF65-F5344CB8AC3E}">
        <p14:creationId xmlns:p14="http://schemas.microsoft.com/office/powerpoint/2010/main" val="2523968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Cambria" panose="02040503050406030204" pitchFamily="18" charset="0"/>
              </a:rPr>
              <a:t>Public Housing Program Basics </a:t>
            </a:r>
            <a:endParaRPr lang="en-US" b="1" dirty="0">
              <a:solidFill>
                <a:schemeClr val="accent1">
                  <a:lumMod val="75000"/>
                </a:schemeClr>
              </a:solidFill>
            </a:endParaRPr>
          </a:p>
        </p:txBody>
      </p:sp>
      <p:sp>
        <p:nvSpPr>
          <p:cNvPr id="3" name="Content Placeholder 2"/>
          <p:cNvSpPr>
            <a:spLocks noGrp="1"/>
          </p:cNvSpPr>
          <p:nvPr>
            <p:ph sz="quarter" idx="1"/>
          </p:nvPr>
        </p:nvSpPr>
        <p:spPr>
          <a:xfrm>
            <a:off x="457200" y="1143000"/>
            <a:ext cx="8229600" cy="4937760"/>
          </a:xfrm>
        </p:spPr>
        <p:txBody>
          <a:bodyPr/>
          <a:lstStyle/>
          <a:p>
            <a:r>
              <a:rPr lang="en-US" dirty="0" smtClean="0"/>
              <a:t>1.2 million units administered locally by 3,300 public housing authorities (PHAs)</a:t>
            </a:r>
          </a:p>
          <a:p>
            <a:r>
              <a:rPr lang="en-US" dirty="0" smtClean="0"/>
              <a:t>Assists 1.1 million households with over 2.3 million people</a:t>
            </a:r>
          </a:p>
          <a:p>
            <a:pPr lvl="1"/>
            <a:r>
              <a:rPr lang="en-US" dirty="0">
                <a:solidFill>
                  <a:schemeClr val="tx1"/>
                </a:solidFill>
              </a:rPr>
              <a:t>Senior families (head or spouse ≥ 62) represent 31</a:t>
            </a:r>
            <a:r>
              <a:rPr lang="en-US" dirty="0" smtClean="0">
                <a:solidFill>
                  <a:schemeClr val="tx1"/>
                </a:solidFill>
              </a:rPr>
              <a:t>%</a:t>
            </a:r>
          </a:p>
          <a:p>
            <a:pPr lvl="1"/>
            <a:r>
              <a:rPr lang="en-US" dirty="0">
                <a:solidFill>
                  <a:schemeClr val="tx1"/>
                </a:solidFill>
              </a:rPr>
              <a:t>Younger disabled families (head or </a:t>
            </a:r>
            <a:r>
              <a:rPr lang="en-US" dirty="0" smtClean="0">
                <a:solidFill>
                  <a:schemeClr val="tx1"/>
                </a:solidFill>
              </a:rPr>
              <a:t>spouse &lt; </a:t>
            </a:r>
            <a:r>
              <a:rPr lang="en-US" dirty="0">
                <a:solidFill>
                  <a:schemeClr val="tx1"/>
                </a:solidFill>
              </a:rPr>
              <a:t>62 with a disability) represent 21% </a:t>
            </a:r>
          </a:p>
          <a:p>
            <a:pPr lvl="1"/>
            <a:endParaRPr lang="en-US" dirty="0"/>
          </a:p>
        </p:txBody>
      </p:sp>
      <p:pic>
        <p:nvPicPr>
          <p:cNvPr id="4"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18218" r="21885" b="12143"/>
          <a:stretch/>
        </p:blipFill>
        <p:spPr bwMode="auto">
          <a:xfrm>
            <a:off x="2438400" y="4114800"/>
            <a:ext cx="4038600" cy="2700262"/>
          </a:xfrm>
          <a:prstGeom prst="rect">
            <a:avLst/>
          </a:prstGeom>
          <a:noFill/>
          <a:ln w="9525">
            <a:noFill/>
            <a:miter lim="800000"/>
            <a:headEnd/>
            <a:tailEnd/>
          </a:ln>
        </p:spPr>
      </p:pic>
    </p:spTree>
    <p:extLst>
      <p:ext uri="{BB962C8B-B14F-4D97-AF65-F5344CB8AC3E}">
        <p14:creationId xmlns:p14="http://schemas.microsoft.com/office/powerpoint/2010/main" val="1453745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HIA/HUD Scenarios</a:t>
            </a:r>
            <a:endParaRPr lang="en-US" dirty="0"/>
          </a:p>
        </p:txBody>
      </p:sp>
      <p:sp>
        <p:nvSpPr>
          <p:cNvPr id="3" name="Content Placeholder 2"/>
          <p:cNvSpPr>
            <a:spLocks noGrp="1"/>
          </p:cNvSpPr>
          <p:nvPr>
            <p:ph idx="1"/>
          </p:nvPr>
        </p:nvSpPr>
        <p:spPr/>
        <p:txBody>
          <a:bodyPr/>
          <a:lstStyle/>
          <a:p>
            <a:pPr>
              <a:buFont typeface="Wingdings" pitchFamily="2" charset="2"/>
              <a:buChar char="v"/>
            </a:pPr>
            <a:endParaRPr lang="en-US" dirty="0" smtClean="0"/>
          </a:p>
          <a:p>
            <a:pPr>
              <a:buFont typeface="Wingdings" pitchFamily="2" charset="2"/>
              <a:buChar char="v"/>
            </a:pPr>
            <a:r>
              <a:rPr lang="en-US" dirty="0" smtClean="0"/>
              <a:t> Clarify HUD policies re/designated housing rule interface with other HUD financing policies</a:t>
            </a:r>
          </a:p>
          <a:p>
            <a:pPr>
              <a:buFont typeface="Wingdings" pitchFamily="2" charset="2"/>
              <a:buChar char="v"/>
            </a:pPr>
            <a:endParaRPr lang="en-US" dirty="0" smtClean="0"/>
          </a:p>
          <a:p>
            <a:pPr>
              <a:buFont typeface="Wingdings" pitchFamily="2" charset="2"/>
              <a:buChar char="v"/>
            </a:pPr>
            <a:r>
              <a:rPr lang="en-US" dirty="0" smtClean="0"/>
              <a:t> Encourage cross-sector collaboration and coordination of resources to address fair housing (e.g. </a:t>
            </a:r>
            <a:r>
              <a:rPr lang="en-US" i="1" dirty="0" smtClean="0"/>
              <a:t>Olmstead</a:t>
            </a:r>
            <a:r>
              <a:rPr lang="en-US" dirty="0" smtClean="0"/>
              <a:t>) and homelessness</a:t>
            </a:r>
          </a:p>
          <a:p>
            <a:pPr>
              <a:buFont typeface="Wingdings" pitchFamily="2" charset="2"/>
              <a:buChar char="v"/>
            </a:pPr>
            <a:endParaRPr lang="en-US" dirty="0"/>
          </a:p>
        </p:txBody>
      </p:sp>
      <p:sp>
        <p:nvSpPr>
          <p:cNvPr id="4" name="Slide Number Placeholder 3"/>
          <p:cNvSpPr>
            <a:spLocks noGrp="1"/>
          </p:cNvSpPr>
          <p:nvPr>
            <p:ph type="sldNum" sz="quarter" idx="12"/>
          </p:nvPr>
        </p:nvSpPr>
        <p:spPr/>
        <p:txBody>
          <a:bodyPr/>
          <a:lstStyle/>
          <a:p>
            <a:fld id="{78E7DC19-53AF-46ED-97FD-45A20CE0DC91}" type="slidenum">
              <a:rPr lang="en-US" smtClean="0">
                <a:solidFill>
                  <a:prstClr val="white"/>
                </a:solidFill>
              </a:rPr>
              <a:pPr/>
              <a:t>20</a:t>
            </a:fld>
            <a:endParaRPr lang="en-US" dirty="0">
              <a:solidFill>
                <a:prstClr val="white"/>
              </a:solidFill>
            </a:endParaRPr>
          </a:p>
        </p:txBody>
      </p:sp>
    </p:spTree>
    <p:extLst>
      <p:ext uri="{BB962C8B-B14F-4D97-AF65-F5344CB8AC3E}">
        <p14:creationId xmlns:p14="http://schemas.microsoft.com/office/powerpoint/2010/main" val="2705572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4" name="Slide Number Placeholder 3"/>
          <p:cNvSpPr>
            <a:spLocks noGrp="1"/>
          </p:cNvSpPr>
          <p:nvPr>
            <p:ph type="sldNum" sz="quarter" idx="12"/>
          </p:nvPr>
        </p:nvSpPr>
        <p:spPr/>
        <p:txBody>
          <a:bodyPr/>
          <a:lstStyle/>
          <a:p>
            <a:fld id="{78E7DC19-53AF-46ED-97FD-45A20CE0DC91}" type="slidenum">
              <a:rPr lang="en-US" smtClean="0">
                <a:solidFill>
                  <a:prstClr val="white"/>
                </a:solidFill>
              </a:rPr>
              <a:pPr/>
              <a:t>21</a:t>
            </a:fld>
            <a:endParaRPr lang="en-US" dirty="0">
              <a:solidFill>
                <a:prstClr val="white"/>
              </a:solidFill>
            </a:endParaRPr>
          </a:p>
        </p:txBody>
      </p:sp>
      <p:sp>
        <p:nvSpPr>
          <p:cNvPr id="6" name="Content Placeholder 2"/>
          <p:cNvSpPr>
            <a:spLocks noGrp="1"/>
          </p:cNvSpPr>
          <p:nvPr>
            <p:ph idx="1"/>
          </p:nvPr>
        </p:nvSpPr>
        <p:spPr>
          <a:xfrm>
            <a:off x="457200" y="1752600"/>
            <a:ext cx="8229600" cy="4297363"/>
          </a:xfrm>
        </p:spPr>
        <p:txBody>
          <a:bodyPr>
            <a:normAutofit lnSpcReduction="10000"/>
          </a:bodyPr>
          <a:lstStyle/>
          <a:p>
            <a:pPr algn="r">
              <a:buNone/>
            </a:pPr>
            <a:endParaRPr lang="en-US" sz="2400" b="1" dirty="0" smtClean="0"/>
          </a:p>
          <a:p>
            <a:pPr algn="ctr">
              <a:buNone/>
            </a:pPr>
            <a:endParaRPr lang="en-US" sz="2400" b="1" dirty="0" smtClean="0"/>
          </a:p>
          <a:p>
            <a:pPr algn="ctr">
              <a:buNone/>
            </a:pPr>
            <a:r>
              <a:rPr lang="en-US" sz="2400" b="1" dirty="0" smtClean="0"/>
              <a:t>Technical Assistance Collaborative, Inc. – TAC</a:t>
            </a:r>
          </a:p>
          <a:p>
            <a:pPr algn="ctr">
              <a:buNone/>
            </a:pPr>
            <a:endParaRPr lang="en-US" dirty="0" smtClean="0"/>
          </a:p>
          <a:p>
            <a:pPr algn="ctr">
              <a:buNone/>
            </a:pPr>
            <a:endParaRPr lang="en-US" sz="2400" b="1" dirty="0" smtClean="0"/>
          </a:p>
          <a:p>
            <a:pPr algn="ctr">
              <a:buNone/>
            </a:pPr>
            <a:endParaRPr lang="en-US" sz="2400" b="1" dirty="0" smtClean="0"/>
          </a:p>
          <a:p>
            <a:pPr algn="ctr">
              <a:buNone/>
            </a:pPr>
            <a:r>
              <a:rPr lang="en-US" sz="2400" b="1" dirty="0" smtClean="0"/>
              <a:t>@TACIncBoston</a:t>
            </a:r>
          </a:p>
          <a:p>
            <a:pPr algn="ctr">
              <a:buNone/>
            </a:pPr>
            <a:endParaRPr lang="en-US" sz="2400" b="1" dirty="0" smtClean="0"/>
          </a:p>
          <a:p>
            <a:pPr algn="ctr">
              <a:spcBef>
                <a:spcPts val="0"/>
              </a:spcBef>
              <a:buNone/>
            </a:pPr>
            <a:r>
              <a:rPr lang="en-US" dirty="0" smtClean="0"/>
              <a:t>Visit us on the web: </a:t>
            </a:r>
          </a:p>
          <a:p>
            <a:pPr algn="ctr">
              <a:spcBef>
                <a:spcPts val="0"/>
              </a:spcBef>
              <a:buNone/>
            </a:pPr>
            <a:r>
              <a:rPr lang="en-US" u="sng" dirty="0" smtClean="0">
                <a:hlinkClick r:id="rId2"/>
              </a:rPr>
              <a:t>www.tacinc.org</a:t>
            </a:r>
            <a:endParaRPr lang="en-US" dirty="0" smtClean="0"/>
          </a:p>
          <a:p>
            <a:endParaRPr lang="en-US" dirty="0"/>
          </a:p>
        </p:txBody>
      </p:sp>
      <p:pic>
        <p:nvPicPr>
          <p:cNvPr id="7" name="Picture 6"/>
          <p:cNvPicPr>
            <a:picLocks noChangeAspect="1" noChangeArrowheads="1"/>
          </p:cNvPicPr>
          <p:nvPr/>
        </p:nvPicPr>
        <p:blipFill>
          <a:blip r:embed="rId3" cstate="print"/>
          <a:srcRect/>
          <a:stretch>
            <a:fillRect/>
          </a:stretch>
        </p:blipFill>
        <p:spPr bwMode="auto">
          <a:xfrm>
            <a:off x="3200400" y="1905000"/>
            <a:ext cx="2533650" cy="609600"/>
          </a:xfrm>
          <a:prstGeom prst="rect">
            <a:avLst/>
          </a:prstGeom>
          <a:noFill/>
          <a:ln w="9525">
            <a:noFill/>
            <a:miter lim="800000"/>
            <a:headEnd/>
            <a:tailEnd/>
          </a:ln>
          <a:effectLst/>
        </p:spPr>
      </p:pic>
      <p:pic>
        <p:nvPicPr>
          <p:cNvPr id="8" name="Picture 8"/>
          <p:cNvPicPr>
            <a:picLocks noChangeAspect="1" noChangeArrowheads="1"/>
          </p:cNvPicPr>
          <p:nvPr/>
        </p:nvPicPr>
        <p:blipFill>
          <a:blip r:embed="rId4" cstate="print"/>
          <a:srcRect/>
          <a:stretch>
            <a:fillRect/>
          </a:stretch>
        </p:blipFill>
        <p:spPr bwMode="auto">
          <a:xfrm>
            <a:off x="3276600" y="3429000"/>
            <a:ext cx="2590800" cy="777240"/>
          </a:xfrm>
          <a:prstGeom prst="rect">
            <a:avLst/>
          </a:prstGeom>
          <a:noFill/>
          <a:ln w="9525">
            <a:noFill/>
            <a:miter lim="800000"/>
            <a:headEnd/>
            <a:tailEnd/>
          </a:ln>
          <a:effectLst/>
        </p:spPr>
      </p:pic>
    </p:spTree>
    <p:extLst>
      <p:ext uri="{BB962C8B-B14F-4D97-AF65-F5344CB8AC3E}">
        <p14:creationId xmlns:p14="http://schemas.microsoft.com/office/powerpoint/2010/main" val="3879095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Cambria" panose="02040503050406030204" pitchFamily="18" charset="0"/>
              </a:rPr>
              <a:t>Acknowledgements</a:t>
            </a:r>
            <a:endParaRPr lang="en-US" dirty="0"/>
          </a:p>
        </p:txBody>
      </p:sp>
      <p:sp>
        <p:nvSpPr>
          <p:cNvPr id="4" name="Content Placeholder 2"/>
          <p:cNvSpPr txBox="1">
            <a:spLocks/>
          </p:cNvSpPr>
          <p:nvPr/>
        </p:nvSpPr>
        <p:spPr>
          <a:xfrm>
            <a:off x="457200" y="1313793"/>
            <a:ext cx="3187262" cy="48006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1800" b="1" dirty="0" smtClean="0">
                <a:latin typeface="Cambria" panose="02040503050406030204" pitchFamily="18" charset="0"/>
              </a:rPr>
              <a:t>Project Team</a:t>
            </a:r>
          </a:p>
          <a:p>
            <a:r>
              <a:rPr lang="en-US" sz="1800" dirty="0">
                <a:latin typeface="Cambria" panose="02040503050406030204" pitchFamily="18" charset="0"/>
              </a:rPr>
              <a:t>Marjory Givens</a:t>
            </a:r>
          </a:p>
          <a:p>
            <a:r>
              <a:rPr lang="en-US" sz="1800" dirty="0">
                <a:latin typeface="Cambria" panose="02040503050406030204" pitchFamily="18" charset="0"/>
              </a:rPr>
              <a:t>Keshia Pollack</a:t>
            </a:r>
            <a:endParaRPr lang="en-US" sz="1800" dirty="0" smtClean="0">
              <a:latin typeface="Cambria" panose="02040503050406030204" pitchFamily="18" charset="0"/>
            </a:endParaRPr>
          </a:p>
          <a:p>
            <a:r>
              <a:rPr lang="en-US" sz="1800" dirty="0" smtClean="0">
                <a:latin typeface="Cambria" panose="02040503050406030204" pitchFamily="18" charset="0"/>
              </a:rPr>
              <a:t>Aaron Wernham        </a:t>
            </a:r>
          </a:p>
          <a:p>
            <a:r>
              <a:rPr lang="en-US" sz="1800" dirty="0" smtClean="0">
                <a:latin typeface="Cambria" panose="02040503050406030204" pitchFamily="18" charset="0"/>
              </a:rPr>
              <a:t>Amber Lenhart	</a:t>
            </a:r>
            <a:endParaRPr lang="en-US" dirty="0" smtClean="0">
              <a:latin typeface="Cambria" panose="02040503050406030204" pitchFamily="18" charset="0"/>
            </a:endParaRPr>
          </a:p>
          <a:p>
            <a:r>
              <a:rPr lang="en-US" sz="1800" dirty="0" smtClean="0">
                <a:latin typeface="Cambria" panose="02040503050406030204" pitchFamily="18" charset="0"/>
              </a:rPr>
              <a:t>Steve White</a:t>
            </a:r>
          </a:p>
          <a:p>
            <a:r>
              <a:rPr lang="en-US" sz="1800" dirty="0" smtClean="0">
                <a:latin typeface="Cambria" panose="02040503050406030204" pitchFamily="18" charset="0"/>
              </a:rPr>
              <a:t>Karli Thorstenson</a:t>
            </a:r>
          </a:p>
          <a:p>
            <a:r>
              <a:rPr lang="en-US" sz="1800" dirty="0" smtClean="0">
                <a:latin typeface="Cambria" panose="02040503050406030204" pitchFamily="18" charset="0"/>
              </a:rPr>
              <a:t>Barry </a:t>
            </a:r>
            <a:r>
              <a:rPr lang="en-US" sz="1800" dirty="0" err="1" smtClean="0">
                <a:latin typeface="Cambria" panose="02040503050406030204" pitchFamily="18" charset="0"/>
              </a:rPr>
              <a:t>Keppard</a:t>
            </a:r>
            <a:r>
              <a:rPr lang="en-US" sz="1800" dirty="0" smtClean="0">
                <a:latin typeface="Cambria" panose="02040503050406030204" pitchFamily="18" charset="0"/>
              </a:rPr>
              <a:t>           </a:t>
            </a:r>
          </a:p>
          <a:p>
            <a:r>
              <a:rPr lang="en-US" sz="1800" dirty="0" smtClean="0">
                <a:latin typeface="Cambria" panose="02040503050406030204" pitchFamily="18" charset="0"/>
              </a:rPr>
              <a:t>Mariana Arcaya</a:t>
            </a:r>
          </a:p>
          <a:p>
            <a:r>
              <a:rPr lang="en-US" sz="1800" dirty="0" smtClean="0">
                <a:latin typeface="Cambria" panose="02040503050406030204" pitchFamily="18" charset="0"/>
              </a:rPr>
              <a:t>Peter James              </a:t>
            </a:r>
          </a:p>
          <a:p>
            <a:r>
              <a:rPr lang="en-US" sz="1800" dirty="0" err="1" smtClean="0">
                <a:latin typeface="Cambria" panose="02040503050406030204" pitchFamily="18" charset="0"/>
              </a:rPr>
              <a:t>Noemie</a:t>
            </a:r>
            <a:r>
              <a:rPr lang="en-US" sz="1800" dirty="0" smtClean="0">
                <a:latin typeface="Cambria" panose="02040503050406030204" pitchFamily="18" charset="0"/>
              </a:rPr>
              <a:t> </a:t>
            </a:r>
            <a:r>
              <a:rPr lang="en-US" sz="1800" dirty="0" err="1" smtClean="0">
                <a:latin typeface="Cambria" panose="02040503050406030204" pitchFamily="18" charset="0"/>
              </a:rPr>
              <a:t>Sportiche</a:t>
            </a:r>
            <a:endParaRPr lang="en-US" sz="1800" dirty="0" smtClean="0">
              <a:latin typeface="Cambria" panose="02040503050406030204" pitchFamily="18" charset="0"/>
            </a:endParaRPr>
          </a:p>
          <a:p>
            <a:r>
              <a:rPr lang="en-US" sz="1800" dirty="0" smtClean="0">
                <a:latin typeface="Cambria" panose="02040503050406030204" pitchFamily="18" charset="0"/>
              </a:rPr>
              <a:t>Rachel </a:t>
            </a:r>
            <a:r>
              <a:rPr lang="en-US" sz="1800" dirty="0" err="1" smtClean="0">
                <a:latin typeface="Cambria" panose="02040503050406030204" pitchFamily="18" charset="0"/>
              </a:rPr>
              <a:t>Banay</a:t>
            </a:r>
            <a:endParaRPr lang="en-US" sz="1800" dirty="0" smtClean="0">
              <a:latin typeface="Cambria" panose="02040503050406030204" pitchFamily="18" charset="0"/>
            </a:endParaRPr>
          </a:p>
          <a:p>
            <a:endParaRPr lang="en-US" sz="1800" dirty="0" smtClean="0">
              <a:latin typeface="Cambria" panose="02040503050406030204" pitchFamily="18" charset="0"/>
            </a:endParaRPr>
          </a:p>
        </p:txBody>
      </p:sp>
      <p:sp>
        <p:nvSpPr>
          <p:cNvPr id="5" name="Content Placeholder 2"/>
          <p:cNvSpPr txBox="1">
            <a:spLocks/>
          </p:cNvSpPr>
          <p:nvPr/>
        </p:nvSpPr>
        <p:spPr bwMode="auto">
          <a:xfrm>
            <a:off x="4038600" y="1389993"/>
            <a:ext cx="4362764" cy="43250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fontAlgn="base">
              <a:spcBef>
                <a:spcPct val="20000"/>
              </a:spcBef>
              <a:spcAft>
                <a:spcPct val="0"/>
              </a:spcAft>
              <a:defRPr sz="1600">
                <a:solidFill>
                  <a:schemeClr val="tx1"/>
                </a:solidFill>
                <a:latin typeface="+mn-lt"/>
                <a:ea typeface="+mn-ea"/>
                <a:cs typeface="+mn-cs"/>
              </a:defRPr>
            </a:lvl1pPr>
            <a:lvl2pPr marL="742950" indent="-285750" algn="l" rtl="0" fontAlgn="base">
              <a:spcBef>
                <a:spcPct val="20000"/>
              </a:spcBef>
              <a:spcAft>
                <a:spcPct val="0"/>
              </a:spcAft>
              <a:defRPr sz="1600">
                <a:solidFill>
                  <a:schemeClr val="tx1"/>
                </a:solidFill>
                <a:latin typeface="+mn-lt"/>
                <a:ea typeface="+mn-ea"/>
              </a:defRPr>
            </a:lvl2pPr>
            <a:lvl3pPr marL="1143000" indent="-228600" algn="l" rtl="0" fontAlgn="base">
              <a:spcBef>
                <a:spcPct val="20000"/>
              </a:spcBef>
              <a:spcAft>
                <a:spcPct val="0"/>
              </a:spcAft>
              <a:defRPr sz="1600">
                <a:solidFill>
                  <a:schemeClr val="tx1"/>
                </a:solidFill>
                <a:latin typeface="+mn-lt"/>
                <a:ea typeface="+mn-ea"/>
              </a:defRPr>
            </a:lvl3pPr>
            <a:lvl4pPr marL="1600200" indent="-228600" algn="l" rtl="0" fontAlgn="base">
              <a:spcBef>
                <a:spcPct val="20000"/>
              </a:spcBef>
              <a:spcAft>
                <a:spcPct val="0"/>
              </a:spcAft>
              <a:defRPr sz="1600">
                <a:solidFill>
                  <a:schemeClr val="tx1"/>
                </a:solidFill>
                <a:latin typeface="+mn-lt"/>
                <a:ea typeface="+mn-ea"/>
              </a:defRPr>
            </a:lvl4pPr>
            <a:lvl5pPr marL="2057400" indent="-228600" algn="l" rtl="0" fontAlgn="base">
              <a:spcBef>
                <a:spcPct val="20000"/>
              </a:spcBef>
              <a:spcAft>
                <a:spcPct val="0"/>
              </a:spcAft>
              <a:defRPr sz="1600">
                <a:solidFill>
                  <a:schemeClr val="tx1"/>
                </a:solidFill>
                <a:latin typeface="+mn-lt"/>
                <a:ea typeface="+mn-ea"/>
              </a:defRPr>
            </a:lvl5pPr>
            <a:lvl6pPr marL="2514600" indent="-228600" algn="l" rtl="0" fontAlgn="base">
              <a:spcBef>
                <a:spcPct val="20000"/>
              </a:spcBef>
              <a:spcAft>
                <a:spcPct val="0"/>
              </a:spcAft>
              <a:defRPr sz="1600">
                <a:solidFill>
                  <a:schemeClr val="tx1"/>
                </a:solidFill>
                <a:latin typeface="+mn-lt"/>
                <a:ea typeface="+mn-ea"/>
              </a:defRPr>
            </a:lvl6pPr>
            <a:lvl7pPr marL="2971800" indent="-228600" algn="l" rtl="0" fontAlgn="base">
              <a:spcBef>
                <a:spcPct val="20000"/>
              </a:spcBef>
              <a:spcAft>
                <a:spcPct val="0"/>
              </a:spcAft>
              <a:defRPr sz="1600">
                <a:solidFill>
                  <a:schemeClr val="tx1"/>
                </a:solidFill>
                <a:latin typeface="+mn-lt"/>
                <a:ea typeface="+mn-ea"/>
              </a:defRPr>
            </a:lvl7pPr>
            <a:lvl8pPr marL="3429000" indent="-228600" algn="l" rtl="0" fontAlgn="base">
              <a:spcBef>
                <a:spcPct val="20000"/>
              </a:spcBef>
              <a:spcAft>
                <a:spcPct val="0"/>
              </a:spcAft>
              <a:defRPr sz="1600">
                <a:solidFill>
                  <a:schemeClr val="tx1"/>
                </a:solidFill>
                <a:latin typeface="+mn-lt"/>
                <a:ea typeface="+mn-ea"/>
              </a:defRPr>
            </a:lvl8pPr>
            <a:lvl9pPr marL="3886200" indent="-228600" algn="l" rtl="0" fontAlgn="base">
              <a:spcBef>
                <a:spcPct val="20000"/>
              </a:spcBef>
              <a:spcAft>
                <a:spcPct val="0"/>
              </a:spcAft>
              <a:defRPr sz="1600">
                <a:solidFill>
                  <a:schemeClr val="tx1"/>
                </a:solidFill>
                <a:latin typeface="+mn-lt"/>
                <a:ea typeface="+mn-ea"/>
              </a:defRPr>
            </a:lvl9pPr>
          </a:lstStyle>
          <a:p>
            <a:r>
              <a:rPr lang="en-US" sz="1800" b="1" dirty="0">
                <a:latin typeface="Cambria" panose="02040503050406030204" pitchFamily="18" charset="0"/>
              </a:rPr>
              <a:t>F</a:t>
            </a:r>
            <a:r>
              <a:rPr lang="en-US" sz="1800" b="1" dirty="0" smtClean="0">
                <a:latin typeface="Cambria" panose="02040503050406030204" pitchFamily="18" charset="0"/>
              </a:rPr>
              <a:t>unders</a:t>
            </a:r>
            <a:endParaRPr lang="en-US" sz="1800" b="1" dirty="0">
              <a:latin typeface="Cambria" panose="02040503050406030204" pitchFamily="18" charset="0"/>
            </a:endParaRPr>
          </a:p>
          <a:p>
            <a:r>
              <a:rPr lang="en-US" sz="1800" dirty="0">
                <a:latin typeface="Cambria" panose="02040503050406030204" pitchFamily="18" charset="0"/>
              </a:rPr>
              <a:t>Robert Wood Johnson Foundation</a:t>
            </a:r>
          </a:p>
          <a:p>
            <a:r>
              <a:rPr lang="en-US" sz="1800" dirty="0">
                <a:latin typeface="Cambria" panose="02040503050406030204" pitchFamily="18" charset="0"/>
              </a:rPr>
              <a:t>The Pew Charitable Trusts</a:t>
            </a:r>
          </a:p>
          <a:p>
            <a:pPr eaLnBrk="1" hangingPunct="1"/>
            <a:endParaRPr lang="en-US" sz="1800" b="1" kern="0" dirty="0" smtClean="0">
              <a:latin typeface="Cambria" panose="02040503050406030204" pitchFamily="18" charset="0"/>
            </a:endParaRPr>
          </a:p>
          <a:p>
            <a:pPr eaLnBrk="1" hangingPunct="1"/>
            <a:r>
              <a:rPr lang="en-US" sz="1800" b="1" kern="0" dirty="0" smtClean="0">
                <a:latin typeface="Cambria" panose="02040503050406030204" pitchFamily="18" charset="0"/>
              </a:rPr>
              <a:t>Key Partners</a:t>
            </a:r>
          </a:p>
          <a:p>
            <a:pPr eaLnBrk="1" hangingPunct="1"/>
            <a:r>
              <a:rPr lang="en-US" sz="1800" kern="0" dirty="0" smtClean="0">
                <a:latin typeface="Cambria" panose="02040503050406030204" pitchFamily="18" charset="0"/>
              </a:rPr>
              <a:t>HUD’s Office of Public and Indian Housing</a:t>
            </a:r>
          </a:p>
          <a:p>
            <a:pPr eaLnBrk="1" hangingPunct="1"/>
            <a:r>
              <a:rPr lang="en-US" sz="1800" kern="0" dirty="0" smtClean="0">
                <a:latin typeface="Cambria" panose="02040503050406030204" pitchFamily="18" charset="0"/>
              </a:rPr>
              <a:t>Centers for Disease Control and Prevention</a:t>
            </a:r>
          </a:p>
          <a:p>
            <a:pPr eaLnBrk="1" hangingPunct="1"/>
            <a:r>
              <a:rPr lang="en-US" sz="1800" kern="0" dirty="0" smtClean="0">
                <a:latin typeface="Cambria" panose="02040503050406030204" pitchFamily="18" charset="0"/>
              </a:rPr>
              <a:t>National </a:t>
            </a:r>
            <a:r>
              <a:rPr lang="en-US" sz="1800" kern="0" dirty="0">
                <a:latin typeface="Cambria" panose="02040503050406030204" pitchFamily="18" charset="0"/>
              </a:rPr>
              <a:t>Prevention </a:t>
            </a:r>
            <a:r>
              <a:rPr lang="en-US" sz="1800" kern="0" dirty="0" smtClean="0">
                <a:latin typeface="Cambria" panose="02040503050406030204" pitchFamily="18" charset="0"/>
              </a:rPr>
              <a:t>Council</a:t>
            </a:r>
          </a:p>
          <a:p>
            <a:pPr eaLnBrk="1" hangingPunct="1"/>
            <a:r>
              <a:rPr lang="en-US" sz="1800" kern="0" dirty="0" smtClean="0">
                <a:latin typeface="Cambria" panose="02040503050406030204" pitchFamily="18" charset="0"/>
              </a:rPr>
              <a:t>Advisory Committee Members</a:t>
            </a:r>
            <a:endParaRPr lang="en-US" sz="1800" kern="0" dirty="0">
              <a:latin typeface="Cambria" panose="02040503050406030204" pitchFamily="18" charset="0"/>
            </a:endParaRPr>
          </a:p>
          <a:p>
            <a:pPr eaLnBrk="1" hangingPunct="1"/>
            <a:r>
              <a:rPr lang="en-US" sz="1800" kern="0" dirty="0" smtClean="0">
                <a:latin typeface="Cambria" panose="02040503050406030204" pitchFamily="18" charset="0"/>
              </a:rPr>
              <a:t>PHA Case Study Sites </a:t>
            </a:r>
          </a:p>
          <a:p>
            <a:pPr eaLnBrk="1" hangingPunct="1"/>
            <a:r>
              <a:rPr lang="en-US" sz="1800" kern="0" dirty="0" smtClean="0">
                <a:latin typeface="Cambria" panose="02040503050406030204" pitchFamily="18" charset="0"/>
              </a:rPr>
              <a:t>National </a:t>
            </a:r>
            <a:r>
              <a:rPr lang="en-US" sz="1800" kern="0" dirty="0">
                <a:latin typeface="Cambria" panose="02040503050406030204" pitchFamily="18" charset="0"/>
              </a:rPr>
              <a:t>Network </a:t>
            </a:r>
            <a:r>
              <a:rPr lang="en-US" sz="1800" kern="0" dirty="0" smtClean="0">
                <a:latin typeface="Cambria" panose="02040503050406030204" pitchFamily="18" charset="0"/>
              </a:rPr>
              <a:t>of </a:t>
            </a:r>
            <a:r>
              <a:rPr lang="en-US" sz="1800" kern="0" dirty="0">
                <a:latin typeface="Cambria" panose="02040503050406030204" pitchFamily="18" charset="0"/>
              </a:rPr>
              <a:t>Public Health Institutes</a:t>
            </a:r>
          </a:p>
          <a:p>
            <a:pPr eaLnBrk="1" hangingPunct="1"/>
            <a:endParaRPr lang="en-US" sz="1800" kern="0" dirty="0">
              <a:latin typeface="Cambria" panose="02040503050406030204" pitchFamily="18" charset="0"/>
            </a:endParaRPr>
          </a:p>
          <a:p>
            <a:pPr eaLnBrk="1" hangingPunct="1"/>
            <a:endParaRPr lang="en-US" sz="1800" strike="sngStrike" kern="0" dirty="0">
              <a:solidFill>
                <a:srgbClr val="FF0000"/>
              </a:solidFill>
              <a:latin typeface="Cambria" panose="02040503050406030204" pitchFamily="18" charset="0"/>
            </a:endParaRPr>
          </a:p>
        </p:txBody>
      </p:sp>
      <p:sp>
        <p:nvSpPr>
          <p:cNvPr id="6" name="TextBox 5"/>
          <p:cNvSpPr txBox="1"/>
          <p:nvPr/>
        </p:nvSpPr>
        <p:spPr>
          <a:xfrm>
            <a:off x="457200" y="6292673"/>
            <a:ext cx="4914900" cy="461665"/>
          </a:xfrm>
          <a:prstGeom prst="rect">
            <a:avLst/>
          </a:prstGeom>
          <a:solidFill>
            <a:schemeClr val="accent1"/>
          </a:solidFill>
        </p:spPr>
        <p:txBody>
          <a:bodyPr wrap="square" rtlCol="0">
            <a:spAutoFit/>
          </a:bodyPr>
          <a:lstStyle/>
          <a:p>
            <a:r>
              <a:rPr lang="en-US" b="1" dirty="0" smtClean="0">
                <a:solidFill>
                  <a:schemeClr val="bg1"/>
                </a:solidFill>
                <a:latin typeface="Cambria" panose="02040503050406030204" pitchFamily="18" charset="0"/>
              </a:rPr>
              <a:t>Contact: </a:t>
            </a:r>
            <a:r>
              <a:rPr lang="en-US" dirty="0" smtClean="0">
                <a:solidFill>
                  <a:schemeClr val="bg1"/>
                </a:solidFill>
                <a:latin typeface="Cambria" panose="02040503050406030204" pitchFamily="18" charset="0"/>
              </a:rPr>
              <a:t>rlindberg@pewtrusts.org </a:t>
            </a:r>
            <a:endParaRPr lang="en-US" dirty="0">
              <a:solidFill>
                <a:schemeClr val="bg1"/>
              </a:solidFill>
              <a:latin typeface="Cambria" panose="02040503050406030204" pitchFamily="18" charset="0"/>
            </a:endParaRPr>
          </a:p>
        </p:txBody>
      </p:sp>
    </p:spTree>
    <p:extLst>
      <p:ext uri="{BB962C8B-B14F-4D97-AF65-F5344CB8AC3E}">
        <p14:creationId xmlns:p14="http://schemas.microsoft.com/office/powerpoint/2010/main" val="3082203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latin typeface="Cambria" panose="02040503050406030204" pitchFamily="18" charset="0"/>
              </a:rPr>
              <a:t>Designated Housing Rule </a:t>
            </a:r>
            <a:endParaRPr lang="en-US" dirty="0"/>
          </a:p>
        </p:txBody>
      </p:sp>
      <p:grpSp>
        <p:nvGrpSpPr>
          <p:cNvPr id="6" name="Group 5"/>
          <p:cNvGrpSpPr/>
          <p:nvPr/>
        </p:nvGrpSpPr>
        <p:grpSpPr>
          <a:xfrm>
            <a:off x="304800" y="1252491"/>
            <a:ext cx="8458200" cy="5529309"/>
            <a:chOff x="786527" y="1524000"/>
            <a:chExt cx="7900273" cy="527995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27" y="1524000"/>
              <a:ext cx="7900273" cy="5279950"/>
            </a:xfrm>
            <a:prstGeom prst="rect">
              <a:avLst/>
            </a:prstGeom>
            <a:ln w="12700">
              <a:solidFill>
                <a:schemeClr val="tx2">
                  <a:lumMod val="40000"/>
                  <a:lumOff val="60000"/>
                </a:schemeClr>
              </a:solidFill>
            </a:ln>
          </p:spPr>
        </p:pic>
        <p:grpSp>
          <p:nvGrpSpPr>
            <p:cNvPr id="8" name="Group 7"/>
            <p:cNvGrpSpPr/>
            <p:nvPr/>
          </p:nvGrpSpPr>
          <p:grpSpPr>
            <a:xfrm>
              <a:off x="1219200" y="1534134"/>
              <a:ext cx="7198132" cy="4473998"/>
              <a:chOff x="1219200" y="1534134"/>
              <a:chExt cx="7198132" cy="4473998"/>
            </a:xfrm>
          </p:grpSpPr>
          <p:sp>
            <p:nvSpPr>
              <p:cNvPr id="9" name="TextBox 8"/>
              <p:cNvSpPr txBox="1"/>
              <p:nvPr/>
            </p:nvSpPr>
            <p:spPr>
              <a:xfrm>
                <a:off x="1219200" y="1534134"/>
                <a:ext cx="2398477" cy="369332"/>
              </a:xfrm>
              <a:prstGeom prst="rect">
                <a:avLst/>
              </a:prstGeom>
              <a:solidFill>
                <a:schemeClr val="bg1"/>
              </a:solidFill>
              <a:ln w="12700">
                <a:solidFill>
                  <a:schemeClr val="tx2">
                    <a:lumMod val="40000"/>
                    <a:lumOff val="60000"/>
                  </a:schemeClr>
                </a:solidFill>
              </a:ln>
            </p:spPr>
            <p:txBody>
              <a:bodyPr wrap="none" rtlCol="0">
                <a:spAutoFit/>
              </a:bodyPr>
              <a:lstStyle/>
              <a:p>
                <a:r>
                  <a:rPr lang="en-US" sz="1800" dirty="0" smtClean="0">
                    <a:latin typeface="Cambria" panose="02040503050406030204" pitchFamily="18" charset="0"/>
                  </a:rPr>
                  <a:t>Total Designated </a:t>
                </a:r>
                <a:r>
                  <a:rPr lang="en-US" sz="1800" dirty="0">
                    <a:latin typeface="Cambria" panose="02040503050406030204" pitchFamily="18" charset="0"/>
                  </a:rPr>
                  <a:t>U</a:t>
                </a:r>
                <a:r>
                  <a:rPr lang="en-US" sz="1800" dirty="0" smtClean="0">
                    <a:latin typeface="Cambria" panose="02040503050406030204" pitchFamily="18" charset="0"/>
                  </a:rPr>
                  <a:t>nits</a:t>
                </a:r>
                <a:endParaRPr lang="en-US" sz="1800" dirty="0">
                  <a:latin typeface="Cambria" panose="02040503050406030204" pitchFamily="18" charset="0"/>
                </a:endParaRPr>
              </a:p>
            </p:txBody>
          </p:sp>
          <p:sp>
            <p:nvSpPr>
              <p:cNvPr id="10" name="TextBox 9"/>
              <p:cNvSpPr txBox="1"/>
              <p:nvPr/>
            </p:nvSpPr>
            <p:spPr>
              <a:xfrm>
                <a:off x="3631658" y="5638800"/>
                <a:ext cx="821059" cy="369332"/>
              </a:xfrm>
              <a:prstGeom prst="rect">
                <a:avLst/>
              </a:prstGeom>
              <a:solidFill>
                <a:schemeClr val="bg1"/>
              </a:solidFill>
              <a:ln w="12700">
                <a:solidFill>
                  <a:schemeClr val="tx2">
                    <a:lumMod val="40000"/>
                    <a:lumOff val="60000"/>
                  </a:schemeClr>
                </a:solidFill>
              </a:ln>
            </p:spPr>
            <p:txBody>
              <a:bodyPr wrap="none" rtlCol="0">
                <a:spAutoFit/>
              </a:bodyPr>
              <a:lstStyle/>
              <a:p>
                <a:r>
                  <a:rPr lang="en-US" sz="1800" dirty="0" smtClean="0">
                    <a:latin typeface="Cambria" panose="02040503050406030204" pitchFamily="18" charset="0"/>
                  </a:rPr>
                  <a:t>Senior</a:t>
                </a:r>
                <a:endParaRPr lang="en-US" sz="1800" dirty="0">
                  <a:latin typeface="Cambria" panose="02040503050406030204" pitchFamily="18" charset="0"/>
                </a:endParaRPr>
              </a:p>
            </p:txBody>
          </p:sp>
          <p:sp>
            <p:nvSpPr>
              <p:cNvPr id="11" name="TextBox 10"/>
              <p:cNvSpPr txBox="1"/>
              <p:nvPr/>
            </p:nvSpPr>
            <p:spPr>
              <a:xfrm>
                <a:off x="7620000" y="5638800"/>
                <a:ext cx="797332" cy="369332"/>
              </a:xfrm>
              <a:prstGeom prst="rect">
                <a:avLst/>
              </a:prstGeom>
              <a:solidFill>
                <a:schemeClr val="bg1"/>
              </a:solidFill>
              <a:ln w="12700">
                <a:solidFill>
                  <a:schemeClr val="tx2">
                    <a:lumMod val="40000"/>
                    <a:lumOff val="60000"/>
                  </a:schemeClr>
                </a:solidFill>
              </a:ln>
            </p:spPr>
            <p:txBody>
              <a:bodyPr wrap="square" rtlCol="0">
                <a:spAutoFit/>
              </a:bodyPr>
              <a:lstStyle/>
              <a:p>
                <a:r>
                  <a:rPr lang="en-US" sz="1800" dirty="0" smtClean="0">
                    <a:latin typeface="Cambria" panose="02040503050406030204" pitchFamily="18" charset="0"/>
                  </a:rPr>
                  <a:t>Mixed</a:t>
                </a:r>
                <a:endParaRPr lang="en-US" sz="1800" dirty="0">
                  <a:latin typeface="Cambria" panose="02040503050406030204" pitchFamily="18" charset="0"/>
                </a:endParaRPr>
              </a:p>
            </p:txBody>
          </p:sp>
          <p:sp>
            <p:nvSpPr>
              <p:cNvPr id="12" name="TextBox 11"/>
              <p:cNvSpPr txBox="1"/>
              <p:nvPr/>
            </p:nvSpPr>
            <p:spPr>
              <a:xfrm>
                <a:off x="6772894" y="1555599"/>
                <a:ext cx="1042273" cy="369332"/>
              </a:xfrm>
              <a:prstGeom prst="rect">
                <a:avLst/>
              </a:prstGeom>
              <a:solidFill>
                <a:schemeClr val="bg1"/>
              </a:solidFill>
              <a:ln w="12700">
                <a:solidFill>
                  <a:schemeClr val="tx2">
                    <a:lumMod val="40000"/>
                    <a:lumOff val="60000"/>
                  </a:schemeClr>
                </a:solidFill>
              </a:ln>
            </p:spPr>
            <p:txBody>
              <a:bodyPr wrap="none" rtlCol="0">
                <a:spAutoFit/>
              </a:bodyPr>
              <a:lstStyle/>
              <a:p>
                <a:r>
                  <a:rPr lang="en-US" sz="1800" dirty="0" smtClean="0">
                    <a:latin typeface="Cambria" panose="02040503050406030204" pitchFamily="18" charset="0"/>
                  </a:rPr>
                  <a:t>Disabled</a:t>
                </a:r>
                <a:endParaRPr lang="en-US" sz="1800" dirty="0">
                  <a:latin typeface="Cambria" panose="02040503050406030204" pitchFamily="18" charset="0"/>
                </a:endParaRPr>
              </a:p>
            </p:txBody>
          </p:sp>
        </p:grpSp>
      </p:grpSp>
    </p:spTree>
    <p:extLst>
      <p:ext uri="{BB962C8B-B14F-4D97-AF65-F5344CB8AC3E}">
        <p14:creationId xmlns:p14="http://schemas.microsoft.com/office/powerpoint/2010/main" val="3079423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75000"/>
                  </a:schemeClr>
                </a:solidFill>
                <a:latin typeface="Cambria" panose="02040503050406030204" pitchFamily="18" charset="0"/>
              </a:rPr>
              <a:t>Demonstrating HIA as a Tool to Advance the National Prevention Council’s Goals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981200" y="1295400"/>
            <a:ext cx="5105400" cy="4931619"/>
          </a:xfrm>
          <a:prstGeom prst="rect">
            <a:avLst/>
          </a:prstGeom>
          <a:noFill/>
          <a:ln w="9525">
            <a:noFill/>
            <a:miter lim="800000"/>
            <a:headEnd/>
            <a:tailEnd/>
          </a:ln>
        </p:spPr>
      </p:pic>
    </p:spTree>
    <p:extLst>
      <p:ext uri="{BB962C8B-B14F-4D97-AF65-F5344CB8AC3E}">
        <p14:creationId xmlns:p14="http://schemas.microsoft.com/office/powerpoint/2010/main" val="585204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Cambria" panose="02040503050406030204" pitchFamily="18" charset="0"/>
              </a:rPr>
              <a:t>HIA Project Team and Advisory Committee</a:t>
            </a:r>
            <a:endParaRPr lang="en-US" dirty="0"/>
          </a:p>
        </p:txBody>
      </p:sp>
      <p:grpSp>
        <p:nvGrpSpPr>
          <p:cNvPr id="4" name="Group 3"/>
          <p:cNvGrpSpPr/>
          <p:nvPr/>
        </p:nvGrpSpPr>
        <p:grpSpPr>
          <a:xfrm>
            <a:off x="533400" y="1834424"/>
            <a:ext cx="2743154" cy="4109176"/>
            <a:chOff x="304800" y="1795418"/>
            <a:chExt cx="2743154" cy="410917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29" y="4437744"/>
              <a:ext cx="2181225" cy="1466850"/>
            </a:xfrm>
            <a:prstGeom prst="rect">
              <a:avLst/>
            </a:prstGeom>
          </p:spPr>
        </p:pic>
        <p:pic>
          <p:nvPicPr>
            <p:cNvPr id="6"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r="82088"/>
            <a:stretch/>
          </p:blipFill>
          <p:spPr bwMode="auto">
            <a:xfrm>
              <a:off x="446268" y="2743200"/>
              <a:ext cx="1382486" cy="1828800"/>
            </a:xfrm>
            <a:prstGeom prst="rect">
              <a:avLst/>
            </a:prstGeom>
            <a:noFill/>
            <a:ln w="9525">
              <a:noFill/>
              <a:miter lim="800000"/>
              <a:headEnd/>
              <a:tailEnd/>
            </a:ln>
          </p:spPr>
        </p:pic>
        <p:pic>
          <p:nvPicPr>
            <p:cNvPr id="7" name="Picture 6" descr="hip-revised-1-Word"/>
            <p:cNvPicPr/>
            <p:nvPr/>
          </p:nvPicPr>
          <p:blipFill rotWithShape="1">
            <a:blip r:embed="rId4" cstate="print">
              <a:extLst>
                <a:ext uri="{28A0092B-C50C-407E-A947-70E740481C1C}">
                  <a14:useLocalDpi xmlns:a14="http://schemas.microsoft.com/office/drawing/2010/main" val="0"/>
                </a:ext>
              </a:extLst>
            </a:blip>
            <a:srcRect l="52581"/>
            <a:stretch/>
          </p:blipFill>
          <p:spPr bwMode="auto">
            <a:xfrm>
              <a:off x="304800" y="1795418"/>
              <a:ext cx="2666954" cy="828040"/>
            </a:xfrm>
            <a:prstGeom prst="rect">
              <a:avLst/>
            </a:prstGeom>
            <a:noFill/>
            <a:ln>
              <a:noFill/>
            </a:ln>
          </p:spPr>
        </p:pic>
      </p:grpSp>
      <p:sp>
        <p:nvSpPr>
          <p:cNvPr id="8" name="Content Placeholder 6"/>
          <p:cNvSpPr txBox="1">
            <a:spLocks/>
          </p:cNvSpPr>
          <p:nvPr/>
        </p:nvSpPr>
        <p:spPr>
          <a:xfrm>
            <a:off x="3429000" y="1650318"/>
            <a:ext cx="5257800" cy="4217082"/>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r">
              <a:spcAft>
                <a:spcPts val="400"/>
              </a:spcAft>
            </a:pPr>
            <a:r>
              <a:rPr lang="en-US" sz="1800" dirty="0" smtClean="0">
                <a:latin typeface="Cambria" panose="02040503050406030204" pitchFamily="18" charset="0"/>
              </a:rPr>
              <a:t>AARP</a:t>
            </a:r>
          </a:p>
          <a:p>
            <a:pPr marL="0" indent="0" algn="r">
              <a:spcAft>
                <a:spcPts val="400"/>
              </a:spcAft>
            </a:pPr>
            <a:r>
              <a:rPr lang="en-US" sz="1800" dirty="0" smtClean="0">
                <a:latin typeface="Cambria" panose="02040503050406030204" pitchFamily="18" charset="0"/>
              </a:rPr>
              <a:t>Corporation for Supportive Housing </a:t>
            </a:r>
          </a:p>
          <a:p>
            <a:pPr marL="0" indent="0" algn="r">
              <a:spcAft>
                <a:spcPts val="400"/>
              </a:spcAft>
            </a:pPr>
            <a:r>
              <a:rPr lang="en-US" sz="1800" dirty="0" smtClean="0">
                <a:latin typeface="Cambria" panose="02040503050406030204" pitchFamily="18" charset="0"/>
              </a:rPr>
              <a:t>Council of Large Public Housing Authorities </a:t>
            </a:r>
          </a:p>
          <a:p>
            <a:pPr marL="0" indent="0" algn="r">
              <a:spcAft>
                <a:spcPts val="400"/>
              </a:spcAft>
            </a:pPr>
            <a:r>
              <a:rPr lang="en-US" sz="1800" dirty="0" smtClean="0">
                <a:latin typeface="Cambria" panose="02040503050406030204" pitchFamily="18" charset="0"/>
              </a:rPr>
              <a:t>Enterprise Community Partners </a:t>
            </a:r>
          </a:p>
          <a:p>
            <a:pPr marL="0" indent="0" algn="r">
              <a:spcAft>
                <a:spcPts val="400"/>
              </a:spcAft>
            </a:pPr>
            <a:r>
              <a:rPr lang="en-US" sz="1800" dirty="0" smtClean="0">
                <a:latin typeface="Cambria" panose="02040503050406030204" pitchFamily="18" charset="0"/>
              </a:rPr>
              <a:t>National Alliance on Mental Illness / Consortium for Citizens with Disabilities Housing Task Force</a:t>
            </a:r>
          </a:p>
          <a:p>
            <a:pPr marL="0" indent="0" algn="r">
              <a:spcAft>
                <a:spcPts val="400"/>
              </a:spcAft>
            </a:pPr>
            <a:r>
              <a:rPr lang="en-US" sz="1800" dirty="0" smtClean="0">
                <a:latin typeface="Cambria" panose="02040503050406030204" pitchFamily="18" charset="0"/>
              </a:rPr>
              <a:t>National Alliance to End Homelessness</a:t>
            </a:r>
          </a:p>
          <a:p>
            <a:pPr marL="0" indent="0" algn="r">
              <a:spcAft>
                <a:spcPts val="400"/>
              </a:spcAft>
            </a:pPr>
            <a:r>
              <a:rPr lang="en-US" sz="1800" dirty="0" smtClean="0">
                <a:latin typeface="Cambria" panose="02040503050406030204" pitchFamily="18" charset="0"/>
              </a:rPr>
              <a:t>National Center for Healthy Housing </a:t>
            </a:r>
          </a:p>
          <a:p>
            <a:pPr marL="0" indent="0" algn="r">
              <a:spcAft>
                <a:spcPts val="400"/>
              </a:spcAft>
            </a:pPr>
            <a:r>
              <a:rPr lang="en-US" sz="1800" dirty="0" smtClean="0">
                <a:latin typeface="Cambria" panose="02040503050406030204" pitchFamily="18" charset="0"/>
              </a:rPr>
              <a:t>National Fair Housing Alliance</a:t>
            </a:r>
          </a:p>
          <a:p>
            <a:pPr marL="0" indent="0" algn="r">
              <a:spcAft>
                <a:spcPts val="400"/>
              </a:spcAft>
            </a:pPr>
            <a:r>
              <a:rPr lang="en-US" sz="1800" dirty="0" smtClean="0">
                <a:latin typeface="Cambria" panose="02040503050406030204" pitchFamily="18" charset="0"/>
              </a:rPr>
              <a:t>National Low Income Housing Coalition</a:t>
            </a:r>
          </a:p>
          <a:p>
            <a:pPr marL="0" indent="0" algn="r">
              <a:spcAft>
                <a:spcPts val="400"/>
              </a:spcAft>
            </a:pPr>
            <a:r>
              <a:rPr lang="en-US" sz="1800" dirty="0" smtClean="0">
                <a:latin typeface="Cambria" panose="02040503050406030204" pitchFamily="18" charset="0"/>
              </a:rPr>
              <a:t>Public Housing Authorities Directors Association </a:t>
            </a:r>
          </a:p>
          <a:p>
            <a:pPr marL="0" indent="0" algn="r">
              <a:spcAft>
                <a:spcPts val="400"/>
              </a:spcAft>
            </a:pPr>
            <a:r>
              <a:rPr lang="en-US" sz="1800" dirty="0" smtClean="0">
                <a:latin typeface="Cambria" panose="02040503050406030204" pitchFamily="18" charset="0"/>
              </a:rPr>
              <a:t>Technical Assistance Collaborative</a:t>
            </a:r>
            <a:endParaRPr lang="en-US" sz="1800" dirty="0">
              <a:latin typeface="Cambria" panose="02040503050406030204" pitchFamily="18" charset="0"/>
            </a:endParaRPr>
          </a:p>
        </p:txBody>
      </p:sp>
      <p:sp>
        <p:nvSpPr>
          <p:cNvPr id="10" name="TextBox 9"/>
          <p:cNvSpPr txBox="1"/>
          <p:nvPr/>
        </p:nvSpPr>
        <p:spPr>
          <a:xfrm>
            <a:off x="533400" y="1143000"/>
            <a:ext cx="8153400" cy="369332"/>
          </a:xfrm>
          <a:prstGeom prst="rect">
            <a:avLst/>
          </a:prstGeom>
          <a:noFill/>
        </p:spPr>
        <p:txBody>
          <a:bodyPr wrap="square" rtlCol="0">
            <a:spAutoFit/>
          </a:bodyPr>
          <a:lstStyle/>
          <a:p>
            <a:r>
              <a:rPr lang="en-US" dirty="0" smtClean="0"/>
              <a:t>	</a:t>
            </a:r>
            <a:r>
              <a:rPr lang="en-US" b="1" dirty="0" smtClean="0">
                <a:latin typeface="Cambria" panose="02040503050406030204" pitchFamily="18" charset="0"/>
              </a:rPr>
              <a:t>Team					Advisory Committee</a:t>
            </a:r>
            <a:endParaRPr lang="en-US" b="1" dirty="0">
              <a:latin typeface="Cambria" panose="02040503050406030204" pitchFamily="18" charset="0"/>
            </a:endParaRPr>
          </a:p>
        </p:txBody>
      </p:sp>
    </p:spTree>
    <p:extLst>
      <p:ext uri="{BB962C8B-B14F-4D97-AF65-F5344CB8AC3E}">
        <p14:creationId xmlns:p14="http://schemas.microsoft.com/office/powerpoint/2010/main" val="2517720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Cambria" panose="02040503050406030204" pitchFamily="18" charset="0"/>
              </a:rPr>
              <a:t>Methods and Approach</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83272951"/>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04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Cambria" panose="02040503050406030204" pitchFamily="18" charset="0"/>
              </a:rPr>
              <a:t>Key Findings </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827846863"/>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1236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Cambria" panose="02040503050406030204" pitchFamily="18" charset="0"/>
              </a:rPr>
              <a:t>Key Findings </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148628613"/>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380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Cambria" panose="02040503050406030204" pitchFamily="18" charset="0"/>
              </a:rPr>
              <a:t>Stakeholder Perspectives </a:t>
            </a:r>
            <a:endParaRPr lang="en-US" dirty="0"/>
          </a:p>
        </p:txBody>
      </p:sp>
      <p:sp>
        <p:nvSpPr>
          <p:cNvPr id="4" name="Rectangular Callout 3"/>
          <p:cNvSpPr/>
          <p:nvPr/>
        </p:nvSpPr>
        <p:spPr bwMode="auto">
          <a:xfrm>
            <a:off x="533400" y="1219200"/>
            <a:ext cx="3733800" cy="2341186"/>
          </a:xfrm>
          <a:prstGeom prst="wedgeRectCallout">
            <a:avLst/>
          </a:prstGeom>
          <a:solidFill>
            <a:srgbClr val="0043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ectangle 4"/>
          <p:cNvSpPr/>
          <p:nvPr/>
        </p:nvSpPr>
        <p:spPr>
          <a:xfrm>
            <a:off x="609600" y="1295401"/>
            <a:ext cx="3505200" cy="2031325"/>
          </a:xfrm>
          <a:prstGeom prst="rect">
            <a:avLst/>
          </a:prstGeom>
        </p:spPr>
        <p:txBody>
          <a:bodyPr wrap="square">
            <a:spAutoFit/>
          </a:bodyPr>
          <a:lstStyle/>
          <a:p>
            <a:pPr algn="ctr">
              <a:lnSpc>
                <a:spcPct val="90000"/>
              </a:lnSpc>
            </a:pPr>
            <a:r>
              <a:rPr lang="en-US" sz="2000" i="1" dirty="0" smtClean="0">
                <a:solidFill>
                  <a:schemeClr val="bg1"/>
                </a:solidFill>
                <a:latin typeface="Cambria" panose="02040503050406030204" pitchFamily="18" charset="0"/>
              </a:rPr>
              <a:t>…if there are going to be too many senior-only buildings, then that would not be a good thing for people that are younger and disabled. Because we need the housing just as much as the older people do.</a:t>
            </a:r>
            <a:endParaRPr lang="en-US" sz="2000" dirty="0">
              <a:solidFill>
                <a:schemeClr val="bg1"/>
              </a:solidFill>
            </a:endParaRPr>
          </a:p>
        </p:txBody>
      </p:sp>
      <p:sp>
        <p:nvSpPr>
          <p:cNvPr id="6" name="Rectangular Callout 5"/>
          <p:cNvSpPr/>
          <p:nvPr/>
        </p:nvSpPr>
        <p:spPr bwMode="auto">
          <a:xfrm flipH="1">
            <a:off x="4343400" y="1219200"/>
            <a:ext cx="4114800" cy="2341186"/>
          </a:xfrm>
          <a:prstGeom prst="wedgeRectCallou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Rectangle 6"/>
          <p:cNvSpPr/>
          <p:nvPr/>
        </p:nvSpPr>
        <p:spPr>
          <a:xfrm>
            <a:off x="4648200" y="1374130"/>
            <a:ext cx="3505200" cy="2031325"/>
          </a:xfrm>
          <a:prstGeom prst="rect">
            <a:avLst/>
          </a:prstGeom>
        </p:spPr>
        <p:txBody>
          <a:bodyPr wrap="square">
            <a:spAutoFit/>
          </a:bodyPr>
          <a:lstStyle/>
          <a:p>
            <a:pPr algn="ctr">
              <a:lnSpc>
                <a:spcPct val="90000"/>
              </a:lnSpc>
            </a:pPr>
            <a:r>
              <a:rPr lang="en-US" sz="2000" i="1" dirty="0" smtClean="0">
                <a:solidFill>
                  <a:schemeClr val="bg1"/>
                </a:solidFill>
                <a:latin typeface="Cambria" panose="02040503050406030204" pitchFamily="18" charset="0"/>
              </a:rPr>
              <a:t>“[Senior-only housing is] nice and quiet. It's nice to have those people around, basically, your same age, the same interests, or grew up, probably, in the same era that you did to share things with.” </a:t>
            </a:r>
            <a:endParaRPr lang="en-US" sz="2000" dirty="0">
              <a:solidFill>
                <a:schemeClr val="bg1"/>
              </a:solidFill>
            </a:endParaRPr>
          </a:p>
        </p:txBody>
      </p:sp>
      <p:sp>
        <p:nvSpPr>
          <p:cNvPr id="8" name="Rectangle 7"/>
          <p:cNvSpPr/>
          <p:nvPr/>
        </p:nvSpPr>
        <p:spPr>
          <a:xfrm>
            <a:off x="4114800" y="3810000"/>
            <a:ext cx="4521200" cy="369332"/>
          </a:xfrm>
          <a:prstGeom prst="rect">
            <a:avLst/>
          </a:prstGeom>
        </p:spPr>
        <p:txBody>
          <a:bodyPr wrap="square">
            <a:spAutoFit/>
          </a:bodyPr>
          <a:lstStyle/>
          <a:p>
            <a:pPr algn="r"/>
            <a:r>
              <a:rPr lang="en-US" dirty="0" smtClean="0">
                <a:solidFill>
                  <a:schemeClr val="tx1">
                    <a:lumMod val="75000"/>
                    <a:lumOff val="25000"/>
                  </a:schemeClr>
                </a:solidFill>
                <a:latin typeface="Arial Narrow" panose="020B0606020202030204" pitchFamily="34" charset="0"/>
              </a:rPr>
              <a:t>—Senior resident</a:t>
            </a:r>
            <a:endParaRPr lang="en-US" dirty="0">
              <a:solidFill>
                <a:schemeClr val="tx1">
                  <a:lumMod val="75000"/>
                  <a:lumOff val="25000"/>
                </a:schemeClr>
              </a:solidFill>
              <a:latin typeface="Arial Narrow" panose="020B0606020202030204" pitchFamily="34" charset="0"/>
            </a:endParaRPr>
          </a:p>
        </p:txBody>
      </p:sp>
      <p:sp>
        <p:nvSpPr>
          <p:cNvPr id="9" name="Rectangle 8"/>
          <p:cNvSpPr/>
          <p:nvPr/>
        </p:nvSpPr>
        <p:spPr>
          <a:xfrm>
            <a:off x="533400" y="3810000"/>
            <a:ext cx="3733800" cy="369332"/>
          </a:xfrm>
          <a:prstGeom prst="rect">
            <a:avLst/>
          </a:prstGeom>
        </p:spPr>
        <p:txBody>
          <a:bodyPr wrap="square">
            <a:spAutoFit/>
          </a:bodyPr>
          <a:lstStyle/>
          <a:p>
            <a:pPr algn="r"/>
            <a:r>
              <a:rPr lang="en-US" dirty="0">
                <a:solidFill>
                  <a:schemeClr val="tx1">
                    <a:lumMod val="75000"/>
                    <a:lumOff val="25000"/>
                  </a:schemeClr>
                </a:solidFill>
                <a:latin typeface="Arial Narrow" panose="020B0606020202030204" pitchFamily="34" charset="0"/>
              </a:rPr>
              <a:t>—</a:t>
            </a:r>
            <a:r>
              <a:rPr lang="en-US" dirty="0" smtClean="0">
                <a:solidFill>
                  <a:schemeClr val="tx1">
                    <a:lumMod val="75000"/>
                    <a:lumOff val="25000"/>
                  </a:schemeClr>
                </a:solidFill>
                <a:latin typeface="Arial Narrow" panose="020B0606020202030204" pitchFamily="34" charset="0"/>
              </a:rPr>
              <a:t>Younger resident with disabilities</a:t>
            </a:r>
            <a:endParaRPr lang="en-US" dirty="0">
              <a:solidFill>
                <a:schemeClr val="tx1">
                  <a:lumMod val="75000"/>
                  <a:lumOff val="25000"/>
                </a:schemeClr>
              </a:solidFill>
              <a:latin typeface="Arial Narrow" panose="020B0606020202030204" pitchFamily="34" charset="0"/>
            </a:endParaRPr>
          </a:p>
        </p:txBody>
      </p:sp>
      <p:sp>
        <p:nvSpPr>
          <p:cNvPr id="10" name="Rectangular Callout 9"/>
          <p:cNvSpPr/>
          <p:nvPr/>
        </p:nvSpPr>
        <p:spPr bwMode="auto">
          <a:xfrm>
            <a:off x="533400" y="4267200"/>
            <a:ext cx="7962900" cy="1754327"/>
          </a:xfrm>
          <a:prstGeom prst="wedgeRectCallou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Rectangle 10"/>
          <p:cNvSpPr/>
          <p:nvPr/>
        </p:nvSpPr>
        <p:spPr>
          <a:xfrm>
            <a:off x="647700" y="4267201"/>
            <a:ext cx="7658100" cy="1754326"/>
          </a:xfrm>
          <a:prstGeom prst="rect">
            <a:avLst/>
          </a:prstGeom>
        </p:spPr>
        <p:txBody>
          <a:bodyPr wrap="square">
            <a:spAutoFit/>
          </a:bodyPr>
          <a:lstStyle/>
          <a:p>
            <a:pPr algn="ctr">
              <a:lnSpc>
                <a:spcPct val="90000"/>
              </a:lnSpc>
            </a:pPr>
            <a:r>
              <a:rPr lang="en-US" sz="2000" i="1" dirty="0" smtClean="0">
                <a:solidFill>
                  <a:schemeClr val="bg1"/>
                </a:solidFill>
                <a:latin typeface="Cambria" panose="02040503050406030204" pitchFamily="18" charset="0"/>
              </a:rPr>
              <a:t>“And you could argue, well, could you not increase your younger disabled population if you had more services? And I would say that if we had services that were paid for and in place for a period of time—I'm not talking about someone getting a one-off grant—you could have that conversation…But that would assume that on the health side, everything is fixed and in place and funded.” </a:t>
            </a:r>
            <a:endParaRPr lang="en-US" sz="2000" dirty="0">
              <a:solidFill>
                <a:schemeClr val="bg1"/>
              </a:solidFill>
            </a:endParaRPr>
          </a:p>
        </p:txBody>
      </p:sp>
      <p:sp>
        <p:nvSpPr>
          <p:cNvPr id="12" name="Rectangle 11"/>
          <p:cNvSpPr/>
          <p:nvPr/>
        </p:nvSpPr>
        <p:spPr>
          <a:xfrm>
            <a:off x="1371600" y="6336268"/>
            <a:ext cx="3733800" cy="369332"/>
          </a:xfrm>
          <a:prstGeom prst="rect">
            <a:avLst/>
          </a:prstGeom>
        </p:spPr>
        <p:txBody>
          <a:bodyPr wrap="square">
            <a:spAutoFit/>
          </a:bodyPr>
          <a:lstStyle/>
          <a:p>
            <a:pPr algn="r"/>
            <a:r>
              <a:rPr lang="en-US" dirty="0" smtClean="0">
                <a:solidFill>
                  <a:schemeClr val="tx1">
                    <a:lumMod val="75000"/>
                    <a:lumOff val="25000"/>
                  </a:schemeClr>
                </a:solidFill>
                <a:latin typeface="Arial Narrow" panose="020B0606020202030204" pitchFamily="34" charset="0"/>
              </a:rPr>
              <a:t>—PHA leader</a:t>
            </a:r>
            <a:endParaRPr lang="en-US"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0661565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434</TotalTime>
  <Words>1391</Words>
  <Application>Microsoft Office PowerPoint</Application>
  <PresentationFormat>On-screen Show (4:3)</PresentationFormat>
  <Paragraphs>185</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Origin</vt:lpstr>
      <vt:lpstr>Office Theme</vt:lpstr>
      <vt:lpstr>Lessons Learned from an HIA of HUD’s Designated Housing Rule-Making</vt:lpstr>
      <vt:lpstr>Public Housing Program Basics </vt:lpstr>
      <vt:lpstr>Designated Housing Rule </vt:lpstr>
      <vt:lpstr>Demonstrating HIA as a Tool to Advance the National Prevention Council’s Goals</vt:lpstr>
      <vt:lpstr>HIA Project Team and Advisory Committee</vt:lpstr>
      <vt:lpstr>Methods and Approach</vt:lpstr>
      <vt:lpstr>Key Findings </vt:lpstr>
      <vt:lpstr>Key Findings </vt:lpstr>
      <vt:lpstr>Stakeholder Perspectives </vt:lpstr>
      <vt:lpstr>Priority Recommendations</vt:lpstr>
      <vt:lpstr>Shauna Sorrells</vt:lpstr>
      <vt:lpstr>HUD’s Interest In HIA</vt:lpstr>
      <vt:lpstr>HUD Making Health A Priority</vt:lpstr>
      <vt:lpstr>Added Value of the HIA</vt:lpstr>
      <vt:lpstr>Ann O’Hara</vt:lpstr>
      <vt:lpstr>TAC/CCD/Melville</vt:lpstr>
      <vt:lpstr>TAC/CCD and Designated Housing Policy</vt:lpstr>
      <vt:lpstr>HIA and Designated Housing</vt:lpstr>
      <vt:lpstr>Comments/Recommendations</vt:lpstr>
      <vt:lpstr>Proposed HIA/HUD Scenarios</vt:lpstr>
      <vt:lpstr>Contact Us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from an HIA of HUD’s Designated Housing Rule-Making</dc:title>
  <dc:creator>Ruth Lindberg</dc:creator>
  <cp:lastModifiedBy>PEW</cp:lastModifiedBy>
  <cp:revision>48</cp:revision>
  <cp:lastPrinted>2015-06-16T00:10:30Z</cp:lastPrinted>
  <dcterms:created xsi:type="dcterms:W3CDTF">2015-06-05T13:23:24Z</dcterms:created>
  <dcterms:modified xsi:type="dcterms:W3CDTF">2015-06-16T16:00:59Z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1926386967</vt:i4>
  </property>
  <property fmtid="{D5CDD505-2E9C-101B-9397-08002B2CF9AE}" pid="3" name="_NewReviewCycle">
    <vt:lpwstr/>
  </property>
  <property fmtid="{D5CDD505-2E9C-101B-9397-08002B2CF9AE}" pid="4" name="_EmailSubject">
    <vt:lpwstr>HIA Presentation</vt:lpwstr>
  </property>
  <property fmtid="{D5CDD505-2E9C-101B-9397-08002B2CF9AE}" pid="5" name="_AuthorEmail">
    <vt:lpwstr>Bernita.C.James@hud.gov</vt:lpwstr>
  </property>
  <property fmtid="{D5CDD505-2E9C-101B-9397-08002B2CF9AE}" pid="6" name="_AuthorEmailDisplayName">
    <vt:lpwstr>James, Bernita C</vt:lpwstr>
  </property>
</Properties>
</file>