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9"/>
  </p:notesMasterIdLst>
  <p:handoutMasterIdLst>
    <p:handoutMasterId r:id="rId20"/>
  </p:handoutMasterIdLst>
  <p:sldIdLst>
    <p:sldId id="257" r:id="rId4"/>
    <p:sldId id="259" r:id="rId5"/>
    <p:sldId id="296" r:id="rId6"/>
    <p:sldId id="297" r:id="rId7"/>
    <p:sldId id="272" r:id="rId8"/>
    <p:sldId id="302" r:id="rId9"/>
    <p:sldId id="273" r:id="rId10"/>
    <p:sldId id="287" r:id="rId11"/>
    <p:sldId id="307" r:id="rId12"/>
    <p:sldId id="306" r:id="rId13"/>
    <p:sldId id="308" r:id="rId14"/>
    <p:sldId id="310" r:id="rId15"/>
    <p:sldId id="315" r:id="rId16"/>
    <p:sldId id="281" r:id="rId17"/>
    <p:sldId id="314" r:id="rId18"/>
  </p:sldIdLst>
  <p:sldSz cx="9144000" cy="6858000" type="screen4x3"/>
  <p:notesSz cx="6858000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2" userDrawn="1">
          <p15:clr>
            <a:srgbClr val="A4A3A4"/>
          </p15:clr>
        </p15:guide>
        <p15:guide id="2" pos="2113" userDrawn="1">
          <p15:clr>
            <a:srgbClr val="A4A3A4"/>
          </p15:clr>
        </p15:guide>
        <p15:guide id="3" orient="horz" pos="2933" userDrawn="1">
          <p15:clr>
            <a:srgbClr val="A4A3A4"/>
          </p15:clr>
        </p15:guide>
        <p15:guide id="4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D44C"/>
    <a:srgbClr val="D3E8F5"/>
    <a:srgbClr val="CCFFFF"/>
    <a:srgbClr val="9966FF"/>
    <a:srgbClr val="CCECFF"/>
    <a:srgbClr val="EAF4E8"/>
    <a:srgbClr val="A0CEEA"/>
    <a:srgbClr val="000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4" autoAdjust="0"/>
    <p:restoredTop sz="76949" autoAdjust="0"/>
  </p:normalViewPr>
  <p:slideViewPr>
    <p:cSldViewPr>
      <p:cViewPr varScale="1">
        <p:scale>
          <a:sx n="38" d="100"/>
          <a:sy n="3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68" y="-78"/>
      </p:cViewPr>
      <p:guideLst>
        <p:guide orient="horz" pos="2952"/>
        <p:guide orient="horz" pos="2933"/>
        <p:guide pos="211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1C6046-5014-4DF2-A978-C462083CCFAD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9CEB939-5F36-47AF-946D-15C375D7230A}">
      <dgm:prSet phldrT="[Text]"/>
      <dgm:spPr>
        <a:solidFill>
          <a:srgbClr val="7DD44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 smtClean="0">
              <a:latin typeface="+mn-lt"/>
              <a:cs typeface="Times New Roman" pitchFamily="18" charset="0"/>
            </a:rPr>
            <a:t>Fall 2013</a:t>
          </a:r>
          <a:endParaRPr lang="en-US" b="1" dirty="0">
            <a:latin typeface="+mn-lt"/>
            <a:cs typeface="Times New Roman" pitchFamily="18" charset="0"/>
          </a:endParaRPr>
        </a:p>
      </dgm:t>
    </dgm:pt>
    <dgm:pt modelId="{2B8D9F5B-2F8D-4783-9F16-B37F6F0E950B}" type="parTrans" cxnId="{DFFE85D4-BE09-4010-A00B-617EBC489640}">
      <dgm:prSet/>
      <dgm:spPr/>
      <dgm:t>
        <a:bodyPr/>
        <a:lstStyle/>
        <a:p>
          <a:endParaRPr lang="en-US"/>
        </a:p>
      </dgm:t>
    </dgm:pt>
    <dgm:pt modelId="{D24147EE-3C0F-4A7B-8D6E-52A71A260126}" type="sibTrans" cxnId="{DFFE85D4-BE09-4010-A00B-617EBC489640}">
      <dgm:prSet/>
      <dgm:spPr/>
      <dgm:t>
        <a:bodyPr/>
        <a:lstStyle/>
        <a:p>
          <a:endParaRPr lang="en-US"/>
        </a:p>
      </dgm:t>
    </dgm:pt>
    <dgm:pt modelId="{0472D9E8-8B91-40F9-907F-B474D5092CAC}">
      <dgm:prSet phldrT="[Text]"/>
      <dgm:spPr>
        <a:solidFill>
          <a:srgbClr val="9966FF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1" dirty="0" smtClean="0">
              <a:latin typeface="+mn-lt"/>
              <a:cs typeface="Times New Roman" pitchFamily="18" charset="0"/>
            </a:rPr>
            <a:t>Fall 2014</a:t>
          </a:r>
          <a:endParaRPr lang="en-US" b="1" dirty="0">
            <a:latin typeface="+mn-lt"/>
            <a:cs typeface="Times New Roman" pitchFamily="18" charset="0"/>
          </a:endParaRPr>
        </a:p>
      </dgm:t>
    </dgm:pt>
    <dgm:pt modelId="{B30761FB-5FDD-4915-A579-A152416F6825}" type="parTrans" cxnId="{C50CE446-59CB-49BB-A2E9-D4D4F2F5D762}">
      <dgm:prSet/>
      <dgm:spPr/>
      <dgm:t>
        <a:bodyPr/>
        <a:lstStyle/>
        <a:p>
          <a:endParaRPr lang="en-US"/>
        </a:p>
      </dgm:t>
    </dgm:pt>
    <dgm:pt modelId="{6E262938-601D-47BE-840C-E0CBC3EA109B}" type="sibTrans" cxnId="{C50CE446-59CB-49BB-A2E9-D4D4F2F5D762}">
      <dgm:prSet/>
      <dgm:spPr/>
      <dgm:t>
        <a:bodyPr/>
        <a:lstStyle/>
        <a:p>
          <a:endParaRPr lang="en-US"/>
        </a:p>
      </dgm:t>
    </dgm:pt>
    <dgm:pt modelId="{BC047DC9-3422-454A-A993-2C2455A61FF1}">
      <dgm:prSet phldrT="[Text]" custT="1"/>
      <dgm:spPr>
        <a:solidFill>
          <a:srgbClr val="EAF4E8"/>
        </a:solidFill>
      </dgm:spPr>
      <dgm:t>
        <a:bodyPr/>
        <a:lstStyle/>
        <a:p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+mn-lt"/>
            </a:rPr>
            <a:t>Initial data gathering; workplan refinement</a:t>
          </a:r>
          <a:endParaRPr lang="en-US" sz="1600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5CC24914-856D-4FF7-9AB7-DC3FC8B9C4E2}" type="sibTrans" cxnId="{FFFB2AEE-1809-42C8-8CE2-97DC27927ABD}">
      <dgm:prSet/>
      <dgm:spPr/>
      <dgm:t>
        <a:bodyPr/>
        <a:lstStyle/>
        <a:p>
          <a:endParaRPr lang="en-US"/>
        </a:p>
      </dgm:t>
    </dgm:pt>
    <dgm:pt modelId="{865B3715-C7CF-45FB-B688-1AE79BBF5EEA}" type="parTrans" cxnId="{FFFB2AEE-1809-42C8-8CE2-97DC27927ABD}">
      <dgm:prSet/>
      <dgm:spPr/>
      <dgm:t>
        <a:bodyPr/>
        <a:lstStyle/>
        <a:p>
          <a:endParaRPr lang="en-US"/>
        </a:p>
      </dgm:t>
    </dgm:pt>
    <dgm:pt modelId="{B1E08CFA-BCF3-4693-A9AF-63D7C1E4B101}">
      <dgm:prSet phldrT="[Text]" custT="1"/>
      <dgm:spPr>
        <a:solidFill>
          <a:srgbClr val="EAF4E8"/>
        </a:solidFill>
      </dgm:spPr>
      <dgm:t>
        <a:bodyPr/>
        <a:lstStyle/>
        <a:p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rPr>
            <a:t>Administrative start-up &amp; national conference/training</a:t>
          </a:r>
          <a:endParaRPr lang="en-US" sz="1800" dirty="0">
            <a:solidFill>
              <a:schemeClr val="tx2"/>
            </a:solidFill>
            <a:latin typeface="+mn-lt"/>
          </a:endParaRPr>
        </a:p>
      </dgm:t>
    </dgm:pt>
    <dgm:pt modelId="{7FCCB848-D358-4049-AF03-9A31B18396A2}" type="parTrans" cxnId="{3F524DAC-8535-49E6-9456-1BE07F387F83}">
      <dgm:prSet/>
      <dgm:spPr/>
      <dgm:t>
        <a:bodyPr/>
        <a:lstStyle/>
        <a:p>
          <a:endParaRPr lang="en-US"/>
        </a:p>
      </dgm:t>
    </dgm:pt>
    <dgm:pt modelId="{D9513F9B-4788-4129-8B3D-E55FD775D5F2}" type="sibTrans" cxnId="{3F524DAC-8535-49E6-9456-1BE07F387F83}">
      <dgm:prSet/>
      <dgm:spPr/>
      <dgm:t>
        <a:bodyPr/>
        <a:lstStyle/>
        <a:p>
          <a:endParaRPr lang="en-US"/>
        </a:p>
      </dgm:t>
    </dgm:pt>
    <dgm:pt modelId="{DC5CB50B-2745-4363-A8B2-D30464CC320E}">
      <dgm:prSet phldrT="[Text]" custT="1"/>
      <dgm:spPr>
        <a:solidFill>
          <a:srgbClr val="CCECFF">
            <a:alpha val="98824"/>
          </a:srgbClr>
        </a:solidFill>
      </dgm:spPr>
      <dgm:t>
        <a:bodyPr/>
        <a:lstStyle/>
        <a:p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rPr>
            <a:t>Data gathering – stakeholder surveys; case studies </a:t>
          </a:r>
          <a:endParaRPr lang="en-US" sz="1600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58218BAF-C5F6-42ED-B932-70293BCB4218}" type="sibTrans" cxnId="{8C54E909-F696-4097-B88C-FC5D41DD89CA}">
      <dgm:prSet/>
      <dgm:spPr/>
      <dgm:t>
        <a:bodyPr/>
        <a:lstStyle/>
        <a:p>
          <a:endParaRPr lang="en-US"/>
        </a:p>
      </dgm:t>
    </dgm:pt>
    <dgm:pt modelId="{C0E33F3F-C7C8-4E9A-8132-446B0AAE5F1F}" type="parTrans" cxnId="{8C54E909-F696-4097-B88C-FC5D41DD89CA}">
      <dgm:prSet/>
      <dgm:spPr/>
      <dgm:t>
        <a:bodyPr/>
        <a:lstStyle/>
        <a:p>
          <a:endParaRPr lang="en-US"/>
        </a:p>
      </dgm:t>
    </dgm:pt>
    <dgm:pt modelId="{CB50FB57-E985-470D-B6A4-622A6B2A6623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rPr>
            <a:t>Recommendations; Reporting</a:t>
          </a:r>
          <a:endParaRPr lang="en-US" sz="1600" dirty="0">
            <a:solidFill>
              <a:schemeClr val="tx2">
                <a:lumMod val="50000"/>
              </a:schemeClr>
            </a:solidFill>
            <a:latin typeface="+mn-lt"/>
            <a:cs typeface="Times New Roman" pitchFamily="18" charset="0"/>
          </a:endParaRPr>
        </a:p>
      </dgm:t>
    </dgm:pt>
    <dgm:pt modelId="{4223CCEC-2C32-481E-99E6-54C3122C6B01}" type="parTrans" cxnId="{BD507AFD-6053-422B-A070-53A1216E26CB}">
      <dgm:prSet/>
      <dgm:spPr/>
      <dgm:t>
        <a:bodyPr/>
        <a:lstStyle/>
        <a:p>
          <a:endParaRPr lang="en-US"/>
        </a:p>
      </dgm:t>
    </dgm:pt>
    <dgm:pt modelId="{3AA78D2C-EB21-4A6F-A06A-D584B1DB4C83}" type="sibTrans" cxnId="{BD507AFD-6053-422B-A070-53A1216E26CB}">
      <dgm:prSet/>
      <dgm:spPr/>
      <dgm:t>
        <a:bodyPr/>
        <a:lstStyle/>
        <a:p>
          <a:endParaRPr lang="en-US"/>
        </a:p>
      </dgm:t>
    </dgm:pt>
    <dgm:pt modelId="{CFE15012-71BE-46CD-9291-FF5C060D3591}">
      <dgm:prSet phldrT="[Text]" custT="1"/>
      <dgm:spPr>
        <a:solidFill>
          <a:srgbClr val="CCECFF">
            <a:alpha val="98824"/>
          </a:srgbClr>
        </a:solidFill>
      </dgm:spPr>
      <dgm:t>
        <a:bodyPr/>
        <a:lstStyle/>
        <a:p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+mn-lt"/>
            </a:rPr>
            <a:t>Monthly steering committee meetings: scoping;  development of research questions; assessment</a:t>
          </a:r>
          <a:endParaRPr lang="en-US" sz="1600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35494EC7-5C99-4287-BF8F-E520A93F2D7A}" type="parTrans" cxnId="{2291B567-CE9B-408A-B091-CFD3C1934110}">
      <dgm:prSet/>
      <dgm:spPr/>
      <dgm:t>
        <a:bodyPr/>
        <a:lstStyle/>
        <a:p>
          <a:endParaRPr lang="en-US"/>
        </a:p>
      </dgm:t>
    </dgm:pt>
    <dgm:pt modelId="{33F808C2-FC46-45F5-A023-D945A28BD23D}" type="sibTrans" cxnId="{2291B567-CE9B-408A-B091-CFD3C1934110}">
      <dgm:prSet/>
      <dgm:spPr/>
      <dgm:t>
        <a:bodyPr/>
        <a:lstStyle/>
        <a:p>
          <a:endParaRPr lang="en-US"/>
        </a:p>
      </dgm:t>
    </dgm:pt>
    <dgm:pt modelId="{9EC6CF87-CE74-4B24-838B-2666876FAF51}">
      <dgm:prSet phldrT="[Text]" custT="1"/>
      <dgm:spPr>
        <a:solidFill>
          <a:srgbClr val="CCECFF">
            <a:alpha val="98824"/>
          </a:srgbClr>
        </a:solidFill>
      </dgm:spPr>
      <dgm:t>
        <a:bodyPr/>
        <a:lstStyle/>
        <a:p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+mn-lt"/>
            </a:rPr>
            <a:t>Literature search </a:t>
          </a:r>
          <a:endParaRPr lang="en-US" sz="1600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C1451268-73E5-45F7-9714-4D6FD44916D7}" type="parTrans" cxnId="{DBFEA158-AD38-4CD8-BD24-B43794078E57}">
      <dgm:prSet/>
      <dgm:spPr/>
      <dgm:t>
        <a:bodyPr/>
        <a:lstStyle/>
        <a:p>
          <a:endParaRPr lang="en-US"/>
        </a:p>
      </dgm:t>
    </dgm:pt>
    <dgm:pt modelId="{3ED4AA8F-2489-4A33-B69B-0FFFA99F4B5E}" type="sibTrans" cxnId="{DBFEA158-AD38-4CD8-BD24-B43794078E57}">
      <dgm:prSet/>
      <dgm:spPr/>
      <dgm:t>
        <a:bodyPr/>
        <a:lstStyle/>
        <a:p>
          <a:endParaRPr lang="en-US"/>
        </a:p>
      </dgm:t>
    </dgm:pt>
    <dgm:pt modelId="{B313A993-BE2A-4CE8-9F9E-785560065472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rPr>
            <a:t>Completion of case studies – site visits; focus groups</a:t>
          </a:r>
          <a:endParaRPr lang="en-US" sz="1600" dirty="0">
            <a:solidFill>
              <a:schemeClr val="tx2">
                <a:lumMod val="50000"/>
              </a:schemeClr>
            </a:solidFill>
            <a:latin typeface="+mn-lt"/>
            <a:cs typeface="Times New Roman" pitchFamily="18" charset="0"/>
          </a:endParaRPr>
        </a:p>
      </dgm:t>
    </dgm:pt>
    <dgm:pt modelId="{17D71638-D3F1-4498-A645-7820251CDB5D}" type="parTrans" cxnId="{D0BC1157-11A2-49D2-BFD6-20933339B742}">
      <dgm:prSet/>
      <dgm:spPr/>
      <dgm:t>
        <a:bodyPr/>
        <a:lstStyle/>
        <a:p>
          <a:endParaRPr lang="en-US"/>
        </a:p>
      </dgm:t>
    </dgm:pt>
    <dgm:pt modelId="{E64B8B9A-4753-4850-AD7A-A3E0C8FAE74F}" type="sibTrans" cxnId="{D0BC1157-11A2-49D2-BFD6-20933339B742}">
      <dgm:prSet/>
      <dgm:spPr/>
      <dgm:t>
        <a:bodyPr/>
        <a:lstStyle/>
        <a:p>
          <a:endParaRPr lang="en-US"/>
        </a:p>
      </dgm:t>
    </dgm:pt>
    <dgm:pt modelId="{7090E0A9-868B-42DE-9750-B116F5C79480}">
      <dgm:prSet phldrT="[Text]"/>
      <dgm:spPr>
        <a:solidFill>
          <a:srgbClr val="00B0F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b="1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 smtClean="0">
              <a:latin typeface="+mn-lt"/>
              <a:cs typeface="Times New Roman" pitchFamily="18" charset="0"/>
            </a:rPr>
            <a:t>Winter - Summer 2014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en-US" dirty="0"/>
        </a:p>
      </dgm:t>
    </dgm:pt>
    <dgm:pt modelId="{E61A9A5F-7CB8-4623-8BC9-0D5838C46A15}" type="sibTrans" cxnId="{42127E0B-46F2-44D0-827B-1EF8CFCE93F8}">
      <dgm:prSet/>
      <dgm:spPr/>
      <dgm:t>
        <a:bodyPr/>
        <a:lstStyle/>
        <a:p>
          <a:endParaRPr lang="en-US"/>
        </a:p>
      </dgm:t>
    </dgm:pt>
    <dgm:pt modelId="{1F3D8467-E1A4-4F88-A82D-C79DA10C3C4D}" type="parTrans" cxnId="{42127E0B-46F2-44D0-827B-1EF8CFCE93F8}">
      <dgm:prSet/>
      <dgm:spPr/>
      <dgm:t>
        <a:bodyPr/>
        <a:lstStyle/>
        <a:p>
          <a:endParaRPr lang="en-US"/>
        </a:p>
      </dgm:t>
    </dgm:pt>
    <dgm:pt modelId="{888CEC8D-A2FF-4E6C-8080-0097303C56E2}">
      <dgm:prSet phldrT="[Text]" custT="1"/>
      <dgm:spPr>
        <a:solidFill>
          <a:srgbClr val="EAF4E8"/>
        </a:solidFill>
      </dgm:spPr>
      <dgm:t>
        <a:bodyPr/>
        <a:lstStyle/>
        <a:p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rPr>
            <a:t>Recruitment of steering committee</a:t>
          </a:r>
          <a:endParaRPr lang="en-US" sz="1600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0C420F59-8769-4EFB-8490-EE353B4F7B05}" type="parTrans" cxnId="{A9380E04-7FB4-46B8-95D7-19DE8A1F2C54}">
      <dgm:prSet/>
      <dgm:spPr/>
      <dgm:t>
        <a:bodyPr/>
        <a:lstStyle/>
        <a:p>
          <a:endParaRPr lang="en-US"/>
        </a:p>
      </dgm:t>
    </dgm:pt>
    <dgm:pt modelId="{7AB1BA4C-66CD-4A53-A1E3-85BF872300B9}" type="sibTrans" cxnId="{A9380E04-7FB4-46B8-95D7-19DE8A1F2C54}">
      <dgm:prSet/>
      <dgm:spPr/>
      <dgm:t>
        <a:bodyPr/>
        <a:lstStyle/>
        <a:p>
          <a:endParaRPr lang="en-US"/>
        </a:p>
      </dgm:t>
    </dgm:pt>
    <dgm:pt modelId="{FEAF5BA1-A5EB-433E-884F-91CB040DC083}">
      <dgm:prSet phldrT="[Text]" custT="1"/>
      <dgm:spPr>
        <a:solidFill>
          <a:srgbClr val="EAF4E8"/>
        </a:solidFill>
      </dgm:spPr>
      <dgm:t>
        <a:bodyPr/>
        <a:lstStyle/>
        <a:p>
          <a:r>
            <a:rPr lang="en-US" sz="1600" dirty="0" smtClean="0">
              <a:solidFill>
                <a:schemeClr val="tx2"/>
              </a:solidFill>
              <a:latin typeface="+mn-lt"/>
            </a:rPr>
            <a:t>Planning for local HIA training conference</a:t>
          </a:r>
          <a:endParaRPr lang="en-US" sz="1600" dirty="0">
            <a:solidFill>
              <a:schemeClr val="tx2"/>
            </a:solidFill>
            <a:latin typeface="+mn-lt"/>
          </a:endParaRPr>
        </a:p>
      </dgm:t>
    </dgm:pt>
    <dgm:pt modelId="{EBD7DC8C-DED8-41CE-BA28-822166419974}" type="parTrans" cxnId="{223A4772-A051-4B15-986B-96447DF6E54E}">
      <dgm:prSet/>
      <dgm:spPr/>
      <dgm:t>
        <a:bodyPr/>
        <a:lstStyle/>
        <a:p>
          <a:endParaRPr lang="en-US"/>
        </a:p>
      </dgm:t>
    </dgm:pt>
    <dgm:pt modelId="{0C21D188-E7ED-4E4C-BCF0-B0DCE41127F3}" type="sibTrans" cxnId="{223A4772-A051-4B15-986B-96447DF6E54E}">
      <dgm:prSet/>
      <dgm:spPr/>
      <dgm:t>
        <a:bodyPr/>
        <a:lstStyle/>
        <a:p>
          <a:endParaRPr lang="en-US"/>
        </a:p>
      </dgm:t>
    </dgm:pt>
    <dgm:pt modelId="{86DBAEC2-17A1-47AE-A9EC-89AB84260F68}">
      <dgm:prSet phldrT="[Text]" custT="1"/>
      <dgm:spPr>
        <a:solidFill>
          <a:srgbClr val="CCECFF">
            <a:alpha val="98824"/>
          </a:srgbClr>
        </a:solidFill>
      </dgm:spPr>
      <dgm:t>
        <a:bodyPr/>
        <a:lstStyle/>
        <a:p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rPr>
            <a:t>Data analysis – secondary data analysis (MN Student Survey, SRTS data, MDE and MDH data</a:t>
          </a:r>
          <a:endParaRPr lang="en-US" sz="1600" dirty="0">
            <a:solidFill>
              <a:schemeClr val="tx2">
                <a:lumMod val="50000"/>
              </a:schemeClr>
            </a:solidFill>
            <a:latin typeface="+mn-lt"/>
          </a:endParaRPr>
        </a:p>
      </dgm:t>
    </dgm:pt>
    <dgm:pt modelId="{0228F87B-8195-4B82-AFC4-E0FE6F548990}" type="parTrans" cxnId="{ACE05D85-40FD-4E4B-A44B-90B13200019F}">
      <dgm:prSet/>
      <dgm:spPr/>
      <dgm:t>
        <a:bodyPr/>
        <a:lstStyle/>
        <a:p>
          <a:endParaRPr lang="en-US"/>
        </a:p>
      </dgm:t>
    </dgm:pt>
    <dgm:pt modelId="{A55F716E-7B95-49F1-8C9A-6422D08445CE}" type="sibTrans" cxnId="{ACE05D85-40FD-4E4B-A44B-90B13200019F}">
      <dgm:prSet/>
      <dgm:spPr/>
      <dgm:t>
        <a:bodyPr/>
        <a:lstStyle/>
        <a:p>
          <a:endParaRPr lang="en-US"/>
        </a:p>
      </dgm:t>
    </dgm:pt>
    <dgm:pt modelId="{C880B3B5-4A73-4794-A7C2-D733D5D6A542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rPr>
            <a:t>Completion of data collection and assessment</a:t>
          </a:r>
          <a:endParaRPr lang="en-US" sz="1600" dirty="0">
            <a:solidFill>
              <a:schemeClr val="tx2">
                <a:lumMod val="50000"/>
              </a:schemeClr>
            </a:solidFill>
            <a:latin typeface="+mn-lt"/>
            <a:cs typeface="Times New Roman" pitchFamily="18" charset="0"/>
          </a:endParaRPr>
        </a:p>
      </dgm:t>
    </dgm:pt>
    <dgm:pt modelId="{EB96C5CA-D0AB-4F05-9A68-D761C3CF61ED}" type="parTrans" cxnId="{E45A7E47-C8D4-4AFC-81B3-8738708312F3}">
      <dgm:prSet/>
      <dgm:spPr/>
      <dgm:t>
        <a:bodyPr/>
        <a:lstStyle/>
        <a:p>
          <a:endParaRPr lang="en-US"/>
        </a:p>
      </dgm:t>
    </dgm:pt>
    <dgm:pt modelId="{9429D3CC-D353-43A8-B998-F23C4BF54381}" type="sibTrans" cxnId="{E45A7E47-C8D4-4AFC-81B3-8738708312F3}">
      <dgm:prSet/>
      <dgm:spPr/>
      <dgm:t>
        <a:bodyPr/>
        <a:lstStyle/>
        <a:p>
          <a:endParaRPr lang="en-US"/>
        </a:p>
      </dgm:t>
    </dgm:pt>
    <dgm:pt modelId="{0A56F4A2-F59A-4B72-B097-AA61639A609A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rPr>
            <a:t>Monthly steering committee meetings</a:t>
          </a:r>
          <a:endParaRPr lang="en-US" sz="1600" dirty="0">
            <a:solidFill>
              <a:schemeClr val="tx2">
                <a:lumMod val="50000"/>
              </a:schemeClr>
            </a:solidFill>
            <a:latin typeface="+mn-lt"/>
            <a:cs typeface="Times New Roman" pitchFamily="18" charset="0"/>
          </a:endParaRPr>
        </a:p>
      </dgm:t>
    </dgm:pt>
    <dgm:pt modelId="{DFAD6BCE-A9C4-4BD7-9E9A-1865137C544F}" type="parTrans" cxnId="{9C745062-7250-4C47-8B64-11158A21C74F}">
      <dgm:prSet/>
      <dgm:spPr/>
      <dgm:t>
        <a:bodyPr/>
        <a:lstStyle/>
        <a:p>
          <a:endParaRPr lang="en-US"/>
        </a:p>
      </dgm:t>
    </dgm:pt>
    <dgm:pt modelId="{6ECB6725-E7F4-401E-B71E-E82352C6A62A}" type="sibTrans" cxnId="{9C745062-7250-4C47-8B64-11158A21C74F}">
      <dgm:prSet/>
      <dgm:spPr/>
      <dgm:t>
        <a:bodyPr/>
        <a:lstStyle/>
        <a:p>
          <a:endParaRPr lang="en-US"/>
        </a:p>
      </dgm:t>
    </dgm:pt>
    <dgm:pt modelId="{0E12E3FE-0D97-48B7-8BDC-D20D4207EC95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rPr>
            <a:t>Report writing; Process evaluation. Report released 2/15.</a:t>
          </a:r>
          <a:endParaRPr lang="en-US" sz="1600" dirty="0">
            <a:solidFill>
              <a:schemeClr val="tx2">
                <a:lumMod val="50000"/>
              </a:schemeClr>
            </a:solidFill>
            <a:latin typeface="+mn-lt"/>
            <a:cs typeface="Times New Roman" pitchFamily="18" charset="0"/>
          </a:endParaRPr>
        </a:p>
      </dgm:t>
    </dgm:pt>
    <dgm:pt modelId="{EFCFF06D-EDC6-4970-B8CF-E7D4EBAFD6CD}" type="parTrans" cxnId="{0DFA222A-6503-43F1-886F-2D58D35846D0}">
      <dgm:prSet/>
      <dgm:spPr/>
      <dgm:t>
        <a:bodyPr/>
        <a:lstStyle/>
        <a:p>
          <a:endParaRPr lang="en-US"/>
        </a:p>
      </dgm:t>
    </dgm:pt>
    <dgm:pt modelId="{C8B0E4CA-3E3F-465E-AADC-1613BBC6DEE0}" type="sibTrans" cxnId="{0DFA222A-6503-43F1-886F-2D58D35846D0}">
      <dgm:prSet/>
      <dgm:spPr/>
      <dgm:t>
        <a:bodyPr/>
        <a:lstStyle/>
        <a:p>
          <a:endParaRPr lang="en-US"/>
        </a:p>
      </dgm:t>
    </dgm:pt>
    <dgm:pt modelId="{CE15A61A-42CE-4E3F-ADE3-70CFACDB575A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rPr>
            <a:t>ONGOING: Dissemination; Monitoring; Evaluation </a:t>
          </a:r>
          <a:endParaRPr lang="en-US" sz="1600" dirty="0">
            <a:solidFill>
              <a:schemeClr val="tx2">
                <a:lumMod val="50000"/>
              </a:schemeClr>
            </a:solidFill>
            <a:latin typeface="+mn-lt"/>
            <a:cs typeface="Times New Roman" pitchFamily="18" charset="0"/>
          </a:endParaRPr>
        </a:p>
      </dgm:t>
    </dgm:pt>
    <dgm:pt modelId="{D90F2C6A-4297-4B3B-BF30-1998FC2E1888}" type="parTrans" cxnId="{E18C7D54-68DB-42C9-AB32-C6B46FD32371}">
      <dgm:prSet/>
      <dgm:spPr/>
      <dgm:t>
        <a:bodyPr/>
        <a:lstStyle/>
        <a:p>
          <a:endParaRPr lang="en-US"/>
        </a:p>
      </dgm:t>
    </dgm:pt>
    <dgm:pt modelId="{67A90A33-09A1-4EBA-936D-83AE87A56579}" type="sibTrans" cxnId="{E18C7D54-68DB-42C9-AB32-C6B46FD32371}">
      <dgm:prSet/>
      <dgm:spPr/>
      <dgm:t>
        <a:bodyPr/>
        <a:lstStyle/>
        <a:p>
          <a:endParaRPr lang="en-US"/>
        </a:p>
      </dgm:t>
    </dgm:pt>
    <dgm:pt modelId="{E1BAFE08-C65A-48F9-8635-BEBECFF981F2}" type="pres">
      <dgm:prSet presAssocID="{DD1C6046-5014-4DF2-A978-C462083CCF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A5C3E9-DD4D-4DCF-94D0-A4E5BC01018C}" type="pres">
      <dgm:prSet presAssocID="{E9CEB939-5F36-47AF-946D-15C375D7230A}" presName="linNode" presStyleCnt="0"/>
      <dgm:spPr/>
    </dgm:pt>
    <dgm:pt modelId="{F894D6A4-5F5E-4733-BEB9-EE6EFFE867EA}" type="pres">
      <dgm:prSet presAssocID="{E9CEB939-5F36-47AF-946D-15C375D7230A}" presName="parentText" presStyleLbl="node1" presStyleIdx="0" presStyleCnt="3" custLinFactNeighborX="-1433" custLinFactNeighborY="2938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5A731EFF-7FC6-4DBD-8D5E-D7293D7BA6EC}" type="pres">
      <dgm:prSet presAssocID="{E9CEB939-5F36-47AF-946D-15C375D7230A}" presName="descendantText" presStyleLbl="alignAccFollowNode1" presStyleIdx="0" presStyleCnt="3" custScaleY="121645" custLinFactNeighborX="-612" custLinFactNeighborY="-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563C3-4246-465D-AB43-DAB0C3486727}" type="pres">
      <dgm:prSet presAssocID="{D24147EE-3C0F-4A7B-8D6E-52A71A260126}" presName="sp" presStyleCnt="0"/>
      <dgm:spPr/>
    </dgm:pt>
    <dgm:pt modelId="{6691B0E4-5FAF-404D-B1C4-C332BD2DEA47}" type="pres">
      <dgm:prSet presAssocID="{7090E0A9-868B-42DE-9750-B116F5C79480}" presName="linNode" presStyleCnt="0"/>
      <dgm:spPr/>
    </dgm:pt>
    <dgm:pt modelId="{E7BBBC59-866B-4A12-A759-5D4B135F83FD}" type="pres">
      <dgm:prSet presAssocID="{7090E0A9-868B-42DE-9750-B116F5C79480}" presName="parentText" presStyleLbl="node1" presStyleIdx="1" presStyleCnt="3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D601D403-4382-4A36-8EA3-92E6B6EA5E9B}" type="pres">
      <dgm:prSet presAssocID="{7090E0A9-868B-42DE-9750-B116F5C79480}" presName="descendantText" presStyleLbl="alignAccFollowNode1" presStyleIdx="1" presStyleCnt="3" custScaleY="112313" custLinFactNeighborX="-612" custLinFactNeighborY="-2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03D40-0124-4BC7-B490-81DB77583465}" type="pres">
      <dgm:prSet presAssocID="{E61A9A5F-7CB8-4623-8BC9-0D5838C46A15}" presName="sp" presStyleCnt="0"/>
      <dgm:spPr/>
    </dgm:pt>
    <dgm:pt modelId="{C2AB2EEE-E6A6-4024-8BCA-FC97E31D0B47}" type="pres">
      <dgm:prSet presAssocID="{0472D9E8-8B91-40F9-907F-B474D5092CAC}" presName="linNode" presStyleCnt="0"/>
      <dgm:spPr/>
    </dgm:pt>
    <dgm:pt modelId="{B5C2A076-8677-45B3-8361-2683AB94F31E}" type="pres">
      <dgm:prSet presAssocID="{0472D9E8-8B91-40F9-907F-B474D5092CAC}" presName="parentText" presStyleLbl="node1" presStyleIdx="2" presStyleCnt="3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EB75C136-684D-42E3-BE97-21C012E21397}" type="pres">
      <dgm:prSet presAssocID="{0472D9E8-8B91-40F9-907F-B474D5092CAC}" presName="descendantText" presStyleLbl="alignAccFollowNode1" presStyleIdx="2" presStyleCnt="3" custScaleX="99999" custScaleY="124628" custLinFactNeighborX="1937" custLinFactNeighborY="-4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C97453-03C8-43AC-9CC2-A6294C285F9A}" type="presOf" srcId="{BC047DC9-3422-454A-A993-2C2455A61FF1}" destId="{5A731EFF-7FC6-4DBD-8D5E-D7293D7BA6EC}" srcOrd="0" destOrd="3" presId="urn:microsoft.com/office/officeart/2005/8/layout/vList5"/>
    <dgm:cxn modelId="{F2B72322-40F7-4C39-8FF3-ED641D3EE68D}" type="presOf" srcId="{CE15A61A-42CE-4E3F-ADE3-70CFACDB575A}" destId="{EB75C136-684D-42E3-BE97-21C012E21397}" srcOrd="0" destOrd="5" presId="urn:microsoft.com/office/officeart/2005/8/layout/vList5"/>
    <dgm:cxn modelId="{9DF041A8-BC3E-4977-835E-25C51A42488C}" type="presOf" srcId="{888CEC8D-A2FF-4E6C-8080-0097303C56E2}" destId="{5A731EFF-7FC6-4DBD-8D5E-D7293D7BA6EC}" srcOrd="0" destOrd="2" presId="urn:microsoft.com/office/officeart/2005/8/layout/vList5"/>
    <dgm:cxn modelId="{B8E96580-7E79-4089-9539-215A92A2C8E7}" type="presOf" srcId="{B313A993-BE2A-4CE8-9F9E-785560065472}" destId="{EB75C136-684D-42E3-BE97-21C012E21397}" srcOrd="0" destOrd="2" presId="urn:microsoft.com/office/officeart/2005/8/layout/vList5"/>
    <dgm:cxn modelId="{42127E0B-46F2-44D0-827B-1EF8CFCE93F8}" srcId="{DD1C6046-5014-4DF2-A978-C462083CCFAD}" destId="{7090E0A9-868B-42DE-9750-B116F5C79480}" srcOrd="1" destOrd="0" parTransId="{1F3D8467-E1A4-4F88-A82D-C79DA10C3C4D}" sibTransId="{E61A9A5F-7CB8-4623-8BC9-0D5838C46A15}"/>
    <dgm:cxn modelId="{8C54E909-F696-4097-B88C-FC5D41DD89CA}" srcId="{7090E0A9-868B-42DE-9750-B116F5C79480}" destId="{DC5CB50B-2745-4363-A8B2-D30464CC320E}" srcOrd="2" destOrd="0" parTransId="{C0E33F3F-C7C8-4E9A-8132-446B0AAE5F1F}" sibTransId="{58218BAF-C5F6-42ED-B932-70293BCB4218}"/>
    <dgm:cxn modelId="{9C745062-7250-4C47-8B64-11158A21C74F}" srcId="{0472D9E8-8B91-40F9-907F-B474D5092CAC}" destId="{0A56F4A2-F59A-4B72-B097-AA61639A609A}" srcOrd="0" destOrd="0" parTransId="{DFAD6BCE-A9C4-4BD7-9E9A-1865137C544F}" sibTransId="{6ECB6725-E7F4-401E-B71E-E82352C6A62A}"/>
    <dgm:cxn modelId="{ACE05D85-40FD-4E4B-A44B-90B13200019F}" srcId="{7090E0A9-868B-42DE-9750-B116F5C79480}" destId="{86DBAEC2-17A1-47AE-A9EC-89AB84260F68}" srcOrd="3" destOrd="0" parTransId="{0228F87B-8195-4B82-AFC4-E0FE6F548990}" sibTransId="{A55F716E-7B95-49F1-8C9A-6422D08445CE}"/>
    <dgm:cxn modelId="{251B567B-6B72-4CD5-8B0E-FCC3F299BEAF}" type="presOf" srcId="{0E12E3FE-0D97-48B7-8BDC-D20D4207EC95}" destId="{EB75C136-684D-42E3-BE97-21C012E21397}" srcOrd="0" destOrd="4" presId="urn:microsoft.com/office/officeart/2005/8/layout/vList5"/>
    <dgm:cxn modelId="{BD507AFD-6053-422B-A070-53A1216E26CB}" srcId="{0472D9E8-8B91-40F9-907F-B474D5092CAC}" destId="{CB50FB57-E985-470D-B6A4-622A6B2A6623}" srcOrd="3" destOrd="0" parTransId="{4223CCEC-2C32-481E-99E6-54C3122C6B01}" sibTransId="{3AA78D2C-EB21-4A6F-A06A-D584B1DB4C83}"/>
    <dgm:cxn modelId="{D279C9CA-D41C-48AB-A1FA-B8F5CCBCC4D9}" type="presOf" srcId="{9EC6CF87-CE74-4B24-838B-2666876FAF51}" destId="{D601D403-4382-4A36-8EA3-92E6B6EA5E9B}" srcOrd="0" destOrd="1" presId="urn:microsoft.com/office/officeart/2005/8/layout/vList5"/>
    <dgm:cxn modelId="{B3657B17-AFDC-41B6-8A8B-E2C2FC61FC94}" type="presOf" srcId="{86DBAEC2-17A1-47AE-A9EC-89AB84260F68}" destId="{D601D403-4382-4A36-8EA3-92E6B6EA5E9B}" srcOrd="0" destOrd="3" presId="urn:microsoft.com/office/officeart/2005/8/layout/vList5"/>
    <dgm:cxn modelId="{0DFA222A-6503-43F1-886F-2D58D35846D0}" srcId="{0472D9E8-8B91-40F9-907F-B474D5092CAC}" destId="{0E12E3FE-0D97-48B7-8BDC-D20D4207EC95}" srcOrd="4" destOrd="0" parTransId="{EFCFF06D-EDC6-4970-B8CF-E7D4EBAFD6CD}" sibTransId="{C8B0E4CA-3E3F-465E-AADC-1613BBC6DEE0}"/>
    <dgm:cxn modelId="{E45A7E47-C8D4-4AFC-81B3-8738708312F3}" srcId="{0472D9E8-8B91-40F9-907F-B474D5092CAC}" destId="{C880B3B5-4A73-4794-A7C2-D733D5D6A542}" srcOrd="1" destOrd="0" parTransId="{EB96C5CA-D0AB-4F05-9A68-D761C3CF61ED}" sibTransId="{9429D3CC-D353-43A8-B998-F23C4BF54381}"/>
    <dgm:cxn modelId="{D0BC1157-11A2-49D2-BFD6-20933339B742}" srcId="{0472D9E8-8B91-40F9-907F-B474D5092CAC}" destId="{B313A993-BE2A-4CE8-9F9E-785560065472}" srcOrd="2" destOrd="0" parTransId="{17D71638-D3F1-4498-A645-7820251CDB5D}" sibTransId="{E64B8B9A-4753-4850-AD7A-A3E0C8FAE74F}"/>
    <dgm:cxn modelId="{DBFEA158-AD38-4CD8-BD24-B43794078E57}" srcId="{7090E0A9-868B-42DE-9750-B116F5C79480}" destId="{9EC6CF87-CE74-4B24-838B-2666876FAF51}" srcOrd="1" destOrd="0" parTransId="{C1451268-73E5-45F7-9714-4D6FD44916D7}" sibTransId="{3ED4AA8F-2489-4A33-B69B-0FFFA99F4B5E}"/>
    <dgm:cxn modelId="{DFFE85D4-BE09-4010-A00B-617EBC489640}" srcId="{DD1C6046-5014-4DF2-A978-C462083CCFAD}" destId="{E9CEB939-5F36-47AF-946D-15C375D7230A}" srcOrd="0" destOrd="0" parTransId="{2B8D9F5B-2F8D-4783-9F16-B37F6F0E950B}" sibTransId="{D24147EE-3C0F-4A7B-8D6E-52A71A260126}"/>
    <dgm:cxn modelId="{6F7D7FB8-24CA-4E79-BF96-DA5132CB120E}" type="presOf" srcId="{CFE15012-71BE-46CD-9291-FF5C060D3591}" destId="{D601D403-4382-4A36-8EA3-92E6B6EA5E9B}" srcOrd="0" destOrd="0" presId="urn:microsoft.com/office/officeart/2005/8/layout/vList5"/>
    <dgm:cxn modelId="{C50CE446-59CB-49BB-A2E9-D4D4F2F5D762}" srcId="{DD1C6046-5014-4DF2-A978-C462083CCFAD}" destId="{0472D9E8-8B91-40F9-907F-B474D5092CAC}" srcOrd="2" destOrd="0" parTransId="{B30761FB-5FDD-4915-A579-A152416F6825}" sibTransId="{6E262938-601D-47BE-840C-E0CBC3EA109B}"/>
    <dgm:cxn modelId="{7BCFB605-A2B7-4C4C-8461-4FB136875677}" type="presOf" srcId="{DC5CB50B-2745-4363-A8B2-D30464CC320E}" destId="{D601D403-4382-4A36-8EA3-92E6B6EA5E9B}" srcOrd="0" destOrd="2" presId="urn:microsoft.com/office/officeart/2005/8/layout/vList5"/>
    <dgm:cxn modelId="{9FA2B171-C15C-448A-AB21-7656241D20CC}" type="presOf" srcId="{FEAF5BA1-A5EB-433E-884F-91CB040DC083}" destId="{5A731EFF-7FC6-4DBD-8D5E-D7293D7BA6EC}" srcOrd="0" destOrd="1" presId="urn:microsoft.com/office/officeart/2005/8/layout/vList5"/>
    <dgm:cxn modelId="{798FE30D-F183-4F29-8E4A-FAAC696213CB}" type="presOf" srcId="{DD1C6046-5014-4DF2-A978-C462083CCFAD}" destId="{E1BAFE08-C65A-48F9-8635-BEBECFF981F2}" srcOrd="0" destOrd="0" presId="urn:microsoft.com/office/officeart/2005/8/layout/vList5"/>
    <dgm:cxn modelId="{7E748BB6-C39B-4CA8-AB63-6591DC1C1472}" type="presOf" srcId="{B1E08CFA-BCF3-4693-A9AF-63D7C1E4B101}" destId="{5A731EFF-7FC6-4DBD-8D5E-D7293D7BA6EC}" srcOrd="0" destOrd="0" presId="urn:microsoft.com/office/officeart/2005/8/layout/vList5"/>
    <dgm:cxn modelId="{E18C7D54-68DB-42C9-AB32-C6B46FD32371}" srcId="{0472D9E8-8B91-40F9-907F-B474D5092CAC}" destId="{CE15A61A-42CE-4E3F-ADE3-70CFACDB575A}" srcOrd="5" destOrd="0" parTransId="{D90F2C6A-4297-4B3B-BF30-1998FC2E1888}" sibTransId="{67A90A33-09A1-4EBA-936D-83AE87A56579}"/>
    <dgm:cxn modelId="{FFFB2AEE-1809-42C8-8CE2-97DC27927ABD}" srcId="{E9CEB939-5F36-47AF-946D-15C375D7230A}" destId="{BC047DC9-3422-454A-A993-2C2455A61FF1}" srcOrd="3" destOrd="0" parTransId="{865B3715-C7CF-45FB-B688-1AE79BBF5EEA}" sibTransId="{5CC24914-856D-4FF7-9AB7-DC3FC8B9C4E2}"/>
    <dgm:cxn modelId="{68EC4CC7-E25C-4D03-8945-78980D984B48}" type="presOf" srcId="{7090E0A9-868B-42DE-9750-B116F5C79480}" destId="{E7BBBC59-866B-4A12-A759-5D4B135F83FD}" srcOrd="0" destOrd="0" presId="urn:microsoft.com/office/officeart/2005/8/layout/vList5"/>
    <dgm:cxn modelId="{223A4772-A051-4B15-986B-96447DF6E54E}" srcId="{E9CEB939-5F36-47AF-946D-15C375D7230A}" destId="{FEAF5BA1-A5EB-433E-884F-91CB040DC083}" srcOrd="1" destOrd="0" parTransId="{EBD7DC8C-DED8-41CE-BA28-822166419974}" sibTransId="{0C21D188-E7ED-4E4C-BCF0-B0DCE41127F3}"/>
    <dgm:cxn modelId="{CF524E91-6F7D-42DC-A534-4836E5558C7A}" type="presOf" srcId="{0A56F4A2-F59A-4B72-B097-AA61639A609A}" destId="{EB75C136-684D-42E3-BE97-21C012E21397}" srcOrd="0" destOrd="0" presId="urn:microsoft.com/office/officeart/2005/8/layout/vList5"/>
    <dgm:cxn modelId="{1BA09D00-C6E6-4DD6-9B74-FA3902085FA9}" type="presOf" srcId="{C880B3B5-4A73-4794-A7C2-D733D5D6A542}" destId="{EB75C136-684D-42E3-BE97-21C012E21397}" srcOrd="0" destOrd="1" presId="urn:microsoft.com/office/officeart/2005/8/layout/vList5"/>
    <dgm:cxn modelId="{EF387AF4-F776-49C1-BB8E-511E1BAA2A0B}" type="presOf" srcId="{CB50FB57-E985-470D-B6A4-622A6B2A6623}" destId="{EB75C136-684D-42E3-BE97-21C012E21397}" srcOrd="0" destOrd="3" presId="urn:microsoft.com/office/officeart/2005/8/layout/vList5"/>
    <dgm:cxn modelId="{A9380E04-7FB4-46B8-95D7-19DE8A1F2C54}" srcId="{E9CEB939-5F36-47AF-946D-15C375D7230A}" destId="{888CEC8D-A2FF-4E6C-8080-0097303C56E2}" srcOrd="2" destOrd="0" parTransId="{0C420F59-8769-4EFB-8490-EE353B4F7B05}" sibTransId="{7AB1BA4C-66CD-4A53-A1E3-85BF872300B9}"/>
    <dgm:cxn modelId="{23CDFB78-4224-4A80-8656-E87CEF2F7E6B}" type="presOf" srcId="{E9CEB939-5F36-47AF-946D-15C375D7230A}" destId="{F894D6A4-5F5E-4733-BEB9-EE6EFFE867EA}" srcOrd="0" destOrd="0" presId="urn:microsoft.com/office/officeart/2005/8/layout/vList5"/>
    <dgm:cxn modelId="{2291B567-CE9B-408A-B091-CFD3C1934110}" srcId="{7090E0A9-868B-42DE-9750-B116F5C79480}" destId="{CFE15012-71BE-46CD-9291-FF5C060D3591}" srcOrd="0" destOrd="0" parTransId="{35494EC7-5C99-4287-BF8F-E520A93F2D7A}" sibTransId="{33F808C2-FC46-45F5-A023-D945A28BD23D}"/>
    <dgm:cxn modelId="{2A5A0FC5-DE1C-4420-B7F0-B3237A47037B}" type="presOf" srcId="{0472D9E8-8B91-40F9-907F-B474D5092CAC}" destId="{B5C2A076-8677-45B3-8361-2683AB94F31E}" srcOrd="0" destOrd="0" presId="urn:microsoft.com/office/officeart/2005/8/layout/vList5"/>
    <dgm:cxn modelId="{3F524DAC-8535-49E6-9456-1BE07F387F83}" srcId="{E9CEB939-5F36-47AF-946D-15C375D7230A}" destId="{B1E08CFA-BCF3-4693-A9AF-63D7C1E4B101}" srcOrd="0" destOrd="0" parTransId="{7FCCB848-D358-4049-AF03-9A31B18396A2}" sibTransId="{D9513F9B-4788-4129-8B3D-E55FD775D5F2}"/>
    <dgm:cxn modelId="{2E50E70F-0C95-43D9-B117-7ED5125674C6}" type="presParOf" srcId="{E1BAFE08-C65A-48F9-8635-BEBECFF981F2}" destId="{19A5C3E9-DD4D-4DCF-94D0-A4E5BC01018C}" srcOrd="0" destOrd="0" presId="urn:microsoft.com/office/officeart/2005/8/layout/vList5"/>
    <dgm:cxn modelId="{1522D454-67D2-4FFC-A755-4F5EFEE6EA71}" type="presParOf" srcId="{19A5C3E9-DD4D-4DCF-94D0-A4E5BC01018C}" destId="{F894D6A4-5F5E-4733-BEB9-EE6EFFE867EA}" srcOrd="0" destOrd="0" presId="urn:microsoft.com/office/officeart/2005/8/layout/vList5"/>
    <dgm:cxn modelId="{423170F6-E2E2-41A6-ABEF-76CF5EA95FF4}" type="presParOf" srcId="{19A5C3E9-DD4D-4DCF-94D0-A4E5BC01018C}" destId="{5A731EFF-7FC6-4DBD-8D5E-D7293D7BA6EC}" srcOrd="1" destOrd="0" presId="urn:microsoft.com/office/officeart/2005/8/layout/vList5"/>
    <dgm:cxn modelId="{A653ADBE-14F0-4A57-BB40-A67C9F3BC805}" type="presParOf" srcId="{E1BAFE08-C65A-48F9-8635-BEBECFF981F2}" destId="{DCB563C3-4246-465D-AB43-DAB0C3486727}" srcOrd="1" destOrd="0" presId="urn:microsoft.com/office/officeart/2005/8/layout/vList5"/>
    <dgm:cxn modelId="{BD5227A7-1954-4B39-9782-00F40C6A2A43}" type="presParOf" srcId="{E1BAFE08-C65A-48F9-8635-BEBECFF981F2}" destId="{6691B0E4-5FAF-404D-B1C4-C332BD2DEA47}" srcOrd="2" destOrd="0" presId="urn:microsoft.com/office/officeart/2005/8/layout/vList5"/>
    <dgm:cxn modelId="{CA06ED3B-ED21-4976-905A-1922181F0526}" type="presParOf" srcId="{6691B0E4-5FAF-404D-B1C4-C332BD2DEA47}" destId="{E7BBBC59-866B-4A12-A759-5D4B135F83FD}" srcOrd="0" destOrd="0" presId="urn:microsoft.com/office/officeart/2005/8/layout/vList5"/>
    <dgm:cxn modelId="{284AD0DE-A250-4BFF-8005-0ACB2EFD095C}" type="presParOf" srcId="{6691B0E4-5FAF-404D-B1C4-C332BD2DEA47}" destId="{D601D403-4382-4A36-8EA3-92E6B6EA5E9B}" srcOrd="1" destOrd="0" presId="urn:microsoft.com/office/officeart/2005/8/layout/vList5"/>
    <dgm:cxn modelId="{3A3DD1DF-46B5-4722-ACFE-4A12E66F0B16}" type="presParOf" srcId="{E1BAFE08-C65A-48F9-8635-BEBECFF981F2}" destId="{88303D40-0124-4BC7-B490-81DB77583465}" srcOrd="3" destOrd="0" presId="urn:microsoft.com/office/officeart/2005/8/layout/vList5"/>
    <dgm:cxn modelId="{CC59D0A2-CD1B-4843-B233-BA4FA07E0220}" type="presParOf" srcId="{E1BAFE08-C65A-48F9-8635-BEBECFF981F2}" destId="{C2AB2EEE-E6A6-4024-8BCA-FC97E31D0B47}" srcOrd="4" destOrd="0" presId="urn:microsoft.com/office/officeart/2005/8/layout/vList5"/>
    <dgm:cxn modelId="{66156FEC-A5E2-4303-BEC6-8F0C242355E7}" type="presParOf" srcId="{C2AB2EEE-E6A6-4024-8BCA-FC97E31D0B47}" destId="{B5C2A076-8677-45B3-8361-2683AB94F31E}" srcOrd="0" destOrd="0" presId="urn:microsoft.com/office/officeart/2005/8/layout/vList5"/>
    <dgm:cxn modelId="{0EB1E68A-F336-458A-B8AB-9F427AD27774}" type="presParOf" srcId="{C2AB2EEE-E6A6-4024-8BCA-FC97E31D0B47}" destId="{EB75C136-684D-42E3-BE97-21C012E213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31EFF-7FC6-4DBD-8D5E-D7293D7BA6EC}">
      <dsp:nvSpPr>
        <dsp:cNvPr id="0" name=""/>
        <dsp:cNvSpPr/>
      </dsp:nvSpPr>
      <dsp:spPr>
        <a:xfrm rot="5400000">
          <a:off x="4852974" y="-1862148"/>
          <a:ext cx="1553340" cy="5315712"/>
        </a:xfrm>
        <a:prstGeom prst="round2SameRect">
          <a:avLst/>
        </a:prstGeom>
        <a:solidFill>
          <a:srgbClr val="EAF4E8"/>
        </a:solidFill>
        <a:ln w="264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rPr>
            <a:t>Administrative start-up &amp; national conference/training</a:t>
          </a:r>
          <a:endParaRPr lang="en-US" sz="1800" kern="1200" dirty="0">
            <a:solidFill>
              <a:schemeClr val="tx2"/>
            </a:solidFill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/>
              </a:solidFill>
              <a:latin typeface="+mn-lt"/>
            </a:rPr>
            <a:t>Planning for local HIA training conference</a:t>
          </a:r>
          <a:endParaRPr lang="en-US" sz="1600" kern="1200" dirty="0">
            <a:solidFill>
              <a:schemeClr val="tx2"/>
            </a:solidFill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rPr>
            <a:t>Recruitment of steering committee</a:t>
          </a:r>
          <a:endParaRPr lang="en-US" sz="1600" kern="1200" dirty="0">
            <a:solidFill>
              <a:schemeClr val="tx2">
                <a:lumMod val="50000"/>
              </a:schemeClr>
            </a:solidFill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+mn-lt"/>
            </a:rPr>
            <a:t>Initial data gathering; workplan refinement</a:t>
          </a:r>
          <a:endParaRPr lang="en-US" sz="1600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 rot="-5400000">
        <a:off x="2971788" y="94866"/>
        <a:ext cx="5239884" cy="1401684"/>
      </dsp:txXfrm>
    </dsp:sp>
    <dsp:sp modelId="{F894D6A4-5F5E-4733-BEB9-EE6EFFE867EA}">
      <dsp:nvSpPr>
        <dsp:cNvPr id="0" name=""/>
        <dsp:cNvSpPr/>
      </dsp:nvSpPr>
      <dsp:spPr>
        <a:xfrm>
          <a:off x="0" y="49314"/>
          <a:ext cx="2990088" cy="1596181"/>
        </a:xfrm>
        <a:prstGeom prst="homePlate">
          <a:avLst/>
        </a:prstGeom>
        <a:solidFill>
          <a:srgbClr val="7DD44C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600" b="1" kern="1200" dirty="0" smtClean="0">
              <a:latin typeface="+mn-lt"/>
              <a:cs typeface="Times New Roman" pitchFamily="18" charset="0"/>
            </a:rPr>
            <a:t>Fall 2013</a:t>
          </a:r>
          <a:endParaRPr lang="en-US" sz="2600" b="1" kern="1200" dirty="0">
            <a:latin typeface="+mn-lt"/>
            <a:cs typeface="Times New Roman" pitchFamily="18" charset="0"/>
          </a:endParaRPr>
        </a:p>
      </dsp:txBody>
      <dsp:txXfrm>
        <a:off x="0" y="49314"/>
        <a:ext cx="2591043" cy="1596181"/>
      </dsp:txXfrm>
    </dsp:sp>
    <dsp:sp modelId="{D601D403-4382-4A36-8EA3-92E6B6EA5E9B}">
      <dsp:nvSpPr>
        <dsp:cNvPr id="0" name=""/>
        <dsp:cNvSpPr/>
      </dsp:nvSpPr>
      <dsp:spPr>
        <a:xfrm rot="5400000">
          <a:off x="4912556" y="-211147"/>
          <a:ext cx="1434175" cy="5315712"/>
        </a:xfrm>
        <a:prstGeom prst="round2SameRect">
          <a:avLst/>
        </a:prstGeom>
        <a:solidFill>
          <a:srgbClr val="CCECFF">
            <a:alpha val="98824"/>
          </a:srgbClr>
        </a:solidFill>
        <a:ln w="26425" cap="flat" cmpd="sng" algn="ctr">
          <a:solidFill>
            <a:schemeClr val="accent4">
              <a:tint val="40000"/>
              <a:alpha val="90000"/>
              <a:hueOff val="4596512"/>
              <a:satOff val="-1960"/>
              <a:lumOff val="-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+mn-lt"/>
            </a:rPr>
            <a:t>Monthly steering committee meetings: scoping;  development of research questions; assessment</a:t>
          </a:r>
          <a:endParaRPr lang="en-US" sz="1600" kern="1200" dirty="0">
            <a:solidFill>
              <a:schemeClr val="tx2">
                <a:lumMod val="50000"/>
              </a:schemeClr>
            </a:solidFill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+mn-lt"/>
            </a:rPr>
            <a:t>Literature search </a:t>
          </a:r>
          <a:endParaRPr lang="en-US" sz="1600" kern="1200" dirty="0">
            <a:solidFill>
              <a:schemeClr val="tx2">
                <a:lumMod val="50000"/>
              </a:schemeClr>
            </a:solidFill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rPr>
            <a:t>Data gathering – stakeholder surveys; case studies </a:t>
          </a:r>
          <a:endParaRPr lang="en-US" sz="1600" kern="1200" dirty="0">
            <a:solidFill>
              <a:schemeClr val="tx2">
                <a:lumMod val="50000"/>
              </a:schemeClr>
            </a:solidFill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rPr>
            <a:t>Data analysis – secondary data analysis (MN Student Survey, SRTS data, MDE and MDH data</a:t>
          </a:r>
          <a:endParaRPr lang="en-US" sz="1600" kern="1200" dirty="0">
            <a:solidFill>
              <a:schemeClr val="tx2">
                <a:lumMod val="50000"/>
              </a:schemeClr>
            </a:solidFill>
            <a:latin typeface="+mn-lt"/>
          </a:endParaRPr>
        </a:p>
      </dsp:txBody>
      <dsp:txXfrm rot="-5400000">
        <a:off x="2971788" y="1799632"/>
        <a:ext cx="5245701" cy="1294153"/>
      </dsp:txXfrm>
    </dsp:sp>
    <dsp:sp modelId="{E7BBBC59-866B-4A12-A759-5D4B135F83FD}">
      <dsp:nvSpPr>
        <dsp:cNvPr id="0" name=""/>
        <dsp:cNvSpPr/>
      </dsp:nvSpPr>
      <dsp:spPr>
        <a:xfrm>
          <a:off x="0" y="1678409"/>
          <a:ext cx="2990088" cy="1596181"/>
        </a:xfrm>
        <a:prstGeom prst="homePlate">
          <a:avLst/>
        </a:prstGeom>
        <a:solidFill>
          <a:srgbClr val="00B0F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600" b="1" kern="1200" dirty="0" smtClean="0">
              <a:latin typeface="+mn-lt"/>
              <a:cs typeface="Times New Roman" pitchFamily="18" charset="0"/>
            </a:rPr>
            <a:t>Winter - Summer 2014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0" y="1678409"/>
        <a:ext cx="2591043" cy="1596181"/>
      </dsp:txXfrm>
    </dsp:sp>
    <dsp:sp modelId="{EB75C136-684D-42E3-BE97-21C012E21397}">
      <dsp:nvSpPr>
        <dsp:cNvPr id="0" name=""/>
        <dsp:cNvSpPr/>
      </dsp:nvSpPr>
      <dsp:spPr>
        <a:xfrm rot="5400000">
          <a:off x="4852254" y="1439893"/>
          <a:ext cx="1591431" cy="5315658"/>
        </a:xfrm>
        <a:prstGeom prst="round2SameRect">
          <a:avLst/>
        </a:prstGeom>
        <a:solidFill>
          <a:schemeClr val="accent4">
            <a:tint val="40000"/>
            <a:alpha val="90000"/>
            <a:hueOff val="9193023"/>
            <a:satOff val="-3920"/>
            <a:lumOff val="-393"/>
            <a:alphaOff val="0"/>
          </a:schemeClr>
        </a:solidFill>
        <a:ln w="26425" cap="flat" cmpd="sng" algn="ctr">
          <a:solidFill>
            <a:schemeClr val="accent4">
              <a:tint val="40000"/>
              <a:alpha val="90000"/>
              <a:hueOff val="9193023"/>
              <a:satOff val="-3920"/>
              <a:lumOff val="-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rPr>
            <a:t>Monthly steering committee meetings</a:t>
          </a:r>
          <a:endParaRPr lang="en-US" sz="1600" kern="1200" dirty="0">
            <a:solidFill>
              <a:schemeClr val="tx2">
                <a:lumMod val="50000"/>
              </a:schemeClr>
            </a:solidFill>
            <a:latin typeface="+mn-lt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rPr>
            <a:t>Completion of data collection and assessment</a:t>
          </a:r>
          <a:endParaRPr lang="en-US" sz="1600" kern="1200" dirty="0">
            <a:solidFill>
              <a:schemeClr val="tx2">
                <a:lumMod val="50000"/>
              </a:schemeClr>
            </a:solidFill>
            <a:latin typeface="+mn-lt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rPr>
            <a:t>Completion of case studies – site visits; focus groups</a:t>
          </a:r>
          <a:endParaRPr lang="en-US" sz="1600" kern="1200" dirty="0">
            <a:solidFill>
              <a:schemeClr val="tx2">
                <a:lumMod val="50000"/>
              </a:schemeClr>
            </a:solidFill>
            <a:latin typeface="+mn-lt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rPr>
            <a:t>Recommendations; Reporting</a:t>
          </a:r>
          <a:endParaRPr lang="en-US" sz="1600" kern="1200" dirty="0">
            <a:solidFill>
              <a:schemeClr val="tx2">
                <a:lumMod val="50000"/>
              </a:schemeClr>
            </a:solidFill>
            <a:latin typeface="+mn-lt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rPr>
            <a:t>Report writing; Process evaluation. Report released 2/15.</a:t>
          </a:r>
          <a:endParaRPr lang="en-US" sz="1600" kern="1200" dirty="0">
            <a:solidFill>
              <a:schemeClr val="tx2">
                <a:lumMod val="50000"/>
              </a:schemeClr>
            </a:solidFill>
            <a:latin typeface="+mn-lt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rPr>
            <a:t>ONGOING: Dissemination; Monitoring; Evaluation </a:t>
          </a:r>
          <a:endParaRPr lang="en-US" sz="1600" kern="1200" dirty="0">
            <a:solidFill>
              <a:schemeClr val="tx2">
                <a:lumMod val="50000"/>
              </a:schemeClr>
            </a:solidFill>
            <a:latin typeface="+mn-lt"/>
            <a:cs typeface="Times New Roman" pitchFamily="18" charset="0"/>
          </a:endParaRPr>
        </a:p>
      </dsp:txBody>
      <dsp:txXfrm rot="-5400000">
        <a:off x="2990141" y="3379694"/>
        <a:ext cx="5237971" cy="1436057"/>
      </dsp:txXfrm>
    </dsp:sp>
    <dsp:sp modelId="{B5C2A076-8677-45B3-8361-2683AB94F31E}">
      <dsp:nvSpPr>
        <dsp:cNvPr id="0" name=""/>
        <dsp:cNvSpPr/>
      </dsp:nvSpPr>
      <dsp:spPr>
        <a:xfrm>
          <a:off x="0" y="3354399"/>
          <a:ext cx="2990088" cy="1596181"/>
        </a:xfrm>
        <a:prstGeom prst="homePlate">
          <a:avLst/>
        </a:prstGeom>
        <a:solidFill>
          <a:srgbClr val="9966FF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600" b="1" kern="1200" dirty="0" smtClean="0">
              <a:latin typeface="+mn-lt"/>
              <a:cs typeface="Times New Roman" pitchFamily="18" charset="0"/>
            </a:rPr>
            <a:t>Fall 2014</a:t>
          </a:r>
          <a:endParaRPr lang="en-US" sz="2600" b="1" kern="1200" dirty="0">
            <a:latin typeface="+mn-lt"/>
            <a:cs typeface="Times New Roman" pitchFamily="18" charset="0"/>
          </a:endParaRPr>
        </a:p>
      </dsp:txBody>
      <dsp:txXfrm>
        <a:off x="0" y="3354399"/>
        <a:ext cx="2591043" cy="1596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0A8D2-3F53-45ED-ABB8-F7787FBC89C4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6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046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D6BBD-B8D6-486D-81D3-B5D3A83BCC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657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FB6A7-0E5C-40AB-ABCD-03DEDC8A6CAD}" type="datetimeFigureOut">
              <a:rPr lang="en-US" smtClean="0"/>
              <a:t>6/16/2015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3331"/>
            <a:ext cx="5486400" cy="41905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046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7D559-BA4E-440D-8AF2-C28A7C498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1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0F1032-2B6A-4222-82B9-E60A4FC02DF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52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7D559-BA4E-440D-8AF2-C28A7C49830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67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7D559-BA4E-440D-8AF2-C28A7C49830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764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B78E2-971F-4DF1-B4C9-A4A39ED65EF9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607532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B78E2-971F-4DF1-B4C9-A4A39ED65EF9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800367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7D559-BA4E-440D-8AF2-C28A7C49830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71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7D559-BA4E-440D-8AF2-C28A7C49830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50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7D559-BA4E-440D-8AF2-C28A7C4983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97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B78E2-971F-4DF1-B4C9-A4A39ED65EF9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sz="1100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645683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0F012-0536-47C4-A87A-09DE4F907BE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54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7D559-BA4E-440D-8AF2-C28A7C4983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83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600" b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0F012-0536-47C4-A87A-09DE4F907BE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166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7D559-BA4E-440D-8AF2-C28A7C4983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867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7D559-BA4E-440D-8AF2-C28A7C49830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17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7D559-BA4E-440D-8AF2-C28A7C49830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47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E2BC-B36C-4B2A-BA64-C9ECBE68647F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FEA7E-6D77-4B90-AAAA-7B9BC993E9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4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2D5DD-8BBA-4E63-A79F-4D5F78CE3F6D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94BB1-05DD-4314-80FA-0ADF8643F9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80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5EAF-F0E4-46DE-BD7B-A6E30963FFAA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2D320-896B-43FE-A500-9FC9C9AFD0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560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AE8A2-8B31-4CA0-9B4E-41509F93CAC1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232A3-5EEB-415C-B452-4CB84C6CBD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90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9D47-D08B-4683-9D24-002DE76CD3C1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0FE18-E8A4-46D4-A603-0B972A5830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6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0D6C3-19FB-42D3-9D9E-78EC993D3909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3D03D-252B-49F8-84CA-A267D8C079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80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2BF9D-FA01-4327-B20E-0743780177A0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B227A-35E1-4771-BF2D-40345970EE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52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1F416-C5CF-4D3E-8A2F-3D691E7CE1FC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E679F-6C47-42F8-AB2F-D620F8D0C9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87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687F9-5A3D-4BB3-BEF7-2437E4FABF3D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0287A-56D3-4222-ABA6-AAA0F8BCDF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37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2563A-6004-4C81-9AF6-8AB060796479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54A1-8ACA-4C4C-B96D-65F6047435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41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302D2-6C93-4BC5-A0BC-FAAADB552F27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0A36E-FF51-4AA7-A7EB-1FB4C226D2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1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FA6A-8742-4A21-BBF3-B393394B6099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EC777-A4F8-46AC-B82C-B0F3EFDB43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374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F5B1-E220-479D-9D45-CAF5AB110466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D6DF-6850-4BF7-9305-D94256E6CD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868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5E10B-8ED7-4931-AB08-D06624F1E934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B65D7-38A7-4685-9984-144948BA94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77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3D1F-8F47-41EC-AFEC-2EB3BA1AC9C7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7260E-6694-4146-A74D-75F2D30729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93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78995C5-707D-4EAE-ABC5-52A630010F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3574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CAB48-576A-4F6D-8ED4-99B1F6DB4299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6A78-DBBB-48F4-A273-F7C963FF29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22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F2432-C9D0-4BDC-9EB5-6E2AE579D8A7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7131-F783-4650-96FE-4003E1A31E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78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47929-A57D-4201-BC82-241D9076E2E6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0782-6CC1-41A0-B814-0C85E5C8B8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02E45-9EAB-409C-A9CE-7FC6C656D28E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8EB36-8EC8-43B8-A7E5-BAA91C923E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565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22809-D895-4A60-AA73-E505E63926A8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8ACB8-A0A9-4907-BA1F-B963373F27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886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C1AE5-B515-4907-84C0-F6D5287CB3D0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4A08B-F850-4E17-9276-E930CF543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1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423F6-8723-4276-815B-2C255CFB2ACC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133B6-EC77-4C05-81DF-0ADA10A068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14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BF0C8-7C33-43FA-BB4A-29EBC9E09D5A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51E6B-4C2D-4AF1-805A-1A87035B24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5022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0CEDD-79E3-4275-A232-EE41CEE15C71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28D98-1514-4E5E-A8B6-787442F07D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2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C94C1-E221-49A8-851B-E11DA8D4E1F1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7767-BE2C-4F30-A37F-BE7118D309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33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62674-416F-42D8-AAB9-0B5AA4EC7CED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E9153-6963-44C1-97AE-1ABDE8F595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895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28A7B-78BA-4E74-A016-29C0EE6D78E9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3A769-3705-4A93-96F4-3B18ADEEA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0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8D66-6A1D-4575-AEF2-DC1C0BCF4C0D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78866-36AE-4F87-89BE-D61340FE23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14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18D47-1432-4C46-95BB-493EF786099B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7548D-722C-4F0B-AB30-6508F6C80C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5AB93-1710-4E13-9B15-08B664C93BF9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55A09-E90C-4EB5-B6B3-648BB50744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90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8CE20-6BC0-4A79-819B-7EB6A0AEBEDE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DB779-A35A-407C-91AB-4313CEE7E9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1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38E77-1037-4150-BF06-1F5FD5696F24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39518-2BF7-4DD6-AE4D-BC8659C68F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8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496CE-FACB-4E17-A6FC-DCDC0FCABD26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B00E-8C05-48AA-BDD1-369165C109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65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ECCC195-A5F7-426C-BD24-CB742EA66956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89A4076-FFB8-48A5-9438-C14F28EAF8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49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A101695-9210-48FC-A8C6-08D9C0BCB2F4}" type="datetimeFigureOut">
              <a:rPr lang="en-US"/>
              <a:pPr>
                <a:defRPr/>
              </a:pPr>
              <a:t>6/16/2015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DF8EB46-12A2-4EF1-8CC2-2C9F48630C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78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BDFCC6D-2EB5-490C-80F9-911BBAAEA877}" type="datetimeFigureOut">
              <a:rPr lang="en-US">
                <a:cs typeface="Arial" charset="0"/>
              </a:rPr>
              <a:pPr>
                <a:defRPr/>
              </a:pPr>
              <a:t>6/16/2015</a:t>
            </a:fld>
            <a:endParaRPr lang="en-US" dirty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B77D7FD-616A-4296-B8DC-4E46414E18BE}" type="slidenum">
              <a:rPr lang="en-US">
                <a:cs typeface="Arial" charset="0"/>
              </a:rPr>
              <a:pPr>
                <a:defRPr/>
              </a:pPr>
              <a:t>‹#›</a:t>
            </a:fld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58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11081" cy="2209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400" b="1" dirty="0" smtClean="0"/>
              <a:t>BUILDING HEALTHY SCHOOLS </a:t>
            </a:r>
            <a:br>
              <a:rPr lang="en-US" sz="4400" b="1" dirty="0" smtClean="0"/>
            </a:br>
            <a:r>
              <a:rPr lang="en-US" sz="4400" dirty="0" smtClean="0"/>
              <a:t>An HIA on Planning School Construction Projects in Minnesota</a:t>
            </a:r>
            <a:endParaRPr lang="en-US" sz="44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6" t="35923" r="40975" b="32960"/>
          <a:stretch/>
        </p:blipFill>
        <p:spPr bwMode="auto">
          <a:xfrm>
            <a:off x="8153400" y="5794878"/>
            <a:ext cx="919681" cy="98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28" y="3124200"/>
            <a:ext cx="5175504" cy="3447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3276600"/>
            <a:ext cx="304799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Susan Weisman JD</a:t>
            </a:r>
          </a:p>
          <a:p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Public Health Law Center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2015 National HIA Meeting </a:t>
            </a:r>
          </a:p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June 16-18, 2015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535991" cy="107164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Recommended Changes and Anticipated Impacts:</a:t>
            </a:r>
            <a:b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Transportation Access, Shared Use</a:t>
            </a:r>
            <a:endParaRPr lang="en-US" sz="32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151" y="1716741"/>
            <a:ext cx="5966117" cy="4876800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endParaRPr lang="en-US" b="1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6" t="35923" r="40975" b="32960"/>
          <a:stretch/>
        </p:blipFill>
        <p:spPr bwMode="auto">
          <a:xfrm>
            <a:off x="8100023" y="5815854"/>
            <a:ext cx="919681" cy="98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6" t="28351" r="54724" b="16053"/>
          <a:stretch/>
        </p:blipFill>
        <p:spPr bwMode="auto">
          <a:xfrm>
            <a:off x="6464995" y="1246184"/>
            <a:ext cx="186667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1600200"/>
            <a:ext cx="5715000" cy="4708981"/>
          </a:xfrm>
          <a:prstGeom prst="rect">
            <a:avLst/>
          </a:prstGeom>
          <a:solidFill>
            <a:srgbClr val="D3E8F5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Remove minimum acreage text &amp; encourage adequacy of spaces for outdoor play, student arrival/departure, shared </a:t>
            </a:r>
            <a:r>
              <a:rPr lang="en-US" sz="2000" b="1" dirty="0" smtClean="0"/>
              <a:t>use</a:t>
            </a:r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Revise guidance to maximize the number of students who live within </a:t>
            </a:r>
            <a:r>
              <a:rPr lang="en-US" sz="2000" b="1" dirty="0">
                <a:solidFill>
                  <a:srgbClr val="0070C0"/>
                </a:solidFill>
              </a:rPr>
              <a:t>“walk/bike” </a:t>
            </a:r>
            <a:r>
              <a:rPr lang="en-US" sz="2000" b="1" dirty="0" smtClean="0"/>
              <a:t>zone</a:t>
            </a:r>
          </a:p>
          <a:p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Re-define </a:t>
            </a:r>
            <a:r>
              <a:rPr lang="en-US" sz="2000" b="1" dirty="0">
                <a:solidFill>
                  <a:srgbClr val="0070C0"/>
                </a:solidFill>
              </a:rPr>
              <a:t>“center of community” </a:t>
            </a:r>
            <a:r>
              <a:rPr lang="en-US" sz="2000" b="1" dirty="0"/>
              <a:t>to mean a location near </a:t>
            </a:r>
            <a:r>
              <a:rPr lang="en-US" sz="2000" b="1" dirty="0" smtClean="0"/>
              <a:t>a current/anticipated </a:t>
            </a:r>
            <a:r>
              <a:rPr lang="en-US" sz="2000" b="1" dirty="0"/>
              <a:t>geographic </a:t>
            </a:r>
            <a:r>
              <a:rPr lang="en-US" sz="2000" b="1" dirty="0" smtClean="0"/>
              <a:t>center </a:t>
            </a:r>
            <a:r>
              <a:rPr lang="en-US" sz="2000" b="1" dirty="0"/>
              <a:t>of population </a:t>
            </a:r>
            <a:r>
              <a:rPr lang="en-US" sz="2000" b="1" dirty="0" smtClean="0"/>
              <a:t>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Recommend conducting a walking/bikeability assessment when considering a new school site</a:t>
            </a:r>
          </a:p>
          <a:p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/>
                </a:solidFill>
              </a:rPr>
              <a:t>Support </a:t>
            </a:r>
            <a:r>
              <a:rPr lang="en-US" sz="2000" b="1" dirty="0">
                <a:solidFill>
                  <a:schemeClr val="accent1"/>
                </a:solidFill>
              </a:rPr>
              <a:t>options for co-locating facilities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4200054"/>
            <a:ext cx="2592391" cy="14773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IMPACTS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Increased physical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Improved classroom attention, performance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Recommended Changes and Anticipated Impacts:</a:t>
            </a:r>
            <a:b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PHYSICAL ACTIVITY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278" y="1752600"/>
            <a:ext cx="6833991" cy="4953000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endParaRPr lang="en-US" b="1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6" t="35923" r="40975" b="32960"/>
          <a:stretch/>
        </p:blipFill>
        <p:spPr bwMode="auto">
          <a:xfrm>
            <a:off x="8103751" y="5801115"/>
            <a:ext cx="919681" cy="98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636" y="1600200"/>
            <a:ext cx="6562775" cy="5201424"/>
          </a:xfrm>
          <a:prstGeom prst="rect">
            <a:avLst/>
          </a:prstGeom>
          <a:solidFill>
            <a:srgbClr val="D3E8F5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Athletic facilities:  Adjust square footage guidance to reflect capacity needs during school day (# of teaching stations per square footage per # of students) </a:t>
            </a:r>
            <a:endParaRPr lang="en-US" sz="16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Separately, address needs for sports teams, out-of-school time, and opportunities to expand community recreational use through shared use agreements</a:t>
            </a:r>
          </a:p>
          <a:p>
            <a:pPr lvl="1"/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Active classrooms:  Include guidance that supports active classrooms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Furniture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Configurable spaces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Flooring and acoustical materials</a:t>
            </a: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School grounds:  Include guidance for natural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landscapes, green spaces, structured recess,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outdoor education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176" y="1600200"/>
            <a:ext cx="2434107" cy="1615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3385" y="3380881"/>
            <a:ext cx="2434108" cy="23083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IMPACTS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Increased physical activity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Improved attentiveness and  academics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Improved mental health &amp; wellness</a:t>
            </a:r>
          </a:p>
        </p:txBody>
      </p:sp>
    </p:spTree>
    <p:extLst>
      <p:ext uri="{BB962C8B-B14F-4D97-AF65-F5344CB8AC3E}">
        <p14:creationId xmlns:p14="http://schemas.microsoft.com/office/powerpoint/2010/main" val="295459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414337" y="457200"/>
            <a:ext cx="87296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Project Impact:  Early indicators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313765" y="1142999"/>
            <a:ext cx="8433146" cy="4608127"/>
          </a:xfrm>
          <a:prstGeom prst="rect">
            <a:avLst/>
          </a:prstGeom>
          <a:solidFill>
            <a:srgbClr val="D3E8F5"/>
          </a:solidFill>
          <a:ln w="6350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Engaged a broad group of influential stakeholders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All but one expressed an intention to use the HIA report to inform their work 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Bring information to coalition or other meetings to advocate for changes in school construction and siting that support student health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Share within their professional organizations and agencies to generate dialogue, inform technical assistance and embed in training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Post report as a resource and encourage direct use in school districts</a:t>
            </a:r>
          </a:p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Sparked interest in nurturing policy champions on these issues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Identified data gaps that may inform future data collection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Raised awareness about using HIAs to inform educational decisions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Opened door to dialogue about incremental steps applicable to </a:t>
            </a:r>
            <a:r>
              <a:rPr lang="en-US" sz="2000" b="1" u="sng" dirty="0" smtClean="0">
                <a:solidFill>
                  <a:schemeClr val="tx2">
                    <a:lumMod val="75000"/>
                  </a:schemeClr>
                </a:solidFill>
              </a:rPr>
              <a:t>all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schools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Increased partners’ capacity to conduct and/or collaborate on HIAs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533400" y="1011198"/>
            <a:ext cx="5410200" cy="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6" t="35923" r="40975" b="32960"/>
          <a:stretch/>
        </p:blipFill>
        <p:spPr bwMode="auto">
          <a:xfrm>
            <a:off x="8201906" y="5751127"/>
            <a:ext cx="919681" cy="98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6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414337" y="457200"/>
            <a:ext cx="87296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Challenges &amp; Lessons Learned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228600" y="1234462"/>
            <a:ext cx="8433146" cy="4503218"/>
          </a:xfrm>
          <a:prstGeom prst="rect">
            <a:avLst/>
          </a:prstGeom>
          <a:solidFill>
            <a:srgbClr val="D3E8F5"/>
          </a:solidFill>
          <a:ln w="6350" algn="ctr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Conducting a complex, outside-the-box HIA in a sector that is relatively new to HIAs, and as our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first HIA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project, proved to be a formidable challenge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Steep learning curve 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Meeting diverse group of stakeholders where they are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Engaging stakeholders across multiple sectors takes time &amp; finesse to build trust and work toward/achieve consensus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With many different priorities and needs represented, need to be prepared for potential resistance or different stages of readiness to engage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Need to build institutional knowledge and support for commitment to HIA process within the key agency with decision-making power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A strong dissemination strategy is critical to HIA’s success 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Actively engage steering committee in dissemination steps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Try to mesh dissemination strategy with agency priorities </a:t>
            </a:r>
            <a:r>
              <a:rPr lang="en-US" sz="2000" smtClean="0">
                <a:solidFill>
                  <a:schemeClr val="tx2">
                    <a:lumMod val="75000"/>
                  </a:schemeClr>
                </a:solidFill>
              </a:rPr>
              <a:t>(win/win)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ct val="20000"/>
              </a:spcBef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</a:pP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ct val="20000"/>
              </a:spcBef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ct val="2000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</a:pPr>
            <a:endParaRPr lang="en-US" sz="2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533400" y="1064986"/>
            <a:ext cx="5410200" cy="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6" t="35923" r="40975" b="32960"/>
          <a:stretch/>
        </p:blipFill>
        <p:spPr bwMode="auto">
          <a:xfrm>
            <a:off x="8201906" y="5751127"/>
            <a:ext cx="919681" cy="98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70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98" y="505196"/>
            <a:ext cx="8229600" cy="790204"/>
          </a:xfrm>
        </p:spPr>
        <p:txBody>
          <a:bodyPr>
            <a:normAutofit/>
          </a:bodyPr>
          <a:lstStyle/>
          <a:p>
            <a:r>
              <a:rPr lang="en-US" b="1" dirty="0" smtClean="0"/>
              <a:t>Technical Assistance</a:t>
            </a:r>
            <a:endParaRPr lang="en-US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6" t="35923" r="40975" b="32960"/>
          <a:stretch/>
        </p:blipFill>
        <p:spPr bwMode="auto">
          <a:xfrm>
            <a:off x="8201906" y="5751127"/>
            <a:ext cx="919681" cy="98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54552" y="3792766"/>
            <a:ext cx="208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Celia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Harris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5470" y="2032545"/>
            <a:ext cx="3688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Arielle McInnis-Simoncelli 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37" y="3117109"/>
            <a:ext cx="4108677" cy="188595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495796"/>
            <a:ext cx="4768752" cy="1573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550899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project was supported by a grant from </a:t>
            </a:r>
            <a:r>
              <a:rPr lang="en-US" dirty="0">
                <a:solidFill>
                  <a:srgbClr val="0070C0"/>
                </a:solidFill>
              </a:rPr>
              <a:t>The Health Impact </a:t>
            </a:r>
            <a:r>
              <a:rPr lang="en-US" dirty="0" smtClean="0">
                <a:solidFill>
                  <a:srgbClr val="0070C0"/>
                </a:solidFill>
              </a:rPr>
              <a:t>Project</a:t>
            </a:r>
            <a:r>
              <a:rPr lang="en-US" dirty="0" smtClean="0"/>
              <a:t>, a collaboration between The Pew Charitable Trusts and the Robert Wood Johnson Foundation, with additional funds provided by </a:t>
            </a:r>
            <a:r>
              <a:rPr lang="en-US" dirty="0" smtClean="0">
                <a:solidFill>
                  <a:srgbClr val="0070C0"/>
                </a:solidFill>
              </a:rPr>
              <a:t>Blue Cross and Blue Shield of Minnesota Foundation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228600" y="1295400"/>
            <a:ext cx="5410200" cy="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7441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   </a:t>
            </a:r>
            <a:r>
              <a:rPr lang="en-US" b="1" dirty="0" smtClean="0">
                <a:solidFill>
                  <a:schemeClr val="accent1"/>
                </a:solidFill>
              </a:rPr>
              <a:t>THANK YOU!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6" t="35923" r="40975" b="32960"/>
          <a:stretch/>
        </p:blipFill>
        <p:spPr bwMode="auto">
          <a:xfrm>
            <a:off x="8153400" y="5702108"/>
            <a:ext cx="919681" cy="98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3" y="1466160"/>
            <a:ext cx="3053150" cy="134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66160"/>
            <a:ext cx="2590800" cy="156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3279953"/>
            <a:ext cx="2940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</a:rPr>
              <a:t>Melanie Ferris </a:t>
            </a:r>
            <a:r>
              <a:rPr lang="en-US" sz="2400" i="1" dirty="0" smtClean="0">
                <a:solidFill>
                  <a:srgbClr val="00070C"/>
                </a:solidFill>
              </a:rPr>
              <a:t>MPH</a:t>
            </a:r>
            <a:endParaRPr lang="en-US" sz="2400" i="1" dirty="0">
              <a:solidFill>
                <a:srgbClr val="00070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450" y="3287646"/>
            <a:ext cx="4958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</a:rPr>
              <a:t>Susan Weisman </a:t>
            </a:r>
            <a:r>
              <a:rPr lang="en-US" sz="2400" i="1" dirty="0" smtClean="0">
                <a:solidFill>
                  <a:schemeClr val="tx2"/>
                </a:solidFill>
              </a:rPr>
              <a:t>JD</a:t>
            </a:r>
          </a:p>
          <a:p>
            <a:r>
              <a:rPr lang="en-US" sz="2400" b="1" i="1" dirty="0" smtClean="0">
                <a:solidFill>
                  <a:schemeClr val="tx2"/>
                </a:solidFill>
              </a:rPr>
              <a:t>Scott Kelly </a:t>
            </a:r>
            <a:r>
              <a:rPr lang="en-US" sz="2400" i="1" dirty="0" smtClean="0">
                <a:solidFill>
                  <a:schemeClr val="tx2"/>
                </a:solidFill>
              </a:rPr>
              <a:t>JD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i="1" dirty="0" smtClean="0"/>
              <a:t>(Sept. 2013-June 2014)</a:t>
            </a:r>
          </a:p>
          <a:p>
            <a:r>
              <a:rPr lang="en-US" sz="2400" b="1" i="1" dirty="0" smtClean="0">
                <a:solidFill>
                  <a:schemeClr val="tx2"/>
                </a:solidFill>
              </a:rPr>
              <a:t>Eamon Flynn </a:t>
            </a:r>
            <a:r>
              <a:rPr lang="en-US" sz="2400" i="1" dirty="0" smtClean="0">
                <a:solidFill>
                  <a:schemeClr val="tx2"/>
                </a:solidFill>
              </a:rPr>
              <a:t>MPH </a:t>
            </a:r>
            <a:r>
              <a:rPr lang="en-US" sz="2400" i="1" dirty="0" smtClean="0"/>
              <a:t>(Sept. – Dec. 2014)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87925" y="4643704"/>
            <a:ext cx="7853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Download the Report</a:t>
            </a:r>
            <a:r>
              <a:rPr lang="en-US" sz="2400" b="1" dirty="0">
                <a:solidFill>
                  <a:schemeClr val="accent1"/>
                </a:solidFill>
              </a:rPr>
              <a:t>: </a:t>
            </a:r>
            <a:r>
              <a:rPr lang="en-US" sz="2400" dirty="0">
                <a:solidFill>
                  <a:schemeClr val="accent1"/>
                </a:solidFill>
              </a:rPr>
              <a:t>http://publichealthlawcenter.org/buildinghealthyschools</a:t>
            </a:r>
            <a:endParaRPr lang="en-US" sz="2400" dirty="0" smtClean="0">
              <a:solidFill>
                <a:schemeClr val="accent1"/>
              </a:solidFill>
            </a:endParaRPr>
          </a:p>
          <a:p>
            <a:endParaRPr lang="en-US" sz="2400" b="1" dirty="0" smtClean="0"/>
          </a:p>
          <a:p>
            <a:r>
              <a:rPr lang="en-US" sz="2400" b="1" dirty="0" smtClean="0"/>
              <a:t>For information: </a:t>
            </a:r>
            <a:r>
              <a:rPr lang="en-US" sz="2400" dirty="0" smtClean="0">
                <a:solidFill>
                  <a:srgbClr val="0070C0"/>
                </a:solidFill>
              </a:rPr>
              <a:t>susan.weisman@wmitchell.edu</a:t>
            </a:r>
          </a:p>
          <a:p>
            <a:r>
              <a:rPr lang="en-US" sz="2400" dirty="0" smtClean="0"/>
              <a:t>Ph. 651-290-7516 </a:t>
            </a: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381000" y="1143000"/>
            <a:ext cx="5410200" cy="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81000" y="5613200"/>
            <a:ext cx="6400800" cy="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1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50" y="457200"/>
            <a:ext cx="8209550" cy="1066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Impetus:   Advancing health equity goals in school siting &amp; design</a:t>
            </a:r>
            <a:endParaRPr lang="en-US" sz="3200" b="1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977025"/>
            <a:ext cx="4335504" cy="2875715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Schools should be located in        “. . . environments that contribute to the livability, sustainability, and public health of neighborhoods and communities.” 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(EPA, 2011) </a:t>
            </a:r>
            <a:endParaRPr lang="en-US" b="1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6" t="35923" r="40975" b="32960"/>
          <a:stretch/>
        </p:blipFill>
        <p:spPr bwMode="auto">
          <a:xfrm>
            <a:off x="8126368" y="5681968"/>
            <a:ext cx="919681" cy="98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650" y="4852740"/>
            <a:ext cx="73713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 create a Minnesota where all children, families, and communities have the opportunity to lead healthy lives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i="1" dirty="0" smtClean="0">
                <a:solidFill>
                  <a:srgbClr val="0007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(Minnesota Healthy Kids Coalition, 2015)</a:t>
            </a:r>
            <a:endParaRPr lang="en-US" sz="2800" b="1" i="1" dirty="0">
              <a:solidFill>
                <a:srgbClr val="0007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50" y="1822897"/>
            <a:ext cx="4366344" cy="289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48650" y="1550894"/>
            <a:ext cx="5410200" cy="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414337" y="457200"/>
            <a:ext cx="87296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latin typeface="Georgia" panose="02040502050405020303" pitchFamily="18" charset="0"/>
                <a:cs typeface="Arial" pitchFamily="34" charset="0"/>
              </a:rPr>
              <a:t>HIA Goals</a:t>
            </a:r>
            <a:endParaRPr lang="en-US" sz="3200" b="1" dirty="0"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1207909"/>
            <a:ext cx="9104871" cy="45070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00070C"/>
                </a:solidFill>
                <a:cs typeface="Shonar Bangla" pitchFamily="34" charset="0"/>
              </a:rPr>
              <a:t>Assess Guide’s content, staying true to its purpose</a:t>
            </a:r>
            <a:endParaRPr lang="en-US" sz="2800" dirty="0" smtClean="0">
              <a:solidFill>
                <a:srgbClr val="00070C"/>
              </a:solidFill>
              <a:cs typeface="Shonar Bangla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Shonar Bangla" pitchFamily="34" charset="0"/>
              </a:rPr>
              <a:t>Study potential benefits from consideration of health impacts: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Shonar Bangla" pitchFamily="34" charset="0"/>
              </a:rPr>
              <a:t>Student health 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cs typeface="Shonar Bangla" pitchFamily="34" charset="0"/>
              </a:rPr>
              <a:t>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Shonar Bangla" pitchFamily="34" charset="0"/>
              </a:rPr>
              <a:t>cademic achievement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Shonar Bangla" pitchFamily="34" charset="0"/>
              </a:rPr>
              <a:t>School/community partnerships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cs typeface="Shonar Bangla" pitchFamily="34" charset="0"/>
              </a:rPr>
              <a:t>Social cohesion</a:t>
            </a:r>
          </a:p>
          <a:p>
            <a:pPr>
              <a:spcBef>
                <a:spcPct val="20000"/>
              </a:spcBef>
            </a:pPr>
            <a:r>
              <a:rPr lang="en-US" sz="2800" b="1" dirty="0" smtClean="0">
                <a:solidFill>
                  <a:srgbClr val="00070C"/>
                </a:solidFill>
                <a:cs typeface="Shonar Bangla" pitchFamily="34" charset="0"/>
              </a:rPr>
              <a:t>Encourage revisions:  Update and add guidance</a:t>
            </a:r>
          </a:p>
          <a:p>
            <a:pPr>
              <a:spcBef>
                <a:spcPct val="20000"/>
              </a:spcBef>
            </a:pPr>
            <a:r>
              <a:rPr lang="en-US" sz="2800" b="1" dirty="0" smtClean="0">
                <a:solidFill>
                  <a:srgbClr val="00070C"/>
                </a:solidFill>
                <a:cs typeface="Shonar Bangla" pitchFamily="34" charset="0"/>
              </a:rPr>
              <a:t>Expand stakeholder participation </a:t>
            </a:r>
          </a:p>
          <a:p>
            <a:pPr>
              <a:spcBef>
                <a:spcPct val="20000"/>
              </a:spcBef>
            </a:pPr>
            <a:r>
              <a:rPr lang="en-US" sz="2800" b="1" dirty="0" smtClean="0">
                <a:solidFill>
                  <a:srgbClr val="00070C"/>
                </a:solidFill>
                <a:cs typeface="Shonar Bangla" pitchFamily="34" charset="0"/>
              </a:rPr>
              <a:t>Encourage local school districts to use recommendations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381000" y="1066800"/>
            <a:ext cx="5410200" cy="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093" y="5715001"/>
            <a:ext cx="914479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141" y="183776"/>
            <a:ext cx="8229600" cy="9906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Project Timeline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43079302"/>
              </p:ext>
            </p:extLst>
          </p:nvPr>
        </p:nvGraphicFramePr>
        <p:xfrm>
          <a:off x="76200" y="1295400"/>
          <a:ext cx="8305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381000" y="1143000"/>
            <a:ext cx="5410200" cy="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6" t="35923" r="40975" b="32960"/>
          <a:stretch/>
        </p:blipFill>
        <p:spPr bwMode="auto">
          <a:xfrm>
            <a:off x="8375073" y="5791200"/>
            <a:ext cx="762000" cy="81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6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1072"/>
            <a:ext cx="8382000" cy="609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HIA Participants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036" y="1010672"/>
            <a:ext cx="8382000" cy="57811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Core team: Public Health Law Center &amp; Wilder Research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External advisors &amp; technical assistance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15+ Steering Committee – monthly/bimonthly meetings </a:t>
            </a:r>
          </a:p>
          <a:p>
            <a:r>
              <a:rPr lang="en-US" dirty="0" smtClean="0"/>
              <a:t>School administrator/elementary school principal</a:t>
            </a:r>
          </a:p>
          <a:p>
            <a:r>
              <a:rPr lang="en-US" dirty="0" smtClean="0"/>
              <a:t>Department of Education school finance and program staff</a:t>
            </a:r>
            <a:endParaRPr lang="en-US" dirty="0"/>
          </a:p>
          <a:p>
            <a:r>
              <a:rPr lang="en-US" dirty="0" smtClean="0"/>
              <a:t>Transportation planners</a:t>
            </a:r>
          </a:p>
          <a:p>
            <a:r>
              <a:rPr lang="en-US" dirty="0" smtClean="0"/>
              <a:t>Facility planners</a:t>
            </a:r>
          </a:p>
          <a:p>
            <a:r>
              <a:rPr lang="en-US" dirty="0" smtClean="0"/>
              <a:t>Architects </a:t>
            </a:r>
          </a:p>
          <a:p>
            <a:r>
              <a:rPr lang="en-US" dirty="0" smtClean="0"/>
              <a:t>School nutrition services director</a:t>
            </a:r>
          </a:p>
          <a:p>
            <a:r>
              <a:rPr lang="en-US" dirty="0" smtClean="0"/>
              <a:t>Local public health director &amp; state association leader (LPHA)</a:t>
            </a:r>
          </a:p>
          <a:p>
            <a:r>
              <a:rPr lang="en-US" dirty="0" smtClean="0"/>
              <a:t>Department of Health physical activity coordinator</a:t>
            </a:r>
          </a:p>
          <a:p>
            <a:r>
              <a:rPr lang="en-US" dirty="0" smtClean="0"/>
              <a:t>HIA experts and other health equity experts</a:t>
            </a:r>
          </a:p>
          <a:p>
            <a:r>
              <a:rPr lang="en-US" dirty="0" smtClean="0"/>
              <a:t>Non-profit leader (YMCA)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6" t="35923" r="40975" b="32960"/>
          <a:stretch/>
        </p:blipFill>
        <p:spPr bwMode="auto">
          <a:xfrm>
            <a:off x="8179723" y="5638800"/>
            <a:ext cx="919681" cy="98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04800" y="1010672"/>
            <a:ext cx="5410200" cy="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10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1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Scope &amp; Research Questions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047" y="1223147"/>
            <a:ext cx="8686800" cy="4495800"/>
          </a:xfrm>
          <a:solidFill>
            <a:srgbClr val="D3E8F5"/>
          </a:solidFill>
          <a:ln w="38100">
            <a:noFill/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0400" b="1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Food Environment:  How would revisions …</a:t>
            </a:r>
            <a:endParaRPr lang="en-US" sz="10400" b="1" i="1" dirty="0" smtClean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8800" i="1" dirty="0" smtClean="0">
                <a:cs typeface="Times New Roman" pitchFamily="18" charset="0"/>
              </a:rPr>
              <a:t> Affect or increase the number of schools that promote healthy eating through design?</a:t>
            </a:r>
          </a:p>
          <a:p>
            <a:pPr marL="0" indent="0">
              <a:buNone/>
            </a:pPr>
            <a:endParaRPr lang="en-US" sz="3200" i="1" dirty="0" smtClean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8800" i="1" dirty="0" smtClean="0">
                <a:cs typeface="Times New Roman" pitchFamily="18" charset="0"/>
              </a:rPr>
              <a:t> Affect and/or increase the number of school districts that consider healthy eating policies and practices when making school construction decisions?</a:t>
            </a:r>
          </a:p>
          <a:p>
            <a:pPr marL="0" indent="0">
              <a:buNone/>
            </a:pPr>
            <a:endParaRPr lang="en-US" sz="4000" i="1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0400" b="1" i="1" dirty="0" smtClean="0">
                <a:cs typeface="Times New Roman" pitchFamily="18" charset="0"/>
              </a:rPr>
              <a:t>Transportation Access</a:t>
            </a:r>
            <a:r>
              <a:rPr lang="en-US" sz="10400" b="1" i="1" dirty="0">
                <a:cs typeface="Times New Roman" pitchFamily="18" charset="0"/>
              </a:rPr>
              <a:t> </a:t>
            </a:r>
            <a:r>
              <a:rPr lang="en-US" sz="10400" b="1" i="1" dirty="0" smtClean="0">
                <a:cs typeface="Times New Roman" pitchFamily="18" charset="0"/>
              </a:rPr>
              <a:t>&amp; Joint Use:  </a:t>
            </a:r>
            <a:r>
              <a:rPr lang="en-US" sz="10400" b="1" i="1" dirty="0">
                <a:cs typeface="Times New Roman" pitchFamily="18" charset="0"/>
              </a:rPr>
              <a:t>How would </a:t>
            </a:r>
            <a:r>
              <a:rPr lang="en-US" sz="10400" b="1" i="1" dirty="0" smtClean="0">
                <a:cs typeface="Times New Roman" pitchFamily="18" charset="0"/>
              </a:rPr>
              <a:t>revisions … </a:t>
            </a:r>
            <a:endParaRPr lang="en-US" sz="10400" b="1" i="1" dirty="0">
              <a:cs typeface="Times New Roman" pitchFamily="18" charset="0"/>
            </a:endParaRPr>
          </a:p>
          <a:p>
            <a:pPr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8800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Affect </a:t>
            </a:r>
            <a:r>
              <a:rPr lang="en-US" sz="8800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the </a:t>
            </a:r>
            <a:r>
              <a:rPr lang="en-US" sz="8800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type, </a:t>
            </a:r>
            <a:r>
              <a:rPr lang="en-US" sz="8800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quantity and quality of physical infrastructure at schools </a:t>
            </a:r>
            <a:r>
              <a:rPr lang="en-US" sz="8800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and how </a:t>
            </a:r>
            <a:r>
              <a:rPr lang="en-US" sz="8800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schools are incorporated into </a:t>
            </a:r>
            <a:r>
              <a:rPr lang="en-US" sz="8800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a community’s </a:t>
            </a:r>
            <a:r>
              <a:rPr lang="en-US" sz="8800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existing infrastructure or built environment</a:t>
            </a:r>
            <a:r>
              <a:rPr lang="en-US" sz="8800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?</a:t>
            </a:r>
          </a:p>
          <a:p>
            <a:pPr marL="0" indent="0">
              <a:spcBef>
                <a:spcPts val="480"/>
              </a:spcBef>
              <a:buNone/>
            </a:pPr>
            <a:endParaRPr lang="en-US" sz="3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8800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Affect </a:t>
            </a:r>
            <a:r>
              <a:rPr lang="en-US" sz="8800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the proximity of schools to homes</a:t>
            </a:r>
            <a:r>
              <a:rPr lang="en-US" sz="8800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?</a:t>
            </a:r>
          </a:p>
          <a:p>
            <a:pPr marL="0" indent="0">
              <a:spcBef>
                <a:spcPts val="480"/>
              </a:spcBef>
              <a:buNone/>
            </a:pPr>
            <a:endParaRPr lang="en-US" sz="4000" b="1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0">
              <a:spcBef>
                <a:spcPts val="480"/>
              </a:spcBef>
              <a:buNone/>
            </a:pPr>
            <a:r>
              <a:rPr lang="en-US" sz="10400" b="1" i="1" dirty="0" smtClean="0">
                <a:cs typeface="Times New Roman" pitchFamily="18" charset="0"/>
              </a:rPr>
              <a:t>Physical Activity:  </a:t>
            </a:r>
            <a:r>
              <a:rPr lang="en-US" sz="10400" b="1" i="1" dirty="0">
                <a:cs typeface="Times New Roman" pitchFamily="18" charset="0"/>
              </a:rPr>
              <a:t>How would </a:t>
            </a:r>
            <a:r>
              <a:rPr lang="en-US" sz="10400" b="1" i="1" dirty="0" smtClean="0">
                <a:cs typeface="Times New Roman" pitchFamily="18" charset="0"/>
              </a:rPr>
              <a:t>revisions …</a:t>
            </a:r>
            <a:r>
              <a:rPr lang="en-US" sz="10400" b="1" dirty="0" smtClean="0">
                <a:cs typeface="Times New Roman" pitchFamily="18" charset="0"/>
              </a:rPr>
              <a:t> </a:t>
            </a:r>
            <a:endParaRPr lang="en-US" sz="10400" b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8800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Affect and/or increase the number of indoor and outdoor spaces designed to support and encourage physical activity?</a:t>
            </a:r>
          </a:p>
          <a:p>
            <a:pPr marL="342900" indent="-342900">
              <a:spcBef>
                <a:spcPts val="480"/>
              </a:spcBef>
              <a:buFont typeface="Wingdings" panose="05000000000000000000" pitchFamily="2" charset="2"/>
              <a:buChar char="§"/>
            </a:pPr>
            <a:endParaRPr lang="en-US" sz="4200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marL="342900" indent="-342900">
              <a:spcBef>
                <a:spcPts val="480"/>
              </a:spcBef>
              <a:buFont typeface="Wingdings" panose="05000000000000000000" pitchFamily="2" charset="2"/>
              <a:buChar char="§"/>
            </a:pPr>
            <a:endParaRPr lang="en-US" sz="4200" dirty="0" smtClean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marL="342900" indent="-342900">
              <a:spcBef>
                <a:spcPts val="480"/>
              </a:spcBef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i="1" dirty="0" smtClean="0">
                <a:cs typeface="Times New Roman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609600" y="990600"/>
            <a:ext cx="5410200" cy="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6" t="35923" r="40975" b="32960"/>
          <a:stretch/>
        </p:blipFill>
        <p:spPr bwMode="auto">
          <a:xfrm>
            <a:off x="8009166" y="5718947"/>
            <a:ext cx="919681" cy="98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9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Literature review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Minnesota Student Survey data –</a:t>
            </a:r>
          </a:p>
          <a:p>
            <a:pPr lvl="1"/>
            <a:r>
              <a:rPr lang="en-US" sz="2400" i="1" dirty="0" smtClean="0">
                <a:solidFill>
                  <a:srgbClr val="0070C0"/>
                </a:solidFill>
              </a:rPr>
              <a:t>Student Health Index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SRTS parent survey data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Principal survey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Superintendent survey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School food service staff survey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Key informant interviews - principals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Case studies of two schools – one urban, one rural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Parent focus groups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6" t="35923" r="40975" b="32960"/>
          <a:stretch/>
        </p:blipFill>
        <p:spPr bwMode="auto">
          <a:xfrm>
            <a:off x="8077200" y="5848934"/>
            <a:ext cx="919681" cy="98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6" t="28351" r="54724" b="16053"/>
          <a:stretch/>
        </p:blipFill>
        <p:spPr bwMode="auto">
          <a:xfrm>
            <a:off x="6324600" y="1524000"/>
            <a:ext cx="186667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533400" y="1219200"/>
            <a:ext cx="5410200" cy="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440" y="432012"/>
            <a:ext cx="8303160" cy="66840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Anticipated Reach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40" y="1228165"/>
            <a:ext cx="8531760" cy="4572000"/>
          </a:xfrm>
          <a:solidFill>
            <a:srgbClr val="D3E8F5"/>
          </a:solidFill>
        </p:spPr>
        <p:txBody>
          <a:bodyPr/>
          <a:lstStyle/>
          <a:p>
            <a:r>
              <a:rPr lang="en-US" sz="2500" b="1" dirty="0" smtClean="0"/>
              <a:t>Schools are uniquely positioned to foster healthy behaviors</a:t>
            </a:r>
          </a:p>
          <a:p>
            <a:pPr marL="0" indent="0">
              <a:buNone/>
            </a:pPr>
            <a:endParaRPr lang="en-US" sz="1000" b="1" dirty="0"/>
          </a:p>
          <a:p>
            <a:r>
              <a:rPr lang="en-US" sz="2500" b="1" dirty="0" smtClean="0"/>
              <a:t>Aging school buildings in MN – American Society of Civil Engineers estimates $3.7 billion in infrastructure needs:</a:t>
            </a:r>
          </a:p>
          <a:p>
            <a:pPr lvl="1"/>
            <a:r>
              <a:rPr lang="en-US" sz="2400" i="1" dirty="0" smtClean="0"/>
              <a:t>But only about 15 new construction and 25 renovation projects per year</a:t>
            </a:r>
          </a:p>
          <a:p>
            <a:pPr marL="274637" lvl="1" indent="0">
              <a:buNone/>
            </a:pPr>
            <a:endParaRPr lang="en-US" sz="1400" b="1" i="1" dirty="0"/>
          </a:p>
          <a:p>
            <a:r>
              <a:rPr lang="en-US" sz="2500" b="1" dirty="0" smtClean="0"/>
              <a:t>Lack of funds limits the number of projects per year despite a growing need for improvements to facilities</a:t>
            </a:r>
          </a:p>
          <a:p>
            <a:pPr marL="0" indent="0">
              <a:buNone/>
            </a:pPr>
            <a:endParaRPr lang="en-US" sz="1200" b="1" dirty="0"/>
          </a:p>
          <a:p>
            <a:r>
              <a:rPr lang="en-US" sz="2500" b="1" dirty="0" smtClean="0"/>
              <a:t>Funding formulas need to be changed to achieve equitable distribution of resources</a:t>
            </a:r>
          </a:p>
          <a:p>
            <a:pPr lvl="1"/>
            <a:r>
              <a:rPr lang="en-US" sz="2400" i="1" dirty="0" smtClean="0"/>
              <a:t>Without this, revisions could promote change in wealthier areas &amp; widen gaps</a:t>
            </a:r>
            <a:endParaRPr lang="en-US" b="1" dirty="0" smtClean="0"/>
          </a:p>
          <a:p>
            <a:pPr marL="0" indent="0">
              <a:buNone/>
            </a:pPr>
            <a:endParaRPr lang="en-US" sz="1400" b="1" dirty="0" smtClean="0">
              <a:solidFill>
                <a:srgbClr val="0070C0"/>
              </a:solidFill>
            </a:endParaRPr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1200" b="1" dirty="0" smtClean="0">
              <a:solidFill>
                <a:srgbClr val="0070C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6" t="35923" r="40975" b="32960"/>
          <a:stretch/>
        </p:blipFill>
        <p:spPr bwMode="auto">
          <a:xfrm>
            <a:off x="8077200" y="5791200"/>
            <a:ext cx="91968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81000" y="1100418"/>
            <a:ext cx="5410200" cy="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6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Recommended Changes and Anticipated Impacts:</a:t>
            </a:r>
            <a:b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FOOD ENVIRONMENT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012"/>
            <a:ext cx="6833991" cy="4953000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endParaRPr lang="en-US" b="1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6" t="35923" r="40975" b="32960"/>
          <a:stretch/>
        </p:blipFill>
        <p:spPr bwMode="auto">
          <a:xfrm>
            <a:off x="8153400" y="5746655"/>
            <a:ext cx="919681" cy="98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1628915"/>
            <a:ext cx="5759602" cy="5139869"/>
          </a:xfrm>
          <a:prstGeom prst="rect">
            <a:avLst/>
          </a:prstGeom>
          <a:solidFill>
            <a:srgbClr val="D3E8F5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Add guidance for preparing school meals and snacks from scratch, using fresh ingredients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50% storage/50% food preparation</a:t>
            </a: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Include examples of designs that increase the availability and consumption of healthy foods &amp; maximize time for eating and socializing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One line per 100 students served/lunch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Display fruits &amp; veggies prominently before entrees</a:t>
            </a:r>
          </a:p>
          <a:p>
            <a:pPr lvl="1"/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Include space/design options for secondary schools that encourage students to move among a variety of food stations to enable choices</a:t>
            </a: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/>
                </a:solidFill>
              </a:rPr>
              <a:t>Include specifications for a salad/fruit &amp; veggie bar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64" y="1219200"/>
            <a:ext cx="2971800" cy="1979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6101281" y="3338368"/>
            <a:ext cx="2971800" cy="20313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IMPACTS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Increased consumption of fresh fruit and veggies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Increased participation in school meal programs</a:t>
            </a:r>
            <a:endParaRPr lang="en-US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Fewer absences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Increased attentiveness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C13828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rity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C13828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larity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C13828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C13828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C13828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C13828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4033</TotalTime>
  <Words>1203</Words>
  <Application>Microsoft Office PowerPoint</Application>
  <PresentationFormat>On-screen Show (4:3)</PresentationFormat>
  <Paragraphs>201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Clarity</vt:lpstr>
      <vt:lpstr>1_Clarity</vt:lpstr>
      <vt:lpstr>2_Clarity</vt:lpstr>
      <vt:lpstr>BUILDING HEALTHY SCHOOLS  An HIA on Planning School Construction Projects in Minnesota</vt:lpstr>
      <vt:lpstr>Impetus:   Advancing health equity goals in school siting &amp; design</vt:lpstr>
      <vt:lpstr>PowerPoint Presentation</vt:lpstr>
      <vt:lpstr>Project Timeline</vt:lpstr>
      <vt:lpstr>HIA Participants</vt:lpstr>
      <vt:lpstr>Scope &amp; Research Questions</vt:lpstr>
      <vt:lpstr>Methods</vt:lpstr>
      <vt:lpstr>Anticipated Reach</vt:lpstr>
      <vt:lpstr>Recommended Changes and Anticipated Impacts: FOOD ENVIRONMENT</vt:lpstr>
      <vt:lpstr>Recommended Changes and Anticipated Impacts: Transportation Access, Shared Use</vt:lpstr>
      <vt:lpstr>Recommended Changes and Anticipated Impacts: PHYSICAL ACTIVITY</vt:lpstr>
      <vt:lpstr>PowerPoint Presentation</vt:lpstr>
      <vt:lpstr>PowerPoint Presentation</vt:lpstr>
      <vt:lpstr>Technical Assistance</vt:lpstr>
      <vt:lpstr>   THANK YOU!</vt:lpstr>
    </vt:vector>
  </TitlesOfParts>
  <Company>William Mitchell College of Law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Play Areas</dc:title>
  <dc:creator>Windows User</dc:creator>
  <cp:lastModifiedBy>PEW</cp:lastModifiedBy>
  <cp:revision>349</cp:revision>
  <cp:lastPrinted>2015-05-25T21:30:54Z</cp:lastPrinted>
  <dcterms:created xsi:type="dcterms:W3CDTF">2013-10-31T14:05:32Z</dcterms:created>
  <dcterms:modified xsi:type="dcterms:W3CDTF">2015-06-16T17:34:04Z</dcterms:modified>
</cp:coreProperties>
</file>