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73" r:id="rId2"/>
  </p:sldMasterIdLst>
  <p:notesMasterIdLst>
    <p:notesMasterId r:id="rId46"/>
  </p:notesMasterIdLst>
  <p:sldIdLst>
    <p:sldId id="262" r:id="rId3"/>
    <p:sldId id="341" r:id="rId4"/>
    <p:sldId id="328" r:id="rId5"/>
    <p:sldId id="372" r:id="rId6"/>
    <p:sldId id="378" r:id="rId7"/>
    <p:sldId id="314" r:id="rId8"/>
    <p:sldId id="339" r:id="rId9"/>
    <p:sldId id="365" r:id="rId10"/>
    <p:sldId id="376" r:id="rId11"/>
    <p:sldId id="357" r:id="rId12"/>
    <p:sldId id="335" r:id="rId13"/>
    <p:sldId id="336" r:id="rId14"/>
    <p:sldId id="364" r:id="rId15"/>
    <p:sldId id="307" r:id="rId16"/>
    <p:sldId id="366" r:id="rId17"/>
    <p:sldId id="367" r:id="rId18"/>
    <p:sldId id="368" r:id="rId19"/>
    <p:sldId id="389" r:id="rId20"/>
    <p:sldId id="380" r:id="rId21"/>
    <p:sldId id="381" r:id="rId22"/>
    <p:sldId id="315" r:id="rId23"/>
    <p:sldId id="316" r:id="rId24"/>
    <p:sldId id="323" r:id="rId25"/>
    <p:sldId id="324" r:id="rId26"/>
    <p:sldId id="325" r:id="rId27"/>
    <p:sldId id="383" r:id="rId28"/>
    <p:sldId id="375" r:id="rId29"/>
    <p:sldId id="373" r:id="rId30"/>
    <p:sldId id="384" r:id="rId31"/>
    <p:sldId id="385" r:id="rId32"/>
    <p:sldId id="386" r:id="rId33"/>
    <p:sldId id="387" r:id="rId34"/>
    <p:sldId id="388" r:id="rId35"/>
    <p:sldId id="338" r:id="rId36"/>
    <p:sldId id="343" r:id="rId37"/>
    <p:sldId id="346" r:id="rId38"/>
    <p:sldId id="347" r:id="rId39"/>
    <p:sldId id="354" r:id="rId40"/>
    <p:sldId id="284" r:id="rId41"/>
    <p:sldId id="391" r:id="rId42"/>
    <p:sldId id="390" r:id="rId43"/>
    <p:sldId id="350" r:id="rId44"/>
    <p:sldId id="382" r:id="rId4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wernham" initials="awernha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717074"/>
    <a:srgbClr val="0069A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65" autoAdjust="0"/>
    <p:restoredTop sz="90929"/>
  </p:normalViewPr>
  <p:slideViewPr>
    <p:cSldViewPr>
      <p:cViewPr>
        <p:scale>
          <a:sx n="66" d="100"/>
          <a:sy n="66" d="100"/>
        </p:scale>
        <p:origin x="-1248" y="-34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s-phl.pew.pewtrusts.org\PCT\Dpt-Pew%20Health%20Group\Health%20Impact%20Project\Selection%20Committee\LOI%20synopsis%20data%20-%20Jan.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brogerson\Local%20Settings\Temporary%20Internet%20Files\Content.IE5\3AGWUB39\form_loi%5b1%5d.csv"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22434755030621178"/>
          <c:y val="0.28807567804024548"/>
          <c:w val="0.49306572615923044"/>
          <c:h val="0.65742096821230678"/>
        </c:manualLayout>
      </c:layout>
      <c:pieChart>
        <c:varyColors val="1"/>
        <c:ser>
          <c:idx val="1"/>
          <c:order val="1"/>
          <c:dLbls>
            <c:dLbl>
              <c:idx val="0"/>
              <c:layout>
                <c:manualLayout>
                  <c:x val="-0.18633475503062141"/>
                  <c:y val="0.20879615048119113"/>
                </c:manualLayout>
              </c:layout>
              <c:tx>
                <c:rich>
                  <a:bodyPr/>
                  <a:lstStyle/>
                  <a:p>
                    <a:pPr>
                      <a:defRPr sz="2000"/>
                    </a:pPr>
                    <a:r>
                      <a:rPr lang="en-US" sz="2000" dirty="0">
                        <a:latin typeface="Franklin Gothic Book" pitchFamily="34" charset="0"/>
                      </a:rPr>
                      <a:t>Land </a:t>
                    </a:r>
                    <a:r>
                      <a:rPr lang="en-US" sz="2000" dirty="0" smtClean="0">
                        <a:latin typeface="Franklin Gothic Book" pitchFamily="34" charset="0"/>
                      </a:rPr>
                      <a:t>Use/</a:t>
                    </a:r>
                  </a:p>
                  <a:p>
                    <a:pPr>
                      <a:defRPr sz="2000"/>
                    </a:pPr>
                    <a:r>
                      <a:rPr lang="en-US" sz="2000" dirty="0" smtClean="0">
                        <a:latin typeface="Franklin Gothic Book" pitchFamily="34" charset="0"/>
                      </a:rPr>
                      <a:t>Development/</a:t>
                    </a:r>
                  </a:p>
                  <a:p>
                    <a:pPr>
                      <a:defRPr sz="2000"/>
                    </a:pPr>
                    <a:r>
                      <a:rPr lang="en-US" sz="2000" dirty="0" smtClean="0">
                        <a:latin typeface="Franklin Gothic Book" pitchFamily="34" charset="0"/>
                      </a:rPr>
                      <a:t>Transportation/ Urban Planning </a:t>
                    </a:r>
                    <a:r>
                      <a:rPr lang="en-US" sz="2000" dirty="0">
                        <a:latin typeface="Franklin Gothic Book" pitchFamily="34" charset="0"/>
                      </a:rPr>
                      <a:t>28%</a:t>
                    </a:r>
                  </a:p>
                </c:rich>
              </c:tx>
              <c:spPr/>
              <c:showVal val="1"/>
              <c:showCatName val="1"/>
            </c:dLbl>
            <c:dLbl>
              <c:idx val="1"/>
              <c:layout>
                <c:manualLayout>
                  <c:x val="-5.9254155730533728E-3"/>
                  <c:y val="-3.7329542140565816E-2"/>
                </c:manualLayout>
              </c:layout>
              <c:tx>
                <c:rich>
                  <a:bodyPr/>
                  <a:lstStyle/>
                  <a:p>
                    <a:r>
                      <a:rPr lang="en-US" dirty="0">
                        <a:latin typeface="Franklin Gothic Book" pitchFamily="34" charset="0"/>
                      </a:rPr>
                      <a:t>Obesity Prevention/Fitness</a:t>
                    </a:r>
                    <a:r>
                      <a:rPr lang="en-US" dirty="0" smtClean="0">
                        <a:latin typeface="Franklin Gothic Book" pitchFamily="34" charset="0"/>
                      </a:rPr>
                      <a:t>/</a:t>
                    </a:r>
                  </a:p>
                  <a:p>
                    <a:r>
                      <a:rPr lang="en-US" dirty="0" smtClean="0">
                        <a:latin typeface="Franklin Gothic Book" pitchFamily="34" charset="0"/>
                      </a:rPr>
                      <a:t>Nutrition</a:t>
                    </a:r>
                    <a:r>
                      <a:rPr lang="en-US" dirty="0">
                        <a:latin typeface="Franklin Gothic Book" pitchFamily="34" charset="0"/>
                      </a:rPr>
                      <a:t>, 13%</a:t>
                    </a:r>
                  </a:p>
                </c:rich>
              </c:tx>
              <c:showVal val="1"/>
              <c:showCatName val="1"/>
            </c:dLbl>
            <c:dLbl>
              <c:idx val="6"/>
              <c:layout>
                <c:manualLayout>
                  <c:x val="0.19165824584426974"/>
                  <c:y val="2.8377077865266989E-3"/>
                </c:manualLayout>
              </c:layout>
              <c:showVal val="1"/>
              <c:showCatName val="1"/>
            </c:dLbl>
            <c:dLbl>
              <c:idx val="7"/>
              <c:layout>
                <c:manualLayout>
                  <c:x val="1.0636045494313231E-2"/>
                  <c:y val="1.6133040188158303E-2"/>
                </c:manualLayout>
              </c:layout>
              <c:tx>
                <c:rich>
                  <a:bodyPr/>
                  <a:lstStyle/>
                  <a:p>
                    <a:r>
                      <a:rPr lang="en-US" dirty="0"/>
                      <a:t>Air Quality</a:t>
                    </a:r>
                    <a:r>
                      <a:rPr lang="en-US" dirty="0" smtClean="0"/>
                      <a:t>/ Contaminant </a:t>
                    </a:r>
                    <a:r>
                      <a:rPr lang="en-US" dirty="0"/>
                      <a:t>Cleanup, 6%</a:t>
                    </a:r>
                  </a:p>
                </c:rich>
              </c:tx>
              <c:showVal val="1"/>
              <c:showCatName val="1"/>
            </c:dLbl>
            <c:dLbl>
              <c:idx val="8"/>
              <c:layout>
                <c:manualLayout>
                  <c:x val="-2.9100257941895202E-2"/>
                  <c:y val="-3.2503892521909605E-2"/>
                </c:manualLayout>
              </c:layout>
              <c:tx>
                <c:rich>
                  <a:bodyPr/>
                  <a:lstStyle/>
                  <a:p>
                    <a:pPr>
                      <a:defRPr sz="1800"/>
                    </a:pPr>
                    <a:r>
                      <a:rPr lang="en-US" sz="1800" dirty="0"/>
                      <a:t>Natural Resources and Energy, 6%</a:t>
                    </a:r>
                  </a:p>
                </c:rich>
              </c:tx>
              <c:spPr/>
              <c:showVal val="1"/>
              <c:showCatName val="1"/>
            </c:dLbl>
            <c:dLbl>
              <c:idx val="9"/>
              <c:layout>
                <c:manualLayout>
                  <c:x val="-2.7344103538781792E-2"/>
                  <c:y val="-0.1093605142577517"/>
                </c:manualLayout>
              </c:layout>
              <c:showVal val="1"/>
              <c:showCatName val="1"/>
            </c:dLbl>
            <c:dLbl>
              <c:idx val="10"/>
              <c:layout>
                <c:manualLayout>
                  <c:x val="5.7347836908317719E-2"/>
                  <c:y val="-0.15060011566350812"/>
                </c:manualLayout>
              </c:layout>
              <c:showVal val="1"/>
              <c:showCatName val="1"/>
            </c:dLbl>
            <c:dLbl>
              <c:idx val="11"/>
              <c:layout>
                <c:manualLayout>
                  <c:x val="0.23066152668416437"/>
                  <c:y val="-0.16557363662875413"/>
                </c:manualLayout>
              </c:layout>
              <c:showVal val="1"/>
              <c:showCatName val="1"/>
            </c:dLbl>
            <c:dLbl>
              <c:idx val="12"/>
              <c:layout>
                <c:manualLayout>
                  <c:x val="0.19915441819772597"/>
                  <c:y val="-7.7941382327209083E-2"/>
                </c:manualLayout>
              </c:layout>
              <c:tx>
                <c:rich>
                  <a:bodyPr/>
                  <a:lstStyle/>
                  <a:p>
                    <a:r>
                      <a:rPr lang="en-US" dirty="0" smtClean="0"/>
                      <a:t>Health </a:t>
                    </a:r>
                    <a:r>
                      <a:rPr lang="en-US" dirty="0"/>
                      <a:t>Promotion, 2%</a:t>
                    </a:r>
                  </a:p>
                </c:rich>
              </c:tx>
              <c:showVal val="1"/>
              <c:showCatName val="1"/>
            </c:dLbl>
            <c:dLbl>
              <c:idx val="13"/>
              <c:layout>
                <c:manualLayout>
                  <c:x val="0.19932458442694678"/>
                  <c:y val="4.2049139690871956E-2"/>
                </c:manualLayout>
              </c:layout>
              <c:tx>
                <c:rich>
                  <a:bodyPr/>
                  <a:lstStyle/>
                  <a:p>
                    <a:r>
                      <a:rPr lang="en-US" dirty="0" smtClean="0"/>
                      <a:t>Labor/ Employment </a:t>
                    </a:r>
                    <a:r>
                      <a:rPr lang="en-US" dirty="0"/>
                      <a:t>Policy, 2%</a:t>
                    </a:r>
                  </a:p>
                </c:rich>
              </c:tx>
              <c:showVal val="1"/>
              <c:showCatName val="1"/>
            </c:dLbl>
            <c:showVal val="1"/>
            <c:showCatName val="1"/>
            <c:showLeaderLines val="1"/>
          </c:dLbls>
          <c:cat>
            <c:strRef>
              <c:f>Sheet3!$E$1:$E$14</c:f>
              <c:strCache>
                <c:ptCount val="14"/>
                <c:pt idx="0">
                  <c:v>Land use/Development/Transportation/Urban Planning/Healthy Communities</c:v>
                </c:pt>
                <c:pt idx="1">
                  <c:v>Obesity Prevention/Fitness/Nutrition</c:v>
                </c:pt>
                <c:pt idx="2">
                  <c:v>Healthcare</c:v>
                </c:pt>
                <c:pt idx="3">
                  <c:v>Maternal/Child Health</c:v>
                </c:pt>
                <c:pt idx="4">
                  <c:v>Economic Policy</c:v>
                </c:pt>
                <c:pt idx="5">
                  <c:v>Other</c:v>
                </c:pt>
                <c:pt idx="6">
                  <c:v>Agriculture</c:v>
                </c:pt>
                <c:pt idx="7">
                  <c:v>Air Quality/Contaminant Cleanup</c:v>
                </c:pt>
                <c:pt idx="8">
                  <c:v>Natural Resources and Energy</c:v>
                </c:pt>
                <c:pt idx="9">
                  <c:v>Education</c:v>
                </c:pt>
                <c:pt idx="10">
                  <c:v>Housing Policy</c:v>
                </c:pt>
                <c:pt idx="11">
                  <c:v>Climate Change</c:v>
                </c:pt>
                <c:pt idx="12">
                  <c:v>HIA Promotion</c:v>
                </c:pt>
                <c:pt idx="13">
                  <c:v>Labor/Employment Policy</c:v>
                </c:pt>
              </c:strCache>
            </c:strRef>
          </c:cat>
          <c:val>
            <c:numRef>
              <c:f>Sheet3!$G$1:$G$14</c:f>
              <c:numCache>
                <c:formatCode>0%</c:formatCode>
                <c:ptCount val="14"/>
                <c:pt idx="0">
                  <c:v>0.27777777777777923</c:v>
                </c:pt>
                <c:pt idx="1">
                  <c:v>0.12962962962962865</c:v>
                </c:pt>
                <c:pt idx="2">
                  <c:v>0.12037037037037036</c:v>
                </c:pt>
                <c:pt idx="3">
                  <c:v>8.3333333333333412E-2</c:v>
                </c:pt>
                <c:pt idx="4">
                  <c:v>6.4814814814815241E-2</c:v>
                </c:pt>
                <c:pt idx="5">
                  <c:v>5.5555555555555455E-2</c:v>
                </c:pt>
                <c:pt idx="6">
                  <c:v>5.5555555555555455E-2</c:v>
                </c:pt>
                <c:pt idx="7">
                  <c:v>5.5555555555555455E-2</c:v>
                </c:pt>
                <c:pt idx="8">
                  <c:v>5.5555555555555455E-2</c:v>
                </c:pt>
                <c:pt idx="9">
                  <c:v>2.777777777777805E-2</c:v>
                </c:pt>
                <c:pt idx="10">
                  <c:v>1.8518518518518604E-2</c:v>
                </c:pt>
                <c:pt idx="11">
                  <c:v>1.8518518518518604E-2</c:v>
                </c:pt>
                <c:pt idx="12">
                  <c:v>1.8518518518518604E-2</c:v>
                </c:pt>
                <c:pt idx="13">
                  <c:v>1.8518518518518604E-2</c:v>
                </c:pt>
              </c:numCache>
            </c:numRef>
          </c:val>
        </c:ser>
        <c:ser>
          <c:idx val="0"/>
          <c:order val="0"/>
          <c:cat>
            <c:strRef>
              <c:f>Sheet3!$E$1:$E$14</c:f>
              <c:strCache>
                <c:ptCount val="14"/>
                <c:pt idx="0">
                  <c:v>Land use/Development/Transportation/Urban Planning/Healthy Communities</c:v>
                </c:pt>
                <c:pt idx="1">
                  <c:v>Obesity Prevention/Fitness/Nutrition</c:v>
                </c:pt>
                <c:pt idx="2">
                  <c:v>Healthcare</c:v>
                </c:pt>
                <c:pt idx="3">
                  <c:v>Maternal/Child Health</c:v>
                </c:pt>
                <c:pt idx="4">
                  <c:v>Economic Policy</c:v>
                </c:pt>
                <c:pt idx="5">
                  <c:v>Other</c:v>
                </c:pt>
                <c:pt idx="6">
                  <c:v>Agriculture</c:v>
                </c:pt>
                <c:pt idx="7">
                  <c:v>Air Quality/Contaminant Cleanup</c:v>
                </c:pt>
                <c:pt idx="8">
                  <c:v>Natural Resources and Energy</c:v>
                </c:pt>
                <c:pt idx="9">
                  <c:v>Education</c:v>
                </c:pt>
                <c:pt idx="10">
                  <c:v>Housing Policy</c:v>
                </c:pt>
                <c:pt idx="11">
                  <c:v>Climate Change</c:v>
                </c:pt>
                <c:pt idx="12">
                  <c:v>HIA Promotion</c:v>
                </c:pt>
                <c:pt idx="13">
                  <c:v>Labor/Employment Policy</c:v>
                </c:pt>
              </c:strCache>
            </c:strRef>
          </c:cat>
          <c:val>
            <c:numRef>
              <c:f>Sheet3!$F$1:$F$14</c:f>
            </c:numRef>
          </c:val>
        </c:ser>
        <c:firstSliceAng val="0"/>
      </c:pieChart>
    </c:plotArea>
    <c:plotVisOnly val="1"/>
  </c:chart>
  <c:spPr>
    <a:solidFill>
      <a:schemeClr val="accent1">
        <a:lumMod val="60000"/>
        <a:lumOff val="40000"/>
      </a:schemeClr>
    </a:solidFill>
    <a:ln>
      <a:solidFill>
        <a:schemeClr val="accent1">
          <a:lumMod val="20000"/>
          <a:lumOff val="80000"/>
        </a:schemeClr>
      </a:solidFill>
    </a:ln>
  </c:spPr>
  <c:txPr>
    <a:bodyPr/>
    <a:lstStyle/>
    <a:p>
      <a:pPr>
        <a:defRPr sz="1800" baseline="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pieChart>
        <c:varyColors val="1"/>
        <c:ser>
          <c:idx val="0"/>
          <c:order val="0"/>
          <c:dLbls>
            <c:showCatName val="1"/>
            <c:showLeaderLines val="1"/>
          </c:dLbls>
          <c:cat>
            <c:strRef>
              <c:f>Geography!$A$1:$A$43</c:f>
              <c:strCache>
                <c:ptCount val="43"/>
                <c:pt idx="0">
                  <c:v>HI</c:v>
                </c:pt>
                <c:pt idx="1">
                  <c:v>IN</c:v>
                </c:pt>
                <c:pt idx="2">
                  <c:v>ME</c:v>
                </c:pt>
                <c:pt idx="3">
                  <c:v>OK</c:v>
                </c:pt>
                <c:pt idx="4">
                  <c:v>SC</c:v>
                </c:pt>
                <c:pt idx="5">
                  <c:v>UT</c:v>
                </c:pt>
                <c:pt idx="6">
                  <c:v>WV</c:v>
                </c:pt>
                <c:pt idx="7">
                  <c:v>CT</c:v>
                </c:pt>
                <c:pt idx="8">
                  <c:v>KS</c:v>
                </c:pt>
                <c:pt idx="9">
                  <c:v>MT</c:v>
                </c:pt>
                <c:pt idx="10">
                  <c:v>NE</c:v>
                </c:pt>
                <c:pt idx="11">
                  <c:v>NH</c:v>
                </c:pt>
                <c:pt idx="12">
                  <c:v>CO</c:v>
                </c:pt>
                <c:pt idx="13">
                  <c:v>DC</c:v>
                </c:pt>
                <c:pt idx="14">
                  <c:v>ID</c:v>
                </c:pt>
                <c:pt idx="15">
                  <c:v>MD</c:v>
                </c:pt>
                <c:pt idx="16">
                  <c:v>MS</c:v>
                </c:pt>
                <c:pt idx="17">
                  <c:v>NM</c:v>
                </c:pt>
                <c:pt idx="18">
                  <c:v>WY</c:v>
                </c:pt>
                <c:pt idx="19">
                  <c:v>AZ</c:v>
                </c:pt>
                <c:pt idx="20">
                  <c:v>MI</c:v>
                </c:pt>
                <c:pt idx="21">
                  <c:v>NJ</c:v>
                </c:pt>
                <c:pt idx="22">
                  <c:v>TN</c:v>
                </c:pt>
                <c:pt idx="23">
                  <c:v>VA</c:v>
                </c:pt>
                <c:pt idx="24">
                  <c:v>WA</c:v>
                </c:pt>
                <c:pt idx="25">
                  <c:v>WI</c:v>
                </c:pt>
                <c:pt idx="26">
                  <c:v>AK</c:v>
                </c:pt>
                <c:pt idx="27">
                  <c:v>AR</c:v>
                </c:pt>
                <c:pt idx="28">
                  <c:v>IL</c:v>
                </c:pt>
                <c:pt idx="29">
                  <c:v>KY</c:v>
                </c:pt>
                <c:pt idx="30">
                  <c:v>LA</c:v>
                </c:pt>
                <c:pt idx="31">
                  <c:v>OR</c:v>
                </c:pt>
                <c:pt idx="32">
                  <c:v>MN</c:v>
                </c:pt>
                <c:pt idx="33">
                  <c:v>MO</c:v>
                </c:pt>
                <c:pt idx="34">
                  <c:v>PA</c:v>
                </c:pt>
                <c:pt idx="35">
                  <c:v>GA</c:v>
                </c:pt>
                <c:pt idx="36">
                  <c:v>OH</c:v>
                </c:pt>
                <c:pt idx="37">
                  <c:v>NC</c:v>
                </c:pt>
                <c:pt idx="38">
                  <c:v>MA</c:v>
                </c:pt>
                <c:pt idx="39">
                  <c:v>FL</c:v>
                </c:pt>
                <c:pt idx="40">
                  <c:v>NY</c:v>
                </c:pt>
                <c:pt idx="41">
                  <c:v>TX</c:v>
                </c:pt>
                <c:pt idx="42">
                  <c:v>CA</c:v>
                </c:pt>
              </c:strCache>
            </c:strRef>
          </c:cat>
          <c:val>
            <c:numRef>
              <c:f>Geography!$B$1:$B$43</c:f>
              <c:numCache>
                <c:formatCode>General</c:formatCode>
                <c:ptCount val="43"/>
                <c:pt idx="0">
                  <c:v>1</c:v>
                </c:pt>
                <c:pt idx="1">
                  <c:v>1</c:v>
                </c:pt>
                <c:pt idx="2">
                  <c:v>1</c:v>
                </c:pt>
                <c:pt idx="3">
                  <c:v>1</c:v>
                </c:pt>
                <c:pt idx="4">
                  <c:v>1</c:v>
                </c:pt>
                <c:pt idx="5">
                  <c:v>1</c:v>
                </c:pt>
                <c:pt idx="6">
                  <c:v>1</c:v>
                </c:pt>
                <c:pt idx="7">
                  <c:v>2</c:v>
                </c:pt>
                <c:pt idx="8">
                  <c:v>2</c:v>
                </c:pt>
                <c:pt idx="9">
                  <c:v>2</c:v>
                </c:pt>
                <c:pt idx="10">
                  <c:v>2</c:v>
                </c:pt>
                <c:pt idx="11">
                  <c:v>2</c:v>
                </c:pt>
                <c:pt idx="12">
                  <c:v>3</c:v>
                </c:pt>
                <c:pt idx="13">
                  <c:v>3</c:v>
                </c:pt>
                <c:pt idx="14">
                  <c:v>3</c:v>
                </c:pt>
                <c:pt idx="15">
                  <c:v>3</c:v>
                </c:pt>
                <c:pt idx="16">
                  <c:v>3</c:v>
                </c:pt>
                <c:pt idx="17">
                  <c:v>3</c:v>
                </c:pt>
                <c:pt idx="18">
                  <c:v>3</c:v>
                </c:pt>
                <c:pt idx="19">
                  <c:v>4</c:v>
                </c:pt>
                <c:pt idx="20">
                  <c:v>4</c:v>
                </c:pt>
                <c:pt idx="21">
                  <c:v>4</c:v>
                </c:pt>
                <c:pt idx="22">
                  <c:v>4</c:v>
                </c:pt>
                <c:pt idx="23">
                  <c:v>4</c:v>
                </c:pt>
                <c:pt idx="24">
                  <c:v>4</c:v>
                </c:pt>
                <c:pt idx="25">
                  <c:v>4</c:v>
                </c:pt>
                <c:pt idx="26">
                  <c:v>5</c:v>
                </c:pt>
                <c:pt idx="27">
                  <c:v>5</c:v>
                </c:pt>
                <c:pt idx="28">
                  <c:v>5</c:v>
                </c:pt>
                <c:pt idx="29">
                  <c:v>5</c:v>
                </c:pt>
                <c:pt idx="30">
                  <c:v>5</c:v>
                </c:pt>
                <c:pt idx="31">
                  <c:v>5</c:v>
                </c:pt>
                <c:pt idx="32">
                  <c:v>6</c:v>
                </c:pt>
                <c:pt idx="33">
                  <c:v>7</c:v>
                </c:pt>
                <c:pt idx="34">
                  <c:v>7</c:v>
                </c:pt>
                <c:pt idx="35">
                  <c:v>9</c:v>
                </c:pt>
                <c:pt idx="36">
                  <c:v>9</c:v>
                </c:pt>
                <c:pt idx="37">
                  <c:v>10</c:v>
                </c:pt>
                <c:pt idx="38">
                  <c:v>11</c:v>
                </c:pt>
                <c:pt idx="39">
                  <c:v>12</c:v>
                </c:pt>
                <c:pt idx="40">
                  <c:v>13</c:v>
                </c:pt>
                <c:pt idx="41">
                  <c:v>13</c:v>
                </c:pt>
                <c:pt idx="42">
                  <c:v>28</c:v>
                </c:pt>
              </c:numCache>
            </c:numRef>
          </c:val>
        </c:ser>
        <c:firstSliceAng val="0"/>
      </c:pieChart>
    </c:plotArea>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drawing1.xml><?xml version="1.0" encoding="utf-8"?>
<c:userShapes xmlns:c="http://schemas.openxmlformats.org/drawingml/2006/chart">
  <cdr:relSizeAnchor xmlns:cdr="http://schemas.openxmlformats.org/drawingml/2006/chartDrawing">
    <cdr:from>
      <cdr:x>0.02804</cdr:x>
      <cdr:y>0.68831</cdr:y>
    </cdr:from>
    <cdr:to>
      <cdr:x>0.23364</cdr:x>
      <cdr:y>0.98701</cdr:y>
    </cdr:to>
    <cdr:sp macro="" textlink="">
      <cdr:nvSpPr>
        <cdr:cNvPr id="2" name="TextBox 1"/>
        <cdr:cNvSpPr txBox="1"/>
      </cdr:nvSpPr>
      <cdr:spPr>
        <a:xfrm xmlns:a="http://schemas.openxmlformats.org/drawingml/2006/main">
          <a:off x="228600" y="4038600"/>
          <a:ext cx="1676400" cy="17526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0.68333</cdr:x>
      <cdr:y>0.02222</cdr:y>
    </cdr:from>
    <cdr:to>
      <cdr:x>1</cdr:x>
      <cdr:y>0.24444</cdr:y>
    </cdr:to>
    <cdr:sp macro="" textlink="">
      <cdr:nvSpPr>
        <cdr:cNvPr id="3" name="TextBox 2"/>
        <cdr:cNvSpPr txBox="1"/>
      </cdr:nvSpPr>
      <cdr:spPr>
        <a:xfrm xmlns:a="http://schemas.openxmlformats.org/drawingml/2006/main">
          <a:off x="6248370" y="152385"/>
          <a:ext cx="2895630" cy="1524015"/>
        </a:xfrm>
        <a:prstGeom xmlns:a="http://schemas.openxmlformats.org/drawingml/2006/main" prst="rect">
          <a:avLst/>
        </a:prstGeom>
        <a:ln xmlns:a="http://schemas.openxmlformats.org/drawingml/2006/main" w="12700">
          <a:gradFill>
            <a:gsLst>
              <a:gs pos="0">
                <a:schemeClr val="accent1">
                  <a:shade val="30000"/>
                  <a:satMod val="115000"/>
                </a:schemeClr>
              </a:gs>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cdr:spPr>
      <cdr:txBody>
        <a:bodyPr xmlns:a="http://schemas.openxmlformats.org/drawingml/2006/main" wrap="square" rtlCol="0"/>
        <a:lstStyle xmlns:a="http://schemas.openxmlformats.org/drawingml/2006/main"/>
        <a:p xmlns:a="http://schemas.openxmlformats.org/drawingml/2006/main">
          <a:r>
            <a:rPr lang="en-US" sz="3200" b="1" dirty="0" smtClean="0">
              <a:effectLst>
                <a:outerShdw blurRad="38100" dist="38100" dir="2700000" algn="tl">
                  <a:srgbClr val="000000">
                    <a:alpha val="43137"/>
                  </a:srgbClr>
                </a:outerShdw>
              </a:effectLst>
            </a:rPr>
            <a:t>Topic of HIA:</a:t>
          </a:r>
        </a:p>
        <a:p xmlns:a="http://schemas.openxmlformats.org/drawingml/2006/main">
          <a:r>
            <a:rPr lang="en-US" sz="2000" b="1" dirty="0" smtClean="0">
              <a:effectLst>
                <a:outerShdw blurRad="38100" dist="38100" dir="2700000" algn="tl">
                  <a:srgbClr val="000000">
                    <a:alpha val="43137"/>
                  </a:srgbClr>
                </a:outerShdw>
              </a:effectLst>
            </a:rPr>
            <a:t>Proposals for funding from the Health Impact Project</a:t>
          </a:r>
          <a:endParaRPr lang="en-US" sz="2000" b="1" dirty="0">
            <a:effectLst>
              <a:outerShdw blurRad="38100" dist="38100" dir="2700000" algn="tl">
                <a:srgbClr val="000000">
                  <a:alpha val="43137"/>
                </a:srgbClr>
              </a:outerShdw>
            </a:effectLs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10D676C2-3870-40BC-B7C1-CEF2EF2072B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6777070-F6CB-4BBE-B3F9-CC59BC44A363}" type="slidenum">
              <a:rPr lang="en-US" smtClean="0"/>
              <a:pPr/>
              <a:t>1</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 we know of 64 HIA-type projects, only 48 have been totally completed.</a:t>
            </a:r>
          </a:p>
          <a:p>
            <a:r>
              <a:rPr lang="en-US" dirty="0" smtClean="0"/>
              <a:t> </a:t>
            </a:r>
          </a:p>
          <a:p>
            <a:r>
              <a:rPr lang="en-US" dirty="0" smtClean="0"/>
              <a:t>As for the others:</a:t>
            </a:r>
          </a:p>
          <a:p>
            <a:r>
              <a:rPr lang="en-US" dirty="0" smtClean="0"/>
              <a:t>6 HIAs are in progress</a:t>
            </a:r>
          </a:p>
          <a:p>
            <a:r>
              <a:rPr lang="en-US" dirty="0" smtClean="0"/>
              <a:t>4 are not actually HIAs (yet, but could eventually be so we are tracking them)</a:t>
            </a:r>
          </a:p>
          <a:p>
            <a:r>
              <a:rPr lang="en-US" dirty="0" smtClean="0"/>
              <a:t>2 are HIA “checklists” and not HIA projects/programs/policies</a:t>
            </a:r>
          </a:p>
          <a:p>
            <a:r>
              <a:rPr lang="en-US" dirty="0" smtClean="0"/>
              <a:t>2 HIAs were cancelled</a:t>
            </a:r>
          </a:p>
          <a:p>
            <a:r>
              <a:rPr lang="en-US" dirty="0" smtClean="0"/>
              <a:t>2 HIAs have an unknown status- we have abstracts for the “Injury Liability Protection for Physical Activity” out of Los Angeles, but there have been no reports published. The status of the Tacoma/Pierce County South Hill Neighborhood Plan HIA is also unknown. The contact information we have for people associated with the project (Rick </a:t>
            </a:r>
            <a:r>
              <a:rPr lang="en-US" dirty="0" err="1" smtClean="0"/>
              <a:t>Porso</a:t>
            </a:r>
            <a:r>
              <a:rPr lang="en-US" dirty="0" smtClean="0"/>
              <a:t> and Beth Glynn) no longer work. Arthur or Andy, do you know anything about these two projects?</a:t>
            </a:r>
          </a:p>
          <a:p>
            <a:r>
              <a:rPr lang="en-US" dirty="0" smtClean="0"/>
              <a:t> </a:t>
            </a:r>
          </a:p>
          <a:p>
            <a:r>
              <a:rPr lang="en-US" dirty="0" smtClean="0"/>
              <a:t>Also, Andy, I only have 3 HIAs in Minnesota and Alaska, but your map listed 4…</a:t>
            </a:r>
          </a:p>
          <a:p>
            <a:endParaRPr lang="en-US" dirty="0"/>
          </a:p>
        </p:txBody>
      </p:sp>
      <p:sp>
        <p:nvSpPr>
          <p:cNvPr id="4" name="Slide Number Placeholder 3"/>
          <p:cNvSpPr>
            <a:spLocks noGrp="1"/>
          </p:cNvSpPr>
          <p:nvPr>
            <p:ph type="sldNum" sz="quarter" idx="10"/>
          </p:nvPr>
        </p:nvSpPr>
        <p:spPr/>
        <p:txBody>
          <a:bodyPr/>
          <a:lstStyle/>
          <a:p>
            <a:fld id="{91C5EFFD-D51A-44DA-8DC4-9187C46DE5EA}"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BC97990-F8A3-41BA-9C42-C8CC9DAE5663}" type="slidenum">
              <a:rPr lang="en-US" smtClean="0"/>
              <a:pPr/>
              <a:t>14</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BC97990-F8A3-41BA-9C42-C8CC9DAE5663}" type="slidenum">
              <a:rPr lang="en-US" smtClean="0"/>
              <a:pPr/>
              <a:t>15</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smtClean="0"/>
              <a:t>Over the last 15 years, public testimony on EISs for expanded oil and gas development in the region reveals a growing public concern regarding a range of health issues.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4C8344-D88C-4703-90CB-9C77076843D4}" type="slidenum">
              <a:rPr lang="en-US"/>
              <a:pPr/>
              <a:t>16</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r>
              <a:rPr lang="en-US"/>
              <a:t>I think the font needs to be pumped up a bit, especially the +, -, and ~ symbols.  How about </a:t>
            </a:r>
            <a:r>
              <a:rPr lang="en-US" sz="1400" b="1">
                <a:solidFill>
                  <a:srgbClr val="FF3300"/>
                </a:solidFill>
              </a:rPr>
              <a:t>+  -  ~</a:t>
            </a:r>
            <a:r>
              <a:rPr lang="en-US"/>
              <a:t>   in bright red?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D1DADB-E7E8-4C11-8A96-55F541B5BA2D}" type="slidenum">
              <a:rPr lang="en-US"/>
              <a:pPr/>
              <a:t>17</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r>
              <a:rPr lang="en-US"/>
              <a:t>I think the font needs to be pumped up a bit, especially the +, -, and ~ symbols.  How about </a:t>
            </a:r>
            <a:r>
              <a:rPr lang="en-US" sz="1400" b="1">
                <a:solidFill>
                  <a:srgbClr val="FF3300"/>
                </a:solidFill>
              </a:rPr>
              <a:t>+  -  ~</a:t>
            </a:r>
            <a:r>
              <a:rPr lang="en-US"/>
              <a:t>   in bright red?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BC97990-F8A3-41BA-9C42-C8CC9DAE5663}" type="slidenum">
              <a:rPr lang="en-US" smtClean="0"/>
              <a:pPr/>
              <a:t>18</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2EBBB7-0863-42F1-8EB0-7CB7DC771FDE}" type="slidenum">
              <a:rPr lang="en-US"/>
              <a:pPr/>
              <a:t>19</a:t>
            </a:fld>
            <a:endParaRPr lang="en-US"/>
          </a:p>
        </p:txBody>
      </p:sp>
      <p:sp>
        <p:nvSpPr>
          <p:cNvPr id="454658" name="Rectangle 2"/>
          <p:cNvSpPr>
            <a:spLocks noGrp="1" noRot="1" noChangeAspect="1" noChangeArrowheads="1" noTextEdit="1"/>
          </p:cNvSpPr>
          <p:nvPr>
            <p:ph type="sldImg"/>
          </p:nvPr>
        </p:nvSpPr>
        <p:spPr>
          <a:ln/>
        </p:spPr>
      </p:sp>
      <p:sp>
        <p:nvSpPr>
          <p:cNvPr id="454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20FAC5-DB11-41CE-B6A6-0AC40EB21EC3}" type="slidenum">
              <a:rPr lang="en-US"/>
              <a:pPr/>
              <a:t>20</a:t>
            </a:fld>
            <a:endParaRPr lang="en-US"/>
          </a:p>
        </p:txBody>
      </p:sp>
      <p:sp>
        <p:nvSpPr>
          <p:cNvPr id="480258" name="Rectangle 2"/>
          <p:cNvSpPr>
            <a:spLocks noGrp="1" noRot="1" noChangeAspect="1" noChangeArrowheads="1" noTextEdit="1"/>
          </p:cNvSpPr>
          <p:nvPr>
            <p:ph type="sldImg"/>
          </p:nvPr>
        </p:nvSpPr>
        <p:spPr>
          <a:ln/>
        </p:spPr>
      </p:sp>
      <p:sp>
        <p:nvSpPr>
          <p:cNvPr id="480259" name="Rectangle 3"/>
          <p:cNvSpPr>
            <a:spLocks noGrp="1" noChangeArrowheads="1"/>
          </p:cNvSpPr>
          <p:nvPr>
            <p:ph type="body" idx="1"/>
          </p:nvPr>
        </p:nvSpPr>
        <p:spPr/>
        <p:txBody>
          <a:bodyPr/>
          <a:lstStyle/>
          <a:p>
            <a:r>
              <a:rPr lang="en-US" dirty="0" smtClean="0"/>
              <a:t>For example, this pathway analysis allows measures</a:t>
            </a:r>
            <a:r>
              <a:rPr lang="en-US" baseline="0" dirty="0" smtClean="0"/>
              <a:t> to minimize caribou displacement, such as raising pipeline heights and limiting seismic to certain seasons, and measures to maximize potential gains, such as establishing community subsistence funds to support families in need of equipment, fuel, hunting assistance, etc. </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8948CFCE-2B99-4906-98F7-026EB7A5A0BD}" type="slidenum">
              <a:rPr lang="en-US" smtClean="0">
                <a:latin typeface="Arial" pitchFamily="34" charset="0"/>
                <a:ea typeface="ＭＳ Ｐゴシック"/>
                <a:cs typeface="ＭＳ Ｐゴシック"/>
              </a:rPr>
              <a:pPr/>
              <a:t>21</a:t>
            </a:fld>
            <a:endParaRPr lang="en-US" smtClean="0">
              <a:latin typeface="Arial" pitchFamily="34" charset="0"/>
              <a:ea typeface="ＭＳ Ｐゴシック"/>
              <a:cs typeface="ＭＳ Ｐゴシック"/>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smtClean="0">
                <a:latin typeface="Arial" pitchFamily="34" charset="0"/>
                <a:ea typeface="ＭＳ Ｐゴシック"/>
              </a:rPr>
              <a:t>Over the last 15 years, public testimony on EISs for expanded oil and gas development in the region reveals a growing public concern regarding a range of health issues.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B6EAD86A-3CA9-40D9-8A10-3C7DE84509EE}" type="slidenum">
              <a:rPr lang="en-US" smtClean="0">
                <a:latin typeface="Arial" pitchFamily="34" charset="0"/>
                <a:ea typeface="ＭＳ Ｐゴシック"/>
                <a:cs typeface="ＭＳ Ｐゴシック"/>
              </a:rPr>
              <a:pPr/>
              <a:t>22</a:t>
            </a:fld>
            <a:endParaRPr lang="en-US" smtClean="0">
              <a:latin typeface="Arial" pitchFamily="34" charset="0"/>
              <a:ea typeface="ＭＳ Ｐゴシック"/>
              <a:cs typeface="ＭＳ Ｐゴシック"/>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smtClean="0">
                <a:latin typeface="Arial" pitchFamily="34" charset="0"/>
                <a:ea typeface="ＭＳ Ｐゴシック"/>
              </a:rPr>
              <a:t>Concerns in the village of Nuiqsut, which lies closest to active oil and gas development, range from classic environmental contaminant concerns such as cancer and asthma, to social and psychological problems and sexually transmitted illnesses related to the sociodemographic changes experienced by these communities as industrial development brings large numbers of non-resident workers to the community.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9F0BCD-0CBF-4AF1-AB4B-798507918C72}" type="slidenum">
              <a:rPr lang="en-US"/>
              <a:pPr/>
              <a:t>2</a:t>
            </a:fld>
            <a:endParaRPr lang="en-US"/>
          </a:p>
        </p:txBody>
      </p:sp>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918119E4-8339-40F8-9A46-D4FB909E5D93}" type="slidenum">
              <a:rPr lang="en-US" smtClean="0">
                <a:latin typeface="Arial" pitchFamily="34" charset="0"/>
                <a:ea typeface="ＭＳ Ｐゴシック"/>
                <a:cs typeface="ＭＳ Ｐゴシック"/>
              </a:rPr>
              <a:pPr/>
              <a:t>23</a:t>
            </a:fld>
            <a:endParaRPr lang="en-US" smtClean="0">
              <a:latin typeface="Arial" pitchFamily="34" charset="0"/>
              <a:ea typeface="ＭＳ Ｐゴシック"/>
              <a:cs typeface="ＭＳ Ｐゴシック"/>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8519805-0CB3-4781-8CEE-DBCC15C99A7E}" type="slidenum">
              <a:rPr lang="en-US" smtClean="0">
                <a:latin typeface="Arial" pitchFamily="34" charset="0"/>
                <a:ea typeface="ＭＳ Ｐゴシック"/>
                <a:cs typeface="ＭＳ Ｐゴシック"/>
              </a:rPr>
              <a:pPr/>
              <a:t>25</a:t>
            </a:fld>
            <a:endParaRPr lang="en-US" smtClean="0">
              <a:latin typeface="Arial" pitchFamily="34" charset="0"/>
              <a:ea typeface="ＭＳ Ｐゴシック"/>
              <a:cs typeface="ＭＳ Ｐゴシック"/>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4FC01A-A534-4CC2-99B3-3BD4117DEC82}" type="slidenum">
              <a:rPr lang="en-US"/>
              <a:pPr/>
              <a:t>26</a:t>
            </a:fld>
            <a:endParaRPr lang="en-US"/>
          </a:p>
        </p:txBody>
      </p:sp>
      <p:sp>
        <p:nvSpPr>
          <p:cNvPr id="515074" name="Rectangle 2"/>
          <p:cNvSpPr>
            <a:spLocks noGrp="1" noRot="1" noChangeAspect="1" noChangeArrowheads="1" noTextEdit="1"/>
          </p:cNvSpPr>
          <p:nvPr>
            <p:ph type="sldImg"/>
          </p:nvPr>
        </p:nvSpPr>
        <p:spPr>
          <a:ln/>
        </p:spPr>
      </p:sp>
      <p:sp>
        <p:nvSpPr>
          <p:cNvPr id="515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i="1" dirty="0" smtClean="0">
              <a:solidFill>
                <a:srgbClr val="FF0000"/>
              </a:solidFill>
            </a:endParaRP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9060808-FFC2-4B84-B0FD-69C0B3BF1021}" type="slidenum">
              <a:rPr lang="en-US" smtClean="0">
                <a:latin typeface="Arial" pitchFamily="34" charset="0"/>
                <a:cs typeface="Arial" pitchFamily="34" charset="0"/>
              </a:rPr>
              <a:pPr/>
              <a:t>28</a:t>
            </a:fld>
            <a:endParaRPr lang="en-US" smtClean="0">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F0C35D6-0BBD-46FE-B3AF-A9B9BF95A902}" type="slidenum">
              <a:rPr lang="en-US" smtClean="0"/>
              <a:pPr/>
              <a:t>34</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BE009-3FC0-461D-87DC-F5137694B31A}" type="slidenum">
              <a:rPr lang="en-US"/>
              <a:pPr/>
              <a:t>35</a:t>
            </a:fld>
            <a:endParaRPr lang="en-US"/>
          </a:p>
        </p:txBody>
      </p:sp>
      <p:sp>
        <p:nvSpPr>
          <p:cNvPr id="599042" name="Rectangle 2"/>
          <p:cNvSpPr>
            <a:spLocks noGrp="1" noRot="1" noChangeAspect="1" noChangeArrowheads="1" noTextEdit="1"/>
          </p:cNvSpPr>
          <p:nvPr>
            <p:ph type="sldImg"/>
          </p:nvPr>
        </p:nvSpPr>
        <p:spPr>
          <a:ln/>
        </p:spPr>
      </p:sp>
      <p:sp>
        <p:nvSpPr>
          <p:cNvPr id="599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F0C35D6-0BBD-46FE-B3AF-A9B9BF95A902}" type="slidenum">
              <a:rPr lang="en-US" smtClean="0"/>
              <a:pPr/>
              <a:t>36</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F0C35D6-0BBD-46FE-B3AF-A9B9BF95A902}" type="slidenum">
              <a:rPr lang="en-US" smtClean="0"/>
              <a:pPr/>
              <a:t>37</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F0C35D6-0BBD-46FE-B3AF-A9B9BF95A902}" type="slidenum">
              <a:rPr lang="en-US" smtClean="0"/>
              <a:pPr/>
              <a:t>38</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50DA2EF4-8D19-4001-AC66-EAE8694A3B05}" type="slidenum">
              <a:rPr lang="en-US" smtClean="0"/>
              <a:pPr/>
              <a:t>39</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C1431756-E250-48F8-A871-0E6B12360990}" type="slidenum">
              <a:rPr lang="en-US" smtClean="0"/>
              <a:pPr/>
              <a:t>3</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0C89F5-DA53-4C98-981B-FF4CB4649CC2}" type="slidenum">
              <a:rPr lang="en-US"/>
              <a:pPr/>
              <a:t>5</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a:defRPr/>
            </a:pPr>
            <a:r>
              <a:rPr lang="en-US" dirty="0" smtClean="0"/>
              <a:t>HIA defines health broadly.  They are a flexible approach for translating public health data into practical recommendations that decision makers can use to ensure that their policies contribute to healthy communities. </a:t>
            </a:r>
            <a:br>
              <a:rPr lang="en-US" dirty="0" smtClean="0"/>
            </a:br>
            <a:r>
              <a:rPr lang="en-US" dirty="0" smtClean="0"/>
              <a:t/>
            </a:r>
            <a:br>
              <a:rPr lang="en-US" dirty="0" smtClean="0"/>
            </a:br>
            <a:r>
              <a:rPr lang="en-US" dirty="0" smtClean="0"/>
              <a:t>Health Impact Assessments:</a:t>
            </a:r>
          </a:p>
          <a:p>
            <a:pPr>
              <a:buFont typeface="Arial" pitchFamily="34" charset="0"/>
              <a:buChar char="•"/>
              <a:defRPr/>
            </a:pPr>
            <a:r>
              <a:rPr lang="en-US" dirty="0" smtClean="0"/>
              <a:t>Acknowledge the trade-offs and potential costs and benefits of various choices, and outline opportunities to maximize health gains, minimize adverse effects and improve health for everyone in the affected community; </a:t>
            </a:r>
          </a:p>
          <a:p>
            <a:pPr>
              <a:buFont typeface="Arial" pitchFamily="34" charset="0"/>
              <a:buChar char="•"/>
              <a:defRPr/>
            </a:pPr>
            <a:r>
              <a:rPr lang="en-US" dirty="0" smtClean="0"/>
              <a:t>View health from a broad perspective, taking into account a wide range of environmental factors, such as housing conditions, roadway safety, and social and economic variables; </a:t>
            </a:r>
          </a:p>
          <a:p>
            <a:pPr>
              <a:buFont typeface="Arial" pitchFamily="34" charset="0"/>
              <a:buChar char="•"/>
              <a:defRPr/>
            </a:pPr>
            <a:r>
              <a:rPr lang="en-US" dirty="0" smtClean="0"/>
              <a:t>Consider whether there are subgroups within an affected population that may be more vulnerable to a given impact; </a:t>
            </a:r>
          </a:p>
          <a:p>
            <a:pPr>
              <a:buFont typeface="Arial" pitchFamily="34" charset="0"/>
              <a:buChar char="•"/>
              <a:defRPr/>
            </a:pPr>
            <a:r>
              <a:rPr lang="en-US" dirty="0" smtClean="0"/>
              <a:t>Promote civic engagement by engaging community members and other stakeholder groups who will be affected by a decision; and </a:t>
            </a:r>
          </a:p>
          <a:p>
            <a:pPr>
              <a:buFont typeface="Arial" pitchFamily="34" charset="0"/>
              <a:buChar char="•"/>
              <a:defRPr/>
            </a:pPr>
            <a:r>
              <a:rPr lang="en-US" dirty="0" smtClean="0"/>
              <a:t>Present an impartial, science-based appraisal of the risks, benefits, trade-offs and alternatives involved in the decision. </a:t>
            </a:r>
          </a:p>
          <a:p>
            <a:pPr>
              <a:buFont typeface="Arial" pitchFamily="34" charset="0"/>
              <a:buChar char="•"/>
              <a:defRPr/>
            </a:pPr>
            <a:r>
              <a:rPr lang="en-US" dirty="0" smtClean="0"/>
              <a:t>Look  across the entire spectrum of factors, such as economy, housing, employment, environmental conditions, and social factors that drive community health. </a:t>
            </a:r>
            <a:endParaRPr lang="en-US" dirty="0"/>
          </a:p>
        </p:txBody>
      </p:sp>
      <p:sp>
        <p:nvSpPr>
          <p:cNvPr id="4" name="Slide Number Placeholder 3"/>
          <p:cNvSpPr>
            <a:spLocks noGrp="1"/>
          </p:cNvSpPr>
          <p:nvPr>
            <p:ph type="sldNum" sz="quarter" idx="5"/>
          </p:nvPr>
        </p:nvSpPr>
        <p:spPr/>
        <p:txBody>
          <a:bodyPr/>
          <a:lstStyle/>
          <a:p>
            <a:pPr>
              <a:defRPr/>
            </a:pPr>
            <a:fld id="{462D07B2-9C33-469F-A04F-8EC22C5C3AD9}"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i="1" dirty="0" smtClean="0">
              <a:solidFill>
                <a:srgbClr val="FF0000"/>
              </a:solidFill>
            </a:endParaRP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9060808-FFC2-4B84-B0FD-69C0B3BF1021}" type="slidenum">
              <a:rPr lang="en-US" smtClean="0">
                <a:latin typeface="Arial" pitchFamily="34" charset="0"/>
                <a:cs typeface="Arial" pitchFamily="34" charset="0"/>
              </a:rPr>
              <a:pPr/>
              <a:t>7</a:t>
            </a:fld>
            <a:endParaRPr 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29092D-06AD-4C99-9D03-76C9CBC0CADE}" type="slidenum">
              <a:rPr lang="en-US"/>
              <a:pPr/>
              <a:t>10</a:t>
            </a:fld>
            <a:endParaRPr lang="en-US"/>
          </a:p>
        </p:txBody>
      </p:sp>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BE009-3FC0-461D-87DC-F5137694B31A}" type="slidenum">
              <a:rPr lang="en-US"/>
              <a:pPr/>
              <a:t>11</a:t>
            </a:fld>
            <a:endParaRPr lang="en-US"/>
          </a:p>
        </p:txBody>
      </p:sp>
      <p:sp>
        <p:nvSpPr>
          <p:cNvPr id="599042" name="Rectangle 2"/>
          <p:cNvSpPr>
            <a:spLocks noGrp="1" noRot="1" noChangeAspect="1" noChangeArrowheads="1" noTextEdit="1"/>
          </p:cNvSpPr>
          <p:nvPr>
            <p:ph type="sldImg"/>
          </p:nvPr>
        </p:nvSpPr>
        <p:spPr>
          <a:ln/>
        </p:spPr>
      </p:sp>
      <p:sp>
        <p:nvSpPr>
          <p:cNvPr id="599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11A945-0612-4DB3-9A49-5986E5D0400C}" type="slidenum">
              <a:rPr lang="en-US"/>
              <a:pPr/>
              <a:t>12</a:t>
            </a:fld>
            <a:endParaRPr lang="en-US"/>
          </a:p>
        </p:txBody>
      </p:sp>
      <p:sp>
        <p:nvSpPr>
          <p:cNvPr id="601090" name="Rectangle 2"/>
          <p:cNvSpPr>
            <a:spLocks noGrp="1" noRot="1" noChangeAspect="1" noChangeArrowheads="1" noTextEdit="1"/>
          </p:cNvSpPr>
          <p:nvPr>
            <p:ph type="sldImg"/>
          </p:nvPr>
        </p:nvSpPr>
        <p:spPr>
          <a:ln/>
        </p:spPr>
      </p:sp>
      <p:sp>
        <p:nvSpPr>
          <p:cNvPr id="60109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6392" name="Picture 8" descr="HealthImpactPP-Bkgd1"/>
          <p:cNvPicPr>
            <a:picLocks noChangeAspect="1" noChangeArrowheads="1"/>
          </p:cNvPicPr>
          <p:nvPr userDrawn="1"/>
        </p:nvPicPr>
        <p:blipFill>
          <a:blip r:embed="rId2" cstate="print"/>
          <a:srcRect/>
          <a:stretch>
            <a:fillRect/>
          </a:stretch>
        </p:blipFill>
        <p:spPr bwMode="auto">
          <a:xfrm>
            <a:off x="-19050" y="-14288"/>
            <a:ext cx="9182100" cy="6886576"/>
          </a:xfrm>
          <a:prstGeom prst="rect">
            <a:avLst/>
          </a:prstGeom>
          <a:noFill/>
        </p:spPr>
      </p:pic>
      <p:sp>
        <p:nvSpPr>
          <p:cNvPr id="16388" name="Rectangle 4"/>
          <p:cNvSpPr>
            <a:spLocks noGrp="1" noChangeArrowheads="1"/>
          </p:cNvSpPr>
          <p:nvPr>
            <p:ph type="ctrTitle"/>
          </p:nvPr>
        </p:nvSpPr>
        <p:spPr>
          <a:xfrm>
            <a:off x="685800" y="2286000"/>
            <a:ext cx="8001000" cy="1066800"/>
          </a:xfrm>
        </p:spPr>
        <p:txBody>
          <a:bodyPr/>
          <a:lstStyle>
            <a:lvl1pPr>
              <a:defRPr sz="4000"/>
            </a:lvl1pPr>
          </a:lstStyle>
          <a:p>
            <a:r>
              <a:rPr lang="en-US"/>
              <a:t>Click to edit Master title style</a:t>
            </a:r>
          </a:p>
        </p:txBody>
      </p:sp>
      <p:sp>
        <p:nvSpPr>
          <p:cNvPr id="16389" name="Rectangle 5"/>
          <p:cNvSpPr>
            <a:spLocks noGrp="1" noChangeArrowheads="1"/>
          </p:cNvSpPr>
          <p:nvPr>
            <p:ph type="subTitle" idx="1"/>
          </p:nvPr>
        </p:nvSpPr>
        <p:spPr>
          <a:xfrm>
            <a:off x="685800" y="3886200"/>
            <a:ext cx="8001000" cy="990600"/>
          </a:xfrm>
        </p:spPr>
        <p:txBody>
          <a:bodyPr/>
          <a:lstStyle>
            <a:lvl1pPr marL="0" indent="0" algn="r">
              <a:defRPr/>
            </a:lvl1pPr>
          </a:lstStyle>
          <a:p>
            <a:r>
              <a:rPr lang="en-US"/>
              <a:t>Click to edit Master subtitle style</a:t>
            </a:r>
          </a:p>
        </p:txBody>
      </p:sp>
      <p:sp>
        <p:nvSpPr>
          <p:cNvPr id="16390" name="Rectangle 6"/>
          <p:cNvSpPr>
            <a:spLocks noGrp="1" noChangeArrowheads="1"/>
          </p:cNvSpPr>
          <p:nvPr>
            <p:ph type="sldNum" sz="quarter" idx="4"/>
          </p:nvPr>
        </p:nvSpPr>
        <p:spPr/>
        <p:txBody>
          <a:bodyPr/>
          <a:lstStyle>
            <a:lvl1pPr>
              <a:defRPr/>
            </a:lvl1pPr>
          </a:lstStyle>
          <a:p>
            <a:fld id="{29B8E802-AC08-4BD8-889A-8C556DB5D54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125D0B7-47D0-4740-A331-57FA32DBD08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533400"/>
            <a:ext cx="1981200" cy="47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33400"/>
            <a:ext cx="5791200"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D812C8D-99A8-4EF2-A84B-45815226B0C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924800" cy="6096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762000" y="2057400"/>
            <a:ext cx="7848600" cy="3200400"/>
          </a:xfrm>
        </p:spPr>
        <p:txBody>
          <a:bodyPr/>
          <a:lstStyle/>
          <a:p>
            <a:endParaRPr lang="en-US"/>
          </a:p>
        </p:txBody>
      </p:sp>
      <p:sp>
        <p:nvSpPr>
          <p:cNvPr id="4" name="Slide Number Placeholder 3"/>
          <p:cNvSpPr>
            <a:spLocks noGrp="1"/>
          </p:cNvSpPr>
          <p:nvPr>
            <p:ph type="sldNum" sz="quarter" idx="10"/>
          </p:nvPr>
        </p:nvSpPr>
        <p:spPr>
          <a:xfrm>
            <a:off x="762000" y="6172200"/>
            <a:ext cx="1828800" cy="304800"/>
          </a:xfrm>
        </p:spPr>
        <p:txBody>
          <a:bodyPr/>
          <a:lstStyle>
            <a:lvl1pPr>
              <a:defRPr/>
            </a:lvl1pPr>
          </a:lstStyle>
          <a:p>
            <a:fld id="{2525EB5F-2BA6-4528-878C-5449940EBCD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523A00-AEBC-4DE1-99DD-5DE84174089B}" type="datetimeFigureOut">
              <a:rPr lang="en-US" smtClean="0"/>
              <a:pPr/>
              <a:t>3/11/2011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8E802-AC08-4BD8-889A-8C556DB5D547}" type="slidenum">
              <a:rPr lang="en-US" smtClean="0"/>
              <a:pPr/>
              <a:t>‹#›</a:t>
            </a:fld>
            <a:endParaRPr lang="en-US"/>
          </a:p>
        </p:txBody>
      </p:sp>
      <p:pic>
        <p:nvPicPr>
          <p:cNvPr id="7" name="Picture 8" descr="HealthImpactPP-Bkgd1"/>
          <p:cNvPicPr>
            <a:picLocks noChangeAspect="1" noChangeArrowheads="1"/>
          </p:cNvPicPr>
          <p:nvPr userDrawn="1"/>
        </p:nvPicPr>
        <p:blipFill>
          <a:blip r:embed="rId2" cstate="print"/>
          <a:srcRect/>
          <a:stretch>
            <a:fillRect/>
          </a:stretch>
        </p:blipFill>
        <p:spPr bwMode="auto">
          <a:xfrm>
            <a:off x="-19050" y="-14288"/>
            <a:ext cx="9182100" cy="6886576"/>
          </a:xfrm>
          <a:prstGeom prst="rect">
            <a:avLst/>
          </a:prstGeom>
          <a:noFill/>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523A00-AEBC-4DE1-99DD-5DE84174089B}" type="datetimeFigureOut">
              <a:rPr lang="en-US" smtClean="0"/>
              <a:pPr/>
              <a:t>3/11/2011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smtClean="0"/>
          </a:p>
          <a:p>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523A00-AEBC-4DE1-99DD-5DE84174089B}" type="datetimeFigureOut">
              <a:rPr lang="en-US" smtClean="0"/>
              <a:pPr/>
              <a:t>3/11/2011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70051-0671-4DE3-97B1-BFD3EF091C82}"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523A00-AEBC-4DE1-99DD-5DE84174089B}" type="datetimeFigureOut">
              <a:rPr lang="en-US" smtClean="0"/>
              <a:pPr/>
              <a:t>3/11/2011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43554-2E65-413D-865E-FD5CF7C414D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523A00-AEBC-4DE1-99DD-5DE84174089B}" type="datetimeFigureOut">
              <a:rPr lang="en-US" smtClean="0"/>
              <a:pPr/>
              <a:t>3/11/2011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1E53F5-17FA-403C-8CC9-3604DBFAB2E8}"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523A00-AEBC-4DE1-99DD-5DE84174089B}" type="datetimeFigureOut">
              <a:rPr lang="en-US" smtClean="0"/>
              <a:pPr/>
              <a:t>3/11/2011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492C16-F43F-401D-B6F1-7F168338C1D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523A00-AEBC-4DE1-99DD-5DE84174089B}" type="datetimeFigureOut">
              <a:rPr lang="en-US" smtClean="0"/>
              <a:pPr/>
              <a:t>3/11/2011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3CF842-7794-489B-8F9C-E1DFE1FB662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endParaRPr lang="en-US" dirty="0" smtClean="0"/>
          </a:p>
          <a:p>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523A00-AEBC-4DE1-99DD-5DE84174089B}" type="datetimeFigureOut">
              <a:rPr lang="en-US" smtClean="0"/>
              <a:pPr/>
              <a:t>3/11/2011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432AE1-2EA7-4BF9-8F81-B880F7BC8EBD}"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523A00-AEBC-4DE1-99DD-5DE84174089B}" type="datetimeFigureOut">
              <a:rPr lang="en-US" smtClean="0"/>
              <a:pPr/>
              <a:t>3/11/2011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ABB3DA-C39D-442B-9A43-DB998611C1FD}"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523A00-AEBC-4DE1-99DD-5DE84174089B}" type="datetimeFigureOut">
              <a:rPr lang="en-US" smtClean="0"/>
              <a:pPr/>
              <a:t>3/11/2011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5D0B7-47D0-4740-A331-57FA32DBD084}"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523A00-AEBC-4DE1-99DD-5DE84174089B}" type="datetimeFigureOut">
              <a:rPr lang="en-US" smtClean="0"/>
              <a:pPr/>
              <a:t>3/11/2011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12C8D-99A8-4EF2-A84B-45815226B0C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3BF70051-0671-4DE3-97B1-BFD3EF091C8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057400"/>
            <a:ext cx="3848100" cy="320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2057400"/>
            <a:ext cx="3848100" cy="320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68A43554-2E65-413D-865E-FD5CF7C414D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821E53F5-17FA-403C-8CC9-3604DBFAB2E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49492C16-F43F-401D-B6F1-7F168338C1D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73CF842-7794-489B-8F9C-E1DFE1FB662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3432AE1-2EA7-4BF9-8F81-B880F7BC8EB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DABB3DA-C39D-442B-9A43-DB998611C1F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1" name="Picture 17" descr="HealthImpactPP-Bkgd2"/>
          <p:cNvPicPr>
            <a:picLocks noChangeAspect="1" noChangeArrowheads="1"/>
          </p:cNvPicPr>
          <p:nvPr/>
        </p:nvPicPr>
        <p:blipFill>
          <a:blip r:embed="rId14" cstate="print"/>
          <a:srcRect/>
          <a:stretch>
            <a:fillRect/>
          </a:stretch>
        </p:blipFill>
        <p:spPr bwMode="auto">
          <a:xfrm>
            <a:off x="-19050" y="-14288"/>
            <a:ext cx="9182100" cy="6886576"/>
          </a:xfrm>
          <a:prstGeom prst="rect">
            <a:avLst/>
          </a:prstGeom>
          <a:noFill/>
        </p:spPr>
      </p:pic>
      <p:sp>
        <p:nvSpPr>
          <p:cNvPr id="1030" name="Rectangle 6"/>
          <p:cNvSpPr>
            <a:spLocks noGrp="1" noChangeArrowheads="1"/>
          </p:cNvSpPr>
          <p:nvPr>
            <p:ph type="sldNum" sz="quarter" idx="4"/>
          </p:nvPr>
        </p:nvSpPr>
        <p:spPr bwMode="auto">
          <a:xfrm>
            <a:off x="762000" y="6172200"/>
            <a:ext cx="1828800" cy="30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1400"/>
            </a:lvl1pPr>
          </a:lstStyle>
          <a:p>
            <a:fld id="{C5AF0E44-5B64-4A66-872E-7A91F60A2463}" type="slidenum">
              <a:rPr lang="en-US"/>
              <a:pPr/>
              <a:t>‹#›</a:t>
            </a:fld>
            <a:endParaRPr lang="en-US"/>
          </a:p>
        </p:txBody>
      </p:sp>
      <p:sp>
        <p:nvSpPr>
          <p:cNvPr id="1038" name="Rectangle 14"/>
          <p:cNvSpPr>
            <a:spLocks noGrp="1" noChangeArrowheads="1"/>
          </p:cNvSpPr>
          <p:nvPr>
            <p:ph type="title"/>
          </p:nvPr>
        </p:nvSpPr>
        <p:spPr bwMode="auto">
          <a:xfrm>
            <a:off x="762000" y="533400"/>
            <a:ext cx="7924800" cy="609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9" name="Rectangle 15"/>
          <p:cNvSpPr>
            <a:spLocks noGrp="1" noChangeArrowheads="1"/>
          </p:cNvSpPr>
          <p:nvPr>
            <p:ph type="body" idx="1"/>
          </p:nvPr>
        </p:nvSpPr>
        <p:spPr bwMode="auto">
          <a:xfrm>
            <a:off x="762000" y="2057400"/>
            <a:ext cx="7848600" cy="3200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rtl="0" fontAlgn="base">
        <a:spcBef>
          <a:spcPct val="0"/>
        </a:spcBef>
        <a:spcAft>
          <a:spcPct val="0"/>
        </a:spcAft>
        <a:defRPr sz="3200">
          <a:solidFill>
            <a:srgbClr val="717074"/>
          </a:solidFill>
          <a:latin typeface="+mj-lt"/>
          <a:ea typeface="+mj-ea"/>
          <a:cs typeface="+mj-cs"/>
        </a:defRPr>
      </a:lvl1pPr>
      <a:lvl2pPr algn="r" rtl="0" fontAlgn="base">
        <a:spcBef>
          <a:spcPct val="0"/>
        </a:spcBef>
        <a:spcAft>
          <a:spcPct val="0"/>
        </a:spcAft>
        <a:defRPr sz="3200">
          <a:solidFill>
            <a:srgbClr val="717074"/>
          </a:solidFill>
          <a:latin typeface="Arial" charset="0"/>
          <a:ea typeface="ＭＳ Ｐゴシック" pitchFamily="1" charset="-128"/>
        </a:defRPr>
      </a:lvl2pPr>
      <a:lvl3pPr algn="r" rtl="0" fontAlgn="base">
        <a:spcBef>
          <a:spcPct val="0"/>
        </a:spcBef>
        <a:spcAft>
          <a:spcPct val="0"/>
        </a:spcAft>
        <a:defRPr sz="3200">
          <a:solidFill>
            <a:srgbClr val="717074"/>
          </a:solidFill>
          <a:latin typeface="Arial" charset="0"/>
          <a:ea typeface="ＭＳ Ｐゴシック" pitchFamily="1" charset="-128"/>
        </a:defRPr>
      </a:lvl3pPr>
      <a:lvl4pPr algn="r" rtl="0" fontAlgn="base">
        <a:spcBef>
          <a:spcPct val="0"/>
        </a:spcBef>
        <a:spcAft>
          <a:spcPct val="0"/>
        </a:spcAft>
        <a:defRPr sz="3200">
          <a:solidFill>
            <a:srgbClr val="717074"/>
          </a:solidFill>
          <a:latin typeface="Arial" charset="0"/>
          <a:ea typeface="ＭＳ Ｐゴシック" pitchFamily="1" charset="-128"/>
        </a:defRPr>
      </a:lvl4pPr>
      <a:lvl5pPr algn="r" rtl="0" fontAlgn="base">
        <a:spcBef>
          <a:spcPct val="0"/>
        </a:spcBef>
        <a:spcAft>
          <a:spcPct val="0"/>
        </a:spcAft>
        <a:defRPr sz="3200">
          <a:solidFill>
            <a:srgbClr val="717074"/>
          </a:solidFill>
          <a:latin typeface="Arial" charset="0"/>
          <a:ea typeface="ＭＳ Ｐゴシック" pitchFamily="1" charset="-128"/>
        </a:defRPr>
      </a:lvl5pPr>
      <a:lvl6pPr marL="457200" algn="r" rtl="0" fontAlgn="base">
        <a:spcBef>
          <a:spcPct val="0"/>
        </a:spcBef>
        <a:spcAft>
          <a:spcPct val="0"/>
        </a:spcAft>
        <a:defRPr sz="3200">
          <a:solidFill>
            <a:srgbClr val="717074"/>
          </a:solidFill>
          <a:latin typeface="Arial" charset="0"/>
          <a:ea typeface="ＭＳ Ｐゴシック" pitchFamily="1" charset="-128"/>
        </a:defRPr>
      </a:lvl6pPr>
      <a:lvl7pPr marL="914400" algn="r" rtl="0" fontAlgn="base">
        <a:spcBef>
          <a:spcPct val="0"/>
        </a:spcBef>
        <a:spcAft>
          <a:spcPct val="0"/>
        </a:spcAft>
        <a:defRPr sz="3200">
          <a:solidFill>
            <a:srgbClr val="717074"/>
          </a:solidFill>
          <a:latin typeface="Arial" charset="0"/>
          <a:ea typeface="ＭＳ Ｐゴシック" pitchFamily="1" charset="-128"/>
        </a:defRPr>
      </a:lvl7pPr>
      <a:lvl8pPr marL="1371600" algn="r" rtl="0" fontAlgn="base">
        <a:spcBef>
          <a:spcPct val="0"/>
        </a:spcBef>
        <a:spcAft>
          <a:spcPct val="0"/>
        </a:spcAft>
        <a:defRPr sz="3200">
          <a:solidFill>
            <a:srgbClr val="717074"/>
          </a:solidFill>
          <a:latin typeface="Arial" charset="0"/>
          <a:ea typeface="ＭＳ Ｐゴシック" pitchFamily="1" charset="-128"/>
        </a:defRPr>
      </a:lvl8pPr>
      <a:lvl9pPr marL="1828800" algn="r" rtl="0" fontAlgn="base">
        <a:spcBef>
          <a:spcPct val="0"/>
        </a:spcBef>
        <a:spcAft>
          <a:spcPct val="0"/>
        </a:spcAft>
        <a:defRPr sz="3200">
          <a:solidFill>
            <a:srgbClr val="717074"/>
          </a:solidFill>
          <a:latin typeface="Arial" charset="0"/>
          <a:ea typeface="ＭＳ Ｐゴシック" pitchFamily="1" charset="-128"/>
        </a:defRPr>
      </a:lvl9pPr>
    </p:titleStyle>
    <p:bodyStyle>
      <a:lvl1pPr marL="342900" indent="-342900" algn="l" rtl="0" fontAlgn="base">
        <a:spcBef>
          <a:spcPct val="20000"/>
        </a:spcBef>
        <a:spcAft>
          <a:spcPct val="0"/>
        </a:spcAft>
        <a:defRPr sz="1600">
          <a:solidFill>
            <a:schemeClr val="tx1"/>
          </a:solidFill>
          <a:latin typeface="+mn-lt"/>
          <a:ea typeface="+mn-ea"/>
          <a:cs typeface="+mn-cs"/>
        </a:defRPr>
      </a:lvl1pPr>
      <a:lvl2pPr marL="742950" indent="-285750" algn="l" rtl="0" fontAlgn="base">
        <a:spcBef>
          <a:spcPct val="20000"/>
        </a:spcBef>
        <a:spcAft>
          <a:spcPct val="0"/>
        </a:spcAft>
        <a:defRPr sz="1600">
          <a:solidFill>
            <a:schemeClr val="tx1"/>
          </a:solidFill>
          <a:latin typeface="+mn-lt"/>
          <a:ea typeface="+mn-ea"/>
        </a:defRPr>
      </a:lvl2pPr>
      <a:lvl3pPr marL="1143000" indent="-228600" algn="l" rtl="0" fontAlgn="base">
        <a:spcBef>
          <a:spcPct val="20000"/>
        </a:spcBef>
        <a:spcAft>
          <a:spcPct val="0"/>
        </a:spcAft>
        <a:defRPr sz="1600">
          <a:solidFill>
            <a:schemeClr val="tx1"/>
          </a:solidFill>
          <a:latin typeface="+mn-lt"/>
          <a:ea typeface="+mn-ea"/>
        </a:defRPr>
      </a:lvl3pPr>
      <a:lvl4pPr marL="1600200" indent="-228600" algn="l" rtl="0" fontAlgn="base">
        <a:spcBef>
          <a:spcPct val="20000"/>
        </a:spcBef>
        <a:spcAft>
          <a:spcPct val="0"/>
        </a:spcAft>
        <a:defRPr sz="1600">
          <a:solidFill>
            <a:schemeClr val="tx1"/>
          </a:solidFill>
          <a:latin typeface="+mn-lt"/>
          <a:ea typeface="+mn-ea"/>
        </a:defRPr>
      </a:lvl4pPr>
      <a:lvl5pPr marL="2057400" indent="-228600" algn="l" rtl="0" fontAlgn="base">
        <a:spcBef>
          <a:spcPct val="20000"/>
        </a:spcBef>
        <a:spcAft>
          <a:spcPct val="0"/>
        </a:spcAft>
        <a:defRPr sz="1600">
          <a:solidFill>
            <a:schemeClr val="tx1"/>
          </a:solidFill>
          <a:latin typeface="+mn-lt"/>
          <a:ea typeface="+mn-ea"/>
        </a:defRPr>
      </a:lvl5pPr>
      <a:lvl6pPr marL="2514600" indent="-228600" algn="l" rtl="0" fontAlgn="base">
        <a:spcBef>
          <a:spcPct val="20000"/>
        </a:spcBef>
        <a:spcAft>
          <a:spcPct val="0"/>
        </a:spcAft>
        <a:defRPr sz="1600">
          <a:solidFill>
            <a:schemeClr val="tx1"/>
          </a:solidFill>
          <a:latin typeface="+mn-lt"/>
          <a:ea typeface="+mn-ea"/>
        </a:defRPr>
      </a:lvl6pPr>
      <a:lvl7pPr marL="2971800" indent="-228600" algn="l" rtl="0" fontAlgn="base">
        <a:spcBef>
          <a:spcPct val="20000"/>
        </a:spcBef>
        <a:spcAft>
          <a:spcPct val="0"/>
        </a:spcAft>
        <a:defRPr sz="1600">
          <a:solidFill>
            <a:schemeClr val="tx1"/>
          </a:solidFill>
          <a:latin typeface="+mn-lt"/>
          <a:ea typeface="+mn-ea"/>
        </a:defRPr>
      </a:lvl7pPr>
      <a:lvl8pPr marL="3429000" indent="-228600" algn="l" rtl="0" fontAlgn="base">
        <a:spcBef>
          <a:spcPct val="20000"/>
        </a:spcBef>
        <a:spcAft>
          <a:spcPct val="0"/>
        </a:spcAft>
        <a:defRPr sz="1600">
          <a:solidFill>
            <a:schemeClr val="tx1"/>
          </a:solidFill>
          <a:latin typeface="+mn-lt"/>
          <a:ea typeface="+mn-ea"/>
        </a:defRPr>
      </a:lvl8pPr>
      <a:lvl9pPr marL="3886200" indent="-228600" algn="l" rtl="0" fontAlgn="base">
        <a:spcBef>
          <a:spcPct val="20000"/>
        </a:spcBef>
        <a:spcAft>
          <a:spcPct val="0"/>
        </a:spcAft>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523A00-AEBC-4DE1-99DD-5DE84174089B}" type="datetimeFigureOut">
              <a:rPr lang="en-US" smtClean="0"/>
              <a:pPr/>
              <a:t>3/11/2011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AF0E44-5B64-4A66-872E-7A91F60A246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wernham@pewtrusts.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pewtrusts.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ifc.org/ifcext/enviro.nsf/Content/GuidanceNot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equator-principles.com/principles.s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humanimpact.org/HumboldtGPU.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carbon.ucdenver.edu/~kkrizek/pdfs/EIARinpress.pdf" TargetMode="External"/><Relationship Id="rId2" Type="http://schemas.openxmlformats.org/officeDocument/2006/relationships/hyperlink" Target="http://www.cqgrd.gatech.edu/projects/decatur_transportation_plan/index.php"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cacvoices.org/healthylifestyles/environmental/HIA/"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4.xml.rels><?xml version="1.0" encoding="UTF-8" standalone="yes"?>
<Relationships xmlns="http://schemas.openxmlformats.org/package/2006/relationships"><Relationship Id="rId3" Type="http://schemas.openxmlformats.org/officeDocument/2006/relationships/hyperlink" Target="http://www.healthimpactproject.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healthimpactproject.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6" name="Rectangle 4"/>
          <p:cNvSpPr>
            <a:spLocks noGrp="1" noChangeArrowheads="1"/>
          </p:cNvSpPr>
          <p:nvPr>
            <p:ph type="ctrTitle"/>
          </p:nvPr>
        </p:nvSpPr>
        <p:spPr>
          <a:xfrm>
            <a:off x="533400" y="1600200"/>
            <a:ext cx="8001000" cy="1889125"/>
          </a:xfrm>
        </p:spPr>
        <p:txBody>
          <a:bodyPr/>
          <a:lstStyle/>
          <a:p>
            <a:pPr algn="l"/>
            <a:r>
              <a:rPr lang="en-US" sz="2800" b="1" dirty="0" smtClean="0">
                <a:solidFill>
                  <a:schemeClr val="accent1">
                    <a:lumMod val="50000"/>
                  </a:schemeClr>
                </a:solidFill>
                <a:effectLst>
                  <a:outerShdw blurRad="38100" dist="38100" dir="2700000" algn="tl">
                    <a:srgbClr val="000000">
                      <a:alpha val="43137"/>
                    </a:srgbClr>
                  </a:outerShdw>
                </a:effectLst>
              </a:rPr>
              <a:t>Health Impact Assessment:</a:t>
            </a:r>
            <a:br>
              <a:rPr lang="en-US" sz="2800" b="1" dirty="0" smtClean="0">
                <a:solidFill>
                  <a:schemeClr val="accent1">
                    <a:lumMod val="50000"/>
                  </a:schemeClr>
                </a:solidFill>
                <a:effectLst>
                  <a:outerShdw blurRad="38100" dist="38100" dir="2700000" algn="tl">
                    <a:srgbClr val="000000">
                      <a:alpha val="43137"/>
                    </a:srgbClr>
                  </a:outerShdw>
                </a:effectLst>
              </a:rPr>
            </a:br>
            <a:r>
              <a:rPr lang="en-US" sz="2800" b="1" dirty="0" smtClean="0">
                <a:solidFill>
                  <a:schemeClr val="accent1">
                    <a:lumMod val="50000"/>
                  </a:schemeClr>
                </a:solidFill>
              </a:rPr>
              <a:t>A tool to integrate health considerations into planning decisions</a:t>
            </a:r>
            <a:endParaRPr lang="en-US" sz="2800" dirty="0">
              <a:solidFill>
                <a:schemeClr val="accent1">
                  <a:lumMod val="50000"/>
                </a:schemeClr>
              </a:solidFill>
              <a:effectLst>
                <a:outerShdw blurRad="38100" dist="38100" dir="2700000" algn="tl">
                  <a:srgbClr val="000000">
                    <a:alpha val="43137"/>
                  </a:srgbClr>
                </a:outerShdw>
              </a:effectLst>
            </a:endParaRPr>
          </a:p>
        </p:txBody>
      </p:sp>
      <p:sp>
        <p:nvSpPr>
          <p:cNvPr id="320517" name="Rectangle 5"/>
          <p:cNvSpPr>
            <a:spLocks noGrp="1" noChangeArrowheads="1"/>
          </p:cNvSpPr>
          <p:nvPr>
            <p:ph type="subTitle" idx="1"/>
          </p:nvPr>
        </p:nvSpPr>
        <p:spPr>
          <a:xfrm>
            <a:off x="1524000" y="3505200"/>
            <a:ext cx="7086600" cy="1905000"/>
          </a:xfrm>
        </p:spPr>
        <p:txBody>
          <a:bodyPr/>
          <a:lstStyle/>
          <a:p>
            <a:pPr eaLnBrk="1" hangingPunct="1">
              <a:defRPr/>
            </a:pPr>
            <a:r>
              <a:rPr lang="en-US" sz="2000" b="1" dirty="0" smtClean="0">
                <a:solidFill>
                  <a:schemeClr val="bg2">
                    <a:lumMod val="50000"/>
                  </a:schemeClr>
                </a:solidFill>
              </a:rPr>
              <a:t>Aaron Wernham, M.D., M.S.</a:t>
            </a:r>
            <a:r>
              <a:rPr lang="en-US" sz="2000" dirty="0" smtClean="0">
                <a:solidFill>
                  <a:schemeClr val="bg2">
                    <a:lumMod val="50000"/>
                  </a:schemeClr>
                </a:solidFill>
              </a:rPr>
              <a:t/>
            </a:r>
            <a:br>
              <a:rPr lang="en-US" sz="2000" dirty="0" smtClean="0">
                <a:solidFill>
                  <a:schemeClr val="bg2">
                    <a:lumMod val="50000"/>
                  </a:schemeClr>
                </a:solidFill>
              </a:rPr>
            </a:br>
            <a:r>
              <a:rPr lang="en-US" sz="2000" dirty="0" smtClean="0">
                <a:solidFill>
                  <a:schemeClr val="bg2">
                    <a:lumMod val="50000"/>
                  </a:schemeClr>
                </a:solidFill>
              </a:rPr>
              <a:t>Director | The Health Impact Project</a:t>
            </a:r>
          </a:p>
          <a:p>
            <a:pPr eaLnBrk="1" hangingPunct="1">
              <a:defRPr/>
            </a:pPr>
            <a:r>
              <a:rPr lang="en-US" sz="2000" dirty="0" smtClean="0">
                <a:solidFill>
                  <a:schemeClr val="bg2">
                    <a:lumMod val="50000"/>
                  </a:schemeClr>
                </a:solidFill>
              </a:rPr>
              <a:t>901 E Street, NW, Washington, D.C. 2004</a:t>
            </a:r>
          </a:p>
          <a:p>
            <a:pPr eaLnBrk="1" hangingPunct="1">
              <a:defRPr/>
            </a:pPr>
            <a:r>
              <a:rPr lang="en-US" sz="2000" i="1" dirty="0" smtClean="0">
                <a:solidFill>
                  <a:schemeClr val="bg2">
                    <a:lumMod val="50000"/>
                  </a:schemeClr>
                </a:solidFill>
              </a:rPr>
              <a:t>p:</a:t>
            </a:r>
            <a:r>
              <a:rPr lang="en-US" sz="2000" dirty="0" smtClean="0">
                <a:solidFill>
                  <a:schemeClr val="bg2">
                    <a:lumMod val="50000"/>
                  </a:schemeClr>
                </a:solidFill>
              </a:rPr>
              <a:t> 202.540.6346 </a:t>
            </a:r>
          </a:p>
          <a:p>
            <a:pPr eaLnBrk="1" hangingPunct="1">
              <a:defRPr/>
            </a:pPr>
            <a:r>
              <a:rPr lang="en-US" sz="2000" i="1" dirty="0" smtClean="0">
                <a:solidFill>
                  <a:schemeClr val="bg2">
                    <a:lumMod val="50000"/>
                  </a:schemeClr>
                </a:solidFill>
              </a:rPr>
              <a:t>e:</a:t>
            </a:r>
            <a:r>
              <a:rPr lang="en-US" sz="2000" dirty="0" smtClean="0"/>
              <a:t> </a:t>
            </a:r>
            <a:r>
              <a:rPr lang="en-US" sz="2000" dirty="0" smtClean="0">
                <a:hlinkClick r:id="rId3"/>
              </a:rPr>
              <a:t>awernham@pewtrusts.org</a:t>
            </a:r>
            <a:r>
              <a:rPr lang="en-US" sz="2000" dirty="0" smtClean="0"/>
              <a:t> </a:t>
            </a:r>
          </a:p>
          <a:p>
            <a:pPr eaLnBrk="1" hangingPunct="1">
              <a:defRPr/>
            </a:pPr>
            <a:r>
              <a:rPr lang="en-US" sz="2000" dirty="0" smtClean="0">
                <a:hlinkClick r:id="rId4" tooltip="http://www.pewtrusts.org/"/>
              </a:rPr>
              <a:t>www.healthimpactproject.org</a:t>
            </a:r>
            <a:endParaRPr lang="en-US" sz="2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781800" y="6248400"/>
            <a:ext cx="1905000" cy="457200"/>
          </a:xfrm>
          <a:prstGeom prst="rect">
            <a:avLst/>
          </a:prstGeom>
        </p:spPr>
        <p:txBody>
          <a:bodyPr/>
          <a:lstStyle/>
          <a:p>
            <a:fld id="{BB03DD12-CDA9-4D89-AA2F-A06193573459}" type="slidenum">
              <a:rPr lang="en-US"/>
              <a:pPr/>
              <a:t>10</a:t>
            </a:fld>
            <a:endParaRPr lang="en-US"/>
          </a:p>
        </p:txBody>
      </p:sp>
      <p:sp>
        <p:nvSpPr>
          <p:cNvPr id="370690" name="Rectangle 2"/>
          <p:cNvSpPr>
            <a:spLocks noGrp="1" noChangeArrowheads="1"/>
          </p:cNvSpPr>
          <p:nvPr>
            <p:ph type="title"/>
          </p:nvPr>
        </p:nvSpPr>
        <p:spPr/>
        <p:txBody>
          <a:bodyPr/>
          <a:lstStyle/>
          <a:p>
            <a:r>
              <a:rPr lang="en-US" b="1" dirty="0">
                <a:solidFill>
                  <a:schemeClr val="accent1">
                    <a:lumMod val="50000"/>
                  </a:schemeClr>
                </a:solidFill>
                <a:effectLst>
                  <a:outerShdw blurRad="38100" dist="38100" dir="2700000" algn="tl">
                    <a:srgbClr val="000000">
                      <a:alpha val="43137"/>
                    </a:srgbClr>
                  </a:outerShdw>
                </a:effectLst>
              </a:rPr>
              <a:t>Types of HIA</a:t>
            </a:r>
          </a:p>
        </p:txBody>
      </p:sp>
      <p:sp>
        <p:nvSpPr>
          <p:cNvPr id="370691" name="Rectangle 3"/>
          <p:cNvSpPr>
            <a:spLocks noGrp="1" noChangeArrowheads="1"/>
          </p:cNvSpPr>
          <p:nvPr>
            <p:ph type="body" idx="1"/>
          </p:nvPr>
        </p:nvSpPr>
        <p:spPr>
          <a:xfrm>
            <a:off x="609600" y="1676400"/>
            <a:ext cx="8153400" cy="3581400"/>
          </a:xfrm>
        </p:spPr>
        <p:txBody>
          <a:bodyPr/>
          <a:lstStyle/>
          <a:p>
            <a:r>
              <a:rPr lang="en-US" sz="2800" dirty="0">
                <a:effectLst>
                  <a:outerShdw blurRad="38100" dist="38100" dir="2700000" algn="tl">
                    <a:srgbClr val="000000">
                      <a:alpha val="43137"/>
                    </a:srgbClr>
                  </a:outerShdw>
                </a:effectLst>
                <a:cs typeface="Arial" charset="0"/>
                <a:sym typeface="Wingdings" pitchFamily="2" charset="2"/>
              </a:rPr>
              <a:t>Rapid </a:t>
            </a:r>
            <a:r>
              <a:rPr lang="en-US" sz="2800" dirty="0" smtClean="0">
                <a:effectLst>
                  <a:outerShdw blurRad="38100" dist="38100" dir="2700000" algn="tl">
                    <a:srgbClr val="000000">
                      <a:alpha val="43137"/>
                    </a:srgbClr>
                  </a:outerShdw>
                </a:effectLst>
                <a:cs typeface="Arial" charset="0"/>
                <a:sym typeface="Wingdings" pitchFamily="2" charset="2"/>
              </a:rPr>
              <a:t>				Comprehensive</a:t>
            </a:r>
            <a:r>
              <a:rPr lang="en-US" sz="2800" dirty="0" smtClean="0">
                <a:effectLst>
                  <a:outerShdw blurRad="38100" dist="38100" dir="2700000" algn="tl">
                    <a:srgbClr val="000000">
                      <a:alpha val="43137"/>
                    </a:srgbClr>
                  </a:outerShdw>
                </a:effectLst>
              </a:rPr>
              <a:t> </a:t>
            </a:r>
            <a:endParaRPr lang="en-US" sz="2800" dirty="0">
              <a:effectLst>
                <a:outerShdw blurRad="38100" dist="38100" dir="2700000" algn="tl">
                  <a:srgbClr val="000000">
                    <a:alpha val="43137"/>
                  </a:srgbClr>
                </a:outerShdw>
              </a:effectLst>
            </a:endParaRPr>
          </a:p>
          <a:p>
            <a:r>
              <a:rPr lang="en-US" sz="2800" dirty="0">
                <a:effectLst>
                  <a:outerShdw blurRad="38100" dist="38100" dir="2700000" algn="tl">
                    <a:srgbClr val="000000">
                      <a:alpha val="43137"/>
                    </a:srgbClr>
                  </a:outerShdw>
                </a:effectLst>
              </a:rPr>
              <a:t>Voluntary </a:t>
            </a:r>
            <a:r>
              <a:rPr lang="en-US" sz="2800" dirty="0" smtClean="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sym typeface="Wingdings" pitchFamily="2" charset="2"/>
              </a:rPr>
              <a:t>Regulatory</a:t>
            </a:r>
            <a:endParaRPr lang="en-US" sz="2800" dirty="0">
              <a:effectLst>
                <a:outerShdw blurRad="38100" dist="38100" dir="2700000" algn="tl">
                  <a:srgbClr val="000000">
                    <a:alpha val="43137"/>
                  </a:srgbClr>
                </a:outerShdw>
              </a:effectLst>
              <a:sym typeface="Wingdings" pitchFamily="2" charset="2"/>
            </a:endParaRPr>
          </a:p>
          <a:p>
            <a:r>
              <a:rPr lang="en-US" sz="2800" dirty="0">
                <a:effectLst>
                  <a:outerShdw blurRad="38100" dist="38100" dir="2700000" algn="tl">
                    <a:srgbClr val="000000">
                      <a:alpha val="43137"/>
                    </a:srgbClr>
                  </a:outerShdw>
                </a:effectLst>
                <a:sym typeface="Wingdings" pitchFamily="2" charset="2"/>
              </a:rPr>
              <a:t>Retrospective </a:t>
            </a:r>
            <a:r>
              <a:rPr lang="en-US" sz="2800" dirty="0" smtClean="0">
                <a:effectLst>
                  <a:outerShdw blurRad="38100" dist="38100" dir="2700000" algn="tl">
                    <a:srgbClr val="000000">
                      <a:alpha val="43137"/>
                    </a:srgbClr>
                  </a:outerShdw>
                </a:effectLst>
                <a:sym typeface="Wingdings" pitchFamily="2" charset="2"/>
              </a:rPr>
              <a:t>			</a:t>
            </a:r>
            <a:r>
              <a:rPr lang="en-US" sz="2800" dirty="0" smtClean="0">
                <a:effectLst>
                  <a:outerShdw blurRad="38100" dist="38100" dir="2700000" algn="tl">
                    <a:srgbClr val="000000">
                      <a:alpha val="43137"/>
                    </a:srgbClr>
                  </a:outerShdw>
                </a:effectLst>
                <a:cs typeface="Arial" charset="0"/>
                <a:sym typeface="Wingdings" pitchFamily="2" charset="2"/>
              </a:rPr>
              <a:t>Prospective</a:t>
            </a:r>
            <a:endParaRPr lang="en-US" sz="2800" dirty="0">
              <a:effectLst>
                <a:outerShdw blurRad="38100" dist="38100" dir="2700000" algn="tl">
                  <a:srgbClr val="000000">
                    <a:alpha val="43137"/>
                  </a:srgbClr>
                </a:outerShdw>
              </a:effectLst>
              <a:cs typeface="Arial" charset="0"/>
              <a:sym typeface="Wingdings" pitchFamily="2" charset="2"/>
            </a:endParaRPr>
          </a:p>
          <a:p>
            <a:endParaRPr lang="en-US" sz="2800" dirty="0">
              <a:effectLst>
                <a:outerShdw blurRad="38100" dist="38100" dir="2700000" algn="tl">
                  <a:srgbClr val="000000">
                    <a:alpha val="43137"/>
                  </a:srgbClr>
                </a:outerShdw>
              </a:effectLst>
              <a:cs typeface="Arial" charset="0"/>
              <a:sym typeface="Wingdings" pitchFamily="2" charset="2"/>
            </a:endParaRPr>
          </a:p>
          <a:p>
            <a:endParaRPr lang="en-US" sz="2800" dirty="0" smtClean="0">
              <a:effectLst>
                <a:outerShdw blurRad="38100" dist="38100" dir="2700000" algn="tl">
                  <a:srgbClr val="000000">
                    <a:alpha val="43137"/>
                  </a:srgbClr>
                </a:outerShdw>
              </a:effectLst>
              <a:cs typeface="Arial" charset="0"/>
              <a:sym typeface="Wingdings" pitchFamily="2" charset="2"/>
            </a:endParaRPr>
          </a:p>
          <a:p>
            <a:r>
              <a:rPr lang="en-US" sz="2800" dirty="0" smtClean="0">
                <a:effectLst>
                  <a:outerShdw blurRad="38100" dist="38100" dir="2700000" algn="tl">
                    <a:srgbClr val="000000">
                      <a:alpha val="43137"/>
                    </a:srgbClr>
                  </a:outerShdw>
                </a:effectLst>
                <a:cs typeface="Arial" charset="0"/>
                <a:sym typeface="Wingdings" pitchFamily="2" charset="2"/>
              </a:rPr>
              <a:t>Initiated/conducted by:</a:t>
            </a:r>
          </a:p>
          <a:p>
            <a:r>
              <a:rPr lang="en-US" sz="2800" dirty="0" smtClean="0">
                <a:effectLst>
                  <a:outerShdw blurRad="38100" dist="38100" dir="2700000" algn="tl">
                    <a:srgbClr val="000000">
                      <a:alpha val="43137"/>
                    </a:srgbClr>
                  </a:outerShdw>
                </a:effectLst>
                <a:cs typeface="Arial" charset="0"/>
                <a:sym typeface="Wingdings" pitchFamily="2" charset="2"/>
              </a:rPr>
              <a:t>		Community       Industry        Agency</a:t>
            </a:r>
          </a:p>
          <a:p>
            <a:r>
              <a:rPr lang="en-US" sz="2800" dirty="0" smtClean="0">
                <a:effectLst>
                  <a:outerShdw blurRad="38100" dist="38100" dir="2700000" algn="tl">
                    <a:srgbClr val="000000">
                      <a:alpha val="43137"/>
                    </a:srgbClr>
                  </a:outerShdw>
                </a:effectLst>
                <a:cs typeface="Arial" charset="0"/>
                <a:sym typeface="Wingdings" pitchFamily="2" charset="2"/>
              </a:rPr>
              <a:t> 	     </a:t>
            </a:r>
            <a:endParaRPr lang="en-US" sz="2800" dirty="0">
              <a:effectLst>
                <a:outerShdw blurRad="38100" dist="38100" dir="2700000" algn="tl">
                  <a:srgbClr val="000000">
                    <a:alpha val="43137"/>
                  </a:srgbClr>
                </a:outerShdw>
              </a:effectLst>
              <a:cs typeface="Arial" charset="0"/>
              <a:sym typeface="Wingdings" pitchFamily="2" charset="2"/>
            </a:endParaRPr>
          </a:p>
        </p:txBody>
      </p:sp>
      <p:sp>
        <p:nvSpPr>
          <p:cNvPr id="6" name="Left-Right Arrow 5"/>
          <p:cNvSpPr/>
          <p:nvPr/>
        </p:nvSpPr>
        <p:spPr bwMode="auto">
          <a:xfrm>
            <a:off x="3124200" y="1752600"/>
            <a:ext cx="1600200" cy="22860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 name="Left-Right Arrow 6"/>
          <p:cNvSpPr/>
          <p:nvPr/>
        </p:nvSpPr>
        <p:spPr bwMode="auto">
          <a:xfrm>
            <a:off x="3124200" y="2286000"/>
            <a:ext cx="1600200" cy="22860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8" name="Left-Right Arrow 7"/>
          <p:cNvSpPr/>
          <p:nvPr/>
        </p:nvSpPr>
        <p:spPr bwMode="auto">
          <a:xfrm>
            <a:off x="3124200" y="2819400"/>
            <a:ext cx="1600200" cy="22860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0" name="Left-Right Arrow 9"/>
          <p:cNvSpPr/>
          <p:nvPr/>
        </p:nvSpPr>
        <p:spPr bwMode="auto">
          <a:xfrm>
            <a:off x="3429000" y="4953000"/>
            <a:ext cx="533400" cy="15240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1" name="Left-Right Arrow 10"/>
          <p:cNvSpPr/>
          <p:nvPr/>
        </p:nvSpPr>
        <p:spPr bwMode="auto">
          <a:xfrm>
            <a:off x="5410200" y="4953000"/>
            <a:ext cx="533400" cy="15240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705600" y="6248400"/>
            <a:ext cx="1905000" cy="457200"/>
          </a:xfrm>
          <a:prstGeom prst="rect">
            <a:avLst/>
          </a:prstGeom>
        </p:spPr>
        <p:txBody>
          <a:bodyPr/>
          <a:lstStyle/>
          <a:p>
            <a:fld id="{83399400-0439-4657-99D5-54AFB2B20A49}" type="slidenum">
              <a:rPr lang="en-US"/>
              <a:pPr/>
              <a:t>11</a:t>
            </a:fld>
            <a:endParaRPr lang="en-US"/>
          </a:p>
        </p:txBody>
      </p:sp>
      <p:sp>
        <p:nvSpPr>
          <p:cNvPr id="598018" name="Rectangle 2"/>
          <p:cNvSpPr>
            <a:spLocks noGrp="1" noChangeArrowheads="1"/>
          </p:cNvSpPr>
          <p:nvPr>
            <p:ph type="title"/>
          </p:nvPr>
        </p:nvSpPr>
        <p:spPr>
          <a:xfrm>
            <a:off x="685800" y="304800"/>
            <a:ext cx="7924800" cy="609600"/>
          </a:xfrm>
        </p:spPr>
        <p:txBody>
          <a:bodyPr/>
          <a:lstStyle/>
          <a:p>
            <a:r>
              <a:rPr lang="en-US" sz="3600" b="1" dirty="0" smtClean="0">
                <a:solidFill>
                  <a:schemeClr val="accent1">
                    <a:lumMod val="50000"/>
                  </a:schemeClr>
                </a:solidFill>
                <a:effectLst>
                  <a:outerShdw blurRad="38100" dist="38100" dir="2700000" algn="tl">
                    <a:srgbClr val="000000">
                      <a:alpha val="43137"/>
                    </a:srgbClr>
                  </a:outerShdw>
                </a:effectLst>
              </a:rPr>
              <a:t>Health Impact Assessment</a:t>
            </a:r>
            <a:br>
              <a:rPr lang="en-US" sz="3600" b="1" dirty="0" smtClean="0">
                <a:solidFill>
                  <a:schemeClr val="accent1">
                    <a:lumMod val="50000"/>
                  </a:schemeClr>
                </a:solidFill>
                <a:effectLst>
                  <a:outerShdw blurRad="38100" dist="38100" dir="2700000" algn="tl">
                    <a:srgbClr val="000000">
                      <a:alpha val="43137"/>
                    </a:srgbClr>
                  </a:outerShdw>
                </a:effectLst>
              </a:rPr>
            </a:br>
            <a:r>
              <a:rPr lang="en-US" b="1" dirty="0" smtClean="0">
                <a:solidFill>
                  <a:schemeClr val="accent1">
                    <a:lumMod val="50000"/>
                  </a:schemeClr>
                </a:solidFill>
              </a:rPr>
              <a:t>Current Applications:</a:t>
            </a:r>
            <a:r>
              <a:rPr lang="en-US" dirty="0"/>
              <a:t>			</a:t>
            </a:r>
          </a:p>
        </p:txBody>
      </p:sp>
      <p:sp>
        <p:nvSpPr>
          <p:cNvPr id="598019" name="Rectangle 3"/>
          <p:cNvSpPr>
            <a:spLocks noGrp="1" noChangeArrowheads="1"/>
          </p:cNvSpPr>
          <p:nvPr>
            <p:ph type="body" idx="1"/>
          </p:nvPr>
        </p:nvSpPr>
        <p:spPr>
          <a:xfrm>
            <a:off x="381000" y="1600200"/>
            <a:ext cx="8534400" cy="4343400"/>
          </a:xfrm>
        </p:spPr>
        <p:txBody>
          <a:bodyPr/>
          <a:lstStyle/>
          <a:p>
            <a:pPr>
              <a:lnSpc>
                <a:spcPct val="90000"/>
              </a:lnSpc>
            </a:pPr>
            <a:r>
              <a:rPr lang="en-US" sz="2800" u="sng" dirty="0" smtClean="0"/>
              <a:t>Canada and Australia</a:t>
            </a:r>
            <a:r>
              <a:rPr lang="en-US" sz="2800" dirty="0" smtClean="0"/>
              <a:t>: considerable work, both within EIA and for other policies and projects. </a:t>
            </a:r>
          </a:p>
          <a:p>
            <a:pPr>
              <a:lnSpc>
                <a:spcPct val="65000"/>
              </a:lnSpc>
              <a:buFont typeface="Wingdings" pitchFamily="2" charset="2"/>
              <a:buNone/>
            </a:pPr>
            <a:r>
              <a:rPr lang="en-US" sz="2000" dirty="0" smtClean="0"/>
              <a:t>	</a:t>
            </a:r>
            <a:endParaRPr lang="en-US" sz="1200" dirty="0" smtClean="0"/>
          </a:p>
          <a:p>
            <a:pPr>
              <a:lnSpc>
                <a:spcPct val="90000"/>
              </a:lnSpc>
            </a:pPr>
            <a:r>
              <a:rPr lang="en-US" sz="2800" u="sng" dirty="0" smtClean="0"/>
              <a:t>EU</a:t>
            </a:r>
            <a:r>
              <a:rPr lang="en-US" sz="2800" dirty="0" smtClean="0"/>
              <a:t>:  common use of HIA</a:t>
            </a:r>
          </a:p>
          <a:p>
            <a:pPr lvl="1">
              <a:lnSpc>
                <a:spcPct val="90000"/>
              </a:lnSpc>
              <a:buFont typeface="Arial" pitchFamily="34" charset="0"/>
              <a:buChar char="•"/>
            </a:pPr>
            <a:r>
              <a:rPr lang="en-US" sz="2800" dirty="0" smtClean="0"/>
              <a:t>broad applications in policy-making, land-use, etc</a:t>
            </a:r>
          </a:p>
          <a:p>
            <a:pPr lvl="1">
              <a:lnSpc>
                <a:spcPct val="90000"/>
              </a:lnSpc>
              <a:buFont typeface="Arial" pitchFamily="34" charset="0"/>
              <a:buChar char="•"/>
            </a:pPr>
            <a:r>
              <a:rPr lang="en-US" sz="2800" dirty="0" smtClean="0"/>
              <a:t>variety of governance structures</a:t>
            </a:r>
          </a:p>
          <a:p>
            <a:pPr lvl="1">
              <a:lnSpc>
                <a:spcPct val="90000"/>
              </a:lnSpc>
            </a:pPr>
            <a:endParaRPr lang="en-US" sz="1800" dirty="0" smtClean="0"/>
          </a:p>
          <a:p>
            <a:pPr>
              <a:lnSpc>
                <a:spcPct val="90000"/>
              </a:lnSpc>
            </a:pPr>
            <a:r>
              <a:rPr lang="en-US" sz="2800" u="sng" dirty="0" smtClean="0"/>
              <a:t>U.S</a:t>
            </a:r>
            <a:r>
              <a:rPr lang="en-US" sz="2800" u="sng" dirty="0"/>
              <a:t>.</a:t>
            </a:r>
            <a:r>
              <a:rPr lang="en-US" sz="2800" dirty="0"/>
              <a:t>:  </a:t>
            </a:r>
            <a:r>
              <a:rPr lang="en-US" sz="2800" dirty="0" smtClean="0"/>
              <a:t>80+ HIAs </a:t>
            </a:r>
            <a:r>
              <a:rPr lang="en-US" sz="2800" dirty="0"/>
              <a:t>to </a:t>
            </a:r>
            <a:r>
              <a:rPr lang="en-US" sz="2800" dirty="0" smtClean="0"/>
              <a:t>date:</a:t>
            </a:r>
          </a:p>
          <a:p>
            <a:pPr lvl="1">
              <a:lnSpc>
                <a:spcPct val="90000"/>
              </a:lnSpc>
              <a:buFont typeface="Arial" pitchFamily="34" charset="0"/>
              <a:buChar char="•"/>
            </a:pPr>
            <a:r>
              <a:rPr lang="en-US" sz="2400" dirty="0" smtClean="0"/>
              <a:t>Sporadic, often funded by foundations</a:t>
            </a:r>
          </a:p>
          <a:p>
            <a:pPr lvl="1">
              <a:lnSpc>
                <a:spcPct val="90000"/>
              </a:lnSpc>
              <a:buFont typeface="Arial" pitchFamily="34" charset="0"/>
              <a:buChar char="•"/>
            </a:pPr>
            <a:r>
              <a:rPr lang="en-US" sz="2400" dirty="0" smtClean="0"/>
              <a:t>Other than some EIA laws, no formal requirements</a:t>
            </a:r>
            <a:endParaRPr lang="en-US" sz="2400" dirty="0"/>
          </a:p>
          <a:p>
            <a:pPr>
              <a:lnSpc>
                <a:spcPct val="90000"/>
              </a:lnSpc>
            </a:pPr>
            <a:endParaRPr lang="en-US" sz="1400" u="sng" dirty="0" smtClean="0"/>
          </a:p>
          <a:p>
            <a:pPr>
              <a:lnSpc>
                <a:spcPct val="90000"/>
              </a:lnSpc>
              <a:buFont typeface="Arial" pitchFamily="34" charset="0"/>
              <a:buChar char="•"/>
            </a:pPr>
            <a:endParaRPr lang="en-US" sz="2800" dirty="0" smtClean="0"/>
          </a:p>
          <a:p>
            <a:pPr>
              <a:lnSpc>
                <a:spcPct val="90000"/>
              </a:lnSpc>
              <a:buFont typeface="Arial" pitchFamily="34" charset="0"/>
              <a:buChar char="•"/>
            </a:pPr>
            <a:endParaRPr lang="en-US" sz="28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705600" y="6248400"/>
            <a:ext cx="1905000" cy="457200"/>
          </a:xfrm>
          <a:prstGeom prst="rect">
            <a:avLst/>
          </a:prstGeom>
        </p:spPr>
        <p:txBody>
          <a:bodyPr/>
          <a:lstStyle/>
          <a:p>
            <a:fld id="{80BA83CA-B336-48E4-BA6B-DA1D85A63BDA}" type="slidenum">
              <a:rPr lang="en-US"/>
              <a:pPr/>
              <a:t>12</a:t>
            </a:fld>
            <a:endParaRPr lang="en-US"/>
          </a:p>
        </p:txBody>
      </p:sp>
      <p:sp>
        <p:nvSpPr>
          <p:cNvPr id="600066" name="Rectangle 2"/>
          <p:cNvSpPr>
            <a:spLocks noGrp="1" noChangeArrowheads="1"/>
          </p:cNvSpPr>
          <p:nvPr>
            <p:ph type="title"/>
          </p:nvPr>
        </p:nvSpPr>
        <p:spPr>
          <a:xfrm>
            <a:off x="609600" y="228600"/>
            <a:ext cx="8001000" cy="609600"/>
          </a:xfrm>
        </p:spPr>
        <p:txBody>
          <a:bodyPr/>
          <a:lstStyle/>
          <a:p>
            <a:r>
              <a:rPr lang="en-US" sz="3600" b="1" dirty="0" smtClean="0">
                <a:solidFill>
                  <a:schemeClr val="accent1">
                    <a:lumMod val="50000"/>
                  </a:schemeClr>
                </a:solidFill>
                <a:effectLst>
                  <a:outerShdw blurRad="38100" dist="38100" dir="2700000" algn="tl">
                    <a:srgbClr val="000000">
                      <a:alpha val="43137"/>
                    </a:srgbClr>
                  </a:outerShdw>
                </a:effectLst>
              </a:rPr>
              <a:t>Health Impact Assessment</a:t>
            </a:r>
            <a:r>
              <a:rPr lang="en-US" sz="3600" b="1" dirty="0" smtClean="0">
                <a:solidFill>
                  <a:schemeClr val="accent1">
                    <a:lumMod val="50000"/>
                  </a:schemeClr>
                </a:solidFill>
              </a:rPr>
              <a:t/>
            </a:r>
            <a:br>
              <a:rPr lang="en-US" sz="3600" b="1" dirty="0" smtClean="0">
                <a:solidFill>
                  <a:schemeClr val="accent1">
                    <a:lumMod val="50000"/>
                  </a:schemeClr>
                </a:solidFill>
              </a:rPr>
            </a:br>
            <a:r>
              <a:rPr lang="en-US" sz="2800" b="1" dirty="0" smtClean="0">
                <a:solidFill>
                  <a:schemeClr val="accent1">
                    <a:lumMod val="50000"/>
                  </a:schemeClr>
                </a:solidFill>
              </a:rPr>
              <a:t>International business is starting to use it.</a:t>
            </a:r>
          </a:p>
        </p:txBody>
      </p:sp>
      <p:sp>
        <p:nvSpPr>
          <p:cNvPr id="600067" name="Rectangle 3"/>
          <p:cNvSpPr>
            <a:spLocks noGrp="1" noChangeArrowheads="1"/>
          </p:cNvSpPr>
          <p:nvPr>
            <p:ph type="body" idx="1"/>
          </p:nvPr>
        </p:nvSpPr>
        <p:spPr>
          <a:xfrm>
            <a:off x="990600" y="1981200"/>
            <a:ext cx="7696200" cy="4572000"/>
          </a:xfrm>
        </p:spPr>
        <p:txBody>
          <a:bodyPr/>
          <a:lstStyle/>
          <a:p>
            <a:pPr>
              <a:lnSpc>
                <a:spcPct val="90000"/>
              </a:lnSpc>
            </a:pPr>
            <a:r>
              <a:rPr lang="en-US" sz="2600" u="sng" dirty="0">
                <a:solidFill>
                  <a:schemeClr val="accent4">
                    <a:lumMod val="85000"/>
                    <a:lumOff val="15000"/>
                  </a:schemeClr>
                </a:solidFill>
              </a:rPr>
              <a:t>World Bank and IFC</a:t>
            </a:r>
            <a:r>
              <a:rPr lang="en-US" sz="2600" dirty="0">
                <a:solidFill>
                  <a:schemeClr val="accent4">
                    <a:lumMod val="85000"/>
                    <a:lumOff val="15000"/>
                  </a:schemeClr>
                </a:solidFill>
              </a:rPr>
              <a:t>:  part of evaluation standards for large development loans</a:t>
            </a:r>
          </a:p>
          <a:p>
            <a:pPr>
              <a:lnSpc>
                <a:spcPct val="90000"/>
              </a:lnSpc>
              <a:buFont typeface="Wingdings" pitchFamily="2" charset="2"/>
              <a:buNone/>
            </a:pPr>
            <a:r>
              <a:rPr lang="en-US" sz="2600" dirty="0">
                <a:solidFill>
                  <a:schemeClr val="accent4">
                    <a:lumMod val="85000"/>
                    <a:lumOff val="15000"/>
                  </a:schemeClr>
                </a:solidFill>
              </a:rPr>
              <a:t>	</a:t>
            </a:r>
            <a:r>
              <a:rPr lang="en-US" sz="2200" i="1" dirty="0">
                <a:solidFill>
                  <a:schemeClr val="accent4">
                    <a:lumMod val="85000"/>
                    <a:lumOff val="15000"/>
                  </a:schemeClr>
                </a:solidFill>
              </a:rPr>
              <a:t>(IFC Guidance Note 4:</a:t>
            </a:r>
            <a:r>
              <a:rPr lang="en-US" sz="2000" i="1" dirty="0">
                <a:solidFill>
                  <a:schemeClr val="accent4">
                    <a:lumMod val="85000"/>
                    <a:lumOff val="15000"/>
                  </a:schemeClr>
                </a:solidFill>
              </a:rPr>
              <a:t>  </a:t>
            </a:r>
            <a:r>
              <a:rPr lang="en-US" sz="2000" i="1" dirty="0">
                <a:solidFill>
                  <a:schemeClr val="accent4">
                    <a:lumMod val="85000"/>
                    <a:lumOff val="15000"/>
                  </a:schemeClr>
                </a:solidFill>
                <a:hlinkClick r:id="rId3"/>
              </a:rPr>
              <a:t>http://www.ifc.org/ifcext/enviro.nsf/Content/GuidanceNotes</a:t>
            </a:r>
            <a:r>
              <a:rPr lang="en-US" sz="2000" i="1" dirty="0">
                <a:solidFill>
                  <a:schemeClr val="accent4">
                    <a:lumMod val="85000"/>
                    <a:lumOff val="15000"/>
                  </a:schemeClr>
                </a:solidFill>
              </a:rPr>
              <a:t>)</a:t>
            </a:r>
          </a:p>
          <a:p>
            <a:pPr>
              <a:lnSpc>
                <a:spcPct val="90000"/>
              </a:lnSpc>
              <a:buFont typeface="Wingdings" pitchFamily="2" charset="2"/>
              <a:buNone/>
            </a:pPr>
            <a:endParaRPr lang="en-US" sz="2000" i="1" dirty="0">
              <a:solidFill>
                <a:schemeClr val="accent4">
                  <a:lumMod val="85000"/>
                  <a:lumOff val="15000"/>
                </a:schemeClr>
              </a:solidFill>
            </a:endParaRPr>
          </a:p>
          <a:p>
            <a:pPr>
              <a:lnSpc>
                <a:spcPct val="90000"/>
              </a:lnSpc>
              <a:buFont typeface="Wingdings" pitchFamily="2" charset="2"/>
              <a:buNone/>
            </a:pPr>
            <a:endParaRPr lang="en-US" sz="2000" dirty="0">
              <a:solidFill>
                <a:schemeClr val="accent4">
                  <a:lumMod val="85000"/>
                  <a:lumOff val="15000"/>
                </a:schemeClr>
              </a:solidFill>
            </a:endParaRPr>
          </a:p>
          <a:p>
            <a:pPr>
              <a:lnSpc>
                <a:spcPct val="70000"/>
              </a:lnSpc>
            </a:pPr>
            <a:r>
              <a:rPr lang="en-US" sz="2600" u="sng" dirty="0">
                <a:solidFill>
                  <a:schemeClr val="accent4">
                    <a:lumMod val="85000"/>
                    <a:lumOff val="15000"/>
                  </a:schemeClr>
                </a:solidFill>
              </a:rPr>
              <a:t>Equator Principles</a:t>
            </a:r>
            <a:r>
              <a:rPr lang="en-US" sz="2600" dirty="0">
                <a:solidFill>
                  <a:schemeClr val="accent4">
                    <a:lumMod val="85000"/>
                    <a:lumOff val="15000"/>
                  </a:schemeClr>
                </a:solidFill>
              </a:rPr>
              <a:t>: </a:t>
            </a:r>
            <a:r>
              <a:rPr lang="en-US" sz="2600" i="1" dirty="0">
                <a:solidFill>
                  <a:schemeClr val="accent4">
                    <a:lumMod val="85000"/>
                    <a:lumOff val="15000"/>
                  </a:schemeClr>
                </a:solidFill>
              </a:rPr>
              <a:t>ratified by the majority of large lending banks worldwide, the Equator Principles delineate ethical requirements for large development loans: they refer to IFC standards </a:t>
            </a:r>
          </a:p>
          <a:p>
            <a:pPr>
              <a:lnSpc>
                <a:spcPct val="70000"/>
              </a:lnSpc>
              <a:buFont typeface="Wingdings" pitchFamily="2" charset="2"/>
              <a:buNone/>
            </a:pPr>
            <a:r>
              <a:rPr lang="en-US" sz="2600" i="1" dirty="0">
                <a:solidFill>
                  <a:schemeClr val="accent4">
                    <a:lumMod val="85000"/>
                    <a:lumOff val="15000"/>
                  </a:schemeClr>
                </a:solidFill>
              </a:rPr>
              <a:t>	(</a:t>
            </a:r>
            <a:r>
              <a:rPr lang="en-US" sz="2400" i="1" dirty="0">
                <a:solidFill>
                  <a:schemeClr val="accent4">
                    <a:lumMod val="85000"/>
                    <a:lumOff val="15000"/>
                  </a:schemeClr>
                </a:solidFill>
                <a:hlinkClick r:id="rId4"/>
              </a:rPr>
              <a:t>http://</a:t>
            </a:r>
            <a:r>
              <a:rPr lang="en-US" sz="2400" i="1" dirty="0" smtClean="0">
                <a:solidFill>
                  <a:schemeClr val="accent4">
                    <a:lumMod val="85000"/>
                    <a:lumOff val="15000"/>
                  </a:schemeClr>
                </a:solidFill>
                <a:hlinkClick r:id="rId4"/>
              </a:rPr>
              <a:t>www.equator-principles.com/principles.shtml</a:t>
            </a:r>
            <a:r>
              <a:rPr lang="en-US" sz="2400" i="1" dirty="0" smtClean="0">
                <a:solidFill>
                  <a:schemeClr val="accent4">
                    <a:lumMod val="85000"/>
                    <a:lumOff val="15000"/>
                  </a:schemeClr>
                </a:solidFill>
              </a:rPr>
              <a:t> )</a:t>
            </a:r>
            <a:endParaRPr lang="en-US" sz="2600" dirty="0">
              <a:solidFill>
                <a:schemeClr val="accent4">
                  <a:lumMod val="85000"/>
                  <a:lumOff val="15000"/>
                </a:schemeClr>
              </a:solidFill>
            </a:endParaRPr>
          </a:p>
          <a:p>
            <a:pPr>
              <a:lnSpc>
                <a:spcPct val="90000"/>
              </a:lnSpc>
            </a:pPr>
            <a:endParaRPr lang="en-US" sz="2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319490" name="Picture 2"/>
          <p:cNvPicPr preferRelativeResize="0">
            <a:picLocks noChangeAspect="1" noChangeArrowheads="1"/>
          </p:cNvPicPr>
          <p:nvPr/>
        </p:nvPicPr>
        <p:blipFill>
          <a:blip r:embed="rId3"/>
          <a:srcRect/>
          <a:stretch>
            <a:fillRect/>
          </a:stretch>
        </p:blipFill>
        <p:spPr bwMode="auto">
          <a:xfrm>
            <a:off x="528638" y="6232525"/>
            <a:ext cx="19050" cy="9525"/>
          </a:xfrm>
          <a:prstGeom prst="rect">
            <a:avLst/>
          </a:prstGeom>
          <a:noFill/>
          <a:ln w="9525">
            <a:noFill/>
            <a:miter lim="800000"/>
            <a:headEnd/>
            <a:tailEnd/>
          </a:ln>
        </p:spPr>
      </p:pic>
      <p:sp>
        <p:nvSpPr>
          <p:cNvPr id="319491" name="Freeform 3"/>
          <p:cNvSpPr>
            <a:spLocks/>
          </p:cNvSpPr>
          <p:nvPr/>
        </p:nvSpPr>
        <p:spPr bwMode="auto">
          <a:xfrm>
            <a:off x="1138238" y="554038"/>
            <a:ext cx="1030287" cy="803275"/>
          </a:xfrm>
          <a:custGeom>
            <a:avLst/>
            <a:gdLst/>
            <a:ahLst/>
            <a:cxnLst>
              <a:cxn ang="0">
                <a:pos x="2" y="49"/>
              </a:cxn>
              <a:cxn ang="0">
                <a:pos x="0" y="48"/>
              </a:cxn>
              <a:cxn ang="0">
                <a:pos x="1" y="45"/>
              </a:cxn>
              <a:cxn ang="0">
                <a:pos x="1" y="43"/>
              </a:cxn>
              <a:cxn ang="0">
                <a:pos x="2" y="42"/>
              </a:cxn>
              <a:cxn ang="0">
                <a:pos x="2" y="44"/>
              </a:cxn>
              <a:cxn ang="0">
                <a:pos x="2" y="45"/>
              </a:cxn>
              <a:cxn ang="0">
                <a:pos x="4" y="44"/>
              </a:cxn>
              <a:cxn ang="0">
                <a:pos x="4" y="42"/>
              </a:cxn>
              <a:cxn ang="0">
                <a:pos x="4" y="40"/>
              </a:cxn>
              <a:cxn ang="0">
                <a:pos x="3" y="36"/>
              </a:cxn>
              <a:cxn ang="0">
                <a:pos x="5" y="36"/>
              </a:cxn>
              <a:cxn ang="0">
                <a:pos x="7" y="36"/>
              </a:cxn>
              <a:cxn ang="0">
                <a:pos x="5" y="34"/>
              </a:cxn>
              <a:cxn ang="0">
                <a:pos x="3" y="34"/>
              </a:cxn>
              <a:cxn ang="0">
                <a:pos x="3" y="31"/>
              </a:cxn>
              <a:cxn ang="0">
                <a:pos x="4" y="26"/>
              </a:cxn>
              <a:cxn ang="0">
                <a:pos x="4" y="20"/>
              </a:cxn>
              <a:cxn ang="0">
                <a:pos x="2" y="13"/>
              </a:cxn>
              <a:cxn ang="0">
                <a:pos x="3" y="7"/>
              </a:cxn>
              <a:cxn ang="0">
                <a:pos x="14" y="11"/>
              </a:cxn>
              <a:cxn ang="0">
                <a:pos x="24" y="15"/>
              </a:cxn>
              <a:cxn ang="0">
                <a:pos x="28" y="17"/>
              </a:cxn>
              <a:cxn ang="0">
                <a:pos x="30" y="19"/>
              </a:cxn>
              <a:cxn ang="0">
                <a:pos x="30" y="25"/>
              </a:cxn>
              <a:cxn ang="0">
                <a:pos x="27" y="28"/>
              </a:cxn>
              <a:cxn ang="0">
                <a:pos x="28" y="31"/>
              </a:cxn>
              <a:cxn ang="0">
                <a:pos x="27" y="33"/>
              </a:cxn>
              <a:cxn ang="0">
                <a:pos x="28" y="34"/>
              </a:cxn>
              <a:cxn ang="0">
                <a:pos x="31" y="29"/>
              </a:cxn>
              <a:cxn ang="0">
                <a:pos x="33" y="26"/>
              </a:cxn>
              <a:cxn ang="0">
                <a:pos x="36" y="22"/>
              </a:cxn>
              <a:cxn ang="0">
                <a:pos x="32" y="12"/>
              </a:cxn>
              <a:cxn ang="0">
                <a:pos x="33" y="11"/>
              </a:cxn>
              <a:cxn ang="0">
                <a:pos x="35" y="9"/>
              </a:cxn>
              <a:cxn ang="0">
                <a:pos x="34" y="5"/>
              </a:cxn>
              <a:cxn ang="0">
                <a:pos x="33" y="0"/>
              </a:cxn>
              <a:cxn ang="0">
                <a:pos x="76" y="11"/>
              </a:cxn>
              <a:cxn ang="0">
                <a:pos x="110" y="19"/>
              </a:cxn>
              <a:cxn ang="0">
                <a:pos x="98" y="71"/>
              </a:cxn>
              <a:cxn ang="0">
                <a:pos x="97" y="73"/>
              </a:cxn>
              <a:cxn ang="0">
                <a:pos x="98" y="74"/>
              </a:cxn>
              <a:cxn ang="0">
                <a:pos x="98" y="76"/>
              </a:cxn>
              <a:cxn ang="0">
                <a:pos x="98" y="77"/>
              </a:cxn>
              <a:cxn ang="0">
                <a:pos x="98" y="80"/>
              </a:cxn>
              <a:cxn ang="0">
                <a:pos x="67" y="74"/>
              </a:cxn>
              <a:cxn ang="0">
                <a:pos x="64" y="74"/>
              </a:cxn>
              <a:cxn ang="0">
                <a:pos x="61" y="73"/>
              </a:cxn>
              <a:cxn ang="0">
                <a:pos x="58" y="74"/>
              </a:cxn>
              <a:cxn ang="0">
                <a:pos x="54" y="73"/>
              </a:cxn>
              <a:cxn ang="0">
                <a:pos x="50" y="74"/>
              </a:cxn>
              <a:cxn ang="0">
                <a:pos x="46" y="73"/>
              </a:cxn>
              <a:cxn ang="0">
                <a:pos x="37" y="73"/>
              </a:cxn>
              <a:cxn ang="0">
                <a:pos x="30" y="70"/>
              </a:cxn>
              <a:cxn ang="0">
                <a:pos x="24" y="70"/>
              </a:cxn>
              <a:cxn ang="0">
                <a:pos x="15" y="67"/>
              </a:cxn>
              <a:cxn ang="0">
                <a:pos x="14" y="60"/>
              </a:cxn>
              <a:cxn ang="0">
                <a:pos x="14" y="56"/>
              </a:cxn>
              <a:cxn ang="0">
                <a:pos x="9" y="54"/>
              </a:cxn>
              <a:cxn ang="0">
                <a:pos x="7" y="52"/>
              </a:cxn>
            </a:cxnLst>
            <a:rect l="0" t="0" r="r" b="b"/>
            <a:pathLst>
              <a:path w="110" h="80">
                <a:moveTo>
                  <a:pt x="4" y="51"/>
                </a:moveTo>
                <a:lnTo>
                  <a:pt x="2" y="49"/>
                </a:lnTo>
                <a:lnTo>
                  <a:pt x="1" y="49"/>
                </a:lnTo>
                <a:lnTo>
                  <a:pt x="0" y="48"/>
                </a:lnTo>
                <a:lnTo>
                  <a:pt x="0" y="48"/>
                </a:lnTo>
                <a:lnTo>
                  <a:pt x="1" y="45"/>
                </a:lnTo>
                <a:lnTo>
                  <a:pt x="1" y="44"/>
                </a:lnTo>
                <a:lnTo>
                  <a:pt x="1" y="43"/>
                </a:lnTo>
                <a:lnTo>
                  <a:pt x="1" y="42"/>
                </a:lnTo>
                <a:lnTo>
                  <a:pt x="2" y="42"/>
                </a:lnTo>
                <a:lnTo>
                  <a:pt x="2" y="42"/>
                </a:lnTo>
                <a:lnTo>
                  <a:pt x="2" y="44"/>
                </a:lnTo>
                <a:lnTo>
                  <a:pt x="2" y="44"/>
                </a:lnTo>
                <a:lnTo>
                  <a:pt x="2" y="45"/>
                </a:lnTo>
                <a:lnTo>
                  <a:pt x="2" y="46"/>
                </a:lnTo>
                <a:lnTo>
                  <a:pt x="4" y="44"/>
                </a:lnTo>
                <a:lnTo>
                  <a:pt x="4" y="43"/>
                </a:lnTo>
                <a:lnTo>
                  <a:pt x="4" y="42"/>
                </a:lnTo>
                <a:lnTo>
                  <a:pt x="5" y="41"/>
                </a:lnTo>
                <a:lnTo>
                  <a:pt x="4" y="40"/>
                </a:lnTo>
                <a:lnTo>
                  <a:pt x="3" y="40"/>
                </a:lnTo>
                <a:lnTo>
                  <a:pt x="3" y="36"/>
                </a:lnTo>
                <a:lnTo>
                  <a:pt x="3" y="36"/>
                </a:lnTo>
                <a:lnTo>
                  <a:pt x="5" y="36"/>
                </a:lnTo>
                <a:lnTo>
                  <a:pt x="5" y="36"/>
                </a:lnTo>
                <a:lnTo>
                  <a:pt x="7" y="36"/>
                </a:lnTo>
                <a:lnTo>
                  <a:pt x="5" y="34"/>
                </a:lnTo>
                <a:lnTo>
                  <a:pt x="5" y="34"/>
                </a:lnTo>
                <a:lnTo>
                  <a:pt x="5" y="34"/>
                </a:lnTo>
                <a:lnTo>
                  <a:pt x="3" y="34"/>
                </a:lnTo>
                <a:lnTo>
                  <a:pt x="3" y="32"/>
                </a:lnTo>
                <a:lnTo>
                  <a:pt x="3" y="31"/>
                </a:lnTo>
                <a:lnTo>
                  <a:pt x="4" y="28"/>
                </a:lnTo>
                <a:lnTo>
                  <a:pt x="4" y="26"/>
                </a:lnTo>
                <a:lnTo>
                  <a:pt x="4" y="25"/>
                </a:lnTo>
                <a:lnTo>
                  <a:pt x="4" y="20"/>
                </a:lnTo>
                <a:lnTo>
                  <a:pt x="4" y="19"/>
                </a:lnTo>
                <a:lnTo>
                  <a:pt x="2" y="13"/>
                </a:lnTo>
                <a:lnTo>
                  <a:pt x="3" y="9"/>
                </a:lnTo>
                <a:lnTo>
                  <a:pt x="3" y="7"/>
                </a:lnTo>
                <a:lnTo>
                  <a:pt x="4" y="4"/>
                </a:lnTo>
                <a:lnTo>
                  <a:pt x="14" y="11"/>
                </a:lnTo>
                <a:lnTo>
                  <a:pt x="19" y="14"/>
                </a:lnTo>
                <a:lnTo>
                  <a:pt x="24" y="15"/>
                </a:lnTo>
                <a:lnTo>
                  <a:pt x="26" y="17"/>
                </a:lnTo>
                <a:lnTo>
                  <a:pt x="28" y="17"/>
                </a:lnTo>
                <a:lnTo>
                  <a:pt x="29" y="17"/>
                </a:lnTo>
                <a:lnTo>
                  <a:pt x="30" y="19"/>
                </a:lnTo>
                <a:lnTo>
                  <a:pt x="30" y="24"/>
                </a:lnTo>
                <a:lnTo>
                  <a:pt x="30" y="25"/>
                </a:lnTo>
                <a:lnTo>
                  <a:pt x="28" y="26"/>
                </a:lnTo>
                <a:lnTo>
                  <a:pt x="27" y="28"/>
                </a:lnTo>
                <a:lnTo>
                  <a:pt x="27" y="30"/>
                </a:lnTo>
                <a:lnTo>
                  <a:pt x="28" y="31"/>
                </a:lnTo>
                <a:lnTo>
                  <a:pt x="28" y="32"/>
                </a:lnTo>
                <a:lnTo>
                  <a:pt x="27" y="33"/>
                </a:lnTo>
                <a:lnTo>
                  <a:pt x="27" y="34"/>
                </a:lnTo>
                <a:lnTo>
                  <a:pt x="28" y="34"/>
                </a:lnTo>
                <a:lnTo>
                  <a:pt x="30" y="33"/>
                </a:lnTo>
                <a:lnTo>
                  <a:pt x="31" y="29"/>
                </a:lnTo>
                <a:lnTo>
                  <a:pt x="32" y="28"/>
                </a:lnTo>
                <a:lnTo>
                  <a:pt x="33" y="26"/>
                </a:lnTo>
                <a:lnTo>
                  <a:pt x="36" y="23"/>
                </a:lnTo>
                <a:lnTo>
                  <a:pt x="36" y="22"/>
                </a:lnTo>
                <a:lnTo>
                  <a:pt x="35" y="18"/>
                </a:lnTo>
                <a:lnTo>
                  <a:pt x="32" y="12"/>
                </a:lnTo>
                <a:lnTo>
                  <a:pt x="32" y="11"/>
                </a:lnTo>
                <a:lnTo>
                  <a:pt x="33" y="11"/>
                </a:lnTo>
                <a:lnTo>
                  <a:pt x="34" y="11"/>
                </a:lnTo>
                <a:lnTo>
                  <a:pt x="35" y="9"/>
                </a:lnTo>
                <a:lnTo>
                  <a:pt x="35" y="6"/>
                </a:lnTo>
                <a:lnTo>
                  <a:pt x="34" y="5"/>
                </a:lnTo>
                <a:lnTo>
                  <a:pt x="33" y="4"/>
                </a:lnTo>
                <a:lnTo>
                  <a:pt x="33" y="0"/>
                </a:lnTo>
                <a:lnTo>
                  <a:pt x="55" y="6"/>
                </a:lnTo>
                <a:lnTo>
                  <a:pt x="76" y="11"/>
                </a:lnTo>
                <a:lnTo>
                  <a:pt x="110" y="19"/>
                </a:lnTo>
                <a:lnTo>
                  <a:pt x="110" y="19"/>
                </a:lnTo>
                <a:lnTo>
                  <a:pt x="98" y="71"/>
                </a:lnTo>
                <a:lnTo>
                  <a:pt x="98" y="71"/>
                </a:lnTo>
                <a:lnTo>
                  <a:pt x="98" y="72"/>
                </a:lnTo>
                <a:lnTo>
                  <a:pt x="97" y="73"/>
                </a:lnTo>
                <a:lnTo>
                  <a:pt x="98" y="74"/>
                </a:lnTo>
                <a:lnTo>
                  <a:pt x="98" y="74"/>
                </a:lnTo>
                <a:lnTo>
                  <a:pt x="99" y="75"/>
                </a:lnTo>
                <a:lnTo>
                  <a:pt x="98" y="76"/>
                </a:lnTo>
                <a:lnTo>
                  <a:pt x="98" y="76"/>
                </a:lnTo>
                <a:lnTo>
                  <a:pt x="98" y="77"/>
                </a:lnTo>
                <a:lnTo>
                  <a:pt x="98" y="79"/>
                </a:lnTo>
                <a:lnTo>
                  <a:pt x="98" y="80"/>
                </a:lnTo>
                <a:lnTo>
                  <a:pt x="69" y="73"/>
                </a:lnTo>
                <a:lnTo>
                  <a:pt x="67" y="74"/>
                </a:lnTo>
                <a:lnTo>
                  <a:pt x="65" y="74"/>
                </a:lnTo>
                <a:lnTo>
                  <a:pt x="64" y="74"/>
                </a:lnTo>
                <a:lnTo>
                  <a:pt x="62" y="74"/>
                </a:lnTo>
                <a:lnTo>
                  <a:pt x="61" y="73"/>
                </a:lnTo>
                <a:lnTo>
                  <a:pt x="59" y="73"/>
                </a:lnTo>
                <a:lnTo>
                  <a:pt x="58" y="74"/>
                </a:lnTo>
                <a:lnTo>
                  <a:pt x="56" y="73"/>
                </a:lnTo>
                <a:lnTo>
                  <a:pt x="54" y="73"/>
                </a:lnTo>
                <a:lnTo>
                  <a:pt x="52" y="74"/>
                </a:lnTo>
                <a:lnTo>
                  <a:pt x="50" y="74"/>
                </a:lnTo>
                <a:lnTo>
                  <a:pt x="47" y="74"/>
                </a:lnTo>
                <a:lnTo>
                  <a:pt x="46" y="73"/>
                </a:lnTo>
                <a:lnTo>
                  <a:pt x="43" y="72"/>
                </a:lnTo>
                <a:lnTo>
                  <a:pt x="37" y="73"/>
                </a:lnTo>
                <a:lnTo>
                  <a:pt x="35" y="71"/>
                </a:lnTo>
                <a:lnTo>
                  <a:pt x="30" y="70"/>
                </a:lnTo>
                <a:lnTo>
                  <a:pt x="27" y="69"/>
                </a:lnTo>
                <a:lnTo>
                  <a:pt x="24" y="70"/>
                </a:lnTo>
                <a:lnTo>
                  <a:pt x="19" y="69"/>
                </a:lnTo>
                <a:lnTo>
                  <a:pt x="15" y="67"/>
                </a:lnTo>
                <a:lnTo>
                  <a:pt x="14" y="66"/>
                </a:lnTo>
                <a:lnTo>
                  <a:pt x="14" y="60"/>
                </a:lnTo>
                <a:lnTo>
                  <a:pt x="15" y="59"/>
                </a:lnTo>
                <a:lnTo>
                  <a:pt x="14" y="56"/>
                </a:lnTo>
                <a:lnTo>
                  <a:pt x="11" y="54"/>
                </a:lnTo>
                <a:lnTo>
                  <a:pt x="9" y="54"/>
                </a:lnTo>
                <a:lnTo>
                  <a:pt x="8" y="53"/>
                </a:lnTo>
                <a:lnTo>
                  <a:pt x="7" y="52"/>
                </a:lnTo>
                <a:lnTo>
                  <a:pt x="4" y="51"/>
                </a:lnTo>
              </a:path>
            </a:pathLst>
          </a:custGeom>
          <a:solidFill>
            <a:srgbClr val="669900"/>
          </a:solidFill>
          <a:ln w="25400">
            <a:solidFill>
              <a:schemeClr val="bg1"/>
            </a:solidFill>
            <a:round/>
            <a:headEnd/>
            <a:tailEnd/>
          </a:ln>
        </p:spPr>
        <p:txBody>
          <a:bodyPr/>
          <a:lstStyle/>
          <a:p>
            <a:endParaRPr lang="en-US"/>
          </a:p>
        </p:txBody>
      </p:sp>
      <p:sp>
        <p:nvSpPr>
          <p:cNvPr id="319492" name="Freeform 4"/>
          <p:cNvSpPr>
            <a:spLocks/>
          </p:cNvSpPr>
          <p:nvPr/>
        </p:nvSpPr>
        <p:spPr bwMode="auto">
          <a:xfrm>
            <a:off x="866775" y="1057275"/>
            <a:ext cx="1236663" cy="1114425"/>
          </a:xfrm>
          <a:custGeom>
            <a:avLst/>
            <a:gdLst/>
            <a:ahLst/>
            <a:cxnLst>
              <a:cxn ang="0">
                <a:pos x="1" y="82"/>
              </a:cxn>
              <a:cxn ang="0">
                <a:pos x="0" y="76"/>
              </a:cxn>
              <a:cxn ang="0">
                <a:pos x="2" y="71"/>
              </a:cxn>
              <a:cxn ang="0">
                <a:pos x="2" y="63"/>
              </a:cxn>
              <a:cxn ang="0">
                <a:pos x="4" y="61"/>
              </a:cxn>
              <a:cxn ang="0">
                <a:pos x="6" y="58"/>
              </a:cxn>
              <a:cxn ang="0">
                <a:pos x="7" y="55"/>
              </a:cxn>
              <a:cxn ang="0">
                <a:pos x="13" y="46"/>
              </a:cxn>
              <a:cxn ang="0">
                <a:pos x="20" y="28"/>
              </a:cxn>
              <a:cxn ang="0">
                <a:pos x="25" y="16"/>
              </a:cxn>
              <a:cxn ang="0">
                <a:pos x="29" y="4"/>
              </a:cxn>
              <a:cxn ang="0">
                <a:pos x="30" y="1"/>
              </a:cxn>
              <a:cxn ang="0">
                <a:pos x="33" y="1"/>
              </a:cxn>
              <a:cxn ang="0">
                <a:pos x="36" y="2"/>
              </a:cxn>
              <a:cxn ang="0">
                <a:pos x="38" y="4"/>
              </a:cxn>
              <a:cxn ang="0">
                <a:pos x="43" y="6"/>
              </a:cxn>
              <a:cxn ang="0">
                <a:pos x="43" y="10"/>
              </a:cxn>
              <a:cxn ang="0">
                <a:pos x="44" y="17"/>
              </a:cxn>
              <a:cxn ang="0">
                <a:pos x="53" y="20"/>
              </a:cxn>
              <a:cxn ang="0">
                <a:pos x="59" y="20"/>
              </a:cxn>
              <a:cxn ang="0">
                <a:pos x="66" y="23"/>
              </a:cxn>
              <a:cxn ang="0">
                <a:pos x="75" y="23"/>
              </a:cxn>
              <a:cxn ang="0">
                <a:pos x="79" y="24"/>
              </a:cxn>
              <a:cxn ang="0">
                <a:pos x="83" y="23"/>
              </a:cxn>
              <a:cxn ang="0">
                <a:pos x="87" y="24"/>
              </a:cxn>
              <a:cxn ang="0">
                <a:pos x="90" y="23"/>
              </a:cxn>
              <a:cxn ang="0">
                <a:pos x="93" y="24"/>
              </a:cxn>
              <a:cxn ang="0">
                <a:pos x="96" y="24"/>
              </a:cxn>
              <a:cxn ang="0">
                <a:pos x="127" y="30"/>
              </a:cxn>
              <a:cxn ang="0">
                <a:pos x="128" y="34"/>
              </a:cxn>
              <a:cxn ang="0">
                <a:pos x="131" y="35"/>
              </a:cxn>
              <a:cxn ang="0">
                <a:pos x="125" y="49"/>
              </a:cxn>
              <a:cxn ang="0">
                <a:pos x="123" y="52"/>
              </a:cxn>
              <a:cxn ang="0">
                <a:pos x="120" y="55"/>
              </a:cxn>
              <a:cxn ang="0">
                <a:pos x="115" y="63"/>
              </a:cxn>
              <a:cxn ang="0">
                <a:pos x="118" y="65"/>
              </a:cxn>
              <a:cxn ang="0">
                <a:pos x="118" y="68"/>
              </a:cxn>
              <a:cxn ang="0">
                <a:pos x="118" y="69"/>
              </a:cxn>
              <a:cxn ang="0">
                <a:pos x="116" y="74"/>
              </a:cxn>
              <a:cxn ang="0">
                <a:pos x="63" y="100"/>
              </a:cxn>
            </a:cxnLst>
            <a:rect l="0" t="0" r="r" b="b"/>
            <a:pathLst>
              <a:path w="132" h="111">
                <a:moveTo>
                  <a:pt x="2" y="83"/>
                </a:moveTo>
                <a:lnTo>
                  <a:pt x="1" y="82"/>
                </a:lnTo>
                <a:lnTo>
                  <a:pt x="0" y="78"/>
                </a:lnTo>
                <a:lnTo>
                  <a:pt x="0" y="76"/>
                </a:lnTo>
                <a:lnTo>
                  <a:pt x="0" y="74"/>
                </a:lnTo>
                <a:lnTo>
                  <a:pt x="2" y="71"/>
                </a:lnTo>
                <a:lnTo>
                  <a:pt x="1" y="65"/>
                </a:lnTo>
                <a:lnTo>
                  <a:pt x="2" y="63"/>
                </a:lnTo>
                <a:lnTo>
                  <a:pt x="3" y="62"/>
                </a:lnTo>
                <a:lnTo>
                  <a:pt x="4" y="61"/>
                </a:lnTo>
                <a:lnTo>
                  <a:pt x="5" y="59"/>
                </a:lnTo>
                <a:lnTo>
                  <a:pt x="6" y="58"/>
                </a:lnTo>
                <a:lnTo>
                  <a:pt x="6" y="55"/>
                </a:lnTo>
                <a:lnTo>
                  <a:pt x="7" y="55"/>
                </a:lnTo>
                <a:lnTo>
                  <a:pt x="11" y="51"/>
                </a:lnTo>
                <a:lnTo>
                  <a:pt x="13" y="46"/>
                </a:lnTo>
                <a:lnTo>
                  <a:pt x="16" y="40"/>
                </a:lnTo>
                <a:lnTo>
                  <a:pt x="20" y="28"/>
                </a:lnTo>
                <a:lnTo>
                  <a:pt x="23" y="24"/>
                </a:lnTo>
                <a:lnTo>
                  <a:pt x="25" y="16"/>
                </a:lnTo>
                <a:lnTo>
                  <a:pt x="28" y="7"/>
                </a:lnTo>
                <a:lnTo>
                  <a:pt x="29" y="4"/>
                </a:lnTo>
                <a:lnTo>
                  <a:pt x="30" y="2"/>
                </a:lnTo>
                <a:lnTo>
                  <a:pt x="30" y="1"/>
                </a:lnTo>
                <a:lnTo>
                  <a:pt x="31" y="0"/>
                </a:lnTo>
                <a:lnTo>
                  <a:pt x="33" y="1"/>
                </a:lnTo>
                <a:lnTo>
                  <a:pt x="34" y="1"/>
                </a:lnTo>
                <a:lnTo>
                  <a:pt x="36" y="2"/>
                </a:lnTo>
                <a:lnTo>
                  <a:pt x="37" y="3"/>
                </a:lnTo>
                <a:lnTo>
                  <a:pt x="38" y="4"/>
                </a:lnTo>
                <a:lnTo>
                  <a:pt x="40" y="4"/>
                </a:lnTo>
                <a:lnTo>
                  <a:pt x="43" y="6"/>
                </a:lnTo>
                <a:lnTo>
                  <a:pt x="44" y="9"/>
                </a:lnTo>
                <a:lnTo>
                  <a:pt x="43" y="10"/>
                </a:lnTo>
                <a:lnTo>
                  <a:pt x="43" y="16"/>
                </a:lnTo>
                <a:lnTo>
                  <a:pt x="44" y="17"/>
                </a:lnTo>
                <a:lnTo>
                  <a:pt x="48" y="19"/>
                </a:lnTo>
                <a:lnTo>
                  <a:pt x="53" y="20"/>
                </a:lnTo>
                <a:lnTo>
                  <a:pt x="56" y="19"/>
                </a:lnTo>
                <a:lnTo>
                  <a:pt x="59" y="20"/>
                </a:lnTo>
                <a:lnTo>
                  <a:pt x="64" y="21"/>
                </a:lnTo>
                <a:lnTo>
                  <a:pt x="66" y="23"/>
                </a:lnTo>
                <a:lnTo>
                  <a:pt x="72" y="22"/>
                </a:lnTo>
                <a:lnTo>
                  <a:pt x="75" y="23"/>
                </a:lnTo>
                <a:lnTo>
                  <a:pt x="76" y="24"/>
                </a:lnTo>
                <a:lnTo>
                  <a:pt x="79" y="24"/>
                </a:lnTo>
                <a:lnTo>
                  <a:pt x="81" y="24"/>
                </a:lnTo>
                <a:lnTo>
                  <a:pt x="83" y="23"/>
                </a:lnTo>
                <a:lnTo>
                  <a:pt x="85" y="23"/>
                </a:lnTo>
                <a:lnTo>
                  <a:pt x="87" y="24"/>
                </a:lnTo>
                <a:lnTo>
                  <a:pt x="88" y="23"/>
                </a:lnTo>
                <a:lnTo>
                  <a:pt x="90" y="23"/>
                </a:lnTo>
                <a:lnTo>
                  <a:pt x="91" y="24"/>
                </a:lnTo>
                <a:lnTo>
                  <a:pt x="93" y="24"/>
                </a:lnTo>
                <a:lnTo>
                  <a:pt x="94" y="24"/>
                </a:lnTo>
                <a:lnTo>
                  <a:pt x="96" y="24"/>
                </a:lnTo>
                <a:lnTo>
                  <a:pt x="98" y="23"/>
                </a:lnTo>
                <a:lnTo>
                  <a:pt x="127" y="30"/>
                </a:lnTo>
                <a:lnTo>
                  <a:pt x="127" y="32"/>
                </a:lnTo>
                <a:lnTo>
                  <a:pt x="128" y="34"/>
                </a:lnTo>
                <a:lnTo>
                  <a:pt x="130" y="34"/>
                </a:lnTo>
                <a:lnTo>
                  <a:pt x="131" y="35"/>
                </a:lnTo>
                <a:lnTo>
                  <a:pt x="132" y="38"/>
                </a:lnTo>
                <a:lnTo>
                  <a:pt x="125" y="49"/>
                </a:lnTo>
                <a:lnTo>
                  <a:pt x="124" y="50"/>
                </a:lnTo>
                <a:lnTo>
                  <a:pt x="123" y="52"/>
                </a:lnTo>
                <a:lnTo>
                  <a:pt x="122" y="54"/>
                </a:lnTo>
                <a:lnTo>
                  <a:pt x="120" y="55"/>
                </a:lnTo>
                <a:lnTo>
                  <a:pt x="116" y="60"/>
                </a:lnTo>
                <a:lnTo>
                  <a:pt x="115" y="63"/>
                </a:lnTo>
                <a:lnTo>
                  <a:pt x="116" y="64"/>
                </a:lnTo>
                <a:lnTo>
                  <a:pt x="118" y="65"/>
                </a:lnTo>
                <a:lnTo>
                  <a:pt x="119" y="67"/>
                </a:lnTo>
                <a:lnTo>
                  <a:pt x="118" y="68"/>
                </a:lnTo>
                <a:lnTo>
                  <a:pt x="118" y="69"/>
                </a:lnTo>
                <a:lnTo>
                  <a:pt x="118" y="69"/>
                </a:lnTo>
                <a:lnTo>
                  <a:pt x="118" y="71"/>
                </a:lnTo>
                <a:lnTo>
                  <a:pt x="116" y="74"/>
                </a:lnTo>
                <a:lnTo>
                  <a:pt x="107" y="111"/>
                </a:lnTo>
                <a:lnTo>
                  <a:pt x="63" y="100"/>
                </a:lnTo>
                <a:lnTo>
                  <a:pt x="2" y="83"/>
                </a:lnTo>
              </a:path>
            </a:pathLst>
          </a:custGeom>
          <a:solidFill>
            <a:srgbClr val="669900"/>
          </a:solidFill>
          <a:ln w="25400">
            <a:solidFill>
              <a:schemeClr val="bg1"/>
            </a:solidFill>
            <a:round/>
            <a:headEnd/>
            <a:tailEnd/>
          </a:ln>
        </p:spPr>
        <p:txBody>
          <a:bodyPr/>
          <a:lstStyle/>
          <a:p>
            <a:endParaRPr lang="en-US"/>
          </a:p>
        </p:txBody>
      </p:sp>
      <p:sp>
        <p:nvSpPr>
          <p:cNvPr id="319493" name="Freeform 5"/>
          <p:cNvSpPr>
            <a:spLocks/>
          </p:cNvSpPr>
          <p:nvPr/>
        </p:nvSpPr>
        <p:spPr bwMode="auto">
          <a:xfrm>
            <a:off x="763588" y="1890713"/>
            <a:ext cx="1227137" cy="2260600"/>
          </a:xfrm>
          <a:custGeom>
            <a:avLst/>
            <a:gdLst/>
            <a:ahLst/>
            <a:cxnLst>
              <a:cxn ang="0">
                <a:pos x="74" y="219"/>
              </a:cxn>
              <a:cxn ang="0">
                <a:pos x="74" y="216"/>
              </a:cxn>
              <a:cxn ang="0">
                <a:pos x="73" y="214"/>
              </a:cxn>
              <a:cxn ang="0">
                <a:pos x="69" y="199"/>
              </a:cxn>
              <a:cxn ang="0">
                <a:pos x="62" y="191"/>
              </a:cxn>
              <a:cxn ang="0">
                <a:pos x="59" y="187"/>
              </a:cxn>
              <a:cxn ang="0">
                <a:pos x="57" y="183"/>
              </a:cxn>
              <a:cxn ang="0">
                <a:pos x="47" y="179"/>
              </a:cxn>
              <a:cxn ang="0">
                <a:pos x="40" y="172"/>
              </a:cxn>
              <a:cxn ang="0">
                <a:pos x="27" y="167"/>
              </a:cxn>
              <a:cxn ang="0">
                <a:pos x="27" y="162"/>
              </a:cxn>
              <a:cxn ang="0">
                <a:pos x="28" y="155"/>
              </a:cxn>
              <a:cxn ang="0">
                <a:pos x="25" y="149"/>
              </a:cxn>
              <a:cxn ang="0">
                <a:pos x="27" y="146"/>
              </a:cxn>
              <a:cxn ang="0">
                <a:pos x="19" y="133"/>
              </a:cxn>
              <a:cxn ang="0">
                <a:pos x="14" y="124"/>
              </a:cxn>
              <a:cxn ang="0">
                <a:pos x="17" y="118"/>
              </a:cxn>
              <a:cxn ang="0">
                <a:pos x="18" y="111"/>
              </a:cxn>
              <a:cxn ang="0">
                <a:pos x="11" y="105"/>
              </a:cxn>
              <a:cxn ang="0">
                <a:pos x="12" y="96"/>
              </a:cxn>
              <a:cxn ang="0">
                <a:pos x="14" y="92"/>
              </a:cxn>
              <a:cxn ang="0">
                <a:pos x="15" y="96"/>
              </a:cxn>
              <a:cxn ang="0">
                <a:pos x="18" y="96"/>
              </a:cxn>
              <a:cxn ang="0">
                <a:pos x="17" y="87"/>
              </a:cxn>
              <a:cxn ang="0">
                <a:pos x="14" y="89"/>
              </a:cxn>
              <a:cxn ang="0">
                <a:pos x="9" y="86"/>
              </a:cxn>
              <a:cxn ang="0">
                <a:pos x="8" y="75"/>
              </a:cxn>
              <a:cxn ang="0">
                <a:pos x="1" y="63"/>
              </a:cxn>
              <a:cxn ang="0">
                <a:pos x="2" y="57"/>
              </a:cxn>
              <a:cxn ang="0">
                <a:pos x="5" y="49"/>
              </a:cxn>
              <a:cxn ang="0">
                <a:pos x="2" y="39"/>
              </a:cxn>
              <a:cxn ang="0">
                <a:pos x="0" y="35"/>
              </a:cxn>
              <a:cxn ang="0">
                <a:pos x="0" y="30"/>
              </a:cxn>
              <a:cxn ang="0">
                <a:pos x="8" y="19"/>
              </a:cxn>
              <a:cxn ang="0">
                <a:pos x="11" y="12"/>
              </a:cxn>
              <a:cxn ang="0">
                <a:pos x="12" y="2"/>
              </a:cxn>
              <a:cxn ang="0">
                <a:pos x="58" y="79"/>
              </a:cxn>
              <a:cxn ang="0">
                <a:pos x="126" y="182"/>
              </a:cxn>
              <a:cxn ang="0">
                <a:pos x="127" y="188"/>
              </a:cxn>
              <a:cxn ang="0">
                <a:pos x="130" y="192"/>
              </a:cxn>
              <a:cxn ang="0">
                <a:pos x="131" y="196"/>
              </a:cxn>
              <a:cxn ang="0">
                <a:pos x="126" y="198"/>
              </a:cxn>
              <a:cxn ang="0">
                <a:pos x="119" y="210"/>
              </a:cxn>
              <a:cxn ang="0">
                <a:pos x="118" y="213"/>
              </a:cxn>
              <a:cxn ang="0">
                <a:pos x="117" y="218"/>
              </a:cxn>
              <a:cxn ang="0">
                <a:pos x="119" y="222"/>
              </a:cxn>
              <a:cxn ang="0">
                <a:pos x="117" y="224"/>
              </a:cxn>
            </a:cxnLst>
            <a:rect l="0" t="0" r="r" b="b"/>
            <a:pathLst>
              <a:path w="131" h="225">
                <a:moveTo>
                  <a:pt x="114" y="224"/>
                </a:moveTo>
                <a:lnTo>
                  <a:pt x="74" y="220"/>
                </a:lnTo>
                <a:lnTo>
                  <a:pt x="74" y="219"/>
                </a:lnTo>
                <a:lnTo>
                  <a:pt x="74" y="217"/>
                </a:lnTo>
                <a:lnTo>
                  <a:pt x="74" y="217"/>
                </a:lnTo>
                <a:lnTo>
                  <a:pt x="74" y="216"/>
                </a:lnTo>
                <a:lnTo>
                  <a:pt x="74" y="216"/>
                </a:lnTo>
                <a:lnTo>
                  <a:pt x="73" y="215"/>
                </a:lnTo>
                <a:lnTo>
                  <a:pt x="73" y="214"/>
                </a:lnTo>
                <a:lnTo>
                  <a:pt x="73" y="213"/>
                </a:lnTo>
                <a:lnTo>
                  <a:pt x="73" y="206"/>
                </a:lnTo>
                <a:lnTo>
                  <a:pt x="69" y="199"/>
                </a:lnTo>
                <a:lnTo>
                  <a:pt x="67" y="197"/>
                </a:lnTo>
                <a:lnTo>
                  <a:pt x="66" y="194"/>
                </a:lnTo>
                <a:lnTo>
                  <a:pt x="62" y="191"/>
                </a:lnTo>
                <a:lnTo>
                  <a:pt x="59" y="191"/>
                </a:lnTo>
                <a:lnTo>
                  <a:pt x="58" y="189"/>
                </a:lnTo>
                <a:lnTo>
                  <a:pt x="59" y="187"/>
                </a:lnTo>
                <a:lnTo>
                  <a:pt x="58" y="186"/>
                </a:lnTo>
                <a:lnTo>
                  <a:pt x="58" y="185"/>
                </a:lnTo>
                <a:lnTo>
                  <a:pt x="57" y="183"/>
                </a:lnTo>
                <a:lnTo>
                  <a:pt x="53" y="183"/>
                </a:lnTo>
                <a:lnTo>
                  <a:pt x="50" y="182"/>
                </a:lnTo>
                <a:lnTo>
                  <a:pt x="47" y="179"/>
                </a:lnTo>
                <a:lnTo>
                  <a:pt x="46" y="175"/>
                </a:lnTo>
                <a:lnTo>
                  <a:pt x="43" y="173"/>
                </a:lnTo>
                <a:lnTo>
                  <a:pt x="40" y="172"/>
                </a:lnTo>
                <a:lnTo>
                  <a:pt x="33" y="169"/>
                </a:lnTo>
                <a:lnTo>
                  <a:pt x="30" y="169"/>
                </a:lnTo>
                <a:lnTo>
                  <a:pt x="27" y="167"/>
                </a:lnTo>
                <a:lnTo>
                  <a:pt x="25" y="165"/>
                </a:lnTo>
                <a:lnTo>
                  <a:pt x="26" y="163"/>
                </a:lnTo>
                <a:lnTo>
                  <a:pt x="27" y="162"/>
                </a:lnTo>
                <a:lnTo>
                  <a:pt x="27" y="158"/>
                </a:lnTo>
                <a:lnTo>
                  <a:pt x="28" y="156"/>
                </a:lnTo>
                <a:lnTo>
                  <a:pt x="28" y="155"/>
                </a:lnTo>
                <a:lnTo>
                  <a:pt x="28" y="152"/>
                </a:lnTo>
                <a:lnTo>
                  <a:pt x="26" y="151"/>
                </a:lnTo>
                <a:lnTo>
                  <a:pt x="25" y="149"/>
                </a:lnTo>
                <a:lnTo>
                  <a:pt x="26" y="148"/>
                </a:lnTo>
                <a:lnTo>
                  <a:pt x="26" y="148"/>
                </a:lnTo>
                <a:lnTo>
                  <a:pt x="27" y="146"/>
                </a:lnTo>
                <a:lnTo>
                  <a:pt x="25" y="145"/>
                </a:lnTo>
                <a:lnTo>
                  <a:pt x="20" y="136"/>
                </a:lnTo>
                <a:lnTo>
                  <a:pt x="19" y="133"/>
                </a:lnTo>
                <a:lnTo>
                  <a:pt x="18" y="131"/>
                </a:lnTo>
                <a:lnTo>
                  <a:pt x="18" y="129"/>
                </a:lnTo>
                <a:lnTo>
                  <a:pt x="14" y="124"/>
                </a:lnTo>
                <a:lnTo>
                  <a:pt x="15" y="119"/>
                </a:lnTo>
                <a:lnTo>
                  <a:pt x="16" y="118"/>
                </a:lnTo>
                <a:lnTo>
                  <a:pt x="17" y="118"/>
                </a:lnTo>
                <a:lnTo>
                  <a:pt x="18" y="116"/>
                </a:lnTo>
                <a:lnTo>
                  <a:pt x="19" y="112"/>
                </a:lnTo>
                <a:lnTo>
                  <a:pt x="18" y="111"/>
                </a:lnTo>
                <a:lnTo>
                  <a:pt x="15" y="110"/>
                </a:lnTo>
                <a:lnTo>
                  <a:pt x="12" y="108"/>
                </a:lnTo>
                <a:lnTo>
                  <a:pt x="11" y="105"/>
                </a:lnTo>
                <a:lnTo>
                  <a:pt x="12" y="98"/>
                </a:lnTo>
                <a:lnTo>
                  <a:pt x="12" y="97"/>
                </a:lnTo>
                <a:lnTo>
                  <a:pt x="12" y="96"/>
                </a:lnTo>
                <a:lnTo>
                  <a:pt x="13" y="95"/>
                </a:lnTo>
                <a:lnTo>
                  <a:pt x="13" y="92"/>
                </a:lnTo>
                <a:lnTo>
                  <a:pt x="14" y="92"/>
                </a:lnTo>
                <a:lnTo>
                  <a:pt x="14" y="93"/>
                </a:lnTo>
                <a:lnTo>
                  <a:pt x="14" y="95"/>
                </a:lnTo>
                <a:lnTo>
                  <a:pt x="15" y="96"/>
                </a:lnTo>
                <a:lnTo>
                  <a:pt x="17" y="98"/>
                </a:lnTo>
                <a:lnTo>
                  <a:pt x="18" y="97"/>
                </a:lnTo>
                <a:lnTo>
                  <a:pt x="18" y="96"/>
                </a:lnTo>
                <a:lnTo>
                  <a:pt x="17" y="92"/>
                </a:lnTo>
                <a:lnTo>
                  <a:pt x="16" y="90"/>
                </a:lnTo>
                <a:lnTo>
                  <a:pt x="17" y="87"/>
                </a:lnTo>
                <a:lnTo>
                  <a:pt x="16" y="87"/>
                </a:lnTo>
                <a:lnTo>
                  <a:pt x="14" y="88"/>
                </a:lnTo>
                <a:lnTo>
                  <a:pt x="14" y="89"/>
                </a:lnTo>
                <a:lnTo>
                  <a:pt x="14" y="91"/>
                </a:lnTo>
                <a:lnTo>
                  <a:pt x="11" y="90"/>
                </a:lnTo>
                <a:lnTo>
                  <a:pt x="9" y="86"/>
                </a:lnTo>
                <a:lnTo>
                  <a:pt x="7" y="85"/>
                </a:lnTo>
                <a:lnTo>
                  <a:pt x="8" y="83"/>
                </a:lnTo>
                <a:lnTo>
                  <a:pt x="8" y="75"/>
                </a:lnTo>
                <a:lnTo>
                  <a:pt x="5" y="72"/>
                </a:lnTo>
                <a:lnTo>
                  <a:pt x="3" y="69"/>
                </a:lnTo>
                <a:lnTo>
                  <a:pt x="1" y="63"/>
                </a:lnTo>
                <a:lnTo>
                  <a:pt x="2" y="61"/>
                </a:lnTo>
                <a:lnTo>
                  <a:pt x="2" y="59"/>
                </a:lnTo>
                <a:lnTo>
                  <a:pt x="2" y="57"/>
                </a:lnTo>
                <a:lnTo>
                  <a:pt x="3" y="53"/>
                </a:lnTo>
                <a:lnTo>
                  <a:pt x="4" y="51"/>
                </a:lnTo>
                <a:lnTo>
                  <a:pt x="5" y="49"/>
                </a:lnTo>
                <a:lnTo>
                  <a:pt x="4" y="45"/>
                </a:lnTo>
                <a:lnTo>
                  <a:pt x="2" y="41"/>
                </a:lnTo>
                <a:lnTo>
                  <a:pt x="2" y="39"/>
                </a:lnTo>
                <a:lnTo>
                  <a:pt x="2" y="38"/>
                </a:lnTo>
                <a:lnTo>
                  <a:pt x="1" y="37"/>
                </a:lnTo>
                <a:lnTo>
                  <a:pt x="0" y="35"/>
                </a:lnTo>
                <a:lnTo>
                  <a:pt x="0" y="33"/>
                </a:lnTo>
                <a:lnTo>
                  <a:pt x="0" y="32"/>
                </a:lnTo>
                <a:lnTo>
                  <a:pt x="0" y="30"/>
                </a:lnTo>
                <a:lnTo>
                  <a:pt x="2" y="26"/>
                </a:lnTo>
                <a:lnTo>
                  <a:pt x="8" y="20"/>
                </a:lnTo>
                <a:lnTo>
                  <a:pt x="8" y="19"/>
                </a:lnTo>
                <a:lnTo>
                  <a:pt x="8" y="16"/>
                </a:lnTo>
                <a:lnTo>
                  <a:pt x="10" y="15"/>
                </a:lnTo>
                <a:lnTo>
                  <a:pt x="11" y="12"/>
                </a:lnTo>
                <a:lnTo>
                  <a:pt x="12" y="7"/>
                </a:lnTo>
                <a:lnTo>
                  <a:pt x="10" y="4"/>
                </a:lnTo>
                <a:lnTo>
                  <a:pt x="12" y="2"/>
                </a:lnTo>
                <a:lnTo>
                  <a:pt x="13" y="0"/>
                </a:lnTo>
                <a:lnTo>
                  <a:pt x="74" y="17"/>
                </a:lnTo>
                <a:lnTo>
                  <a:pt x="58" y="79"/>
                </a:lnTo>
                <a:lnTo>
                  <a:pt x="126" y="178"/>
                </a:lnTo>
                <a:lnTo>
                  <a:pt x="126" y="181"/>
                </a:lnTo>
                <a:lnTo>
                  <a:pt x="126" y="182"/>
                </a:lnTo>
                <a:lnTo>
                  <a:pt x="126" y="183"/>
                </a:lnTo>
                <a:lnTo>
                  <a:pt x="127" y="186"/>
                </a:lnTo>
                <a:lnTo>
                  <a:pt x="127" y="188"/>
                </a:lnTo>
                <a:lnTo>
                  <a:pt x="128" y="189"/>
                </a:lnTo>
                <a:lnTo>
                  <a:pt x="129" y="192"/>
                </a:lnTo>
                <a:lnTo>
                  <a:pt x="130" y="192"/>
                </a:lnTo>
                <a:lnTo>
                  <a:pt x="131" y="193"/>
                </a:lnTo>
                <a:lnTo>
                  <a:pt x="131" y="196"/>
                </a:lnTo>
                <a:lnTo>
                  <a:pt x="131" y="196"/>
                </a:lnTo>
                <a:lnTo>
                  <a:pt x="130" y="196"/>
                </a:lnTo>
                <a:lnTo>
                  <a:pt x="128" y="197"/>
                </a:lnTo>
                <a:lnTo>
                  <a:pt x="126" y="198"/>
                </a:lnTo>
                <a:lnTo>
                  <a:pt x="124" y="201"/>
                </a:lnTo>
                <a:lnTo>
                  <a:pt x="123" y="206"/>
                </a:lnTo>
                <a:lnTo>
                  <a:pt x="119" y="210"/>
                </a:lnTo>
                <a:lnTo>
                  <a:pt x="118" y="210"/>
                </a:lnTo>
                <a:lnTo>
                  <a:pt x="117" y="212"/>
                </a:lnTo>
                <a:lnTo>
                  <a:pt x="118" y="213"/>
                </a:lnTo>
                <a:lnTo>
                  <a:pt x="118" y="214"/>
                </a:lnTo>
                <a:lnTo>
                  <a:pt x="117" y="217"/>
                </a:lnTo>
                <a:lnTo>
                  <a:pt x="117" y="218"/>
                </a:lnTo>
                <a:lnTo>
                  <a:pt x="120" y="220"/>
                </a:lnTo>
                <a:lnTo>
                  <a:pt x="120" y="221"/>
                </a:lnTo>
                <a:lnTo>
                  <a:pt x="119" y="222"/>
                </a:lnTo>
                <a:lnTo>
                  <a:pt x="119" y="223"/>
                </a:lnTo>
                <a:lnTo>
                  <a:pt x="118" y="225"/>
                </a:lnTo>
                <a:lnTo>
                  <a:pt x="117" y="224"/>
                </a:lnTo>
                <a:lnTo>
                  <a:pt x="114" y="224"/>
                </a:lnTo>
              </a:path>
            </a:pathLst>
          </a:custGeom>
          <a:solidFill>
            <a:srgbClr val="669900"/>
          </a:solidFill>
          <a:ln w="25400">
            <a:solidFill>
              <a:schemeClr val="bg1"/>
            </a:solidFill>
            <a:round/>
            <a:headEnd/>
            <a:tailEnd/>
          </a:ln>
        </p:spPr>
        <p:txBody>
          <a:bodyPr/>
          <a:lstStyle/>
          <a:p>
            <a:endParaRPr lang="en-US"/>
          </a:p>
        </p:txBody>
      </p:sp>
      <p:sp>
        <p:nvSpPr>
          <p:cNvPr id="319494" name="Freeform 6"/>
          <p:cNvSpPr>
            <a:spLocks/>
          </p:cNvSpPr>
          <p:nvPr/>
        </p:nvSpPr>
        <p:spPr bwMode="auto">
          <a:xfrm>
            <a:off x="1878013" y="744538"/>
            <a:ext cx="919162" cy="1598612"/>
          </a:xfrm>
          <a:custGeom>
            <a:avLst/>
            <a:gdLst/>
            <a:ahLst/>
            <a:cxnLst>
              <a:cxn ang="0">
                <a:pos x="8" y="105"/>
              </a:cxn>
              <a:cxn ang="0">
                <a:pos x="10" y="100"/>
              </a:cxn>
              <a:cxn ang="0">
                <a:pos x="11" y="99"/>
              </a:cxn>
              <a:cxn ang="0">
                <a:pos x="10" y="96"/>
              </a:cxn>
              <a:cxn ang="0">
                <a:pos x="7" y="94"/>
              </a:cxn>
              <a:cxn ang="0">
                <a:pos x="12" y="86"/>
              </a:cxn>
              <a:cxn ang="0">
                <a:pos x="15" y="83"/>
              </a:cxn>
              <a:cxn ang="0">
                <a:pos x="17" y="80"/>
              </a:cxn>
              <a:cxn ang="0">
                <a:pos x="24" y="67"/>
              </a:cxn>
              <a:cxn ang="0">
                <a:pos x="21" y="65"/>
              </a:cxn>
              <a:cxn ang="0">
                <a:pos x="19" y="61"/>
              </a:cxn>
              <a:cxn ang="0">
                <a:pos x="19" y="57"/>
              </a:cxn>
              <a:cxn ang="0">
                <a:pos x="19" y="55"/>
              </a:cxn>
              <a:cxn ang="0">
                <a:pos x="19" y="52"/>
              </a:cxn>
              <a:cxn ang="0">
                <a:pos x="31" y="0"/>
              </a:cxn>
              <a:cxn ang="0">
                <a:pos x="40" y="23"/>
              </a:cxn>
              <a:cxn ang="0">
                <a:pos x="43" y="32"/>
              </a:cxn>
              <a:cxn ang="0">
                <a:pos x="42" y="35"/>
              </a:cxn>
              <a:cxn ang="0">
                <a:pos x="44" y="39"/>
              </a:cxn>
              <a:cxn ang="0">
                <a:pos x="50" y="47"/>
              </a:cxn>
              <a:cxn ang="0">
                <a:pos x="52" y="53"/>
              </a:cxn>
              <a:cxn ang="0">
                <a:pos x="54" y="54"/>
              </a:cxn>
              <a:cxn ang="0">
                <a:pos x="59" y="56"/>
              </a:cxn>
              <a:cxn ang="0">
                <a:pos x="56" y="64"/>
              </a:cxn>
              <a:cxn ang="0">
                <a:pos x="54" y="68"/>
              </a:cxn>
              <a:cxn ang="0">
                <a:pos x="54" y="70"/>
              </a:cxn>
              <a:cxn ang="0">
                <a:pos x="52" y="74"/>
              </a:cxn>
              <a:cxn ang="0">
                <a:pos x="51" y="76"/>
              </a:cxn>
              <a:cxn ang="0">
                <a:pos x="55" y="79"/>
              </a:cxn>
              <a:cxn ang="0">
                <a:pos x="60" y="75"/>
              </a:cxn>
              <a:cxn ang="0">
                <a:pos x="61" y="77"/>
              </a:cxn>
              <a:cxn ang="0">
                <a:pos x="63" y="78"/>
              </a:cxn>
              <a:cxn ang="0">
                <a:pos x="62" y="85"/>
              </a:cxn>
              <a:cxn ang="0">
                <a:pos x="65" y="90"/>
              </a:cxn>
              <a:cxn ang="0">
                <a:pos x="64" y="93"/>
              </a:cxn>
              <a:cxn ang="0">
                <a:pos x="67" y="96"/>
              </a:cxn>
              <a:cxn ang="0">
                <a:pos x="69" y="99"/>
              </a:cxn>
              <a:cxn ang="0">
                <a:pos x="68" y="102"/>
              </a:cxn>
              <a:cxn ang="0">
                <a:pos x="71" y="106"/>
              </a:cxn>
              <a:cxn ang="0">
                <a:pos x="73" y="103"/>
              </a:cxn>
              <a:cxn ang="0">
                <a:pos x="78" y="105"/>
              </a:cxn>
              <a:cxn ang="0">
                <a:pos x="80" y="103"/>
              </a:cxn>
              <a:cxn ang="0">
                <a:pos x="85" y="104"/>
              </a:cxn>
              <a:cxn ang="0">
                <a:pos x="88" y="105"/>
              </a:cxn>
              <a:cxn ang="0">
                <a:pos x="92" y="103"/>
              </a:cxn>
              <a:cxn ang="0">
                <a:pos x="95" y="104"/>
              </a:cxn>
              <a:cxn ang="0">
                <a:pos x="98" y="108"/>
              </a:cxn>
              <a:cxn ang="0">
                <a:pos x="90" y="159"/>
              </a:cxn>
              <a:cxn ang="0">
                <a:pos x="0" y="142"/>
              </a:cxn>
            </a:cxnLst>
            <a:rect l="0" t="0" r="r" b="b"/>
            <a:pathLst>
              <a:path w="98" h="159">
                <a:moveTo>
                  <a:pt x="0" y="142"/>
                </a:moveTo>
                <a:lnTo>
                  <a:pt x="8" y="105"/>
                </a:lnTo>
                <a:lnTo>
                  <a:pt x="10" y="102"/>
                </a:lnTo>
                <a:lnTo>
                  <a:pt x="10" y="100"/>
                </a:lnTo>
                <a:lnTo>
                  <a:pt x="10" y="100"/>
                </a:lnTo>
                <a:lnTo>
                  <a:pt x="11" y="99"/>
                </a:lnTo>
                <a:lnTo>
                  <a:pt x="11" y="98"/>
                </a:lnTo>
                <a:lnTo>
                  <a:pt x="10" y="96"/>
                </a:lnTo>
                <a:lnTo>
                  <a:pt x="8" y="95"/>
                </a:lnTo>
                <a:lnTo>
                  <a:pt x="7" y="94"/>
                </a:lnTo>
                <a:lnTo>
                  <a:pt x="8" y="91"/>
                </a:lnTo>
                <a:lnTo>
                  <a:pt x="12" y="86"/>
                </a:lnTo>
                <a:lnTo>
                  <a:pt x="14" y="85"/>
                </a:lnTo>
                <a:lnTo>
                  <a:pt x="15" y="83"/>
                </a:lnTo>
                <a:lnTo>
                  <a:pt x="16" y="81"/>
                </a:lnTo>
                <a:lnTo>
                  <a:pt x="17" y="80"/>
                </a:lnTo>
                <a:lnTo>
                  <a:pt x="24" y="69"/>
                </a:lnTo>
                <a:lnTo>
                  <a:pt x="24" y="67"/>
                </a:lnTo>
                <a:lnTo>
                  <a:pt x="22" y="65"/>
                </a:lnTo>
                <a:lnTo>
                  <a:pt x="21" y="65"/>
                </a:lnTo>
                <a:lnTo>
                  <a:pt x="19" y="63"/>
                </a:lnTo>
                <a:lnTo>
                  <a:pt x="19" y="61"/>
                </a:lnTo>
                <a:lnTo>
                  <a:pt x="19" y="58"/>
                </a:lnTo>
                <a:lnTo>
                  <a:pt x="19" y="57"/>
                </a:lnTo>
                <a:lnTo>
                  <a:pt x="20" y="56"/>
                </a:lnTo>
                <a:lnTo>
                  <a:pt x="19" y="55"/>
                </a:lnTo>
                <a:lnTo>
                  <a:pt x="19" y="53"/>
                </a:lnTo>
                <a:lnTo>
                  <a:pt x="19" y="52"/>
                </a:lnTo>
                <a:lnTo>
                  <a:pt x="31" y="0"/>
                </a:lnTo>
                <a:lnTo>
                  <a:pt x="31" y="0"/>
                </a:lnTo>
                <a:lnTo>
                  <a:pt x="44" y="3"/>
                </a:lnTo>
                <a:lnTo>
                  <a:pt x="40" y="23"/>
                </a:lnTo>
                <a:lnTo>
                  <a:pt x="43" y="29"/>
                </a:lnTo>
                <a:lnTo>
                  <a:pt x="43" y="32"/>
                </a:lnTo>
                <a:lnTo>
                  <a:pt x="43" y="34"/>
                </a:lnTo>
                <a:lnTo>
                  <a:pt x="42" y="35"/>
                </a:lnTo>
                <a:lnTo>
                  <a:pt x="43" y="36"/>
                </a:lnTo>
                <a:lnTo>
                  <a:pt x="44" y="39"/>
                </a:lnTo>
                <a:lnTo>
                  <a:pt x="48" y="42"/>
                </a:lnTo>
                <a:lnTo>
                  <a:pt x="50" y="47"/>
                </a:lnTo>
                <a:lnTo>
                  <a:pt x="51" y="50"/>
                </a:lnTo>
                <a:lnTo>
                  <a:pt x="52" y="53"/>
                </a:lnTo>
                <a:lnTo>
                  <a:pt x="54" y="53"/>
                </a:lnTo>
                <a:lnTo>
                  <a:pt x="54" y="54"/>
                </a:lnTo>
                <a:lnTo>
                  <a:pt x="58" y="55"/>
                </a:lnTo>
                <a:lnTo>
                  <a:pt x="59" y="56"/>
                </a:lnTo>
                <a:lnTo>
                  <a:pt x="55" y="63"/>
                </a:lnTo>
                <a:lnTo>
                  <a:pt x="56" y="64"/>
                </a:lnTo>
                <a:lnTo>
                  <a:pt x="54" y="65"/>
                </a:lnTo>
                <a:lnTo>
                  <a:pt x="54" y="68"/>
                </a:lnTo>
                <a:lnTo>
                  <a:pt x="54" y="68"/>
                </a:lnTo>
                <a:lnTo>
                  <a:pt x="54" y="70"/>
                </a:lnTo>
                <a:lnTo>
                  <a:pt x="52" y="72"/>
                </a:lnTo>
                <a:lnTo>
                  <a:pt x="52" y="74"/>
                </a:lnTo>
                <a:lnTo>
                  <a:pt x="52" y="75"/>
                </a:lnTo>
                <a:lnTo>
                  <a:pt x="51" y="76"/>
                </a:lnTo>
                <a:lnTo>
                  <a:pt x="54" y="79"/>
                </a:lnTo>
                <a:lnTo>
                  <a:pt x="55" y="79"/>
                </a:lnTo>
                <a:lnTo>
                  <a:pt x="59" y="75"/>
                </a:lnTo>
                <a:lnTo>
                  <a:pt x="60" y="75"/>
                </a:lnTo>
                <a:lnTo>
                  <a:pt x="61" y="75"/>
                </a:lnTo>
                <a:lnTo>
                  <a:pt x="61" y="77"/>
                </a:lnTo>
                <a:lnTo>
                  <a:pt x="62" y="77"/>
                </a:lnTo>
                <a:lnTo>
                  <a:pt x="63" y="78"/>
                </a:lnTo>
                <a:lnTo>
                  <a:pt x="62" y="81"/>
                </a:lnTo>
                <a:lnTo>
                  <a:pt x="62" y="85"/>
                </a:lnTo>
                <a:lnTo>
                  <a:pt x="63" y="88"/>
                </a:lnTo>
                <a:lnTo>
                  <a:pt x="65" y="90"/>
                </a:lnTo>
                <a:lnTo>
                  <a:pt x="65" y="91"/>
                </a:lnTo>
                <a:lnTo>
                  <a:pt x="64" y="93"/>
                </a:lnTo>
                <a:lnTo>
                  <a:pt x="65" y="96"/>
                </a:lnTo>
                <a:lnTo>
                  <a:pt x="67" y="96"/>
                </a:lnTo>
                <a:lnTo>
                  <a:pt x="69" y="98"/>
                </a:lnTo>
                <a:lnTo>
                  <a:pt x="69" y="99"/>
                </a:lnTo>
                <a:lnTo>
                  <a:pt x="68" y="102"/>
                </a:lnTo>
                <a:lnTo>
                  <a:pt x="68" y="102"/>
                </a:lnTo>
                <a:lnTo>
                  <a:pt x="69" y="105"/>
                </a:lnTo>
                <a:lnTo>
                  <a:pt x="71" y="106"/>
                </a:lnTo>
                <a:lnTo>
                  <a:pt x="72" y="104"/>
                </a:lnTo>
                <a:lnTo>
                  <a:pt x="73" y="103"/>
                </a:lnTo>
                <a:lnTo>
                  <a:pt x="77" y="104"/>
                </a:lnTo>
                <a:lnTo>
                  <a:pt x="78" y="105"/>
                </a:lnTo>
                <a:lnTo>
                  <a:pt x="79" y="103"/>
                </a:lnTo>
                <a:lnTo>
                  <a:pt x="80" y="103"/>
                </a:lnTo>
                <a:lnTo>
                  <a:pt x="81" y="104"/>
                </a:lnTo>
                <a:lnTo>
                  <a:pt x="85" y="104"/>
                </a:lnTo>
                <a:lnTo>
                  <a:pt x="87" y="105"/>
                </a:lnTo>
                <a:lnTo>
                  <a:pt x="88" y="105"/>
                </a:lnTo>
                <a:lnTo>
                  <a:pt x="92" y="105"/>
                </a:lnTo>
                <a:lnTo>
                  <a:pt x="92" y="103"/>
                </a:lnTo>
                <a:lnTo>
                  <a:pt x="93" y="102"/>
                </a:lnTo>
                <a:lnTo>
                  <a:pt x="95" y="104"/>
                </a:lnTo>
                <a:lnTo>
                  <a:pt x="96" y="106"/>
                </a:lnTo>
                <a:lnTo>
                  <a:pt x="98" y="108"/>
                </a:lnTo>
                <a:lnTo>
                  <a:pt x="90" y="159"/>
                </a:lnTo>
                <a:lnTo>
                  <a:pt x="90" y="159"/>
                </a:lnTo>
                <a:lnTo>
                  <a:pt x="44" y="151"/>
                </a:lnTo>
                <a:lnTo>
                  <a:pt x="0" y="142"/>
                </a:lnTo>
              </a:path>
            </a:pathLst>
          </a:custGeom>
          <a:solidFill>
            <a:srgbClr val="FFBF3F"/>
          </a:solidFill>
          <a:ln w="25400">
            <a:solidFill>
              <a:schemeClr val="bg1"/>
            </a:solidFill>
            <a:round/>
            <a:headEnd/>
            <a:tailEnd/>
          </a:ln>
        </p:spPr>
        <p:txBody>
          <a:bodyPr/>
          <a:lstStyle/>
          <a:p>
            <a:endParaRPr lang="en-US"/>
          </a:p>
        </p:txBody>
      </p:sp>
      <p:sp>
        <p:nvSpPr>
          <p:cNvPr id="319495" name="Freeform 7"/>
          <p:cNvSpPr>
            <a:spLocks/>
          </p:cNvSpPr>
          <p:nvPr/>
        </p:nvSpPr>
        <p:spPr bwMode="auto">
          <a:xfrm>
            <a:off x="2252663" y="774700"/>
            <a:ext cx="1574800" cy="1076325"/>
          </a:xfrm>
          <a:custGeom>
            <a:avLst/>
            <a:gdLst/>
            <a:ahLst/>
            <a:cxnLst>
              <a:cxn ang="0">
                <a:pos x="59" y="94"/>
              </a:cxn>
              <a:cxn ang="0">
                <a:pos x="56" y="103"/>
              </a:cxn>
              <a:cxn ang="0">
                <a:pos x="53" y="99"/>
              </a:cxn>
              <a:cxn ang="0">
                <a:pos x="52" y="102"/>
              </a:cxn>
              <a:cxn ang="0">
                <a:pos x="47" y="102"/>
              </a:cxn>
              <a:cxn ang="0">
                <a:pos x="41" y="101"/>
              </a:cxn>
              <a:cxn ang="0">
                <a:pos x="39" y="100"/>
              </a:cxn>
              <a:cxn ang="0">
                <a:pos x="37" y="101"/>
              </a:cxn>
              <a:cxn ang="0">
                <a:pos x="32" y="101"/>
              </a:cxn>
              <a:cxn ang="0">
                <a:pos x="29" y="102"/>
              </a:cxn>
              <a:cxn ang="0">
                <a:pos x="28" y="99"/>
              </a:cxn>
              <a:cxn ang="0">
                <a:pos x="28" y="95"/>
              </a:cxn>
              <a:cxn ang="0">
                <a:pos x="25" y="93"/>
              </a:cxn>
              <a:cxn ang="0">
                <a:pos x="25" y="88"/>
              </a:cxn>
              <a:cxn ang="0">
                <a:pos x="23" y="85"/>
              </a:cxn>
              <a:cxn ang="0">
                <a:pos x="22" y="78"/>
              </a:cxn>
              <a:cxn ang="0">
                <a:pos x="22" y="74"/>
              </a:cxn>
              <a:cxn ang="0">
                <a:pos x="21" y="73"/>
              </a:cxn>
              <a:cxn ang="0">
                <a:pos x="19" y="73"/>
              </a:cxn>
              <a:cxn ang="0">
                <a:pos x="14" y="76"/>
              </a:cxn>
              <a:cxn ang="0">
                <a:pos x="12" y="72"/>
              </a:cxn>
              <a:cxn ang="0">
                <a:pos x="12" y="69"/>
              </a:cxn>
              <a:cxn ang="0">
                <a:pos x="14" y="65"/>
              </a:cxn>
              <a:cxn ang="0">
                <a:pos x="14" y="62"/>
              </a:cxn>
              <a:cxn ang="0">
                <a:pos x="15" y="60"/>
              </a:cxn>
              <a:cxn ang="0">
                <a:pos x="17" y="52"/>
              </a:cxn>
              <a:cxn ang="0">
                <a:pos x="14" y="50"/>
              </a:cxn>
              <a:cxn ang="0">
                <a:pos x="11" y="47"/>
              </a:cxn>
              <a:cxn ang="0">
                <a:pos x="8" y="39"/>
              </a:cxn>
              <a:cxn ang="0">
                <a:pos x="3" y="33"/>
              </a:cxn>
              <a:cxn ang="0">
                <a:pos x="2" y="31"/>
              </a:cxn>
              <a:cxn ang="0">
                <a:pos x="2" y="26"/>
              </a:cxn>
              <a:cxn ang="0">
                <a:pos x="4" y="0"/>
              </a:cxn>
              <a:cxn ang="0">
                <a:pos x="60" y="10"/>
              </a:cxn>
              <a:cxn ang="0">
                <a:pos x="168" y="24"/>
              </a:cxn>
              <a:cxn ang="0">
                <a:pos x="161" y="107"/>
              </a:cxn>
            </a:cxnLst>
            <a:rect l="0" t="0" r="r" b="b"/>
            <a:pathLst>
              <a:path w="168" h="107">
                <a:moveTo>
                  <a:pt x="161" y="107"/>
                </a:moveTo>
                <a:lnTo>
                  <a:pt x="59" y="94"/>
                </a:lnTo>
                <a:lnTo>
                  <a:pt x="58" y="105"/>
                </a:lnTo>
                <a:lnTo>
                  <a:pt x="56" y="103"/>
                </a:lnTo>
                <a:lnTo>
                  <a:pt x="55" y="101"/>
                </a:lnTo>
                <a:lnTo>
                  <a:pt x="53" y="99"/>
                </a:lnTo>
                <a:lnTo>
                  <a:pt x="52" y="100"/>
                </a:lnTo>
                <a:lnTo>
                  <a:pt x="52" y="102"/>
                </a:lnTo>
                <a:lnTo>
                  <a:pt x="48" y="102"/>
                </a:lnTo>
                <a:lnTo>
                  <a:pt x="47" y="102"/>
                </a:lnTo>
                <a:lnTo>
                  <a:pt x="45" y="101"/>
                </a:lnTo>
                <a:lnTo>
                  <a:pt x="41" y="101"/>
                </a:lnTo>
                <a:lnTo>
                  <a:pt x="40" y="100"/>
                </a:lnTo>
                <a:lnTo>
                  <a:pt x="39" y="100"/>
                </a:lnTo>
                <a:lnTo>
                  <a:pt x="38" y="102"/>
                </a:lnTo>
                <a:lnTo>
                  <a:pt x="37" y="101"/>
                </a:lnTo>
                <a:lnTo>
                  <a:pt x="33" y="100"/>
                </a:lnTo>
                <a:lnTo>
                  <a:pt x="32" y="101"/>
                </a:lnTo>
                <a:lnTo>
                  <a:pt x="31" y="103"/>
                </a:lnTo>
                <a:lnTo>
                  <a:pt x="29" y="102"/>
                </a:lnTo>
                <a:lnTo>
                  <a:pt x="28" y="99"/>
                </a:lnTo>
                <a:lnTo>
                  <a:pt x="28" y="99"/>
                </a:lnTo>
                <a:lnTo>
                  <a:pt x="29" y="96"/>
                </a:lnTo>
                <a:lnTo>
                  <a:pt x="28" y="95"/>
                </a:lnTo>
                <a:lnTo>
                  <a:pt x="27" y="93"/>
                </a:lnTo>
                <a:lnTo>
                  <a:pt x="25" y="93"/>
                </a:lnTo>
                <a:lnTo>
                  <a:pt x="24" y="90"/>
                </a:lnTo>
                <a:lnTo>
                  <a:pt x="25" y="88"/>
                </a:lnTo>
                <a:lnTo>
                  <a:pt x="25" y="87"/>
                </a:lnTo>
                <a:lnTo>
                  <a:pt x="23" y="85"/>
                </a:lnTo>
                <a:lnTo>
                  <a:pt x="22" y="82"/>
                </a:lnTo>
                <a:lnTo>
                  <a:pt x="22" y="78"/>
                </a:lnTo>
                <a:lnTo>
                  <a:pt x="22" y="75"/>
                </a:lnTo>
                <a:lnTo>
                  <a:pt x="22" y="74"/>
                </a:lnTo>
                <a:lnTo>
                  <a:pt x="21" y="74"/>
                </a:lnTo>
                <a:lnTo>
                  <a:pt x="21" y="73"/>
                </a:lnTo>
                <a:lnTo>
                  <a:pt x="20" y="72"/>
                </a:lnTo>
                <a:lnTo>
                  <a:pt x="19" y="73"/>
                </a:lnTo>
                <a:lnTo>
                  <a:pt x="15" y="76"/>
                </a:lnTo>
                <a:lnTo>
                  <a:pt x="14" y="76"/>
                </a:lnTo>
                <a:lnTo>
                  <a:pt x="11" y="73"/>
                </a:lnTo>
                <a:lnTo>
                  <a:pt x="12" y="72"/>
                </a:lnTo>
                <a:lnTo>
                  <a:pt x="12" y="71"/>
                </a:lnTo>
                <a:lnTo>
                  <a:pt x="12" y="69"/>
                </a:lnTo>
                <a:lnTo>
                  <a:pt x="14" y="67"/>
                </a:lnTo>
                <a:lnTo>
                  <a:pt x="14" y="65"/>
                </a:lnTo>
                <a:lnTo>
                  <a:pt x="14" y="65"/>
                </a:lnTo>
                <a:lnTo>
                  <a:pt x="14" y="62"/>
                </a:lnTo>
                <a:lnTo>
                  <a:pt x="15" y="61"/>
                </a:lnTo>
                <a:lnTo>
                  <a:pt x="15" y="60"/>
                </a:lnTo>
                <a:lnTo>
                  <a:pt x="19" y="53"/>
                </a:lnTo>
                <a:lnTo>
                  <a:pt x="17" y="52"/>
                </a:lnTo>
                <a:lnTo>
                  <a:pt x="14" y="51"/>
                </a:lnTo>
                <a:lnTo>
                  <a:pt x="14" y="50"/>
                </a:lnTo>
                <a:lnTo>
                  <a:pt x="12" y="50"/>
                </a:lnTo>
                <a:lnTo>
                  <a:pt x="11" y="47"/>
                </a:lnTo>
                <a:lnTo>
                  <a:pt x="10" y="44"/>
                </a:lnTo>
                <a:lnTo>
                  <a:pt x="8" y="39"/>
                </a:lnTo>
                <a:lnTo>
                  <a:pt x="4" y="36"/>
                </a:lnTo>
                <a:lnTo>
                  <a:pt x="3" y="33"/>
                </a:lnTo>
                <a:lnTo>
                  <a:pt x="2" y="32"/>
                </a:lnTo>
                <a:lnTo>
                  <a:pt x="2" y="31"/>
                </a:lnTo>
                <a:lnTo>
                  <a:pt x="3" y="29"/>
                </a:lnTo>
                <a:lnTo>
                  <a:pt x="2" y="26"/>
                </a:lnTo>
                <a:lnTo>
                  <a:pt x="0" y="20"/>
                </a:lnTo>
                <a:lnTo>
                  <a:pt x="4" y="0"/>
                </a:lnTo>
                <a:lnTo>
                  <a:pt x="19" y="3"/>
                </a:lnTo>
                <a:lnTo>
                  <a:pt x="60" y="10"/>
                </a:lnTo>
                <a:lnTo>
                  <a:pt x="103" y="17"/>
                </a:lnTo>
                <a:lnTo>
                  <a:pt x="168" y="24"/>
                </a:lnTo>
                <a:lnTo>
                  <a:pt x="163" y="87"/>
                </a:lnTo>
                <a:lnTo>
                  <a:pt x="161" y="107"/>
                </a:lnTo>
              </a:path>
            </a:pathLst>
          </a:custGeom>
          <a:solidFill>
            <a:srgbClr val="669900"/>
          </a:solidFill>
          <a:ln w="25400">
            <a:solidFill>
              <a:schemeClr val="bg1"/>
            </a:solidFill>
            <a:round/>
            <a:headEnd/>
            <a:tailEnd/>
          </a:ln>
        </p:spPr>
        <p:txBody>
          <a:bodyPr/>
          <a:lstStyle/>
          <a:p>
            <a:endParaRPr lang="en-US"/>
          </a:p>
        </p:txBody>
      </p:sp>
      <p:sp>
        <p:nvSpPr>
          <p:cNvPr id="319496" name="Freeform 8"/>
          <p:cNvSpPr>
            <a:spLocks/>
          </p:cNvSpPr>
          <p:nvPr/>
        </p:nvSpPr>
        <p:spPr bwMode="auto">
          <a:xfrm>
            <a:off x="2693988" y="1719263"/>
            <a:ext cx="1068387" cy="955675"/>
          </a:xfrm>
          <a:custGeom>
            <a:avLst/>
            <a:gdLst/>
            <a:ahLst/>
            <a:cxnLst>
              <a:cxn ang="0">
                <a:pos x="107" y="95"/>
              </a:cxn>
              <a:cxn ang="0">
                <a:pos x="111" y="54"/>
              </a:cxn>
              <a:cxn ang="0">
                <a:pos x="114" y="13"/>
              </a:cxn>
              <a:cxn ang="0">
                <a:pos x="12" y="0"/>
              </a:cxn>
              <a:cxn ang="0">
                <a:pos x="11" y="11"/>
              </a:cxn>
              <a:cxn ang="0">
                <a:pos x="3" y="62"/>
              </a:cxn>
              <a:cxn ang="0">
                <a:pos x="3" y="62"/>
              </a:cxn>
              <a:cxn ang="0">
                <a:pos x="0" y="82"/>
              </a:cxn>
              <a:cxn ang="0">
                <a:pos x="30" y="87"/>
              </a:cxn>
              <a:cxn ang="0">
                <a:pos x="107" y="95"/>
              </a:cxn>
              <a:cxn ang="0">
                <a:pos x="107" y="95"/>
              </a:cxn>
            </a:cxnLst>
            <a:rect l="0" t="0" r="r" b="b"/>
            <a:pathLst>
              <a:path w="114" h="95">
                <a:moveTo>
                  <a:pt x="107" y="95"/>
                </a:moveTo>
                <a:lnTo>
                  <a:pt x="111" y="54"/>
                </a:lnTo>
                <a:lnTo>
                  <a:pt x="114" y="13"/>
                </a:lnTo>
                <a:lnTo>
                  <a:pt x="12" y="0"/>
                </a:lnTo>
                <a:lnTo>
                  <a:pt x="11" y="11"/>
                </a:lnTo>
                <a:lnTo>
                  <a:pt x="3" y="62"/>
                </a:lnTo>
                <a:lnTo>
                  <a:pt x="3" y="62"/>
                </a:lnTo>
                <a:lnTo>
                  <a:pt x="0" y="82"/>
                </a:lnTo>
                <a:lnTo>
                  <a:pt x="30" y="87"/>
                </a:lnTo>
                <a:lnTo>
                  <a:pt x="107" y="95"/>
                </a:lnTo>
                <a:lnTo>
                  <a:pt x="107" y="95"/>
                </a:lnTo>
              </a:path>
            </a:pathLst>
          </a:custGeom>
          <a:solidFill>
            <a:srgbClr val="FFBF3F"/>
          </a:solidFill>
          <a:ln w="25400">
            <a:solidFill>
              <a:schemeClr val="bg1"/>
            </a:solidFill>
            <a:round/>
            <a:headEnd/>
            <a:tailEnd/>
          </a:ln>
        </p:spPr>
        <p:txBody>
          <a:bodyPr/>
          <a:lstStyle/>
          <a:p>
            <a:endParaRPr lang="en-US"/>
          </a:p>
        </p:txBody>
      </p:sp>
      <p:sp>
        <p:nvSpPr>
          <p:cNvPr id="319497" name="Freeform 9"/>
          <p:cNvSpPr>
            <a:spLocks/>
          </p:cNvSpPr>
          <p:nvPr/>
        </p:nvSpPr>
        <p:spPr bwMode="auto">
          <a:xfrm>
            <a:off x="1306513" y="2062163"/>
            <a:ext cx="984250" cy="1617662"/>
          </a:xfrm>
          <a:custGeom>
            <a:avLst/>
            <a:gdLst/>
            <a:ahLst/>
            <a:cxnLst>
              <a:cxn ang="0">
                <a:pos x="16" y="0"/>
              </a:cxn>
              <a:cxn ang="0">
                <a:pos x="0" y="61"/>
              </a:cxn>
              <a:cxn ang="0">
                <a:pos x="68" y="161"/>
              </a:cxn>
              <a:cxn ang="0">
                <a:pos x="68" y="160"/>
              </a:cxn>
              <a:cxn ang="0">
                <a:pos x="69" y="159"/>
              </a:cxn>
              <a:cxn ang="0">
                <a:pos x="70" y="154"/>
              </a:cxn>
              <a:cxn ang="0">
                <a:pos x="69" y="153"/>
              </a:cxn>
              <a:cxn ang="0">
                <a:pos x="71" y="143"/>
              </a:cxn>
              <a:cxn ang="0">
                <a:pos x="70" y="139"/>
              </a:cxn>
              <a:cxn ang="0">
                <a:pos x="71" y="138"/>
              </a:cxn>
              <a:cxn ang="0">
                <a:pos x="73" y="138"/>
              </a:cxn>
              <a:cxn ang="0">
                <a:pos x="76" y="139"/>
              </a:cxn>
              <a:cxn ang="0">
                <a:pos x="77" y="140"/>
              </a:cxn>
              <a:cxn ang="0">
                <a:pos x="77" y="141"/>
              </a:cxn>
              <a:cxn ang="0">
                <a:pos x="79" y="142"/>
              </a:cxn>
              <a:cxn ang="0">
                <a:pos x="80" y="142"/>
              </a:cxn>
              <a:cxn ang="0">
                <a:pos x="83" y="133"/>
              </a:cxn>
              <a:cxn ang="0">
                <a:pos x="86" y="122"/>
              </a:cxn>
              <a:cxn ang="0">
                <a:pos x="105" y="20"/>
              </a:cxn>
              <a:cxn ang="0">
                <a:pos x="60" y="11"/>
              </a:cxn>
              <a:cxn ang="0">
                <a:pos x="16" y="0"/>
              </a:cxn>
            </a:cxnLst>
            <a:rect l="0" t="0" r="r" b="b"/>
            <a:pathLst>
              <a:path w="105" h="161">
                <a:moveTo>
                  <a:pt x="16" y="0"/>
                </a:moveTo>
                <a:lnTo>
                  <a:pt x="0" y="61"/>
                </a:lnTo>
                <a:lnTo>
                  <a:pt x="68" y="161"/>
                </a:lnTo>
                <a:lnTo>
                  <a:pt x="68" y="160"/>
                </a:lnTo>
                <a:lnTo>
                  <a:pt x="69" y="159"/>
                </a:lnTo>
                <a:lnTo>
                  <a:pt x="70" y="154"/>
                </a:lnTo>
                <a:lnTo>
                  <a:pt x="69" y="153"/>
                </a:lnTo>
                <a:lnTo>
                  <a:pt x="71" y="143"/>
                </a:lnTo>
                <a:lnTo>
                  <a:pt x="70" y="139"/>
                </a:lnTo>
                <a:lnTo>
                  <a:pt x="71" y="138"/>
                </a:lnTo>
                <a:lnTo>
                  <a:pt x="73" y="138"/>
                </a:lnTo>
                <a:lnTo>
                  <a:pt x="76" y="139"/>
                </a:lnTo>
                <a:lnTo>
                  <a:pt x="77" y="140"/>
                </a:lnTo>
                <a:lnTo>
                  <a:pt x="77" y="141"/>
                </a:lnTo>
                <a:lnTo>
                  <a:pt x="79" y="142"/>
                </a:lnTo>
                <a:lnTo>
                  <a:pt x="80" y="142"/>
                </a:lnTo>
                <a:lnTo>
                  <a:pt x="83" y="133"/>
                </a:lnTo>
                <a:lnTo>
                  <a:pt x="86" y="122"/>
                </a:lnTo>
                <a:lnTo>
                  <a:pt x="105" y="20"/>
                </a:lnTo>
                <a:lnTo>
                  <a:pt x="60" y="11"/>
                </a:lnTo>
                <a:lnTo>
                  <a:pt x="16" y="0"/>
                </a:lnTo>
              </a:path>
            </a:pathLst>
          </a:custGeom>
          <a:solidFill>
            <a:srgbClr val="FFBF3F"/>
          </a:solidFill>
          <a:ln w="25400">
            <a:solidFill>
              <a:schemeClr val="bg1"/>
            </a:solidFill>
            <a:round/>
            <a:headEnd/>
            <a:tailEnd/>
          </a:ln>
        </p:spPr>
        <p:txBody>
          <a:bodyPr/>
          <a:lstStyle/>
          <a:p>
            <a:endParaRPr lang="en-US"/>
          </a:p>
        </p:txBody>
      </p:sp>
      <p:sp>
        <p:nvSpPr>
          <p:cNvPr id="319498" name="Freeform 10"/>
          <p:cNvSpPr>
            <a:spLocks/>
          </p:cNvSpPr>
          <p:nvPr/>
        </p:nvSpPr>
        <p:spPr bwMode="auto">
          <a:xfrm>
            <a:off x="1822450" y="3297238"/>
            <a:ext cx="1049338" cy="1296987"/>
          </a:xfrm>
          <a:custGeom>
            <a:avLst/>
            <a:gdLst/>
            <a:ahLst/>
            <a:cxnLst>
              <a:cxn ang="0">
                <a:pos x="95" y="129"/>
              </a:cxn>
              <a:cxn ang="0">
                <a:pos x="112" y="12"/>
              </a:cxn>
              <a:cxn ang="0">
                <a:pos x="30" y="0"/>
              </a:cxn>
              <a:cxn ang="0">
                <a:pos x="28" y="10"/>
              </a:cxn>
              <a:cxn ang="0">
                <a:pos x="25" y="19"/>
              </a:cxn>
              <a:cxn ang="0">
                <a:pos x="24" y="19"/>
              </a:cxn>
              <a:cxn ang="0">
                <a:pos x="22" y="18"/>
              </a:cxn>
              <a:cxn ang="0">
                <a:pos x="22" y="17"/>
              </a:cxn>
              <a:cxn ang="0">
                <a:pos x="21" y="16"/>
              </a:cxn>
              <a:cxn ang="0">
                <a:pos x="18" y="15"/>
              </a:cxn>
              <a:cxn ang="0">
                <a:pos x="16" y="15"/>
              </a:cxn>
              <a:cxn ang="0">
                <a:pos x="15" y="16"/>
              </a:cxn>
              <a:cxn ang="0">
                <a:pos x="16" y="20"/>
              </a:cxn>
              <a:cxn ang="0">
                <a:pos x="14" y="30"/>
              </a:cxn>
              <a:cxn ang="0">
                <a:pos x="15" y="32"/>
              </a:cxn>
              <a:cxn ang="0">
                <a:pos x="14" y="36"/>
              </a:cxn>
              <a:cxn ang="0">
                <a:pos x="13" y="37"/>
              </a:cxn>
              <a:cxn ang="0">
                <a:pos x="13" y="38"/>
              </a:cxn>
              <a:cxn ang="0">
                <a:pos x="13" y="41"/>
              </a:cxn>
              <a:cxn ang="0">
                <a:pos x="13" y="42"/>
              </a:cxn>
              <a:cxn ang="0">
                <a:pos x="13" y="43"/>
              </a:cxn>
              <a:cxn ang="0">
                <a:pos x="14" y="46"/>
              </a:cxn>
              <a:cxn ang="0">
                <a:pos x="14" y="48"/>
              </a:cxn>
              <a:cxn ang="0">
                <a:pos x="15" y="49"/>
              </a:cxn>
              <a:cxn ang="0">
                <a:pos x="16" y="52"/>
              </a:cxn>
              <a:cxn ang="0">
                <a:pos x="17" y="52"/>
              </a:cxn>
              <a:cxn ang="0">
                <a:pos x="18" y="54"/>
              </a:cxn>
              <a:cxn ang="0">
                <a:pos x="18" y="56"/>
              </a:cxn>
              <a:cxn ang="0">
                <a:pos x="18" y="56"/>
              </a:cxn>
              <a:cxn ang="0">
                <a:pos x="17" y="56"/>
              </a:cxn>
              <a:cxn ang="0">
                <a:pos x="15" y="57"/>
              </a:cxn>
              <a:cxn ang="0">
                <a:pos x="13" y="58"/>
              </a:cxn>
              <a:cxn ang="0">
                <a:pos x="11" y="61"/>
              </a:cxn>
              <a:cxn ang="0">
                <a:pos x="10" y="66"/>
              </a:cxn>
              <a:cxn ang="0">
                <a:pos x="6" y="70"/>
              </a:cxn>
              <a:cxn ang="0">
                <a:pos x="5" y="70"/>
              </a:cxn>
              <a:cxn ang="0">
                <a:pos x="4" y="72"/>
              </a:cxn>
              <a:cxn ang="0">
                <a:pos x="5" y="73"/>
              </a:cxn>
              <a:cxn ang="0">
                <a:pos x="5" y="74"/>
              </a:cxn>
              <a:cxn ang="0">
                <a:pos x="4" y="77"/>
              </a:cxn>
              <a:cxn ang="0">
                <a:pos x="4" y="78"/>
              </a:cxn>
              <a:cxn ang="0">
                <a:pos x="7" y="80"/>
              </a:cxn>
              <a:cxn ang="0">
                <a:pos x="7" y="81"/>
              </a:cxn>
              <a:cxn ang="0">
                <a:pos x="6" y="82"/>
              </a:cxn>
              <a:cxn ang="0">
                <a:pos x="6" y="83"/>
              </a:cxn>
              <a:cxn ang="0">
                <a:pos x="5" y="85"/>
              </a:cxn>
              <a:cxn ang="0">
                <a:pos x="4" y="85"/>
              </a:cxn>
              <a:cxn ang="0">
                <a:pos x="1" y="84"/>
              </a:cxn>
              <a:cxn ang="0">
                <a:pos x="0" y="89"/>
              </a:cxn>
              <a:cxn ang="0">
                <a:pos x="60" y="124"/>
              </a:cxn>
              <a:cxn ang="0">
                <a:pos x="95" y="129"/>
              </a:cxn>
              <a:cxn ang="0">
                <a:pos x="95" y="129"/>
              </a:cxn>
            </a:cxnLst>
            <a:rect l="0" t="0" r="r" b="b"/>
            <a:pathLst>
              <a:path w="112" h="129">
                <a:moveTo>
                  <a:pt x="95" y="129"/>
                </a:moveTo>
                <a:lnTo>
                  <a:pt x="112" y="12"/>
                </a:lnTo>
                <a:lnTo>
                  <a:pt x="30" y="0"/>
                </a:lnTo>
                <a:lnTo>
                  <a:pt x="28" y="10"/>
                </a:lnTo>
                <a:lnTo>
                  <a:pt x="25" y="19"/>
                </a:lnTo>
                <a:lnTo>
                  <a:pt x="24" y="19"/>
                </a:lnTo>
                <a:lnTo>
                  <a:pt x="22" y="18"/>
                </a:lnTo>
                <a:lnTo>
                  <a:pt x="22" y="17"/>
                </a:lnTo>
                <a:lnTo>
                  <a:pt x="21" y="16"/>
                </a:lnTo>
                <a:lnTo>
                  <a:pt x="18" y="15"/>
                </a:lnTo>
                <a:lnTo>
                  <a:pt x="16" y="15"/>
                </a:lnTo>
                <a:lnTo>
                  <a:pt x="15" y="16"/>
                </a:lnTo>
                <a:lnTo>
                  <a:pt x="16" y="20"/>
                </a:lnTo>
                <a:lnTo>
                  <a:pt x="14" y="30"/>
                </a:lnTo>
                <a:lnTo>
                  <a:pt x="15" y="32"/>
                </a:lnTo>
                <a:lnTo>
                  <a:pt x="14" y="36"/>
                </a:lnTo>
                <a:lnTo>
                  <a:pt x="13" y="37"/>
                </a:lnTo>
                <a:lnTo>
                  <a:pt x="13" y="38"/>
                </a:lnTo>
                <a:lnTo>
                  <a:pt x="13" y="41"/>
                </a:lnTo>
                <a:lnTo>
                  <a:pt x="13" y="42"/>
                </a:lnTo>
                <a:lnTo>
                  <a:pt x="13" y="43"/>
                </a:lnTo>
                <a:lnTo>
                  <a:pt x="14" y="46"/>
                </a:lnTo>
                <a:lnTo>
                  <a:pt x="14" y="48"/>
                </a:lnTo>
                <a:lnTo>
                  <a:pt x="15" y="49"/>
                </a:lnTo>
                <a:lnTo>
                  <a:pt x="16" y="52"/>
                </a:lnTo>
                <a:lnTo>
                  <a:pt x="17" y="52"/>
                </a:lnTo>
                <a:lnTo>
                  <a:pt x="18" y="54"/>
                </a:lnTo>
                <a:lnTo>
                  <a:pt x="18" y="56"/>
                </a:lnTo>
                <a:lnTo>
                  <a:pt x="18" y="56"/>
                </a:lnTo>
                <a:lnTo>
                  <a:pt x="17" y="56"/>
                </a:lnTo>
                <a:lnTo>
                  <a:pt x="15" y="57"/>
                </a:lnTo>
                <a:lnTo>
                  <a:pt x="13" y="58"/>
                </a:lnTo>
                <a:lnTo>
                  <a:pt x="11" y="61"/>
                </a:lnTo>
                <a:lnTo>
                  <a:pt x="10" y="66"/>
                </a:lnTo>
                <a:lnTo>
                  <a:pt x="6" y="70"/>
                </a:lnTo>
                <a:lnTo>
                  <a:pt x="5" y="70"/>
                </a:lnTo>
                <a:lnTo>
                  <a:pt x="4" y="72"/>
                </a:lnTo>
                <a:lnTo>
                  <a:pt x="5" y="73"/>
                </a:lnTo>
                <a:lnTo>
                  <a:pt x="5" y="74"/>
                </a:lnTo>
                <a:lnTo>
                  <a:pt x="4" y="77"/>
                </a:lnTo>
                <a:lnTo>
                  <a:pt x="4" y="78"/>
                </a:lnTo>
                <a:lnTo>
                  <a:pt x="7" y="80"/>
                </a:lnTo>
                <a:lnTo>
                  <a:pt x="7" y="81"/>
                </a:lnTo>
                <a:lnTo>
                  <a:pt x="6" y="82"/>
                </a:lnTo>
                <a:lnTo>
                  <a:pt x="6" y="83"/>
                </a:lnTo>
                <a:lnTo>
                  <a:pt x="5" y="85"/>
                </a:lnTo>
                <a:lnTo>
                  <a:pt x="4" y="85"/>
                </a:lnTo>
                <a:lnTo>
                  <a:pt x="1" y="84"/>
                </a:lnTo>
                <a:lnTo>
                  <a:pt x="0" y="89"/>
                </a:lnTo>
                <a:lnTo>
                  <a:pt x="60" y="124"/>
                </a:lnTo>
                <a:lnTo>
                  <a:pt x="95" y="129"/>
                </a:lnTo>
                <a:lnTo>
                  <a:pt x="95" y="129"/>
                </a:lnTo>
              </a:path>
            </a:pathLst>
          </a:custGeom>
          <a:solidFill>
            <a:srgbClr val="FFBF3F"/>
          </a:solidFill>
          <a:ln w="25400">
            <a:solidFill>
              <a:schemeClr val="bg1"/>
            </a:solidFill>
            <a:round/>
            <a:headEnd/>
            <a:tailEnd/>
          </a:ln>
        </p:spPr>
        <p:txBody>
          <a:bodyPr/>
          <a:lstStyle/>
          <a:p>
            <a:endParaRPr lang="en-US"/>
          </a:p>
        </p:txBody>
      </p:sp>
      <p:sp>
        <p:nvSpPr>
          <p:cNvPr id="319499" name="Freeform 11"/>
          <p:cNvSpPr>
            <a:spLocks/>
          </p:cNvSpPr>
          <p:nvPr/>
        </p:nvSpPr>
        <p:spPr bwMode="auto">
          <a:xfrm>
            <a:off x="2871788" y="2593975"/>
            <a:ext cx="1116012" cy="944563"/>
          </a:xfrm>
          <a:custGeom>
            <a:avLst/>
            <a:gdLst/>
            <a:ahLst/>
            <a:cxnLst>
              <a:cxn ang="0">
                <a:pos x="0" y="82"/>
              </a:cxn>
              <a:cxn ang="0">
                <a:pos x="11" y="0"/>
              </a:cxn>
              <a:cxn ang="0">
                <a:pos x="89" y="8"/>
              </a:cxn>
              <a:cxn ang="0">
                <a:pos x="119" y="11"/>
              </a:cxn>
              <a:cxn ang="0">
                <a:pos x="118" y="32"/>
              </a:cxn>
              <a:cxn ang="0">
                <a:pos x="115" y="94"/>
              </a:cxn>
              <a:cxn ang="0">
                <a:pos x="99" y="93"/>
              </a:cxn>
              <a:cxn ang="0">
                <a:pos x="0" y="82"/>
              </a:cxn>
            </a:cxnLst>
            <a:rect l="0" t="0" r="r" b="b"/>
            <a:pathLst>
              <a:path w="119" h="94">
                <a:moveTo>
                  <a:pt x="0" y="82"/>
                </a:moveTo>
                <a:lnTo>
                  <a:pt x="11" y="0"/>
                </a:lnTo>
                <a:lnTo>
                  <a:pt x="89" y="8"/>
                </a:lnTo>
                <a:lnTo>
                  <a:pt x="119" y="11"/>
                </a:lnTo>
                <a:lnTo>
                  <a:pt x="118" y="32"/>
                </a:lnTo>
                <a:lnTo>
                  <a:pt x="115" y="94"/>
                </a:lnTo>
                <a:lnTo>
                  <a:pt x="99" y="93"/>
                </a:lnTo>
                <a:lnTo>
                  <a:pt x="0" y="82"/>
                </a:lnTo>
              </a:path>
            </a:pathLst>
          </a:custGeom>
          <a:solidFill>
            <a:srgbClr val="669900"/>
          </a:solidFill>
          <a:ln w="25400">
            <a:solidFill>
              <a:schemeClr val="bg1"/>
            </a:solidFill>
            <a:round/>
            <a:headEnd/>
            <a:tailEnd/>
          </a:ln>
        </p:spPr>
        <p:txBody>
          <a:bodyPr/>
          <a:lstStyle/>
          <a:p>
            <a:endParaRPr lang="en-US"/>
          </a:p>
        </p:txBody>
      </p:sp>
      <p:sp>
        <p:nvSpPr>
          <p:cNvPr id="319500" name="Freeform 12"/>
          <p:cNvSpPr>
            <a:spLocks/>
          </p:cNvSpPr>
          <p:nvPr/>
        </p:nvSpPr>
        <p:spPr bwMode="auto">
          <a:xfrm>
            <a:off x="2722563" y="3417888"/>
            <a:ext cx="1077912" cy="1196975"/>
          </a:xfrm>
          <a:custGeom>
            <a:avLst/>
            <a:gdLst/>
            <a:ahLst/>
            <a:cxnLst>
              <a:cxn ang="0">
                <a:pos x="16" y="0"/>
              </a:cxn>
              <a:cxn ang="0">
                <a:pos x="0" y="117"/>
              </a:cxn>
              <a:cxn ang="0">
                <a:pos x="0" y="117"/>
              </a:cxn>
              <a:cxn ang="0">
                <a:pos x="15" y="119"/>
              </a:cxn>
              <a:cxn ang="0">
                <a:pos x="16" y="110"/>
              </a:cxn>
              <a:cxn ang="0">
                <a:pos x="44" y="113"/>
              </a:cxn>
              <a:cxn ang="0">
                <a:pos x="44" y="113"/>
              </a:cxn>
              <a:cxn ang="0">
                <a:pos x="43" y="111"/>
              </a:cxn>
              <a:cxn ang="0">
                <a:pos x="44" y="110"/>
              </a:cxn>
              <a:cxn ang="0">
                <a:pos x="44" y="110"/>
              </a:cxn>
              <a:cxn ang="0">
                <a:pos x="43" y="109"/>
              </a:cxn>
              <a:cxn ang="0">
                <a:pos x="44" y="109"/>
              </a:cxn>
              <a:cxn ang="0">
                <a:pos x="106" y="115"/>
              </a:cxn>
              <a:cxn ang="0">
                <a:pos x="113" y="21"/>
              </a:cxn>
              <a:cxn ang="0">
                <a:pos x="114" y="21"/>
              </a:cxn>
              <a:cxn ang="0">
                <a:pos x="115" y="11"/>
              </a:cxn>
              <a:cxn ang="0">
                <a:pos x="16" y="0"/>
              </a:cxn>
            </a:cxnLst>
            <a:rect l="0" t="0" r="r" b="b"/>
            <a:pathLst>
              <a:path w="115" h="119">
                <a:moveTo>
                  <a:pt x="16" y="0"/>
                </a:moveTo>
                <a:lnTo>
                  <a:pt x="0" y="117"/>
                </a:lnTo>
                <a:lnTo>
                  <a:pt x="0" y="117"/>
                </a:lnTo>
                <a:lnTo>
                  <a:pt x="15" y="119"/>
                </a:lnTo>
                <a:lnTo>
                  <a:pt x="16" y="110"/>
                </a:lnTo>
                <a:lnTo>
                  <a:pt x="44" y="113"/>
                </a:lnTo>
                <a:lnTo>
                  <a:pt x="44" y="113"/>
                </a:lnTo>
                <a:lnTo>
                  <a:pt x="43" y="111"/>
                </a:lnTo>
                <a:lnTo>
                  <a:pt x="44" y="110"/>
                </a:lnTo>
                <a:lnTo>
                  <a:pt x="44" y="110"/>
                </a:lnTo>
                <a:lnTo>
                  <a:pt x="43" y="109"/>
                </a:lnTo>
                <a:lnTo>
                  <a:pt x="44" y="109"/>
                </a:lnTo>
                <a:lnTo>
                  <a:pt x="106" y="115"/>
                </a:lnTo>
                <a:lnTo>
                  <a:pt x="113" y="21"/>
                </a:lnTo>
                <a:lnTo>
                  <a:pt x="114" y="21"/>
                </a:lnTo>
                <a:lnTo>
                  <a:pt x="115" y="11"/>
                </a:lnTo>
                <a:lnTo>
                  <a:pt x="16" y="0"/>
                </a:lnTo>
              </a:path>
            </a:pathLst>
          </a:custGeom>
          <a:solidFill>
            <a:srgbClr val="FFBF3F"/>
          </a:solidFill>
          <a:ln w="25400">
            <a:solidFill>
              <a:schemeClr val="bg1"/>
            </a:solidFill>
            <a:round/>
            <a:headEnd/>
            <a:tailEnd/>
          </a:ln>
        </p:spPr>
        <p:txBody>
          <a:bodyPr/>
          <a:lstStyle/>
          <a:p>
            <a:endParaRPr lang="en-US"/>
          </a:p>
        </p:txBody>
      </p:sp>
      <p:sp>
        <p:nvSpPr>
          <p:cNvPr id="319501" name="Freeform 13"/>
          <p:cNvSpPr>
            <a:spLocks/>
          </p:cNvSpPr>
          <p:nvPr/>
        </p:nvSpPr>
        <p:spPr bwMode="auto">
          <a:xfrm>
            <a:off x="3781425" y="1016000"/>
            <a:ext cx="1011238" cy="684213"/>
          </a:xfrm>
          <a:custGeom>
            <a:avLst/>
            <a:gdLst/>
            <a:ahLst/>
            <a:cxnLst>
              <a:cxn ang="0">
                <a:pos x="0" y="63"/>
              </a:cxn>
              <a:cxn ang="0">
                <a:pos x="5" y="0"/>
              </a:cxn>
              <a:cxn ang="0">
                <a:pos x="53" y="3"/>
              </a:cxn>
              <a:cxn ang="0">
                <a:pos x="99" y="5"/>
              </a:cxn>
              <a:cxn ang="0">
                <a:pos x="100" y="6"/>
              </a:cxn>
              <a:cxn ang="0">
                <a:pos x="101" y="11"/>
              </a:cxn>
              <a:cxn ang="0">
                <a:pos x="101" y="12"/>
              </a:cxn>
              <a:cxn ang="0">
                <a:pos x="100" y="16"/>
              </a:cxn>
              <a:cxn ang="0">
                <a:pos x="100" y="22"/>
              </a:cxn>
              <a:cxn ang="0">
                <a:pos x="102" y="29"/>
              </a:cxn>
              <a:cxn ang="0">
                <a:pos x="103" y="30"/>
              </a:cxn>
              <a:cxn ang="0">
                <a:pos x="105" y="36"/>
              </a:cxn>
              <a:cxn ang="0">
                <a:pos x="105" y="47"/>
              </a:cxn>
              <a:cxn ang="0">
                <a:pos x="105" y="49"/>
              </a:cxn>
              <a:cxn ang="0">
                <a:pos x="105" y="53"/>
              </a:cxn>
              <a:cxn ang="0">
                <a:pos x="106" y="54"/>
              </a:cxn>
              <a:cxn ang="0">
                <a:pos x="108" y="62"/>
              </a:cxn>
              <a:cxn ang="0">
                <a:pos x="108" y="64"/>
              </a:cxn>
              <a:cxn ang="0">
                <a:pos x="108" y="68"/>
              </a:cxn>
              <a:cxn ang="0">
                <a:pos x="0" y="63"/>
              </a:cxn>
            </a:cxnLst>
            <a:rect l="0" t="0" r="r" b="b"/>
            <a:pathLst>
              <a:path w="108" h="68">
                <a:moveTo>
                  <a:pt x="0" y="63"/>
                </a:moveTo>
                <a:lnTo>
                  <a:pt x="5" y="0"/>
                </a:lnTo>
                <a:lnTo>
                  <a:pt x="53" y="3"/>
                </a:lnTo>
                <a:lnTo>
                  <a:pt x="99" y="5"/>
                </a:lnTo>
                <a:lnTo>
                  <a:pt x="100" y="6"/>
                </a:lnTo>
                <a:lnTo>
                  <a:pt x="101" y="11"/>
                </a:lnTo>
                <a:lnTo>
                  <a:pt x="101" y="12"/>
                </a:lnTo>
                <a:lnTo>
                  <a:pt x="100" y="16"/>
                </a:lnTo>
                <a:lnTo>
                  <a:pt x="100" y="22"/>
                </a:lnTo>
                <a:lnTo>
                  <a:pt x="102" y="29"/>
                </a:lnTo>
                <a:lnTo>
                  <a:pt x="103" y="30"/>
                </a:lnTo>
                <a:lnTo>
                  <a:pt x="105" y="36"/>
                </a:lnTo>
                <a:lnTo>
                  <a:pt x="105" y="47"/>
                </a:lnTo>
                <a:lnTo>
                  <a:pt x="105" y="49"/>
                </a:lnTo>
                <a:lnTo>
                  <a:pt x="105" y="53"/>
                </a:lnTo>
                <a:lnTo>
                  <a:pt x="106" y="54"/>
                </a:lnTo>
                <a:lnTo>
                  <a:pt x="108" y="62"/>
                </a:lnTo>
                <a:lnTo>
                  <a:pt x="108" y="64"/>
                </a:lnTo>
                <a:lnTo>
                  <a:pt x="108" y="68"/>
                </a:lnTo>
                <a:lnTo>
                  <a:pt x="0" y="63"/>
                </a:lnTo>
              </a:path>
            </a:pathLst>
          </a:custGeom>
          <a:solidFill>
            <a:srgbClr val="FFBF3F"/>
          </a:solidFill>
          <a:ln w="25400">
            <a:solidFill>
              <a:schemeClr val="bg1"/>
            </a:solidFill>
            <a:round/>
            <a:headEnd/>
            <a:tailEnd/>
          </a:ln>
        </p:spPr>
        <p:txBody>
          <a:bodyPr/>
          <a:lstStyle/>
          <a:p>
            <a:endParaRPr lang="en-US"/>
          </a:p>
        </p:txBody>
      </p:sp>
      <p:sp>
        <p:nvSpPr>
          <p:cNvPr id="319502" name="Freeform 14"/>
          <p:cNvSpPr>
            <a:spLocks/>
          </p:cNvSpPr>
          <p:nvPr/>
        </p:nvSpPr>
        <p:spPr bwMode="auto">
          <a:xfrm>
            <a:off x="3733800" y="1649413"/>
            <a:ext cx="1077913" cy="773112"/>
          </a:xfrm>
          <a:custGeom>
            <a:avLst/>
            <a:gdLst/>
            <a:ahLst/>
            <a:cxnLst>
              <a:cxn ang="0">
                <a:pos x="0" y="61"/>
              </a:cxn>
              <a:cxn ang="0">
                <a:pos x="3" y="20"/>
              </a:cxn>
              <a:cxn ang="0">
                <a:pos x="5" y="0"/>
              </a:cxn>
              <a:cxn ang="0">
                <a:pos x="113" y="5"/>
              </a:cxn>
              <a:cxn ang="0">
                <a:pos x="113" y="6"/>
              </a:cxn>
              <a:cxn ang="0">
                <a:pos x="112" y="8"/>
              </a:cxn>
              <a:cxn ang="0">
                <a:pos x="109" y="11"/>
              </a:cxn>
              <a:cxn ang="0">
                <a:pos x="110" y="13"/>
              </a:cxn>
              <a:cxn ang="0">
                <a:pos x="115" y="18"/>
              </a:cxn>
              <a:cxn ang="0">
                <a:pos x="115" y="56"/>
              </a:cxn>
              <a:cxn ang="0">
                <a:pos x="114" y="56"/>
              </a:cxn>
              <a:cxn ang="0">
                <a:pos x="113" y="56"/>
              </a:cxn>
              <a:cxn ang="0">
                <a:pos x="113" y="57"/>
              </a:cxn>
              <a:cxn ang="0">
                <a:pos x="114" y="58"/>
              </a:cxn>
              <a:cxn ang="0">
                <a:pos x="113" y="60"/>
              </a:cxn>
              <a:cxn ang="0">
                <a:pos x="114" y="61"/>
              </a:cxn>
              <a:cxn ang="0">
                <a:pos x="115" y="64"/>
              </a:cxn>
              <a:cxn ang="0">
                <a:pos x="114" y="65"/>
              </a:cxn>
              <a:cxn ang="0">
                <a:pos x="114" y="67"/>
              </a:cxn>
              <a:cxn ang="0">
                <a:pos x="113" y="71"/>
              </a:cxn>
              <a:cxn ang="0">
                <a:pos x="114" y="75"/>
              </a:cxn>
              <a:cxn ang="0">
                <a:pos x="114" y="77"/>
              </a:cxn>
              <a:cxn ang="0">
                <a:pos x="114" y="77"/>
              </a:cxn>
              <a:cxn ang="0">
                <a:pos x="111" y="75"/>
              </a:cxn>
              <a:cxn ang="0">
                <a:pos x="104" y="71"/>
              </a:cxn>
              <a:cxn ang="0">
                <a:pos x="103" y="70"/>
              </a:cxn>
              <a:cxn ang="0">
                <a:pos x="100" y="70"/>
              </a:cxn>
              <a:cxn ang="0">
                <a:pos x="98" y="72"/>
              </a:cxn>
              <a:cxn ang="0">
                <a:pos x="96" y="72"/>
              </a:cxn>
              <a:cxn ang="0">
                <a:pos x="94" y="72"/>
              </a:cxn>
              <a:cxn ang="0">
                <a:pos x="92" y="69"/>
              </a:cxn>
              <a:cxn ang="0">
                <a:pos x="91" y="68"/>
              </a:cxn>
              <a:cxn ang="0">
                <a:pos x="89" y="69"/>
              </a:cxn>
              <a:cxn ang="0">
                <a:pos x="86" y="69"/>
              </a:cxn>
              <a:cxn ang="0">
                <a:pos x="84" y="65"/>
              </a:cxn>
              <a:cxn ang="0">
                <a:pos x="0" y="61"/>
              </a:cxn>
            </a:cxnLst>
            <a:rect l="0" t="0" r="r" b="b"/>
            <a:pathLst>
              <a:path w="115" h="77">
                <a:moveTo>
                  <a:pt x="0" y="61"/>
                </a:moveTo>
                <a:lnTo>
                  <a:pt x="3" y="20"/>
                </a:lnTo>
                <a:lnTo>
                  <a:pt x="5" y="0"/>
                </a:lnTo>
                <a:lnTo>
                  <a:pt x="113" y="5"/>
                </a:lnTo>
                <a:lnTo>
                  <a:pt x="113" y="6"/>
                </a:lnTo>
                <a:lnTo>
                  <a:pt x="112" y="8"/>
                </a:lnTo>
                <a:lnTo>
                  <a:pt x="109" y="11"/>
                </a:lnTo>
                <a:lnTo>
                  <a:pt x="110" y="13"/>
                </a:lnTo>
                <a:lnTo>
                  <a:pt x="115" y="18"/>
                </a:lnTo>
                <a:lnTo>
                  <a:pt x="115" y="56"/>
                </a:lnTo>
                <a:lnTo>
                  <a:pt x="114" y="56"/>
                </a:lnTo>
                <a:lnTo>
                  <a:pt x="113" y="56"/>
                </a:lnTo>
                <a:lnTo>
                  <a:pt x="113" y="57"/>
                </a:lnTo>
                <a:lnTo>
                  <a:pt x="114" y="58"/>
                </a:lnTo>
                <a:lnTo>
                  <a:pt x="113" y="60"/>
                </a:lnTo>
                <a:lnTo>
                  <a:pt x="114" y="61"/>
                </a:lnTo>
                <a:lnTo>
                  <a:pt x="115" y="64"/>
                </a:lnTo>
                <a:lnTo>
                  <a:pt x="114" y="65"/>
                </a:lnTo>
                <a:lnTo>
                  <a:pt x="114" y="67"/>
                </a:lnTo>
                <a:lnTo>
                  <a:pt x="113" y="71"/>
                </a:lnTo>
                <a:lnTo>
                  <a:pt x="114" y="75"/>
                </a:lnTo>
                <a:lnTo>
                  <a:pt x="114" y="77"/>
                </a:lnTo>
                <a:lnTo>
                  <a:pt x="114" y="77"/>
                </a:lnTo>
                <a:lnTo>
                  <a:pt x="111" y="75"/>
                </a:lnTo>
                <a:lnTo>
                  <a:pt x="104" y="71"/>
                </a:lnTo>
                <a:lnTo>
                  <a:pt x="103" y="70"/>
                </a:lnTo>
                <a:lnTo>
                  <a:pt x="100" y="70"/>
                </a:lnTo>
                <a:lnTo>
                  <a:pt x="98" y="72"/>
                </a:lnTo>
                <a:lnTo>
                  <a:pt x="96" y="72"/>
                </a:lnTo>
                <a:lnTo>
                  <a:pt x="94" y="72"/>
                </a:lnTo>
                <a:lnTo>
                  <a:pt x="92" y="69"/>
                </a:lnTo>
                <a:lnTo>
                  <a:pt x="91" y="68"/>
                </a:lnTo>
                <a:lnTo>
                  <a:pt x="89" y="69"/>
                </a:lnTo>
                <a:lnTo>
                  <a:pt x="86" y="69"/>
                </a:lnTo>
                <a:lnTo>
                  <a:pt x="84" y="65"/>
                </a:lnTo>
                <a:lnTo>
                  <a:pt x="0" y="61"/>
                </a:lnTo>
              </a:path>
            </a:pathLst>
          </a:custGeom>
          <a:solidFill>
            <a:srgbClr val="FFBF3F"/>
          </a:solidFill>
          <a:ln w="25400">
            <a:solidFill>
              <a:schemeClr val="bg1"/>
            </a:solidFill>
            <a:round/>
            <a:headEnd/>
            <a:tailEnd/>
          </a:ln>
        </p:spPr>
        <p:txBody>
          <a:bodyPr/>
          <a:lstStyle/>
          <a:p>
            <a:endParaRPr lang="en-US"/>
          </a:p>
        </p:txBody>
      </p:sp>
      <p:sp>
        <p:nvSpPr>
          <p:cNvPr id="319503" name="Freeform 15"/>
          <p:cNvSpPr>
            <a:spLocks/>
          </p:cNvSpPr>
          <p:nvPr/>
        </p:nvSpPr>
        <p:spPr bwMode="auto">
          <a:xfrm>
            <a:off x="3697288" y="2262188"/>
            <a:ext cx="1273175" cy="673100"/>
          </a:xfrm>
          <a:custGeom>
            <a:avLst/>
            <a:gdLst/>
            <a:ahLst/>
            <a:cxnLst>
              <a:cxn ang="0">
                <a:pos x="0" y="41"/>
              </a:cxn>
              <a:cxn ang="0">
                <a:pos x="4" y="0"/>
              </a:cxn>
              <a:cxn ang="0">
                <a:pos x="87" y="4"/>
              </a:cxn>
              <a:cxn ang="0">
                <a:pos x="90" y="7"/>
              </a:cxn>
              <a:cxn ang="0">
                <a:pos x="93" y="7"/>
              </a:cxn>
              <a:cxn ang="0">
                <a:pos x="95" y="7"/>
              </a:cxn>
              <a:cxn ang="0">
                <a:pos x="96" y="8"/>
              </a:cxn>
              <a:cxn ang="0">
                <a:pos x="98" y="11"/>
              </a:cxn>
              <a:cxn ang="0">
                <a:pos x="100" y="11"/>
              </a:cxn>
              <a:cxn ang="0">
                <a:pos x="102" y="11"/>
              </a:cxn>
              <a:cxn ang="0">
                <a:pos x="104" y="9"/>
              </a:cxn>
              <a:cxn ang="0">
                <a:pos x="107" y="9"/>
              </a:cxn>
              <a:cxn ang="0">
                <a:pos x="108" y="10"/>
              </a:cxn>
              <a:cxn ang="0">
                <a:pos x="115" y="14"/>
              </a:cxn>
              <a:cxn ang="0">
                <a:pos x="118" y="16"/>
              </a:cxn>
              <a:cxn ang="0">
                <a:pos x="118" y="18"/>
              </a:cxn>
              <a:cxn ang="0">
                <a:pos x="121" y="20"/>
              </a:cxn>
              <a:cxn ang="0">
                <a:pos x="121" y="21"/>
              </a:cxn>
              <a:cxn ang="0">
                <a:pos x="120" y="24"/>
              </a:cxn>
              <a:cxn ang="0">
                <a:pos x="121" y="26"/>
              </a:cxn>
              <a:cxn ang="0">
                <a:pos x="122" y="29"/>
              </a:cxn>
              <a:cxn ang="0">
                <a:pos x="124" y="31"/>
              </a:cxn>
              <a:cxn ang="0">
                <a:pos x="123" y="32"/>
              </a:cxn>
              <a:cxn ang="0">
                <a:pos x="124" y="34"/>
              </a:cxn>
              <a:cxn ang="0">
                <a:pos x="126" y="36"/>
              </a:cxn>
              <a:cxn ang="0">
                <a:pos x="127" y="37"/>
              </a:cxn>
              <a:cxn ang="0">
                <a:pos x="126" y="39"/>
              </a:cxn>
              <a:cxn ang="0">
                <a:pos x="126" y="42"/>
              </a:cxn>
              <a:cxn ang="0">
                <a:pos x="128" y="43"/>
              </a:cxn>
              <a:cxn ang="0">
                <a:pos x="128" y="45"/>
              </a:cxn>
              <a:cxn ang="0">
                <a:pos x="127" y="47"/>
              </a:cxn>
              <a:cxn ang="0">
                <a:pos x="128" y="48"/>
              </a:cxn>
              <a:cxn ang="0">
                <a:pos x="129" y="50"/>
              </a:cxn>
              <a:cxn ang="0">
                <a:pos x="128" y="52"/>
              </a:cxn>
              <a:cxn ang="0">
                <a:pos x="129" y="54"/>
              </a:cxn>
              <a:cxn ang="0">
                <a:pos x="130" y="55"/>
              </a:cxn>
              <a:cxn ang="0">
                <a:pos x="131" y="56"/>
              </a:cxn>
              <a:cxn ang="0">
                <a:pos x="132" y="58"/>
              </a:cxn>
              <a:cxn ang="0">
                <a:pos x="133" y="61"/>
              </a:cxn>
              <a:cxn ang="0">
                <a:pos x="135" y="64"/>
              </a:cxn>
              <a:cxn ang="0">
                <a:pos x="136" y="64"/>
              </a:cxn>
              <a:cxn ang="0">
                <a:pos x="135" y="67"/>
              </a:cxn>
              <a:cxn ang="0">
                <a:pos x="136" y="67"/>
              </a:cxn>
              <a:cxn ang="0">
                <a:pos x="30" y="65"/>
              </a:cxn>
              <a:cxn ang="0">
                <a:pos x="31" y="44"/>
              </a:cxn>
              <a:cxn ang="0">
                <a:pos x="0" y="41"/>
              </a:cxn>
              <a:cxn ang="0">
                <a:pos x="0" y="41"/>
              </a:cxn>
            </a:cxnLst>
            <a:rect l="0" t="0" r="r" b="b"/>
            <a:pathLst>
              <a:path w="136" h="67">
                <a:moveTo>
                  <a:pt x="0" y="41"/>
                </a:moveTo>
                <a:lnTo>
                  <a:pt x="4" y="0"/>
                </a:lnTo>
                <a:lnTo>
                  <a:pt x="87" y="4"/>
                </a:lnTo>
                <a:lnTo>
                  <a:pt x="90" y="7"/>
                </a:lnTo>
                <a:lnTo>
                  <a:pt x="93" y="7"/>
                </a:lnTo>
                <a:lnTo>
                  <a:pt x="95" y="7"/>
                </a:lnTo>
                <a:lnTo>
                  <a:pt x="96" y="8"/>
                </a:lnTo>
                <a:lnTo>
                  <a:pt x="98" y="11"/>
                </a:lnTo>
                <a:lnTo>
                  <a:pt x="100" y="11"/>
                </a:lnTo>
                <a:lnTo>
                  <a:pt x="102" y="11"/>
                </a:lnTo>
                <a:lnTo>
                  <a:pt x="104" y="9"/>
                </a:lnTo>
                <a:lnTo>
                  <a:pt x="107" y="9"/>
                </a:lnTo>
                <a:lnTo>
                  <a:pt x="108" y="10"/>
                </a:lnTo>
                <a:lnTo>
                  <a:pt x="115" y="14"/>
                </a:lnTo>
                <a:lnTo>
                  <a:pt x="118" y="16"/>
                </a:lnTo>
                <a:lnTo>
                  <a:pt x="118" y="18"/>
                </a:lnTo>
                <a:lnTo>
                  <a:pt x="121" y="20"/>
                </a:lnTo>
                <a:lnTo>
                  <a:pt x="121" y="21"/>
                </a:lnTo>
                <a:lnTo>
                  <a:pt x="120" y="24"/>
                </a:lnTo>
                <a:lnTo>
                  <a:pt x="121" y="26"/>
                </a:lnTo>
                <a:lnTo>
                  <a:pt x="122" y="29"/>
                </a:lnTo>
                <a:lnTo>
                  <a:pt x="124" y="31"/>
                </a:lnTo>
                <a:lnTo>
                  <a:pt x="123" y="32"/>
                </a:lnTo>
                <a:lnTo>
                  <a:pt x="124" y="34"/>
                </a:lnTo>
                <a:lnTo>
                  <a:pt x="126" y="36"/>
                </a:lnTo>
                <a:lnTo>
                  <a:pt x="127" y="37"/>
                </a:lnTo>
                <a:lnTo>
                  <a:pt x="126" y="39"/>
                </a:lnTo>
                <a:lnTo>
                  <a:pt x="126" y="42"/>
                </a:lnTo>
                <a:lnTo>
                  <a:pt x="128" y="43"/>
                </a:lnTo>
                <a:lnTo>
                  <a:pt x="128" y="45"/>
                </a:lnTo>
                <a:lnTo>
                  <a:pt x="127" y="47"/>
                </a:lnTo>
                <a:lnTo>
                  <a:pt x="128" y="48"/>
                </a:lnTo>
                <a:lnTo>
                  <a:pt x="129" y="50"/>
                </a:lnTo>
                <a:lnTo>
                  <a:pt x="128" y="52"/>
                </a:lnTo>
                <a:lnTo>
                  <a:pt x="129" y="54"/>
                </a:lnTo>
                <a:lnTo>
                  <a:pt x="130" y="55"/>
                </a:lnTo>
                <a:lnTo>
                  <a:pt x="131" y="56"/>
                </a:lnTo>
                <a:lnTo>
                  <a:pt x="132" y="58"/>
                </a:lnTo>
                <a:lnTo>
                  <a:pt x="133" y="61"/>
                </a:lnTo>
                <a:lnTo>
                  <a:pt x="135" y="64"/>
                </a:lnTo>
                <a:lnTo>
                  <a:pt x="136" y="64"/>
                </a:lnTo>
                <a:lnTo>
                  <a:pt x="135" y="67"/>
                </a:lnTo>
                <a:lnTo>
                  <a:pt x="136" y="67"/>
                </a:lnTo>
                <a:lnTo>
                  <a:pt x="30" y="65"/>
                </a:lnTo>
                <a:lnTo>
                  <a:pt x="31" y="44"/>
                </a:lnTo>
                <a:lnTo>
                  <a:pt x="0" y="41"/>
                </a:lnTo>
                <a:lnTo>
                  <a:pt x="0" y="41"/>
                </a:lnTo>
              </a:path>
            </a:pathLst>
          </a:custGeom>
          <a:solidFill>
            <a:srgbClr val="FFBF3F"/>
          </a:solidFill>
          <a:ln w="25400">
            <a:solidFill>
              <a:schemeClr val="bg1"/>
            </a:solidFill>
            <a:round/>
            <a:headEnd/>
            <a:tailEnd/>
          </a:ln>
        </p:spPr>
        <p:txBody>
          <a:bodyPr/>
          <a:lstStyle/>
          <a:p>
            <a:endParaRPr lang="en-US"/>
          </a:p>
        </p:txBody>
      </p:sp>
      <p:sp>
        <p:nvSpPr>
          <p:cNvPr id="319504" name="Freeform 16"/>
          <p:cNvSpPr>
            <a:spLocks/>
          </p:cNvSpPr>
          <p:nvPr/>
        </p:nvSpPr>
        <p:spPr bwMode="auto">
          <a:xfrm>
            <a:off x="3949700" y="2916238"/>
            <a:ext cx="1133475" cy="652462"/>
          </a:xfrm>
          <a:custGeom>
            <a:avLst/>
            <a:gdLst/>
            <a:ahLst/>
            <a:cxnLst>
              <a:cxn ang="0">
                <a:pos x="3" y="0"/>
              </a:cxn>
              <a:cxn ang="0">
                <a:pos x="109" y="2"/>
              </a:cxn>
              <a:cxn ang="0">
                <a:pos x="116" y="7"/>
              </a:cxn>
              <a:cxn ang="0">
                <a:pos x="114" y="10"/>
              </a:cxn>
              <a:cxn ang="0">
                <a:pos x="113" y="12"/>
              </a:cxn>
              <a:cxn ang="0">
                <a:pos x="114" y="14"/>
              </a:cxn>
              <a:cxn ang="0">
                <a:pos x="116" y="14"/>
              </a:cxn>
              <a:cxn ang="0">
                <a:pos x="117" y="18"/>
              </a:cxn>
              <a:cxn ang="0">
                <a:pos x="119" y="19"/>
              </a:cxn>
              <a:cxn ang="0">
                <a:pos x="120" y="20"/>
              </a:cxn>
              <a:cxn ang="0">
                <a:pos x="121" y="20"/>
              </a:cxn>
              <a:cxn ang="0">
                <a:pos x="121" y="65"/>
              </a:cxn>
              <a:cxn ang="0">
                <a:pos x="0" y="62"/>
              </a:cxn>
              <a:cxn ang="0">
                <a:pos x="3" y="0"/>
              </a:cxn>
            </a:cxnLst>
            <a:rect l="0" t="0" r="r" b="b"/>
            <a:pathLst>
              <a:path w="121" h="65">
                <a:moveTo>
                  <a:pt x="3" y="0"/>
                </a:moveTo>
                <a:lnTo>
                  <a:pt x="109" y="2"/>
                </a:lnTo>
                <a:lnTo>
                  <a:pt x="116" y="7"/>
                </a:lnTo>
                <a:lnTo>
                  <a:pt x="114" y="10"/>
                </a:lnTo>
                <a:lnTo>
                  <a:pt x="113" y="12"/>
                </a:lnTo>
                <a:lnTo>
                  <a:pt x="114" y="14"/>
                </a:lnTo>
                <a:lnTo>
                  <a:pt x="116" y="14"/>
                </a:lnTo>
                <a:lnTo>
                  <a:pt x="117" y="18"/>
                </a:lnTo>
                <a:lnTo>
                  <a:pt x="119" y="19"/>
                </a:lnTo>
                <a:lnTo>
                  <a:pt x="120" y="20"/>
                </a:lnTo>
                <a:lnTo>
                  <a:pt x="121" y="20"/>
                </a:lnTo>
                <a:lnTo>
                  <a:pt x="121" y="65"/>
                </a:lnTo>
                <a:lnTo>
                  <a:pt x="0" y="62"/>
                </a:lnTo>
                <a:lnTo>
                  <a:pt x="3" y="0"/>
                </a:lnTo>
              </a:path>
            </a:pathLst>
          </a:custGeom>
          <a:solidFill>
            <a:srgbClr val="FFBF3F"/>
          </a:solidFill>
          <a:ln w="25400">
            <a:solidFill>
              <a:schemeClr val="bg1"/>
            </a:solidFill>
            <a:round/>
            <a:headEnd/>
            <a:tailEnd/>
          </a:ln>
        </p:spPr>
        <p:txBody>
          <a:bodyPr/>
          <a:lstStyle/>
          <a:p>
            <a:endParaRPr lang="en-US"/>
          </a:p>
        </p:txBody>
      </p:sp>
      <p:sp>
        <p:nvSpPr>
          <p:cNvPr id="319505" name="Freeform 17"/>
          <p:cNvSpPr>
            <a:spLocks/>
          </p:cNvSpPr>
          <p:nvPr/>
        </p:nvSpPr>
        <p:spPr bwMode="auto">
          <a:xfrm>
            <a:off x="3790950" y="3529013"/>
            <a:ext cx="1320800" cy="733425"/>
          </a:xfrm>
          <a:custGeom>
            <a:avLst/>
            <a:gdLst/>
            <a:ahLst/>
            <a:cxnLst>
              <a:cxn ang="0">
                <a:pos x="17" y="1"/>
              </a:cxn>
              <a:cxn ang="0">
                <a:pos x="0" y="10"/>
              </a:cxn>
              <a:cxn ang="0">
                <a:pos x="48" y="53"/>
              </a:cxn>
              <a:cxn ang="0">
                <a:pos x="51" y="54"/>
              </a:cxn>
              <a:cxn ang="0">
                <a:pos x="54" y="58"/>
              </a:cxn>
              <a:cxn ang="0">
                <a:pos x="59" y="57"/>
              </a:cxn>
              <a:cxn ang="0">
                <a:pos x="61" y="59"/>
              </a:cxn>
              <a:cxn ang="0">
                <a:pos x="62" y="61"/>
              </a:cxn>
              <a:cxn ang="0">
                <a:pos x="67" y="62"/>
              </a:cxn>
              <a:cxn ang="0">
                <a:pos x="70" y="63"/>
              </a:cxn>
              <a:cxn ang="0">
                <a:pos x="71" y="62"/>
              </a:cxn>
              <a:cxn ang="0">
                <a:pos x="74" y="65"/>
              </a:cxn>
              <a:cxn ang="0">
                <a:pos x="80" y="64"/>
              </a:cxn>
              <a:cxn ang="0">
                <a:pos x="82" y="66"/>
              </a:cxn>
              <a:cxn ang="0">
                <a:pos x="82" y="69"/>
              </a:cxn>
              <a:cxn ang="0">
                <a:pos x="86" y="67"/>
              </a:cxn>
              <a:cxn ang="0">
                <a:pos x="92" y="70"/>
              </a:cxn>
              <a:cxn ang="0">
                <a:pos x="94" y="69"/>
              </a:cxn>
              <a:cxn ang="0">
                <a:pos x="96" y="70"/>
              </a:cxn>
              <a:cxn ang="0">
                <a:pos x="96" y="72"/>
              </a:cxn>
              <a:cxn ang="0">
                <a:pos x="97" y="71"/>
              </a:cxn>
              <a:cxn ang="0">
                <a:pos x="100" y="68"/>
              </a:cxn>
              <a:cxn ang="0">
                <a:pos x="101" y="69"/>
              </a:cxn>
              <a:cxn ang="0">
                <a:pos x="103" y="70"/>
              </a:cxn>
              <a:cxn ang="0">
                <a:pos x="105" y="69"/>
              </a:cxn>
              <a:cxn ang="0">
                <a:pos x="106" y="70"/>
              </a:cxn>
              <a:cxn ang="0">
                <a:pos x="110" y="73"/>
              </a:cxn>
              <a:cxn ang="0">
                <a:pos x="114" y="70"/>
              </a:cxn>
              <a:cxn ang="0">
                <a:pos x="120" y="68"/>
              </a:cxn>
              <a:cxn ang="0">
                <a:pos x="123" y="68"/>
              </a:cxn>
              <a:cxn ang="0">
                <a:pos x="129" y="68"/>
              </a:cxn>
              <a:cxn ang="0">
                <a:pos x="138" y="72"/>
              </a:cxn>
              <a:cxn ang="0">
                <a:pos x="140" y="73"/>
              </a:cxn>
              <a:cxn ang="0">
                <a:pos x="141" y="37"/>
              </a:cxn>
              <a:cxn ang="0">
                <a:pos x="138" y="4"/>
              </a:cxn>
            </a:cxnLst>
            <a:rect l="0" t="0" r="r" b="b"/>
            <a:pathLst>
              <a:path w="141" h="73">
                <a:moveTo>
                  <a:pt x="138" y="4"/>
                </a:moveTo>
                <a:lnTo>
                  <a:pt x="17" y="1"/>
                </a:lnTo>
                <a:lnTo>
                  <a:pt x="1" y="0"/>
                </a:lnTo>
                <a:lnTo>
                  <a:pt x="0" y="10"/>
                </a:lnTo>
                <a:lnTo>
                  <a:pt x="49" y="13"/>
                </a:lnTo>
                <a:lnTo>
                  <a:pt x="48" y="53"/>
                </a:lnTo>
                <a:lnTo>
                  <a:pt x="50" y="54"/>
                </a:lnTo>
                <a:lnTo>
                  <a:pt x="51" y="54"/>
                </a:lnTo>
                <a:lnTo>
                  <a:pt x="53" y="58"/>
                </a:lnTo>
                <a:lnTo>
                  <a:pt x="54" y="58"/>
                </a:lnTo>
                <a:lnTo>
                  <a:pt x="58" y="58"/>
                </a:lnTo>
                <a:lnTo>
                  <a:pt x="59" y="57"/>
                </a:lnTo>
                <a:lnTo>
                  <a:pt x="61" y="58"/>
                </a:lnTo>
                <a:lnTo>
                  <a:pt x="61" y="59"/>
                </a:lnTo>
                <a:lnTo>
                  <a:pt x="61" y="60"/>
                </a:lnTo>
                <a:lnTo>
                  <a:pt x="62" y="61"/>
                </a:lnTo>
                <a:lnTo>
                  <a:pt x="63" y="61"/>
                </a:lnTo>
                <a:lnTo>
                  <a:pt x="67" y="62"/>
                </a:lnTo>
                <a:lnTo>
                  <a:pt x="69" y="63"/>
                </a:lnTo>
                <a:lnTo>
                  <a:pt x="70" y="63"/>
                </a:lnTo>
                <a:lnTo>
                  <a:pt x="70" y="63"/>
                </a:lnTo>
                <a:lnTo>
                  <a:pt x="71" y="62"/>
                </a:lnTo>
                <a:lnTo>
                  <a:pt x="72" y="64"/>
                </a:lnTo>
                <a:lnTo>
                  <a:pt x="74" y="65"/>
                </a:lnTo>
                <a:lnTo>
                  <a:pt x="75" y="63"/>
                </a:lnTo>
                <a:lnTo>
                  <a:pt x="80" y="64"/>
                </a:lnTo>
                <a:lnTo>
                  <a:pt x="80" y="65"/>
                </a:lnTo>
                <a:lnTo>
                  <a:pt x="82" y="66"/>
                </a:lnTo>
                <a:lnTo>
                  <a:pt x="82" y="67"/>
                </a:lnTo>
                <a:lnTo>
                  <a:pt x="82" y="69"/>
                </a:lnTo>
                <a:lnTo>
                  <a:pt x="86" y="70"/>
                </a:lnTo>
                <a:lnTo>
                  <a:pt x="86" y="67"/>
                </a:lnTo>
                <a:lnTo>
                  <a:pt x="88" y="67"/>
                </a:lnTo>
                <a:lnTo>
                  <a:pt x="92" y="70"/>
                </a:lnTo>
                <a:lnTo>
                  <a:pt x="92" y="70"/>
                </a:lnTo>
                <a:lnTo>
                  <a:pt x="94" y="69"/>
                </a:lnTo>
                <a:lnTo>
                  <a:pt x="96" y="69"/>
                </a:lnTo>
                <a:lnTo>
                  <a:pt x="96" y="70"/>
                </a:lnTo>
                <a:lnTo>
                  <a:pt x="95" y="71"/>
                </a:lnTo>
                <a:lnTo>
                  <a:pt x="96" y="72"/>
                </a:lnTo>
                <a:lnTo>
                  <a:pt x="97" y="72"/>
                </a:lnTo>
                <a:lnTo>
                  <a:pt x="97" y="71"/>
                </a:lnTo>
                <a:lnTo>
                  <a:pt x="98" y="69"/>
                </a:lnTo>
                <a:lnTo>
                  <a:pt x="100" y="68"/>
                </a:lnTo>
                <a:lnTo>
                  <a:pt x="100" y="68"/>
                </a:lnTo>
                <a:lnTo>
                  <a:pt x="101" y="69"/>
                </a:lnTo>
                <a:lnTo>
                  <a:pt x="103" y="70"/>
                </a:lnTo>
                <a:lnTo>
                  <a:pt x="103" y="70"/>
                </a:lnTo>
                <a:lnTo>
                  <a:pt x="104" y="69"/>
                </a:lnTo>
                <a:lnTo>
                  <a:pt x="105" y="69"/>
                </a:lnTo>
                <a:lnTo>
                  <a:pt x="106" y="70"/>
                </a:lnTo>
                <a:lnTo>
                  <a:pt x="106" y="70"/>
                </a:lnTo>
                <a:lnTo>
                  <a:pt x="107" y="71"/>
                </a:lnTo>
                <a:lnTo>
                  <a:pt x="110" y="73"/>
                </a:lnTo>
                <a:lnTo>
                  <a:pt x="113" y="70"/>
                </a:lnTo>
                <a:lnTo>
                  <a:pt x="114" y="70"/>
                </a:lnTo>
                <a:lnTo>
                  <a:pt x="117" y="70"/>
                </a:lnTo>
                <a:lnTo>
                  <a:pt x="120" y="68"/>
                </a:lnTo>
                <a:lnTo>
                  <a:pt x="122" y="68"/>
                </a:lnTo>
                <a:lnTo>
                  <a:pt x="123" y="68"/>
                </a:lnTo>
                <a:lnTo>
                  <a:pt x="127" y="69"/>
                </a:lnTo>
                <a:lnTo>
                  <a:pt x="129" y="68"/>
                </a:lnTo>
                <a:lnTo>
                  <a:pt x="130" y="68"/>
                </a:lnTo>
                <a:lnTo>
                  <a:pt x="138" y="72"/>
                </a:lnTo>
                <a:lnTo>
                  <a:pt x="139" y="72"/>
                </a:lnTo>
                <a:lnTo>
                  <a:pt x="140" y="73"/>
                </a:lnTo>
                <a:lnTo>
                  <a:pt x="141" y="73"/>
                </a:lnTo>
                <a:lnTo>
                  <a:pt x="141" y="37"/>
                </a:lnTo>
                <a:lnTo>
                  <a:pt x="138" y="14"/>
                </a:lnTo>
                <a:lnTo>
                  <a:pt x="138" y="4"/>
                </a:lnTo>
              </a:path>
            </a:pathLst>
          </a:custGeom>
          <a:solidFill>
            <a:srgbClr val="FFBF3F"/>
          </a:solidFill>
          <a:ln w="25400">
            <a:solidFill>
              <a:schemeClr val="bg1"/>
            </a:solidFill>
            <a:round/>
            <a:headEnd/>
            <a:tailEnd/>
          </a:ln>
        </p:spPr>
        <p:txBody>
          <a:bodyPr/>
          <a:lstStyle/>
          <a:p>
            <a:endParaRPr lang="en-US"/>
          </a:p>
        </p:txBody>
      </p:sp>
      <p:sp>
        <p:nvSpPr>
          <p:cNvPr id="319506" name="Freeform 18"/>
          <p:cNvSpPr>
            <a:spLocks/>
          </p:cNvSpPr>
          <p:nvPr/>
        </p:nvSpPr>
        <p:spPr bwMode="auto">
          <a:xfrm>
            <a:off x="3125788" y="3629025"/>
            <a:ext cx="2154237" cy="2262188"/>
          </a:xfrm>
          <a:custGeom>
            <a:avLst/>
            <a:gdLst/>
            <a:ahLst/>
            <a:cxnLst>
              <a:cxn ang="0">
                <a:pos x="209" y="62"/>
              </a:cxn>
              <a:cxn ang="0">
                <a:pos x="194" y="58"/>
              </a:cxn>
              <a:cxn ang="0">
                <a:pos x="185" y="60"/>
              </a:cxn>
              <a:cxn ang="0">
                <a:pos x="177" y="60"/>
              </a:cxn>
              <a:cxn ang="0">
                <a:pos x="175" y="60"/>
              </a:cxn>
              <a:cxn ang="0">
                <a:pos x="171" y="58"/>
              </a:cxn>
              <a:cxn ang="0">
                <a:pos x="167" y="62"/>
              </a:cxn>
              <a:cxn ang="0">
                <a:pos x="165" y="59"/>
              </a:cxn>
              <a:cxn ang="0">
                <a:pos x="157" y="57"/>
              </a:cxn>
              <a:cxn ang="0">
                <a:pos x="153" y="56"/>
              </a:cxn>
              <a:cxn ang="0">
                <a:pos x="145" y="55"/>
              </a:cxn>
              <a:cxn ang="0">
                <a:pos x="141" y="53"/>
              </a:cxn>
              <a:cxn ang="0">
                <a:pos x="133" y="51"/>
              </a:cxn>
              <a:cxn ang="0">
                <a:pos x="130" y="47"/>
              </a:cxn>
              <a:cxn ang="0">
                <a:pos x="122" y="44"/>
              </a:cxn>
              <a:cxn ang="0">
                <a:pos x="71" y="0"/>
              </a:cxn>
              <a:cxn ang="0">
                <a:pos x="0" y="88"/>
              </a:cxn>
              <a:cxn ang="0">
                <a:pos x="1" y="92"/>
              </a:cxn>
              <a:cxn ang="0">
                <a:pos x="7" y="99"/>
              </a:cxn>
              <a:cxn ang="0">
                <a:pos x="28" y="121"/>
              </a:cxn>
              <a:cxn ang="0">
                <a:pos x="31" y="128"/>
              </a:cxn>
              <a:cxn ang="0">
                <a:pos x="46" y="150"/>
              </a:cxn>
              <a:cxn ang="0">
                <a:pos x="60" y="153"/>
              </a:cxn>
              <a:cxn ang="0">
                <a:pos x="68" y="140"/>
              </a:cxn>
              <a:cxn ang="0">
                <a:pos x="73" y="138"/>
              </a:cxn>
              <a:cxn ang="0">
                <a:pos x="82" y="141"/>
              </a:cxn>
              <a:cxn ang="0">
                <a:pos x="91" y="146"/>
              </a:cxn>
              <a:cxn ang="0">
                <a:pos x="94" y="148"/>
              </a:cxn>
              <a:cxn ang="0">
                <a:pos x="102" y="158"/>
              </a:cxn>
              <a:cxn ang="0">
                <a:pos x="115" y="182"/>
              </a:cxn>
              <a:cxn ang="0">
                <a:pos x="122" y="190"/>
              </a:cxn>
              <a:cxn ang="0">
                <a:pos x="124" y="202"/>
              </a:cxn>
              <a:cxn ang="0">
                <a:pos x="135" y="215"/>
              </a:cxn>
              <a:cxn ang="0">
                <a:pos x="154" y="221"/>
              </a:cxn>
              <a:cxn ang="0">
                <a:pos x="164" y="223"/>
              </a:cxn>
              <a:cxn ang="0">
                <a:pos x="163" y="220"/>
              </a:cxn>
              <a:cxn ang="0">
                <a:pos x="160" y="198"/>
              </a:cxn>
              <a:cxn ang="0">
                <a:pos x="158" y="195"/>
              </a:cxn>
              <a:cxn ang="0">
                <a:pos x="163" y="187"/>
              </a:cxn>
              <a:cxn ang="0">
                <a:pos x="164" y="184"/>
              </a:cxn>
              <a:cxn ang="0">
                <a:pos x="167" y="177"/>
              </a:cxn>
              <a:cxn ang="0">
                <a:pos x="170" y="177"/>
              </a:cxn>
              <a:cxn ang="0">
                <a:pos x="172" y="174"/>
              </a:cxn>
              <a:cxn ang="0">
                <a:pos x="174" y="174"/>
              </a:cxn>
              <a:cxn ang="0">
                <a:pos x="179" y="171"/>
              </a:cxn>
              <a:cxn ang="0">
                <a:pos x="181" y="167"/>
              </a:cxn>
              <a:cxn ang="0">
                <a:pos x="183" y="168"/>
              </a:cxn>
              <a:cxn ang="0">
                <a:pos x="201" y="159"/>
              </a:cxn>
              <a:cxn ang="0">
                <a:pos x="205" y="148"/>
              </a:cxn>
              <a:cxn ang="0">
                <a:pos x="209" y="147"/>
              </a:cxn>
              <a:cxn ang="0">
                <a:pos x="221" y="145"/>
              </a:cxn>
              <a:cxn ang="0">
                <a:pos x="224" y="144"/>
              </a:cxn>
              <a:cxn ang="0">
                <a:pos x="226" y="139"/>
              </a:cxn>
              <a:cxn ang="0">
                <a:pos x="227" y="130"/>
              </a:cxn>
              <a:cxn ang="0">
                <a:pos x="229" y="123"/>
              </a:cxn>
              <a:cxn ang="0">
                <a:pos x="228" y="112"/>
              </a:cxn>
              <a:cxn ang="0">
                <a:pos x="226" y="107"/>
              </a:cxn>
              <a:cxn ang="0">
                <a:pos x="224" y="101"/>
              </a:cxn>
              <a:cxn ang="0">
                <a:pos x="220" y="65"/>
              </a:cxn>
              <a:cxn ang="0">
                <a:pos x="212" y="63"/>
              </a:cxn>
            </a:cxnLst>
            <a:rect l="0" t="0" r="r" b="b"/>
            <a:pathLst>
              <a:path w="230" h="225">
                <a:moveTo>
                  <a:pt x="212" y="63"/>
                </a:moveTo>
                <a:lnTo>
                  <a:pt x="211" y="63"/>
                </a:lnTo>
                <a:lnTo>
                  <a:pt x="210" y="62"/>
                </a:lnTo>
                <a:lnTo>
                  <a:pt x="209" y="62"/>
                </a:lnTo>
                <a:lnTo>
                  <a:pt x="201" y="58"/>
                </a:lnTo>
                <a:lnTo>
                  <a:pt x="200" y="58"/>
                </a:lnTo>
                <a:lnTo>
                  <a:pt x="198" y="59"/>
                </a:lnTo>
                <a:lnTo>
                  <a:pt x="194" y="58"/>
                </a:lnTo>
                <a:lnTo>
                  <a:pt x="193" y="58"/>
                </a:lnTo>
                <a:lnTo>
                  <a:pt x="192" y="58"/>
                </a:lnTo>
                <a:lnTo>
                  <a:pt x="188" y="60"/>
                </a:lnTo>
                <a:lnTo>
                  <a:pt x="185" y="60"/>
                </a:lnTo>
                <a:lnTo>
                  <a:pt x="184" y="60"/>
                </a:lnTo>
                <a:lnTo>
                  <a:pt x="181" y="63"/>
                </a:lnTo>
                <a:lnTo>
                  <a:pt x="178" y="61"/>
                </a:lnTo>
                <a:lnTo>
                  <a:pt x="177" y="60"/>
                </a:lnTo>
                <a:lnTo>
                  <a:pt x="177" y="60"/>
                </a:lnTo>
                <a:lnTo>
                  <a:pt x="176" y="59"/>
                </a:lnTo>
                <a:lnTo>
                  <a:pt x="175" y="59"/>
                </a:lnTo>
                <a:lnTo>
                  <a:pt x="175" y="60"/>
                </a:lnTo>
                <a:lnTo>
                  <a:pt x="174" y="60"/>
                </a:lnTo>
                <a:lnTo>
                  <a:pt x="172" y="59"/>
                </a:lnTo>
                <a:lnTo>
                  <a:pt x="171" y="58"/>
                </a:lnTo>
                <a:lnTo>
                  <a:pt x="171" y="58"/>
                </a:lnTo>
                <a:lnTo>
                  <a:pt x="169" y="59"/>
                </a:lnTo>
                <a:lnTo>
                  <a:pt x="168" y="61"/>
                </a:lnTo>
                <a:lnTo>
                  <a:pt x="168" y="62"/>
                </a:lnTo>
                <a:lnTo>
                  <a:pt x="167" y="62"/>
                </a:lnTo>
                <a:lnTo>
                  <a:pt x="166" y="61"/>
                </a:lnTo>
                <a:lnTo>
                  <a:pt x="167" y="60"/>
                </a:lnTo>
                <a:lnTo>
                  <a:pt x="167" y="59"/>
                </a:lnTo>
                <a:lnTo>
                  <a:pt x="165" y="59"/>
                </a:lnTo>
                <a:lnTo>
                  <a:pt x="163" y="60"/>
                </a:lnTo>
                <a:lnTo>
                  <a:pt x="163" y="60"/>
                </a:lnTo>
                <a:lnTo>
                  <a:pt x="159" y="57"/>
                </a:lnTo>
                <a:lnTo>
                  <a:pt x="157" y="57"/>
                </a:lnTo>
                <a:lnTo>
                  <a:pt x="157" y="60"/>
                </a:lnTo>
                <a:lnTo>
                  <a:pt x="153" y="59"/>
                </a:lnTo>
                <a:lnTo>
                  <a:pt x="153" y="57"/>
                </a:lnTo>
                <a:lnTo>
                  <a:pt x="153" y="56"/>
                </a:lnTo>
                <a:lnTo>
                  <a:pt x="151" y="55"/>
                </a:lnTo>
                <a:lnTo>
                  <a:pt x="151" y="54"/>
                </a:lnTo>
                <a:lnTo>
                  <a:pt x="146" y="53"/>
                </a:lnTo>
                <a:lnTo>
                  <a:pt x="145" y="55"/>
                </a:lnTo>
                <a:lnTo>
                  <a:pt x="143" y="54"/>
                </a:lnTo>
                <a:lnTo>
                  <a:pt x="143" y="52"/>
                </a:lnTo>
                <a:lnTo>
                  <a:pt x="141" y="53"/>
                </a:lnTo>
                <a:lnTo>
                  <a:pt x="141" y="53"/>
                </a:lnTo>
                <a:lnTo>
                  <a:pt x="140" y="53"/>
                </a:lnTo>
                <a:lnTo>
                  <a:pt x="138" y="52"/>
                </a:lnTo>
                <a:lnTo>
                  <a:pt x="134" y="51"/>
                </a:lnTo>
                <a:lnTo>
                  <a:pt x="133" y="51"/>
                </a:lnTo>
                <a:lnTo>
                  <a:pt x="132" y="50"/>
                </a:lnTo>
                <a:lnTo>
                  <a:pt x="132" y="49"/>
                </a:lnTo>
                <a:lnTo>
                  <a:pt x="132" y="48"/>
                </a:lnTo>
                <a:lnTo>
                  <a:pt x="130" y="47"/>
                </a:lnTo>
                <a:lnTo>
                  <a:pt x="129" y="48"/>
                </a:lnTo>
                <a:lnTo>
                  <a:pt x="125" y="48"/>
                </a:lnTo>
                <a:lnTo>
                  <a:pt x="124" y="48"/>
                </a:lnTo>
                <a:lnTo>
                  <a:pt x="122" y="44"/>
                </a:lnTo>
                <a:lnTo>
                  <a:pt x="121" y="44"/>
                </a:lnTo>
                <a:lnTo>
                  <a:pt x="119" y="43"/>
                </a:lnTo>
                <a:lnTo>
                  <a:pt x="120" y="3"/>
                </a:lnTo>
                <a:lnTo>
                  <a:pt x="71" y="0"/>
                </a:lnTo>
                <a:lnTo>
                  <a:pt x="70" y="0"/>
                </a:lnTo>
                <a:lnTo>
                  <a:pt x="63" y="94"/>
                </a:lnTo>
                <a:lnTo>
                  <a:pt x="1" y="88"/>
                </a:lnTo>
                <a:lnTo>
                  <a:pt x="0" y="88"/>
                </a:lnTo>
                <a:lnTo>
                  <a:pt x="1" y="89"/>
                </a:lnTo>
                <a:lnTo>
                  <a:pt x="1" y="89"/>
                </a:lnTo>
                <a:lnTo>
                  <a:pt x="0" y="90"/>
                </a:lnTo>
                <a:lnTo>
                  <a:pt x="1" y="92"/>
                </a:lnTo>
                <a:lnTo>
                  <a:pt x="1" y="92"/>
                </a:lnTo>
                <a:lnTo>
                  <a:pt x="4" y="95"/>
                </a:lnTo>
                <a:lnTo>
                  <a:pt x="5" y="97"/>
                </a:lnTo>
                <a:lnTo>
                  <a:pt x="7" y="99"/>
                </a:lnTo>
                <a:lnTo>
                  <a:pt x="10" y="102"/>
                </a:lnTo>
                <a:lnTo>
                  <a:pt x="19" y="113"/>
                </a:lnTo>
                <a:lnTo>
                  <a:pt x="27" y="120"/>
                </a:lnTo>
                <a:lnTo>
                  <a:pt x="28" y="121"/>
                </a:lnTo>
                <a:lnTo>
                  <a:pt x="29" y="122"/>
                </a:lnTo>
                <a:lnTo>
                  <a:pt x="29" y="124"/>
                </a:lnTo>
                <a:lnTo>
                  <a:pt x="29" y="125"/>
                </a:lnTo>
                <a:lnTo>
                  <a:pt x="31" y="128"/>
                </a:lnTo>
                <a:lnTo>
                  <a:pt x="31" y="134"/>
                </a:lnTo>
                <a:lnTo>
                  <a:pt x="31" y="137"/>
                </a:lnTo>
                <a:lnTo>
                  <a:pt x="34" y="141"/>
                </a:lnTo>
                <a:lnTo>
                  <a:pt x="46" y="150"/>
                </a:lnTo>
                <a:lnTo>
                  <a:pt x="54" y="155"/>
                </a:lnTo>
                <a:lnTo>
                  <a:pt x="57" y="156"/>
                </a:lnTo>
                <a:lnTo>
                  <a:pt x="58" y="155"/>
                </a:lnTo>
                <a:lnTo>
                  <a:pt x="60" y="153"/>
                </a:lnTo>
                <a:lnTo>
                  <a:pt x="62" y="151"/>
                </a:lnTo>
                <a:lnTo>
                  <a:pt x="65" y="143"/>
                </a:lnTo>
                <a:lnTo>
                  <a:pt x="67" y="141"/>
                </a:lnTo>
                <a:lnTo>
                  <a:pt x="68" y="140"/>
                </a:lnTo>
                <a:lnTo>
                  <a:pt x="71" y="141"/>
                </a:lnTo>
                <a:lnTo>
                  <a:pt x="72" y="141"/>
                </a:lnTo>
                <a:lnTo>
                  <a:pt x="72" y="139"/>
                </a:lnTo>
                <a:lnTo>
                  <a:pt x="73" y="138"/>
                </a:lnTo>
                <a:lnTo>
                  <a:pt x="75" y="139"/>
                </a:lnTo>
                <a:lnTo>
                  <a:pt x="76" y="140"/>
                </a:lnTo>
                <a:lnTo>
                  <a:pt x="81" y="141"/>
                </a:lnTo>
                <a:lnTo>
                  <a:pt x="82" y="141"/>
                </a:lnTo>
                <a:lnTo>
                  <a:pt x="85" y="142"/>
                </a:lnTo>
                <a:lnTo>
                  <a:pt x="87" y="141"/>
                </a:lnTo>
                <a:lnTo>
                  <a:pt x="90" y="144"/>
                </a:lnTo>
                <a:lnTo>
                  <a:pt x="91" y="146"/>
                </a:lnTo>
                <a:lnTo>
                  <a:pt x="92" y="146"/>
                </a:lnTo>
                <a:lnTo>
                  <a:pt x="92" y="147"/>
                </a:lnTo>
                <a:lnTo>
                  <a:pt x="93" y="147"/>
                </a:lnTo>
                <a:lnTo>
                  <a:pt x="94" y="148"/>
                </a:lnTo>
                <a:lnTo>
                  <a:pt x="97" y="151"/>
                </a:lnTo>
                <a:lnTo>
                  <a:pt x="100" y="154"/>
                </a:lnTo>
                <a:lnTo>
                  <a:pt x="102" y="157"/>
                </a:lnTo>
                <a:lnTo>
                  <a:pt x="102" y="158"/>
                </a:lnTo>
                <a:lnTo>
                  <a:pt x="107" y="171"/>
                </a:lnTo>
                <a:lnTo>
                  <a:pt x="108" y="173"/>
                </a:lnTo>
                <a:lnTo>
                  <a:pt x="114" y="180"/>
                </a:lnTo>
                <a:lnTo>
                  <a:pt x="115" y="182"/>
                </a:lnTo>
                <a:lnTo>
                  <a:pt x="119" y="186"/>
                </a:lnTo>
                <a:lnTo>
                  <a:pt x="120" y="187"/>
                </a:lnTo>
                <a:lnTo>
                  <a:pt x="121" y="189"/>
                </a:lnTo>
                <a:lnTo>
                  <a:pt x="122" y="190"/>
                </a:lnTo>
                <a:lnTo>
                  <a:pt x="121" y="194"/>
                </a:lnTo>
                <a:lnTo>
                  <a:pt x="123" y="196"/>
                </a:lnTo>
                <a:lnTo>
                  <a:pt x="123" y="201"/>
                </a:lnTo>
                <a:lnTo>
                  <a:pt x="124" y="202"/>
                </a:lnTo>
                <a:lnTo>
                  <a:pt x="129" y="210"/>
                </a:lnTo>
                <a:lnTo>
                  <a:pt x="129" y="213"/>
                </a:lnTo>
                <a:lnTo>
                  <a:pt x="132" y="213"/>
                </a:lnTo>
                <a:lnTo>
                  <a:pt x="135" y="215"/>
                </a:lnTo>
                <a:lnTo>
                  <a:pt x="139" y="216"/>
                </a:lnTo>
                <a:lnTo>
                  <a:pt x="145" y="220"/>
                </a:lnTo>
                <a:lnTo>
                  <a:pt x="153" y="221"/>
                </a:lnTo>
                <a:lnTo>
                  <a:pt x="154" y="221"/>
                </a:lnTo>
                <a:lnTo>
                  <a:pt x="159" y="224"/>
                </a:lnTo>
                <a:lnTo>
                  <a:pt x="161" y="225"/>
                </a:lnTo>
                <a:lnTo>
                  <a:pt x="163" y="222"/>
                </a:lnTo>
                <a:lnTo>
                  <a:pt x="164" y="223"/>
                </a:lnTo>
                <a:lnTo>
                  <a:pt x="165" y="222"/>
                </a:lnTo>
                <a:lnTo>
                  <a:pt x="165" y="221"/>
                </a:lnTo>
                <a:lnTo>
                  <a:pt x="163" y="220"/>
                </a:lnTo>
                <a:lnTo>
                  <a:pt x="163" y="220"/>
                </a:lnTo>
                <a:lnTo>
                  <a:pt x="162" y="217"/>
                </a:lnTo>
                <a:lnTo>
                  <a:pt x="159" y="208"/>
                </a:lnTo>
                <a:lnTo>
                  <a:pt x="158" y="204"/>
                </a:lnTo>
                <a:lnTo>
                  <a:pt x="160" y="198"/>
                </a:lnTo>
                <a:lnTo>
                  <a:pt x="160" y="196"/>
                </a:lnTo>
                <a:lnTo>
                  <a:pt x="159" y="196"/>
                </a:lnTo>
                <a:lnTo>
                  <a:pt x="159" y="196"/>
                </a:lnTo>
                <a:lnTo>
                  <a:pt x="158" y="195"/>
                </a:lnTo>
                <a:lnTo>
                  <a:pt x="158" y="195"/>
                </a:lnTo>
                <a:lnTo>
                  <a:pt x="159" y="194"/>
                </a:lnTo>
                <a:lnTo>
                  <a:pt x="161" y="193"/>
                </a:lnTo>
                <a:lnTo>
                  <a:pt x="163" y="187"/>
                </a:lnTo>
                <a:lnTo>
                  <a:pt x="162" y="187"/>
                </a:lnTo>
                <a:lnTo>
                  <a:pt x="161" y="184"/>
                </a:lnTo>
                <a:lnTo>
                  <a:pt x="162" y="183"/>
                </a:lnTo>
                <a:lnTo>
                  <a:pt x="164" y="184"/>
                </a:lnTo>
                <a:lnTo>
                  <a:pt x="167" y="182"/>
                </a:lnTo>
                <a:lnTo>
                  <a:pt x="168" y="179"/>
                </a:lnTo>
                <a:lnTo>
                  <a:pt x="166" y="178"/>
                </a:lnTo>
                <a:lnTo>
                  <a:pt x="167" y="177"/>
                </a:lnTo>
                <a:lnTo>
                  <a:pt x="168" y="177"/>
                </a:lnTo>
                <a:lnTo>
                  <a:pt x="168" y="177"/>
                </a:lnTo>
                <a:lnTo>
                  <a:pt x="169" y="177"/>
                </a:lnTo>
                <a:lnTo>
                  <a:pt x="170" y="177"/>
                </a:lnTo>
                <a:lnTo>
                  <a:pt x="171" y="177"/>
                </a:lnTo>
                <a:lnTo>
                  <a:pt x="172" y="177"/>
                </a:lnTo>
                <a:lnTo>
                  <a:pt x="172" y="176"/>
                </a:lnTo>
                <a:lnTo>
                  <a:pt x="172" y="174"/>
                </a:lnTo>
                <a:lnTo>
                  <a:pt x="172" y="173"/>
                </a:lnTo>
                <a:lnTo>
                  <a:pt x="173" y="173"/>
                </a:lnTo>
                <a:lnTo>
                  <a:pt x="174" y="173"/>
                </a:lnTo>
                <a:lnTo>
                  <a:pt x="174" y="174"/>
                </a:lnTo>
                <a:lnTo>
                  <a:pt x="179" y="172"/>
                </a:lnTo>
                <a:lnTo>
                  <a:pt x="179" y="172"/>
                </a:lnTo>
                <a:lnTo>
                  <a:pt x="179" y="171"/>
                </a:lnTo>
                <a:lnTo>
                  <a:pt x="179" y="171"/>
                </a:lnTo>
                <a:lnTo>
                  <a:pt x="177" y="170"/>
                </a:lnTo>
                <a:lnTo>
                  <a:pt x="177" y="169"/>
                </a:lnTo>
                <a:lnTo>
                  <a:pt x="181" y="167"/>
                </a:lnTo>
                <a:lnTo>
                  <a:pt x="181" y="167"/>
                </a:lnTo>
                <a:lnTo>
                  <a:pt x="183" y="166"/>
                </a:lnTo>
                <a:lnTo>
                  <a:pt x="183" y="167"/>
                </a:lnTo>
                <a:lnTo>
                  <a:pt x="182" y="167"/>
                </a:lnTo>
                <a:lnTo>
                  <a:pt x="183" y="168"/>
                </a:lnTo>
                <a:lnTo>
                  <a:pt x="184" y="168"/>
                </a:lnTo>
                <a:lnTo>
                  <a:pt x="184" y="168"/>
                </a:lnTo>
                <a:lnTo>
                  <a:pt x="191" y="166"/>
                </a:lnTo>
                <a:lnTo>
                  <a:pt x="201" y="159"/>
                </a:lnTo>
                <a:lnTo>
                  <a:pt x="202" y="156"/>
                </a:lnTo>
                <a:lnTo>
                  <a:pt x="207" y="152"/>
                </a:lnTo>
                <a:lnTo>
                  <a:pt x="207" y="151"/>
                </a:lnTo>
                <a:lnTo>
                  <a:pt x="205" y="148"/>
                </a:lnTo>
                <a:lnTo>
                  <a:pt x="205" y="146"/>
                </a:lnTo>
                <a:lnTo>
                  <a:pt x="208" y="145"/>
                </a:lnTo>
                <a:lnTo>
                  <a:pt x="209" y="145"/>
                </a:lnTo>
                <a:lnTo>
                  <a:pt x="209" y="147"/>
                </a:lnTo>
                <a:lnTo>
                  <a:pt x="209" y="148"/>
                </a:lnTo>
                <a:lnTo>
                  <a:pt x="213" y="148"/>
                </a:lnTo>
                <a:lnTo>
                  <a:pt x="213" y="149"/>
                </a:lnTo>
                <a:lnTo>
                  <a:pt x="221" y="145"/>
                </a:lnTo>
                <a:lnTo>
                  <a:pt x="225" y="145"/>
                </a:lnTo>
                <a:lnTo>
                  <a:pt x="225" y="145"/>
                </a:lnTo>
                <a:lnTo>
                  <a:pt x="225" y="144"/>
                </a:lnTo>
                <a:lnTo>
                  <a:pt x="224" y="144"/>
                </a:lnTo>
                <a:lnTo>
                  <a:pt x="224" y="142"/>
                </a:lnTo>
                <a:lnTo>
                  <a:pt x="225" y="142"/>
                </a:lnTo>
                <a:lnTo>
                  <a:pt x="225" y="141"/>
                </a:lnTo>
                <a:lnTo>
                  <a:pt x="226" y="139"/>
                </a:lnTo>
                <a:lnTo>
                  <a:pt x="228" y="134"/>
                </a:lnTo>
                <a:lnTo>
                  <a:pt x="227" y="133"/>
                </a:lnTo>
                <a:lnTo>
                  <a:pt x="227" y="131"/>
                </a:lnTo>
                <a:lnTo>
                  <a:pt x="227" y="130"/>
                </a:lnTo>
                <a:lnTo>
                  <a:pt x="227" y="129"/>
                </a:lnTo>
                <a:lnTo>
                  <a:pt x="227" y="126"/>
                </a:lnTo>
                <a:lnTo>
                  <a:pt x="229" y="125"/>
                </a:lnTo>
                <a:lnTo>
                  <a:pt x="229" y="123"/>
                </a:lnTo>
                <a:lnTo>
                  <a:pt x="230" y="120"/>
                </a:lnTo>
                <a:lnTo>
                  <a:pt x="230" y="117"/>
                </a:lnTo>
                <a:lnTo>
                  <a:pt x="229" y="114"/>
                </a:lnTo>
                <a:lnTo>
                  <a:pt x="228" y="112"/>
                </a:lnTo>
                <a:lnTo>
                  <a:pt x="228" y="111"/>
                </a:lnTo>
                <a:lnTo>
                  <a:pt x="228" y="110"/>
                </a:lnTo>
                <a:lnTo>
                  <a:pt x="227" y="109"/>
                </a:lnTo>
                <a:lnTo>
                  <a:pt x="226" y="107"/>
                </a:lnTo>
                <a:lnTo>
                  <a:pt x="225" y="106"/>
                </a:lnTo>
                <a:lnTo>
                  <a:pt x="225" y="106"/>
                </a:lnTo>
                <a:lnTo>
                  <a:pt x="225" y="104"/>
                </a:lnTo>
                <a:lnTo>
                  <a:pt x="224" y="101"/>
                </a:lnTo>
                <a:lnTo>
                  <a:pt x="221" y="98"/>
                </a:lnTo>
                <a:lnTo>
                  <a:pt x="221" y="97"/>
                </a:lnTo>
                <a:lnTo>
                  <a:pt x="220" y="76"/>
                </a:lnTo>
                <a:lnTo>
                  <a:pt x="220" y="65"/>
                </a:lnTo>
                <a:lnTo>
                  <a:pt x="217" y="64"/>
                </a:lnTo>
                <a:lnTo>
                  <a:pt x="215" y="66"/>
                </a:lnTo>
                <a:lnTo>
                  <a:pt x="215" y="65"/>
                </a:lnTo>
                <a:lnTo>
                  <a:pt x="212" y="63"/>
                </a:lnTo>
              </a:path>
            </a:pathLst>
          </a:custGeom>
          <a:solidFill>
            <a:srgbClr val="FFBF3F"/>
          </a:solidFill>
          <a:ln w="25400">
            <a:solidFill>
              <a:schemeClr val="bg1"/>
            </a:solidFill>
            <a:round/>
            <a:headEnd/>
            <a:tailEnd/>
          </a:ln>
        </p:spPr>
        <p:txBody>
          <a:bodyPr/>
          <a:lstStyle/>
          <a:p>
            <a:endParaRPr lang="en-US"/>
          </a:p>
        </p:txBody>
      </p:sp>
      <p:sp>
        <p:nvSpPr>
          <p:cNvPr id="319507" name="Freeform 19"/>
          <p:cNvSpPr>
            <a:spLocks/>
          </p:cNvSpPr>
          <p:nvPr/>
        </p:nvSpPr>
        <p:spPr bwMode="auto">
          <a:xfrm>
            <a:off x="4708525" y="985838"/>
            <a:ext cx="1022350" cy="1227137"/>
          </a:xfrm>
          <a:custGeom>
            <a:avLst/>
            <a:gdLst/>
            <a:ahLst/>
            <a:cxnLst>
              <a:cxn ang="0">
                <a:pos x="11" y="84"/>
              </a:cxn>
              <a:cxn ang="0">
                <a:pos x="5" y="77"/>
              </a:cxn>
              <a:cxn ang="0">
                <a:pos x="9" y="72"/>
              </a:cxn>
              <a:cxn ang="0">
                <a:pos x="9" y="67"/>
              </a:cxn>
              <a:cxn ang="0">
                <a:pos x="7" y="57"/>
              </a:cxn>
              <a:cxn ang="0">
                <a:pos x="6" y="52"/>
              </a:cxn>
              <a:cxn ang="0">
                <a:pos x="6" y="39"/>
              </a:cxn>
              <a:cxn ang="0">
                <a:pos x="3" y="32"/>
              </a:cxn>
              <a:cxn ang="0">
                <a:pos x="1" y="19"/>
              </a:cxn>
              <a:cxn ang="0">
                <a:pos x="2" y="14"/>
              </a:cxn>
              <a:cxn ang="0">
                <a:pos x="0" y="8"/>
              </a:cxn>
              <a:cxn ang="0">
                <a:pos x="29" y="3"/>
              </a:cxn>
              <a:cxn ang="0">
                <a:pos x="31" y="0"/>
              </a:cxn>
              <a:cxn ang="0">
                <a:pos x="34" y="6"/>
              </a:cxn>
              <a:cxn ang="0">
                <a:pos x="35" y="12"/>
              </a:cxn>
              <a:cxn ang="0">
                <a:pos x="39" y="13"/>
              </a:cxn>
              <a:cxn ang="0">
                <a:pos x="42" y="15"/>
              </a:cxn>
              <a:cxn ang="0">
                <a:pos x="47" y="15"/>
              </a:cxn>
              <a:cxn ang="0">
                <a:pos x="48" y="17"/>
              </a:cxn>
              <a:cxn ang="0">
                <a:pos x="53" y="15"/>
              </a:cxn>
              <a:cxn ang="0">
                <a:pos x="63" y="16"/>
              </a:cxn>
              <a:cxn ang="0">
                <a:pos x="64" y="17"/>
              </a:cxn>
              <a:cxn ang="0">
                <a:pos x="65" y="18"/>
              </a:cxn>
              <a:cxn ang="0">
                <a:pos x="67" y="21"/>
              </a:cxn>
              <a:cxn ang="0">
                <a:pos x="70" y="20"/>
              </a:cxn>
              <a:cxn ang="0">
                <a:pos x="72" y="20"/>
              </a:cxn>
              <a:cxn ang="0">
                <a:pos x="76" y="23"/>
              </a:cxn>
              <a:cxn ang="0">
                <a:pos x="79" y="25"/>
              </a:cxn>
              <a:cxn ang="0">
                <a:pos x="83" y="25"/>
              </a:cxn>
              <a:cxn ang="0">
                <a:pos x="89" y="22"/>
              </a:cxn>
              <a:cxn ang="0">
                <a:pos x="99" y="23"/>
              </a:cxn>
              <a:cxn ang="0">
                <a:pos x="101" y="24"/>
              </a:cxn>
              <a:cxn ang="0">
                <a:pos x="105" y="25"/>
              </a:cxn>
              <a:cxn ang="0">
                <a:pos x="106" y="27"/>
              </a:cxn>
              <a:cxn ang="0">
                <a:pos x="99" y="30"/>
              </a:cxn>
              <a:cxn ang="0">
                <a:pos x="95" y="33"/>
              </a:cxn>
              <a:cxn ang="0">
                <a:pos x="89" y="36"/>
              </a:cxn>
              <a:cxn ang="0">
                <a:pos x="72" y="53"/>
              </a:cxn>
              <a:cxn ang="0">
                <a:pos x="70" y="55"/>
              </a:cxn>
              <a:cxn ang="0">
                <a:pos x="70" y="67"/>
              </a:cxn>
              <a:cxn ang="0">
                <a:pos x="64" y="71"/>
              </a:cxn>
              <a:cxn ang="0">
                <a:pos x="63" y="74"/>
              </a:cxn>
              <a:cxn ang="0">
                <a:pos x="65" y="78"/>
              </a:cxn>
              <a:cxn ang="0">
                <a:pos x="65" y="83"/>
              </a:cxn>
              <a:cxn ang="0">
                <a:pos x="65" y="88"/>
              </a:cxn>
              <a:cxn ang="0">
                <a:pos x="65" y="95"/>
              </a:cxn>
              <a:cxn ang="0">
                <a:pos x="67" y="97"/>
              </a:cxn>
              <a:cxn ang="0">
                <a:pos x="72" y="98"/>
              </a:cxn>
              <a:cxn ang="0">
                <a:pos x="73" y="100"/>
              </a:cxn>
              <a:cxn ang="0">
                <a:pos x="79" y="105"/>
              </a:cxn>
              <a:cxn ang="0">
                <a:pos x="88" y="112"/>
              </a:cxn>
              <a:cxn ang="0">
                <a:pos x="88" y="115"/>
              </a:cxn>
              <a:cxn ang="0">
                <a:pos x="11" y="122"/>
              </a:cxn>
            </a:cxnLst>
            <a:rect l="0" t="0" r="r" b="b"/>
            <a:pathLst>
              <a:path w="109" h="122">
                <a:moveTo>
                  <a:pt x="11" y="122"/>
                </a:moveTo>
                <a:lnTo>
                  <a:pt x="11" y="84"/>
                </a:lnTo>
                <a:lnTo>
                  <a:pt x="6" y="79"/>
                </a:lnTo>
                <a:lnTo>
                  <a:pt x="5" y="77"/>
                </a:lnTo>
                <a:lnTo>
                  <a:pt x="8" y="74"/>
                </a:lnTo>
                <a:lnTo>
                  <a:pt x="9" y="72"/>
                </a:lnTo>
                <a:lnTo>
                  <a:pt x="9" y="71"/>
                </a:lnTo>
                <a:lnTo>
                  <a:pt x="9" y="67"/>
                </a:lnTo>
                <a:lnTo>
                  <a:pt x="9" y="65"/>
                </a:lnTo>
                <a:lnTo>
                  <a:pt x="7" y="57"/>
                </a:lnTo>
                <a:lnTo>
                  <a:pt x="6" y="56"/>
                </a:lnTo>
                <a:lnTo>
                  <a:pt x="6" y="52"/>
                </a:lnTo>
                <a:lnTo>
                  <a:pt x="6" y="50"/>
                </a:lnTo>
                <a:lnTo>
                  <a:pt x="6" y="39"/>
                </a:lnTo>
                <a:lnTo>
                  <a:pt x="4" y="33"/>
                </a:lnTo>
                <a:lnTo>
                  <a:pt x="3" y="32"/>
                </a:lnTo>
                <a:lnTo>
                  <a:pt x="1" y="25"/>
                </a:lnTo>
                <a:lnTo>
                  <a:pt x="1" y="19"/>
                </a:lnTo>
                <a:lnTo>
                  <a:pt x="2" y="15"/>
                </a:lnTo>
                <a:lnTo>
                  <a:pt x="2" y="14"/>
                </a:lnTo>
                <a:lnTo>
                  <a:pt x="1" y="9"/>
                </a:lnTo>
                <a:lnTo>
                  <a:pt x="0" y="8"/>
                </a:lnTo>
                <a:lnTo>
                  <a:pt x="28" y="8"/>
                </a:lnTo>
                <a:lnTo>
                  <a:pt x="29" y="3"/>
                </a:lnTo>
                <a:lnTo>
                  <a:pt x="29" y="0"/>
                </a:lnTo>
                <a:lnTo>
                  <a:pt x="31" y="0"/>
                </a:lnTo>
                <a:lnTo>
                  <a:pt x="34" y="1"/>
                </a:lnTo>
                <a:lnTo>
                  <a:pt x="34" y="6"/>
                </a:lnTo>
                <a:lnTo>
                  <a:pt x="35" y="9"/>
                </a:lnTo>
                <a:lnTo>
                  <a:pt x="35" y="12"/>
                </a:lnTo>
                <a:lnTo>
                  <a:pt x="38" y="14"/>
                </a:lnTo>
                <a:lnTo>
                  <a:pt x="39" y="13"/>
                </a:lnTo>
                <a:lnTo>
                  <a:pt x="41" y="14"/>
                </a:lnTo>
                <a:lnTo>
                  <a:pt x="42" y="15"/>
                </a:lnTo>
                <a:lnTo>
                  <a:pt x="45" y="15"/>
                </a:lnTo>
                <a:lnTo>
                  <a:pt x="47" y="15"/>
                </a:lnTo>
                <a:lnTo>
                  <a:pt x="48" y="16"/>
                </a:lnTo>
                <a:lnTo>
                  <a:pt x="48" y="17"/>
                </a:lnTo>
                <a:lnTo>
                  <a:pt x="52" y="17"/>
                </a:lnTo>
                <a:lnTo>
                  <a:pt x="53" y="15"/>
                </a:lnTo>
                <a:lnTo>
                  <a:pt x="59" y="15"/>
                </a:lnTo>
                <a:lnTo>
                  <a:pt x="63" y="16"/>
                </a:lnTo>
                <a:lnTo>
                  <a:pt x="64" y="16"/>
                </a:lnTo>
                <a:lnTo>
                  <a:pt x="64" y="17"/>
                </a:lnTo>
                <a:lnTo>
                  <a:pt x="65" y="18"/>
                </a:lnTo>
                <a:lnTo>
                  <a:pt x="65" y="18"/>
                </a:lnTo>
                <a:lnTo>
                  <a:pt x="66" y="19"/>
                </a:lnTo>
                <a:lnTo>
                  <a:pt x="67" y="21"/>
                </a:lnTo>
                <a:lnTo>
                  <a:pt x="68" y="22"/>
                </a:lnTo>
                <a:lnTo>
                  <a:pt x="70" y="20"/>
                </a:lnTo>
                <a:lnTo>
                  <a:pt x="71" y="20"/>
                </a:lnTo>
                <a:lnTo>
                  <a:pt x="72" y="20"/>
                </a:lnTo>
                <a:lnTo>
                  <a:pt x="73" y="22"/>
                </a:lnTo>
                <a:lnTo>
                  <a:pt x="76" y="23"/>
                </a:lnTo>
                <a:lnTo>
                  <a:pt x="77" y="24"/>
                </a:lnTo>
                <a:lnTo>
                  <a:pt x="79" y="25"/>
                </a:lnTo>
                <a:lnTo>
                  <a:pt x="81" y="25"/>
                </a:lnTo>
                <a:lnTo>
                  <a:pt x="83" y="25"/>
                </a:lnTo>
                <a:lnTo>
                  <a:pt x="88" y="21"/>
                </a:lnTo>
                <a:lnTo>
                  <a:pt x="89" y="22"/>
                </a:lnTo>
                <a:lnTo>
                  <a:pt x="91" y="23"/>
                </a:lnTo>
                <a:lnTo>
                  <a:pt x="99" y="23"/>
                </a:lnTo>
                <a:lnTo>
                  <a:pt x="100" y="23"/>
                </a:lnTo>
                <a:lnTo>
                  <a:pt x="101" y="24"/>
                </a:lnTo>
                <a:lnTo>
                  <a:pt x="103" y="26"/>
                </a:lnTo>
                <a:lnTo>
                  <a:pt x="105" y="25"/>
                </a:lnTo>
                <a:lnTo>
                  <a:pt x="109" y="25"/>
                </a:lnTo>
                <a:lnTo>
                  <a:pt x="106" y="27"/>
                </a:lnTo>
                <a:lnTo>
                  <a:pt x="102" y="29"/>
                </a:lnTo>
                <a:lnTo>
                  <a:pt x="99" y="30"/>
                </a:lnTo>
                <a:lnTo>
                  <a:pt x="97" y="31"/>
                </a:lnTo>
                <a:lnTo>
                  <a:pt x="95" y="33"/>
                </a:lnTo>
                <a:lnTo>
                  <a:pt x="91" y="35"/>
                </a:lnTo>
                <a:lnTo>
                  <a:pt x="89" y="36"/>
                </a:lnTo>
                <a:lnTo>
                  <a:pt x="82" y="44"/>
                </a:lnTo>
                <a:lnTo>
                  <a:pt x="72" y="53"/>
                </a:lnTo>
                <a:lnTo>
                  <a:pt x="71" y="54"/>
                </a:lnTo>
                <a:lnTo>
                  <a:pt x="70" y="55"/>
                </a:lnTo>
                <a:lnTo>
                  <a:pt x="71" y="66"/>
                </a:lnTo>
                <a:lnTo>
                  <a:pt x="70" y="67"/>
                </a:lnTo>
                <a:lnTo>
                  <a:pt x="68" y="68"/>
                </a:lnTo>
                <a:lnTo>
                  <a:pt x="64" y="71"/>
                </a:lnTo>
                <a:lnTo>
                  <a:pt x="64" y="73"/>
                </a:lnTo>
                <a:lnTo>
                  <a:pt x="63" y="74"/>
                </a:lnTo>
                <a:lnTo>
                  <a:pt x="62" y="77"/>
                </a:lnTo>
                <a:lnTo>
                  <a:pt x="65" y="78"/>
                </a:lnTo>
                <a:lnTo>
                  <a:pt x="66" y="81"/>
                </a:lnTo>
                <a:lnTo>
                  <a:pt x="65" y="83"/>
                </a:lnTo>
                <a:lnTo>
                  <a:pt x="65" y="85"/>
                </a:lnTo>
                <a:lnTo>
                  <a:pt x="65" y="88"/>
                </a:lnTo>
                <a:lnTo>
                  <a:pt x="65" y="94"/>
                </a:lnTo>
                <a:lnTo>
                  <a:pt x="65" y="95"/>
                </a:lnTo>
                <a:lnTo>
                  <a:pt x="67" y="96"/>
                </a:lnTo>
                <a:lnTo>
                  <a:pt x="67" y="97"/>
                </a:lnTo>
                <a:lnTo>
                  <a:pt x="71" y="98"/>
                </a:lnTo>
                <a:lnTo>
                  <a:pt x="72" y="98"/>
                </a:lnTo>
                <a:lnTo>
                  <a:pt x="72" y="100"/>
                </a:lnTo>
                <a:lnTo>
                  <a:pt x="73" y="100"/>
                </a:lnTo>
                <a:lnTo>
                  <a:pt x="77" y="102"/>
                </a:lnTo>
                <a:lnTo>
                  <a:pt x="79" y="105"/>
                </a:lnTo>
                <a:lnTo>
                  <a:pt x="83" y="108"/>
                </a:lnTo>
                <a:lnTo>
                  <a:pt x="88" y="112"/>
                </a:lnTo>
                <a:lnTo>
                  <a:pt x="88" y="113"/>
                </a:lnTo>
                <a:lnTo>
                  <a:pt x="88" y="115"/>
                </a:lnTo>
                <a:lnTo>
                  <a:pt x="89" y="119"/>
                </a:lnTo>
                <a:lnTo>
                  <a:pt x="11" y="122"/>
                </a:lnTo>
              </a:path>
            </a:pathLst>
          </a:custGeom>
          <a:solidFill>
            <a:srgbClr val="669900"/>
          </a:solidFill>
          <a:ln w="25400">
            <a:solidFill>
              <a:schemeClr val="bg1"/>
            </a:solidFill>
            <a:round/>
            <a:headEnd/>
            <a:tailEnd/>
          </a:ln>
        </p:spPr>
        <p:txBody>
          <a:bodyPr/>
          <a:lstStyle/>
          <a:p>
            <a:endParaRPr lang="en-US"/>
          </a:p>
        </p:txBody>
      </p:sp>
      <p:sp>
        <p:nvSpPr>
          <p:cNvPr id="319508" name="Freeform 20"/>
          <p:cNvSpPr>
            <a:spLocks/>
          </p:cNvSpPr>
          <p:nvPr/>
        </p:nvSpPr>
        <p:spPr bwMode="auto">
          <a:xfrm>
            <a:off x="4792663" y="2182813"/>
            <a:ext cx="919162" cy="652462"/>
          </a:xfrm>
          <a:custGeom>
            <a:avLst/>
            <a:gdLst/>
            <a:ahLst/>
            <a:cxnLst>
              <a:cxn ang="0">
                <a:pos x="80" y="0"/>
              </a:cxn>
              <a:cxn ang="0">
                <a:pos x="82" y="4"/>
              </a:cxn>
              <a:cxn ang="0">
                <a:pos x="81" y="7"/>
              </a:cxn>
              <a:cxn ang="0">
                <a:pos x="83" y="16"/>
              </a:cxn>
              <a:cxn ang="0">
                <a:pos x="89" y="19"/>
              </a:cxn>
              <a:cxn ang="0">
                <a:pos x="91" y="22"/>
              </a:cxn>
              <a:cxn ang="0">
                <a:pos x="94" y="26"/>
              </a:cxn>
              <a:cxn ang="0">
                <a:pos x="98" y="31"/>
              </a:cxn>
              <a:cxn ang="0">
                <a:pos x="97" y="35"/>
              </a:cxn>
              <a:cxn ang="0">
                <a:pos x="96" y="38"/>
              </a:cxn>
              <a:cxn ang="0">
                <a:pos x="91" y="42"/>
              </a:cxn>
              <a:cxn ang="0">
                <a:pos x="87" y="43"/>
              </a:cxn>
              <a:cxn ang="0">
                <a:pos x="84" y="46"/>
              </a:cxn>
              <a:cxn ang="0">
                <a:pos x="86" y="49"/>
              </a:cxn>
              <a:cxn ang="0">
                <a:pos x="86" y="54"/>
              </a:cxn>
              <a:cxn ang="0">
                <a:pos x="82" y="60"/>
              </a:cxn>
              <a:cxn ang="0">
                <a:pos x="81" y="64"/>
              </a:cxn>
              <a:cxn ang="0">
                <a:pos x="75" y="61"/>
              </a:cxn>
              <a:cxn ang="0">
                <a:pos x="12" y="62"/>
              </a:cxn>
              <a:cxn ang="0">
                <a:pos x="12" y="58"/>
              </a:cxn>
              <a:cxn ang="0">
                <a:pos x="10" y="55"/>
              </a:cxn>
              <a:cxn ang="0">
                <a:pos x="11" y="51"/>
              </a:cxn>
              <a:cxn ang="0">
                <a:pos x="9" y="47"/>
              </a:cxn>
              <a:cxn ang="0">
                <a:pos x="9" y="44"/>
              </a:cxn>
              <a:cxn ang="0">
                <a:pos x="6" y="40"/>
              </a:cxn>
              <a:cxn ang="0">
                <a:pos x="5" y="37"/>
              </a:cxn>
              <a:cxn ang="0">
                <a:pos x="3" y="32"/>
              </a:cxn>
              <a:cxn ang="0">
                <a:pos x="4" y="28"/>
              </a:cxn>
              <a:cxn ang="0">
                <a:pos x="1" y="24"/>
              </a:cxn>
              <a:cxn ang="0">
                <a:pos x="1" y="22"/>
              </a:cxn>
              <a:cxn ang="0">
                <a:pos x="1" y="14"/>
              </a:cxn>
              <a:cxn ang="0">
                <a:pos x="2" y="11"/>
              </a:cxn>
              <a:cxn ang="0">
                <a:pos x="0" y="7"/>
              </a:cxn>
              <a:cxn ang="0">
                <a:pos x="0" y="4"/>
              </a:cxn>
              <a:cxn ang="0">
                <a:pos x="1" y="3"/>
              </a:cxn>
            </a:cxnLst>
            <a:rect l="0" t="0" r="r" b="b"/>
            <a:pathLst>
              <a:path w="98" h="65">
                <a:moveTo>
                  <a:pt x="2" y="3"/>
                </a:moveTo>
                <a:lnTo>
                  <a:pt x="80" y="0"/>
                </a:lnTo>
                <a:lnTo>
                  <a:pt x="81" y="3"/>
                </a:lnTo>
                <a:lnTo>
                  <a:pt x="82" y="4"/>
                </a:lnTo>
                <a:lnTo>
                  <a:pt x="82" y="6"/>
                </a:lnTo>
                <a:lnTo>
                  <a:pt x="81" y="7"/>
                </a:lnTo>
                <a:lnTo>
                  <a:pt x="82" y="10"/>
                </a:lnTo>
                <a:lnTo>
                  <a:pt x="83" y="16"/>
                </a:lnTo>
                <a:lnTo>
                  <a:pt x="88" y="17"/>
                </a:lnTo>
                <a:lnTo>
                  <a:pt x="89" y="19"/>
                </a:lnTo>
                <a:lnTo>
                  <a:pt x="90" y="21"/>
                </a:lnTo>
                <a:lnTo>
                  <a:pt x="91" y="22"/>
                </a:lnTo>
                <a:lnTo>
                  <a:pt x="94" y="24"/>
                </a:lnTo>
                <a:lnTo>
                  <a:pt x="94" y="26"/>
                </a:lnTo>
                <a:lnTo>
                  <a:pt x="97" y="28"/>
                </a:lnTo>
                <a:lnTo>
                  <a:pt x="98" y="31"/>
                </a:lnTo>
                <a:lnTo>
                  <a:pt x="98" y="33"/>
                </a:lnTo>
                <a:lnTo>
                  <a:pt x="97" y="35"/>
                </a:lnTo>
                <a:lnTo>
                  <a:pt x="96" y="36"/>
                </a:lnTo>
                <a:lnTo>
                  <a:pt x="96" y="38"/>
                </a:lnTo>
                <a:lnTo>
                  <a:pt x="93" y="41"/>
                </a:lnTo>
                <a:lnTo>
                  <a:pt x="91" y="42"/>
                </a:lnTo>
                <a:lnTo>
                  <a:pt x="90" y="42"/>
                </a:lnTo>
                <a:lnTo>
                  <a:pt x="87" y="43"/>
                </a:lnTo>
                <a:lnTo>
                  <a:pt x="85" y="44"/>
                </a:lnTo>
                <a:lnTo>
                  <a:pt x="84" y="46"/>
                </a:lnTo>
                <a:lnTo>
                  <a:pt x="84" y="48"/>
                </a:lnTo>
                <a:lnTo>
                  <a:pt x="86" y="49"/>
                </a:lnTo>
                <a:lnTo>
                  <a:pt x="87" y="51"/>
                </a:lnTo>
                <a:lnTo>
                  <a:pt x="86" y="54"/>
                </a:lnTo>
                <a:lnTo>
                  <a:pt x="84" y="59"/>
                </a:lnTo>
                <a:lnTo>
                  <a:pt x="82" y="60"/>
                </a:lnTo>
                <a:lnTo>
                  <a:pt x="81" y="62"/>
                </a:lnTo>
                <a:lnTo>
                  <a:pt x="81" y="64"/>
                </a:lnTo>
                <a:lnTo>
                  <a:pt x="80" y="65"/>
                </a:lnTo>
                <a:lnTo>
                  <a:pt x="75" y="61"/>
                </a:lnTo>
                <a:lnTo>
                  <a:pt x="12" y="63"/>
                </a:lnTo>
                <a:lnTo>
                  <a:pt x="12" y="62"/>
                </a:lnTo>
                <a:lnTo>
                  <a:pt x="11" y="60"/>
                </a:lnTo>
                <a:lnTo>
                  <a:pt x="12" y="58"/>
                </a:lnTo>
                <a:lnTo>
                  <a:pt x="11" y="56"/>
                </a:lnTo>
                <a:lnTo>
                  <a:pt x="10" y="55"/>
                </a:lnTo>
                <a:lnTo>
                  <a:pt x="11" y="53"/>
                </a:lnTo>
                <a:lnTo>
                  <a:pt x="11" y="51"/>
                </a:lnTo>
                <a:lnTo>
                  <a:pt x="9" y="50"/>
                </a:lnTo>
                <a:lnTo>
                  <a:pt x="9" y="47"/>
                </a:lnTo>
                <a:lnTo>
                  <a:pt x="10" y="45"/>
                </a:lnTo>
                <a:lnTo>
                  <a:pt x="9" y="44"/>
                </a:lnTo>
                <a:lnTo>
                  <a:pt x="7" y="42"/>
                </a:lnTo>
                <a:lnTo>
                  <a:pt x="6" y="40"/>
                </a:lnTo>
                <a:lnTo>
                  <a:pt x="7" y="39"/>
                </a:lnTo>
                <a:lnTo>
                  <a:pt x="5" y="37"/>
                </a:lnTo>
                <a:lnTo>
                  <a:pt x="4" y="34"/>
                </a:lnTo>
                <a:lnTo>
                  <a:pt x="3" y="32"/>
                </a:lnTo>
                <a:lnTo>
                  <a:pt x="4" y="29"/>
                </a:lnTo>
                <a:lnTo>
                  <a:pt x="4" y="28"/>
                </a:lnTo>
                <a:lnTo>
                  <a:pt x="1" y="26"/>
                </a:lnTo>
                <a:lnTo>
                  <a:pt x="1" y="24"/>
                </a:lnTo>
                <a:lnTo>
                  <a:pt x="1" y="24"/>
                </a:lnTo>
                <a:lnTo>
                  <a:pt x="1" y="22"/>
                </a:lnTo>
                <a:lnTo>
                  <a:pt x="0" y="18"/>
                </a:lnTo>
                <a:lnTo>
                  <a:pt x="1" y="14"/>
                </a:lnTo>
                <a:lnTo>
                  <a:pt x="1" y="12"/>
                </a:lnTo>
                <a:lnTo>
                  <a:pt x="2" y="11"/>
                </a:lnTo>
                <a:lnTo>
                  <a:pt x="1" y="8"/>
                </a:lnTo>
                <a:lnTo>
                  <a:pt x="0" y="7"/>
                </a:lnTo>
                <a:lnTo>
                  <a:pt x="1" y="5"/>
                </a:lnTo>
                <a:lnTo>
                  <a:pt x="0" y="4"/>
                </a:lnTo>
                <a:lnTo>
                  <a:pt x="0" y="3"/>
                </a:lnTo>
                <a:lnTo>
                  <a:pt x="1" y="3"/>
                </a:lnTo>
                <a:lnTo>
                  <a:pt x="2" y="3"/>
                </a:lnTo>
              </a:path>
            </a:pathLst>
          </a:custGeom>
          <a:solidFill>
            <a:srgbClr val="FFBF3F"/>
          </a:solidFill>
          <a:ln w="25400">
            <a:solidFill>
              <a:schemeClr val="bg1"/>
            </a:solidFill>
            <a:round/>
            <a:headEnd/>
            <a:tailEnd/>
          </a:ln>
        </p:spPr>
        <p:txBody>
          <a:bodyPr/>
          <a:lstStyle/>
          <a:p>
            <a:endParaRPr lang="en-US"/>
          </a:p>
        </p:txBody>
      </p:sp>
      <p:sp>
        <p:nvSpPr>
          <p:cNvPr id="319509" name="Freeform 21"/>
          <p:cNvSpPr>
            <a:spLocks/>
          </p:cNvSpPr>
          <p:nvPr/>
        </p:nvSpPr>
        <p:spPr bwMode="auto">
          <a:xfrm>
            <a:off x="4914900" y="2795588"/>
            <a:ext cx="1030288" cy="954087"/>
          </a:xfrm>
          <a:custGeom>
            <a:avLst/>
            <a:gdLst/>
            <a:ahLst/>
            <a:cxnLst>
              <a:cxn ang="0">
                <a:pos x="92" y="84"/>
              </a:cxn>
              <a:cxn ang="0">
                <a:pos x="93" y="86"/>
              </a:cxn>
              <a:cxn ang="0">
                <a:pos x="94" y="89"/>
              </a:cxn>
              <a:cxn ang="0">
                <a:pos x="89" y="94"/>
              </a:cxn>
              <a:cxn ang="0">
                <a:pos x="100" y="94"/>
              </a:cxn>
              <a:cxn ang="0">
                <a:pos x="101" y="90"/>
              </a:cxn>
              <a:cxn ang="0">
                <a:pos x="103" y="84"/>
              </a:cxn>
              <a:cxn ang="0">
                <a:pos x="106" y="81"/>
              </a:cxn>
              <a:cxn ang="0">
                <a:pos x="108" y="81"/>
              </a:cxn>
              <a:cxn ang="0">
                <a:pos x="109" y="74"/>
              </a:cxn>
              <a:cxn ang="0">
                <a:pos x="108" y="73"/>
              </a:cxn>
              <a:cxn ang="0">
                <a:pos x="107" y="72"/>
              </a:cxn>
              <a:cxn ang="0">
                <a:pos x="106" y="73"/>
              </a:cxn>
              <a:cxn ang="0">
                <a:pos x="102" y="67"/>
              </a:cxn>
              <a:cxn ang="0">
                <a:pos x="103" y="65"/>
              </a:cxn>
              <a:cxn ang="0">
                <a:pos x="102" y="62"/>
              </a:cxn>
              <a:cxn ang="0">
                <a:pos x="96" y="55"/>
              </a:cxn>
              <a:cxn ang="0">
                <a:pos x="89" y="51"/>
              </a:cxn>
              <a:cxn ang="0">
                <a:pos x="86" y="46"/>
              </a:cxn>
              <a:cxn ang="0">
                <a:pos x="89" y="42"/>
              </a:cxn>
              <a:cxn ang="0">
                <a:pos x="89" y="36"/>
              </a:cxn>
              <a:cxn ang="0">
                <a:pos x="85" y="33"/>
              </a:cxn>
              <a:cxn ang="0">
                <a:pos x="82" y="35"/>
              </a:cxn>
              <a:cxn ang="0">
                <a:pos x="79" y="27"/>
              </a:cxn>
              <a:cxn ang="0">
                <a:pos x="73" y="22"/>
              </a:cxn>
              <a:cxn ang="0">
                <a:pos x="68" y="15"/>
              </a:cxn>
              <a:cxn ang="0">
                <a:pos x="66" y="7"/>
              </a:cxn>
              <a:cxn ang="0">
                <a:pos x="67" y="4"/>
              </a:cxn>
              <a:cxn ang="0">
                <a:pos x="0" y="2"/>
              </a:cxn>
              <a:cxn ang="0">
                <a:pos x="2" y="5"/>
              </a:cxn>
              <a:cxn ang="0">
                <a:pos x="5" y="11"/>
              </a:cxn>
              <a:cxn ang="0">
                <a:pos x="5" y="14"/>
              </a:cxn>
              <a:cxn ang="0">
                <a:pos x="13" y="19"/>
              </a:cxn>
              <a:cxn ang="0">
                <a:pos x="10" y="24"/>
              </a:cxn>
              <a:cxn ang="0">
                <a:pos x="13" y="26"/>
              </a:cxn>
              <a:cxn ang="0">
                <a:pos x="16" y="31"/>
              </a:cxn>
              <a:cxn ang="0">
                <a:pos x="18" y="32"/>
              </a:cxn>
              <a:cxn ang="0">
                <a:pos x="18" y="87"/>
              </a:cxn>
            </a:cxnLst>
            <a:rect l="0" t="0" r="r" b="b"/>
            <a:pathLst>
              <a:path w="110" h="95">
                <a:moveTo>
                  <a:pt x="18" y="87"/>
                </a:moveTo>
                <a:lnTo>
                  <a:pt x="92" y="84"/>
                </a:lnTo>
                <a:lnTo>
                  <a:pt x="92" y="85"/>
                </a:lnTo>
                <a:lnTo>
                  <a:pt x="93" y="86"/>
                </a:lnTo>
                <a:lnTo>
                  <a:pt x="94" y="88"/>
                </a:lnTo>
                <a:lnTo>
                  <a:pt x="94" y="89"/>
                </a:lnTo>
                <a:lnTo>
                  <a:pt x="91" y="91"/>
                </a:lnTo>
                <a:lnTo>
                  <a:pt x="89" y="94"/>
                </a:lnTo>
                <a:lnTo>
                  <a:pt x="89" y="95"/>
                </a:lnTo>
                <a:lnTo>
                  <a:pt x="100" y="94"/>
                </a:lnTo>
                <a:lnTo>
                  <a:pt x="101" y="91"/>
                </a:lnTo>
                <a:lnTo>
                  <a:pt x="101" y="90"/>
                </a:lnTo>
                <a:lnTo>
                  <a:pt x="102" y="86"/>
                </a:lnTo>
                <a:lnTo>
                  <a:pt x="103" y="84"/>
                </a:lnTo>
                <a:lnTo>
                  <a:pt x="104" y="82"/>
                </a:lnTo>
                <a:lnTo>
                  <a:pt x="106" y="81"/>
                </a:lnTo>
                <a:lnTo>
                  <a:pt x="107" y="81"/>
                </a:lnTo>
                <a:lnTo>
                  <a:pt x="108" y="81"/>
                </a:lnTo>
                <a:lnTo>
                  <a:pt x="110" y="76"/>
                </a:lnTo>
                <a:lnTo>
                  <a:pt x="109" y="74"/>
                </a:lnTo>
                <a:lnTo>
                  <a:pt x="108" y="73"/>
                </a:lnTo>
                <a:lnTo>
                  <a:pt x="108" y="73"/>
                </a:lnTo>
                <a:lnTo>
                  <a:pt x="107" y="72"/>
                </a:lnTo>
                <a:lnTo>
                  <a:pt x="107" y="72"/>
                </a:lnTo>
                <a:lnTo>
                  <a:pt x="106" y="72"/>
                </a:lnTo>
                <a:lnTo>
                  <a:pt x="106" y="73"/>
                </a:lnTo>
                <a:lnTo>
                  <a:pt x="105" y="73"/>
                </a:lnTo>
                <a:lnTo>
                  <a:pt x="102" y="67"/>
                </a:lnTo>
                <a:lnTo>
                  <a:pt x="102" y="67"/>
                </a:lnTo>
                <a:lnTo>
                  <a:pt x="103" y="65"/>
                </a:lnTo>
                <a:lnTo>
                  <a:pt x="103" y="64"/>
                </a:lnTo>
                <a:lnTo>
                  <a:pt x="102" y="62"/>
                </a:lnTo>
                <a:lnTo>
                  <a:pt x="101" y="59"/>
                </a:lnTo>
                <a:lnTo>
                  <a:pt x="96" y="55"/>
                </a:lnTo>
                <a:lnTo>
                  <a:pt x="94" y="54"/>
                </a:lnTo>
                <a:lnTo>
                  <a:pt x="89" y="51"/>
                </a:lnTo>
                <a:lnTo>
                  <a:pt x="87" y="49"/>
                </a:lnTo>
                <a:lnTo>
                  <a:pt x="86" y="46"/>
                </a:lnTo>
                <a:lnTo>
                  <a:pt x="86" y="45"/>
                </a:lnTo>
                <a:lnTo>
                  <a:pt x="89" y="42"/>
                </a:lnTo>
                <a:lnTo>
                  <a:pt x="88" y="39"/>
                </a:lnTo>
                <a:lnTo>
                  <a:pt x="89" y="36"/>
                </a:lnTo>
                <a:lnTo>
                  <a:pt x="89" y="35"/>
                </a:lnTo>
                <a:lnTo>
                  <a:pt x="85" y="33"/>
                </a:lnTo>
                <a:lnTo>
                  <a:pt x="84" y="34"/>
                </a:lnTo>
                <a:lnTo>
                  <a:pt x="82" y="35"/>
                </a:lnTo>
                <a:lnTo>
                  <a:pt x="81" y="34"/>
                </a:lnTo>
                <a:lnTo>
                  <a:pt x="79" y="27"/>
                </a:lnTo>
                <a:lnTo>
                  <a:pt x="77" y="26"/>
                </a:lnTo>
                <a:lnTo>
                  <a:pt x="73" y="22"/>
                </a:lnTo>
                <a:lnTo>
                  <a:pt x="68" y="16"/>
                </a:lnTo>
                <a:lnTo>
                  <a:pt x="68" y="15"/>
                </a:lnTo>
                <a:lnTo>
                  <a:pt x="66" y="11"/>
                </a:lnTo>
                <a:lnTo>
                  <a:pt x="66" y="7"/>
                </a:lnTo>
                <a:lnTo>
                  <a:pt x="67" y="5"/>
                </a:lnTo>
                <a:lnTo>
                  <a:pt x="67" y="4"/>
                </a:lnTo>
                <a:lnTo>
                  <a:pt x="62" y="0"/>
                </a:lnTo>
                <a:lnTo>
                  <a:pt x="0" y="2"/>
                </a:lnTo>
                <a:lnTo>
                  <a:pt x="1" y="3"/>
                </a:lnTo>
                <a:lnTo>
                  <a:pt x="2" y="5"/>
                </a:lnTo>
                <a:lnTo>
                  <a:pt x="3" y="8"/>
                </a:lnTo>
                <a:lnTo>
                  <a:pt x="5" y="11"/>
                </a:lnTo>
                <a:lnTo>
                  <a:pt x="6" y="11"/>
                </a:lnTo>
                <a:lnTo>
                  <a:pt x="5" y="14"/>
                </a:lnTo>
                <a:lnTo>
                  <a:pt x="6" y="14"/>
                </a:lnTo>
                <a:lnTo>
                  <a:pt x="13" y="19"/>
                </a:lnTo>
                <a:lnTo>
                  <a:pt x="11" y="22"/>
                </a:lnTo>
                <a:lnTo>
                  <a:pt x="10" y="24"/>
                </a:lnTo>
                <a:lnTo>
                  <a:pt x="11" y="26"/>
                </a:lnTo>
                <a:lnTo>
                  <a:pt x="13" y="26"/>
                </a:lnTo>
                <a:lnTo>
                  <a:pt x="14" y="30"/>
                </a:lnTo>
                <a:lnTo>
                  <a:pt x="16" y="31"/>
                </a:lnTo>
                <a:lnTo>
                  <a:pt x="17" y="32"/>
                </a:lnTo>
                <a:lnTo>
                  <a:pt x="18" y="32"/>
                </a:lnTo>
                <a:lnTo>
                  <a:pt x="18" y="77"/>
                </a:lnTo>
                <a:lnTo>
                  <a:pt x="18" y="87"/>
                </a:lnTo>
              </a:path>
            </a:pathLst>
          </a:custGeom>
          <a:solidFill>
            <a:srgbClr val="FFBF3F"/>
          </a:solidFill>
          <a:ln w="25400">
            <a:solidFill>
              <a:schemeClr val="bg1"/>
            </a:solidFill>
            <a:round/>
            <a:headEnd/>
            <a:tailEnd/>
          </a:ln>
        </p:spPr>
        <p:txBody>
          <a:bodyPr/>
          <a:lstStyle/>
          <a:p>
            <a:endParaRPr lang="en-US"/>
          </a:p>
        </p:txBody>
      </p:sp>
      <p:sp>
        <p:nvSpPr>
          <p:cNvPr id="319510" name="Freeform 22"/>
          <p:cNvSpPr>
            <a:spLocks/>
          </p:cNvSpPr>
          <p:nvPr/>
        </p:nvSpPr>
        <p:spPr bwMode="auto">
          <a:xfrm>
            <a:off x="5186363" y="4383088"/>
            <a:ext cx="871537" cy="814387"/>
          </a:xfrm>
          <a:custGeom>
            <a:avLst/>
            <a:gdLst/>
            <a:ahLst/>
            <a:cxnLst>
              <a:cxn ang="0">
                <a:pos x="50" y="1"/>
              </a:cxn>
              <a:cxn ang="0">
                <a:pos x="53" y="12"/>
              </a:cxn>
              <a:cxn ang="0">
                <a:pos x="53" y="16"/>
              </a:cxn>
              <a:cxn ang="0">
                <a:pos x="48" y="26"/>
              </a:cxn>
              <a:cxn ang="0">
                <a:pos x="77" y="40"/>
              </a:cxn>
              <a:cxn ang="0">
                <a:pos x="77" y="49"/>
              </a:cxn>
              <a:cxn ang="0">
                <a:pos x="76" y="55"/>
              </a:cxn>
              <a:cxn ang="0">
                <a:pos x="70" y="53"/>
              </a:cxn>
              <a:cxn ang="0">
                <a:pos x="68" y="59"/>
              </a:cxn>
              <a:cxn ang="0">
                <a:pos x="75" y="58"/>
              </a:cxn>
              <a:cxn ang="0">
                <a:pos x="80" y="58"/>
              </a:cxn>
              <a:cxn ang="0">
                <a:pos x="78" y="60"/>
              </a:cxn>
              <a:cxn ang="0">
                <a:pos x="81" y="62"/>
              </a:cxn>
              <a:cxn ang="0">
                <a:pos x="86" y="58"/>
              </a:cxn>
              <a:cxn ang="0">
                <a:pos x="89" y="58"/>
              </a:cxn>
              <a:cxn ang="0">
                <a:pos x="89" y="62"/>
              </a:cxn>
              <a:cxn ang="0">
                <a:pos x="82" y="68"/>
              </a:cxn>
              <a:cxn ang="0">
                <a:pos x="86" y="73"/>
              </a:cxn>
              <a:cxn ang="0">
                <a:pos x="93" y="78"/>
              </a:cxn>
              <a:cxn ang="0">
                <a:pos x="86" y="77"/>
              </a:cxn>
              <a:cxn ang="0">
                <a:pos x="77" y="72"/>
              </a:cxn>
              <a:cxn ang="0">
                <a:pos x="74" y="76"/>
              </a:cxn>
              <a:cxn ang="0">
                <a:pos x="72" y="79"/>
              </a:cxn>
              <a:cxn ang="0">
                <a:pos x="69" y="76"/>
              </a:cxn>
              <a:cxn ang="0">
                <a:pos x="65" y="76"/>
              </a:cxn>
              <a:cxn ang="0">
                <a:pos x="59" y="78"/>
              </a:cxn>
              <a:cxn ang="0">
                <a:pos x="50" y="72"/>
              </a:cxn>
              <a:cxn ang="0">
                <a:pos x="46" y="69"/>
              </a:cxn>
              <a:cxn ang="0">
                <a:pos x="45" y="68"/>
              </a:cxn>
              <a:cxn ang="0">
                <a:pos x="42" y="67"/>
              </a:cxn>
              <a:cxn ang="0">
                <a:pos x="40" y="66"/>
              </a:cxn>
              <a:cxn ang="0">
                <a:pos x="37" y="71"/>
              </a:cxn>
              <a:cxn ang="0">
                <a:pos x="17" y="67"/>
              </a:cxn>
              <a:cxn ang="0">
                <a:pos x="4" y="67"/>
              </a:cxn>
              <a:cxn ang="0">
                <a:pos x="6" y="64"/>
              </a:cxn>
              <a:cxn ang="0">
                <a:pos x="7" y="56"/>
              </a:cxn>
              <a:cxn ang="0">
                <a:pos x="7" y="51"/>
              </a:cxn>
              <a:cxn ang="0">
                <a:pos x="10" y="45"/>
              </a:cxn>
              <a:cxn ang="0">
                <a:pos x="8" y="37"/>
              </a:cxn>
              <a:cxn ang="0">
                <a:pos x="7" y="34"/>
              </a:cxn>
              <a:cxn ang="0">
                <a:pos x="5" y="31"/>
              </a:cxn>
              <a:cxn ang="0">
                <a:pos x="1" y="23"/>
              </a:cxn>
            </a:cxnLst>
            <a:rect l="0" t="0" r="r" b="b"/>
            <a:pathLst>
              <a:path w="93" h="81">
                <a:moveTo>
                  <a:pt x="0" y="1"/>
                </a:moveTo>
                <a:lnTo>
                  <a:pt x="50" y="0"/>
                </a:lnTo>
                <a:lnTo>
                  <a:pt x="50" y="1"/>
                </a:lnTo>
                <a:lnTo>
                  <a:pt x="52" y="6"/>
                </a:lnTo>
                <a:lnTo>
                  <a:pt x="53" y="9"/>
                </a:lnTo>
                <a:lnTo>
                  <a:pt x="53" y="12"/>
                </a:lnTo>
                <a:lnTo>
                  <a:pt x="55" y="13"/>
                </a:lnTo>
                <a:lnTo>
                  <a:pt x="55" y="15"/>
                </a:lnTo>
                <a:lnTo>
                  <a:pt x="53" y="16"/>
                </a:lnTo>
                <a:lnTo>
                  <a:pt x="52" y="17"/>
                </a:lnTo>
                <a:lnTo>
                  <a:pt x="51" y="21"/>
                </a:lnTo>
                <a:lnTo>
                  <a:pt x="48" y="26"/>
                </a:lnTo>
                <a:lnTo>
                  <a:pt x="45" y="35"/>
                </a:lnTo>
                <a:lnTo>
                  <a:pt x="45" y="41"/>
                </a:lnTo>
                <a:lnTo>
                  <a:pt x="77" y="40"/>
                </a:lnTo>
                <a:lnTo>
                  <a:pt x="78" y="41"/>
                </a:lnTo>
                <a:lnTo>
                  <a:pt x="77" y="44"/>
                </a:lnTo>
                <a:lnTo>
                  <a:pt x="77" y="49"/>
                </a:lnTo>
                <a:lnTo>
                  <a:pt x="80" y="52"/>
                </a:lnTo>
                <a:lnTo>
                  <a:pt x="81" y="56"/>
                </a:lnTo>
                <a:lnTo>
                  <a:pt x="76" y="55"/>
                </a:lnTo>
                <a:lnTo>
                  <a:pt x="72" y="53"/>
                </a:lnTo>
                <a:lnTo>
                  <a:pt x="71" y="53"/>
                </a:lnTo>
                <a:lnTo>
                  <a:pt x="70" y="53"/>
                </a:lnTo>
                <a:lnTo>
                  <a:pt x="67" y="56"/>
                </a:lnTo>
                <a:lnTo>
                  <a:pt x="67" y="58"/>
                </a:lnTo>
                <a:lnTo>
                  <a:pt x="68" y="59"/>
                </a:lnTo>
                <a:lnTo>
                  <a:pt x="70" y="60"/>
                </a:lnTo>
                <a:lnTo>
                  <a:pt x="73" y="60"/>
                </a:lnTo>
                <a:lnTo>
                  <a:pt x="75" y="58"/>
                </a:lnTo>
                <a:lnTo>
                  <a:pt x="76" y="58"/>
                </a:lnTo>
                <a:lnTo>
                  <a:pt x="79" y="58"/>
                </a:lnTo>
                <a:lnTo>
                  <a:pt x="80" y="58"/>
                </a:lnTo>
                <a:lnTo>
                  <a:pt x="80" y="58"/>
                </a:lnTo>
                <a:lnTo>
                  <a:pt x="79" y="59"/>
                </a:lnTo>
                <a:lnTo>
                  <a:pt x="78" y="60"/>
                </a:lnTo>
                <a:lnTo>
                  <a:pt x="78" y="61"/>
                </a:lnTo>
                <a:lnTo>
                  <a:pt x="79" y="62"/>
                </a:lnTo>
                <a:lnTo>
                  <a:pt x="81" y="62"/>
                </a:lnTo>
                <a:lnTo>
                  <a:pt x="81" y="62"/>
                </a:lnTo>
                <a:lnTo>
                  <a:pt x="83" y="59"/>
                </a:lnTo>
                <a:lnTo>
                  <a:pt x="86" y="58"/>
                </a:lnTo>
                <a:lnTo>
                  <a:pt x="88" y="57"/>
                </a:lnTo>
                <a:lnTo>
                  <a:pt x="89" y="57"/>
                </a:lnTo>
                <a:lnTo>
                  <a:pt x="89" y="58"/>
                </a:lnTo>
                <a:lnTo>
                  <a:pt x="89" y="60"/>
                </a:lnTo>
                <a:lnTo>
                  <a:pt x="89" y="60"/>
                </a:lnTo>
                <a:lnTo>
                  <a:pt x="89" y="62"/>
                </a:lnTo>
                <a:lnTo>
                  <a:pt x="87" y="62"/>
                </a:lnTo>
                <a:lnTo>
                  <a:pt x="85" y="66"/>
                </a:lnTo>
                <a:lnTo>
                  <a:pt x="82" y="68"/>
                </a:lnTo>
                <a:lnTo>
                  <a:pt x="82" y="70"/>
                </a:lnTo>
                <a:lnTo>
                  <a:pt x="83" y="71"/>
                </a:lnTo>
                <a:lnTo>
                  <a:pt x="86" y="73"/>
                </a:lnTo>
                <a:lnTo>
                  <a:pt x="93" y="76"/>
                </a:lnTo>
                <a:lnTo>
                  <a:pt x="93" y="77"/>
                </a:lnTo>
                <a:lnTo>
                  <a:pt x="93" y="78"/>
                </a:lnTo>
                <a:lnTo>
                  <a:pt x="92" y="79"/>
                </a:lnTo>
                <a:lnTo>
                  <a:pt x="87" y="81"/>
                </a:lnTo>
                <a:lnTo>
                  <a:pt x="86" y="77"/>
                </a:lnTo>
                <a:lnTo>
                  <a:pt x="84" y="76"/>
                </a:lnTo>
                <a:lnTo>
                  <a:pt x="78" y="74"/>
                </a:lnTo>
                <a:lnTo>
                  <a:pt x="77" y="72"/>
                </a:lnTo>
                <a:lnTo>
                  <a:pt x="77" y="71"/>
                </a:lnTo>
                <a:lnTo>
                  <a:pt x="75" y="72"/>
                </a:lnTo>
                <a:lnTo>
                  <a:pt x="74" y="76"/>
                </a:lnTo>
                <a:lnTo>
                  <a:pt x="75" y="76"/>
                </a:lnTo>
                <a:lnTo>
                  <a:pt x="75" y="77"/>
                </a:lnTo>
                <a:lnTo>
                  <a:pt x="72" y="79"/>
                </a:lnTo>
                <a:lnTo>
                  <a:pt x="71" y="79"/>
                </a:lnTo>
                <a:lnTo>
                  <a:pt x="70" y="77"/>
                </a:lnTo>
                <a:lnTo>
                  <a:pt x="69" y="76"/>
                </a:lnTo>
                <a:lnTo>
                  <a:pt x="67" y="77"/>
                </a:lnTo>
                <a:lnTo>
                  <a:pt x="66" y="76"/>
                </a:lnTo>
                <a:lnTo>
                  <a:pt x="65" y="76"/>
                </a:lnTo>
                <a:lnTo>
                  <a:pt x="63" y="79"/>
                </a:lnTo>
                <a:lnTo>
                  <a:pt x="60" y="79"/>
                </a:lnTo>
                <a:lnTo>
                  <a:pt x="59" y="78"/>
                </a:lnTo>
                <a:lnTo>
                  <a:pt x="56" y="78"/>
                </a:lnTo>
                <a:lnTo>
                  <a:pt x="52" y="72"/>
                </a:lnTo>
                <a:lnTo>
                  <a:pt x="50" y="72"/>
                </a:lnTo>
                <a:lnTo>
                  <a:pt x="47" y="71"/>
                </a:lnTo>
                <a:lnTo>
                  <a:pt x="46" y="69"/>
                </a:lnTo>
                <a:lnTo>
                  <a:pt x="46" y="69"/>
                </a:lnTo>
                <a:lnTo>
                  <a:pt x="45" y="69"/>
                </a:lnTo>
                <a:lnTo>
                  <a:pt x="45" y="69"/>
                </a:lnTo>
                <a:lnTo>
                  <a:pt x="45" y="68"/>
                </a:lnTo>
                <a:lnTo>
                  <a:pt x="44" y="67"/>
                </a:lnTo>
                <a:lnTo>
                  <a:pt x="43" y="68"/>
                </a:lnTo>
                <a:lnTo>
                  <a:pt x="42" y="67"/>
                </a:lnTo>
                <a:lnTo>
                  <a:pt x="41" y="67"/>
                </a:lnTo>
                <a:lnTo>
                  <a:pt x="41" y="66"/>
                </a:lnTo>
                <a:lnTo>
                  <a:pt x="40" y="66"/>
                </a:lnTo>
                <a:lnTo>
                  <a:pt x="36" y="69"/>
                </a:lnTo>
                <a:lnTo>
                  <a:pt x="38" y="71"/>
                </a:lnTo>
                <a:lnTo>
                  <a:pt x="37" y="71"/>
                </a:lnTo>
                <a:lnTo>
                  <a:pt x="32" y="71"/>
                </a:lnTo>
                <a:lnTo>
                  <a:pt x="23" y="70"/>
                </a:lnTo>
                <a:lnTo>
                  <a:pt x="17" y="67"/>
                </a:lnTo>
                <a:lnTo>
                  <a:pt x="5" y="69"/>
                </a:lnTo>
                <a:lnTo>
                  <a:pt x="4" y="69"/>
                </a:lnTo>
                <a:lnTo>
                  <a:pt x="4" y="67"/>
                </a:lnTo>
                <a:lnTo>
                  <a:pt x="4" y="67"/>
                </a:lnTo>
                <a:lnTo>
                  <a:pt x="5" y="66"/>
                </a:lnTo>
                <a:lnTo>
                  <a:pt x="6" y="64"/>
                </a:lnTo>
                <a:lnTo>
                  <a:pt x="8" y="59"/>
                </a:lnTo>
                <a:lnTo>
                  <a:pt x="7" y="58"/>
                </a:lnTo>
                <a:lnTo>
                  <a:pt x="7" y="56"/>
                </a:lnTo>
                <a:lnTo>
                  <a:pt x="7" y="55"/>
                </a:lnTo>
                <a:lnTo>
                  <a:pt x="7" y="54"/>
                </a:lnTo>
                <a:lnTo>
                  <a:pt x="7" y="51"/>
                </a:lnTo>
                <a:lnTo>
                  <a:pt x="9" y="50"/>
                </a:lnTo>
                <a:lnTo>
                  <a:pt x="9" y="48"/>
                </a:lnTo>
                <a:lnTo>
                  <a:pt x="10" y="45"/>
                </a:lnTo>
                <a:lnTo>
                  <a:pt x="10" y="42"/>
                </a:lnTo>
                <a:lnTo>
                  <a:pt x="9" y="39"/>
                </a:lnTo>
                <a:lnTo>
                  <a:pt x="8" y="37"/>
                </a:lnTo>
                <a:lnTo>
                  <a:pt x="7" y="36"/>
                </a:lnTo>
                <a:lnTo>
                  <a:pt x="8" y="35"/>
                </a:lnTo>
                <a:lnTo>
                  <a:pt x="7" y="34"/>
                </a:lnTo>
                <a:lnTo>
                  <a:pt x="6" y="32"/>
                </a:lnTo>
                <a:lnTo>
                  <a:pt x="5" y="31"/>
                </a:lnTo>
                <a:lnTo>
                  <a:pt x="5" y="31"/>
                </a:lnTo>
                <a:lnTo>
                  <a:pt x="5" y="29"/>
                </a:lnTo>
                <a:lnTo>
                  <a:pt x="4" y="26"/>
                </a:lnTo>
                <a:lnTo>
                  <a:pt x="1" y="23"/>
                </a:lnTo>
                <a:lnTo>
                  <a:pt x="1" y="22"/>
                </a:lnTo>
                <a:lnTo>
                  <a:pt x="0" y="1"/>
                </a:lnTo>
              </a:path>
            </a:pathLst>
          </a:custGeom>
          <a:solidFill>
            <a:srgbClr val="FFBF3F"/>
          </a:solidFill>
          <a:ln w="25400">
            <a:solidFill>
              <a:schemeClr val="bg1"/>
            </a:solidFill>
            <a:round/>
            <a:headEnd/>
            <a:tailEnd/>
          </a:ln>
        </p:spPr>
        <p:txBody>
          <a:bodyPr/>
          <a:lstStyle/>
          <a:p>
            <a:endParaRPr lang="en-US"/>
          </a:p>
        </p:txBody>
      </p:sp>
      <p:sp>
        <p:nvSpPr>
          <p:cNvPr id="319511" name="Freeform 23"/>
          <p:cNvSpPr>
            <a:spLocks/>
          </p:cNvSpPr>
          <p:nvPr/>
        </p:nvSpPr>
        <p:spPr bwMode="auto">
          <a:xfrm>
            <a:off x="5289550" y="1458913"/>
            <a:ext cx="815975" cy="935037"/>
          </a:xfrm>
          <a:custGeom>
            <a:avLst/>
            <a:gdLst/>
            <a:ahLst/>
            <a:cxnLst>
              <a:cxn ang="0">
                <a:pos x="37" y="91"/>
              </a:cxn>
              <a:cxn ang="0">
                <a:pos x="30" y="88"/>
              </a:cxn>
              <a:cxn ang="0">
                <a:pos x="28" y="79"/>
              </a:cxn>
              <a:cxn ang="0">
                <a:pos x="29" y="76"/>
              </a:cxn>
              <a:cxn ang="0">
                <a:pos x="27" y="72"/>
              </a:cxn>
              <a:cxn ang="0">
                <a:pos x="26" y="66"/>
              </a:cxn>
              <a:cxn ang="0">
                <a:pos x="21" y="61"/>
              </a:cxn>
              <a:cxn ang="0">
                <a:pos x="15" y="55"/>
              </a:cxn>
              <a:cxn ang="0">
                <a:pos x="10" y="53"/>
              </a:cxn>
              <a:cxn ang="0">
                <a:pos x="9" y="51"/>
              </a:cxn>
              <a:cxn ang="0">
                <a:pos x="5" y="49"/>
              </a:cxn>
              <a:cxn ang="0">
                <a:pos x="3" y="47"/>
              </a:cxn>
              <a:cxn ang="0">
                <a:pos x="3" y="38"/>
              </a:cxn>
              <a:cxn ang="0">
                <a:pos x="4" y="34"/>
              </a:cxn>
              <a:cxn ang="0">
                <a:pos x="0" y="30"/>
              </a:cxn>
              <a:cxn ang="0">
                <a:pos x="2" y="26"/>
              </a:cxn>
              <a:cxn ang="0">
                <a:pos x="6" y="21"/>
              </a:cxn>
              <a:cxn ang="0">
                <a:pos x="9" y="19"/>
              </a:cxn>
              <a:cxn ang="0">
                <a:pos x="9" y="7"/>
              </a:cxn>
              <a:cxn ang="0">
                <a:pos x="12" y="7"/>
              </a:cxn>
              <a:cxn ang="0">
                <a:pos x="16" y="7"/>
              </a:cxn>
              <a:cxn ang="0">
                <a:pos x="28" y="1"/>
              </a:cxn>
              <a:cxn ang="0">
                <a:pos x="29" y="1"/>
              </a:cxn>
              <a:cxn ang="0">
                <a:pos x="29" y="4"/>
              </a:cxn>
              <a:cxn ang="0">
                <a:pos x="28" y="8"/>
              </a:cxn>
              <a:cxn ang="0">
                <a:pos x="32" y="6"/>
              </a:cxn>
              <a:cxn ang="0">
                <a:pos x="35" y="8"/>
              </a:cxn>
              <a:cxn ang="0">
                <a:pos x="38" y="9"/>
              </a:cxn>
              <a:cxn ang="0">
                <a:pos x="40" y="12"/>
              </a:cxn>
              <a:cxn ang="0">
                <a:pos x="54" y="16"/>
              </a:cxn>
              <a:cxn ang="0">
                <a:pos x="59" y="18"/>
              </a:cxn>
              <a:cxn ang="0">
                <a:pos x="62" y="19"/>
              </a:cxn>
              <a:cxn ang="0">
                <a:pos x="63" y="18"/>
              </a:cxn>
              <a:cxn ang="0">
                <a:pos x="69" y="19"/>
              </a:cxn>
              <a:cxn ang="0">
                <a:pos x="69" y="21"/>
              </a:cxn>
              <a:cxn ang="0">
                <a:pos x="71" y="22"/>
              </a:cxn>
              <a:cxn ang="0">
                <a:pos x="74" y="25"/>
              </a:cxn>
              <a:cxn ang="0">
                <a:pos x="74" y="31"/>
              </a:cxn>
              <a:cxn ang="0">
                <a:pos x="77" y="30"/>
              </a:cxn>
              <a:cxn ang="0">
                <a:pos x="76" y="33"/>
              </a:cxn>
              <a:cxn ang="0">
                <a:pos x="79" y="36"/>
              </a:cxn>
              <a:cxn ang="0">
                <a:pos x="75" y="40"/>
              </a:cxn>
              <a:cxn ang="0">
                <a:pos x="73" y="46"/>
              </a:cxn>
              <a:cxn ang="0">
                <a:pos x="73" y="48"/>
              </a:cxn>
              <a:cxn ang="0">
                <a:pos x="78" y="42"/>
              </a:cxn>
              <a:cxn ang="0">
                <a:pos x="82" y="40"/>
              </a:cxn>
              <a:cxn ang="0">
                <a:pos x="83" y="37"/>
              </a:cxn>
              <a:cxn ang="0">
                <a:pos x="84" y="35"/>
              </a:cxn>
              <a:cxn ang="0">
                <a:pos x="85" y="33"/>
              </a:cxn>
              <a:cxn ang="0">
                <a:pos x="86" y="31"/>
              </a:cxn>
              <a:cxn ang="0">
                <a:pos x="87" y="32"/>
              </a:cxn>
              <a:cxn ang="0">
                <a:pos x="85" y="40"/>
              </a:cxn>
              <a:cxn ang="0">
                <a:pos x="83" y="43"/>
              </a:cxn>
              <a:cxn ang="0">
                <a:pos x="81" y="48"/>
              </a:cxn>
              <a:cxn ang="0">
                <a:pos x="81" y="54"/>
              </a:cxn>
              <a:cxn ang="0">
                <a:pos x="79" y="58"/>
              </a:cxn>
              <a:cxn ang="0">
                <a:pos x="79" y="65"/>
              </a:cxn>
              <a:cxn ang="0">
                <a:pos x="77" y="72"/>
              </a:cxn>
              <a:cxn ang="0">
                <a:pos x="80" y="85"/>
              </a:cxn>
              <a:cxn ang="0">
                <a:pos x="80" y="87"/>
              </a:cxn>
              <a:cxn ang="0">
                <a:pos x="80" y="90"/>
              </a:cxn>
            </a:cxnLst>
            <a:rect l="0" t="0" r="r" b="b"/>
            <a:pathLst>
              <a:path w="87" h="93">
                <a:moveTo>
                  <a:pt x="37" y="93"/>
                </a:moveTo>
                <a:lnTo>
                  <a:pt x="37" y="91"/>
                </a:lnTo>
                <a:lnTo>
                  <a:pt x="35" y="89"/>
                </a:lnTo>
                <a:lnTo>
                  <a:pt x="30" y="88"/>
                </a:lnTo>
                <a:lnTo>
                  <a:pt x="29" y="82"/>
                </a:lnTo>
                <a:lnTo>
                  <a:pt x="28" y="79"/>
                </a:lnTo>
                <a:lnTo>
                  <a:pt x="29" y="78"/>
                </a:lnTo>
                <a:lnTo>
                  <a:pt x="29" y="76"/>
                </a:lnTo>
                <a:lnTo>
                  <a:pt x="28" y="75"/>
                </a:lnTo>
                <a:lnTo>
                  <a:pt x="27" y="72"/>
                </a:lnTo>
                <a:lnTo>
                  <a:pt x="26" y="68"/>
                </a:lnTo>
                <a:lnTo>
                  <a:pt x="26" y="66"/>
                </a:lnTo>
                <a:lnTo>
                  <a:pt x="26" y="65"/>
                </a:lnTo>
                <a:lnTo>
                  <a:pt x="21" y="61"/>
                </a:lnTo>
                <a:lnTo>
                  <a:pt x="17" y="58"/>
                </a:lnTo>
                <a:lnTo>
                  <a:pt x="15" y="55"/>
                </a:lnTo>
                <a:lnTo>
                  <a:pt x="11" y="53"/>
                </a:lnTo>
                <a:lnTo>
                  <a:pt x="10" y="53"/>
                </a:lnTo>
                <a:lnTo>
                  <a:pt x="10" y="51"/>
                </a:lnTo>
                <a:lnTo>
                  <a:pt x="9" y="51"/>
                </a:lnTo>
                <a:lnTo>
                  <a:pt x="5" y="50"/>
                </a:lnTo>
                <a:lnTo>
                  <a:pt x="5" y="49"/>
                </a:lnTo>
                <a:lnTo>
                  <a:pt x="3" y="48"/>
                </a:lnTo>
                <a:lnTo>
                  <a:pt x="3" y="47"/>
                </a:lnTo>
                <a:lnTo>
                  <a:pt x="3" y="41"/>
                </a:lnTo>
                <a:lnTo>
                  <a:pt x="3" y="38"/>
                </a:lnTo>
                <a:lnTo>
                  <a:pt x="3" y="36"/>
                </a:lnTo>
                <a:lnTo>
                  <a:pt x="4" y="34"/>
                </a:lnTo>
                <a:lnTo>
                  <a:pt x="3" y="31"/>
                </a:lnTo>
                <a:lnTo>
                  <a:pt x="0" y="30"/>
                </a:lnTo>
                <a:lnTo>
                  <a:pt x="1" y="27"/>
                </a:lnTo>
                <a:lnTo>
                  <a:pt x="2" y="26"/>
                </a:lnTo>
                <a:lnTo>
                  <a:pt x="2" y="24"/>
                </a:lnTo>
                <a:lnTo>
                  <a:pt x="6" y="21"/>
                </a:lnTo>
                <a:lnTo>
                  <a:pt x="8" y="21"/>
                </a:lnTo>
                <a:lnTo>
                  <a:pt x="9" y="19"/>
                </a:lnTo>
                <a:lnTo>
                  <a:pt x="8" y="8"/>
                </a:lnTo>
                <a:lnTo>
                  <a:pt x="9" y="7"/>
                </a:lnTo>
                <a:lnTo>
                  <a:pt x="10" y="6"/>
                </a:lnTo>
                <a:lnTo>
                  <a:pt x="12" y="7"/>
                </a:lnTo>
                <a:lnTo>
                  <a:pt x="14" y="7"/>
                </a:lnTo>
                <a:lnTo>
                  <a:pt x="16" y="7"/>
                </a:lnTo>
                <a:lnTo>
                  <a:pt x="20" y="4"/>
                </a:lnTo>
                <a:lnTo>
                  <a:pt x="28" y="1"/>
                </a:lnTo>
                <a:lnTo>
                  <a:pt x="29" y="0"/>
                </a:lnTo>
                <a:lnTo>
                  <a:pt x="29" y="1"/>
                </a:lnTo>
                <a:lnTo>
                  <a:pt x="29" y="3"/>
                </a:lnTo>
                <a:lnTo>
                  <a:pt x="29" y="4"/>
                </a:lnTo>
                <a:lnTo>
                  <a:pt x="29" y="5"/>
                </a:lnTo>
                <a:lnTo>
                  <a:pt x="28" y="8"/>
                </a:lnTo>
                <a:lnTo>
                  <a:pt x="31" y="6"/>
                </a:lnTo>
                <a:lnTo>
                  <a:pt x="32" y="6"/>
                </a:lnTo>
                <a:lnTo>
                  <a:pt x="34" y="8"/>
                </a:lnTo>
                <a:lnTo>
                  <a:pt x="35" y="8"/>
                </a:lnTo>
                <a:lnTo>
                  <a:pt x="36" y="9"/>
                </a:lnTo>
                <a:lnTo>
                  <a:pt x="38" y="9"/>
                </a:lnTo>
                <a:lnTo>
                  <a:pt x="39" y="10"/>
                </a:lnTo>
                <a:lnTo>
                  <a:pt x="40" y="12"/>
                </a:lnTo>
                <a:lnTo>
                  <a:pt x="41" y="13"/>
                </a:lnTo>
                <a:lnTo>
                  <a:pt x="54" y="16"/>
                </a:lnTo>
                <a:lnTo>
                  <a:pt x="56" y="16"/>
                </a:lnTo>
                <a:lnTo>
                  <a:pt x="59" y="18"/>
                </a:lnTo>
                <a:lnTo>
                  <a:pt x="61" y="18"/>
                </a:lnTo>
                <a:lnTo>
                  <a:pt x="62" y="19"/>
                </a:lnTo>
                <a:lnTo>
                  <a:pt x="62" y="18"/>
                </a:lnTo>
                <a:lnTo>
                  <a:pt x="63" y="18"/>
                </a:lnTo>
                <a:lnTo>
                  <a:pt x="67" y="19"/>
                </a:lnTo>
                <a:lnTo>
                  <a:pt x="69" y="19"/>
                </a:lnTo>
                <a:lnTo>
                  <a:pt x="70" y="20"/>
                </a:lnTo>
                <a:lnTo>
                  <a:pt x="69" y="21"/>
                </a:lnTo>
                <a:lnTo>
                  <a:pt x="69" y="21"/>
                </a:lnTo>
                <a:lnTo>
                  <a:pt x="71" y="22"/>
                </a:lnTo>
                <a:lnTo>
                  <a:pt x="74" y="23"/>
                </a:lnTo>
                <a:lnTo>
                  <a:pt x="74" y="25"/>
                </a:lnTo>
                <a:lnTo>
                  <a:pt x="74" y="30"/>
                </a:lnTo>
                <a:lnTo>
                  <a:pt x="74" y="31"/>
                </a:lnTo>
                <a:lnTo>
                  <a:pt x="77" y="30"/>
                </a:lnTo>
                <a:lnTo>
                  <a:pt x="77" y="30"/>
                </a:lnTo>
                <a:lnTo>
                  <a:pt x="77" y="32"/>
                </a:lnTo>
                <a:lnTo>
                  <a:pt x="76" y="33"/>
                </a:lnTo>
                <a:lnTo>
                  <a:pt x="77" y="35"/>
                </a:lnTo>
                <a:lnTo>
                  <a:pt x="79" y="36"/>
                </a:lnTo>
                <a:lnTo>
                  <a:pt x="78" y="36"/>
                </a:lnTo>
                <a:lnTo>
                  <a:pt x="75" y="40"/>
                </a:lnTo>
                <a:lnTo>
                  <a:pt x="74" y="44"/>
                </a:lnTo>
                <a:lnTo>
                  <a:pt x="73" y="46"/>
                </a:lnTo>
                <a:lnTo>
                  <a:pt x="72" y="47"/>
                </a:lnTo>
                <a:lnTo>
                  <a:pt x="73" y="48"/>
                </a:lnTo>
                <a:lnTo>
                  <a:pt x="75" y="47"/>
                </a:lnTo>
                <a:lnTo>
                  <a:pt x="78" y="42"/>
                </a:lnTo>
                <a:lnTo>
                  <a:pt x="80" y="40"/>
                </a:lnTo>
                <a:lnTo>
                  <a:pt x="82" y="40"/>
                </a:lnTo>
                <a:lnTo>
                  <a:pt x="82" y="38"/>
                </a:lnTo>
                <a:lnTo>
                  <a:pt x="83" y="37"/>
                </a:lnTo>
                <a:lnTo>
                  <a:pt x="84" y="36"/>
                </a:lnTo>
                <a:lnTo>
                  <a:pt x="84" y="35"/>
                </a:lnTo>
                <a:lnTo>
                  <a:pt x="84" y="33"/>
                </a:lnTo>
                <a:lnTo>
                  <a:pt x="85" y="33"/>
                </a:lnTo>
                <a:lnTo>
                  <a:pt x="85" y="32"/>
                </a:lnTo>
                <a:lnTo>
                  <a:pt x="86" y="31"/>
                </a:lnTo>
                <a:lnTo>
                  <a:pt x="86" y="31"/>
                </a:lnTo>
                <a:lnTo>
                  <a:pt x="87" y="32"/>
                </a:lnTo>
                <a:lnTo>
                  <a:pt x="87" y="34"/>
                </a:lnTo>
                <a:lnTo>
                  <a:pt x="85" y="40"/>
                </a:lnTo>
                <a:lnTo>
                  <a:pt x="84" y="41"/>
                </a:lnTo>
                <a:lnTo>
                  <a:pt x="83" y="43"/>
                </a:lnTo>
                <a:lnTo>
                  <a:pt x="83" y="44"/>
                </a:lnTo>
                <a:lnTo>
                  <a:pt x="81" y="48"/>
                </a:lnTo>
                <a:lnTo>
                  <a:pt x="81" y="52"/>
                </a:lnTo>
                <a:lnTo>
                  <a:pt x="81" y="54"/>
                </a:lnTo>
                <a:lnTo>
                  <a:pt x="79" y="57"/>
                </a:lnTo>
                <a:lnTo>
                  <a:pt x="79" y="58"/>
                </a:lnTo>
                <a:lnTo>
                  <a:pt x="79" y="61"/>
                </a:lnTo>
                <a:lnTo>
                  <a:pt x="79" y="65"/>
                </a:lnTo>
                <a:lnTo>
                  <a:pt x="79" y="67"/>
                </a:lnTo>
                <a:lnTo>
                  <a:pt x="77" y="72"/>
                </a:lnTo>
                <a:lnTo>
                  <a:pt x="78" y="80"/>
                </a:lnTo>
                <a:lnTo>
                  <a:pt x="80" y="85"/>
                </a:lnTo>
                <a:lnTo>
                  <a:pt x="80" y="86"/>
                </a:lnTo>
                <a:lnTo>
                  <a:pt x="80" y="87"/>
                </a:lnTo>
                <a:lnTo>
                  <a:pt x="80" y="88"/>
                </a:lnTo>
                <a:lnTo>
                  <a:pt x="80" y="90"/>
                </a:lnTo>
                <a:lnTo>
                  <a:pt x="37" y="93"/>
                </a:lnTo>
              </a:path>
            </a:pathLst>
          </a:custGeom>
          <a:solidFill>
            <a:srgbClr val="FFBF3F"/>
          </a:solidFill>
          <a:ln w="25400">
            <a:solidFill>
              <a:schemeClr val="bg1"/>
            </a:solidFill>
            <a:round/>
            <a:headEnd/>
            <a:tailEnd/>
          </a:ln>
        </p:spPr>
        <p:txBody>
          <a:bodyPr/>
          <a:lstStyle/>
          <a:p>
            <a:endParaRPr lang="en-US"/>
          </a:p>
        </p:txBody>
      </p:sp>
      <p:sp>
        <p:nvSpPr>
          <p:cNvPr id="319512" name="Freeform 24"/>
          <p:cNvSpPr>
            <a:spLocks/>
          </p:cNvSpPr>
          <p:nvPr/>
        </p:nvSpPr>
        <p:spPr bwMode="auto">
          <a:xfrm>
            <a:off x="5534025" y="2363788"/>
            <a:ext cx="608013" cy="1165225"/>
          </a:xfrm>
          <a:custGeom>
            <a:avLst/>
            <a:gdLst/>
            <a:ahLst/>
            <a:cxnLst>
              <a:cxn ang="0">
                <a:pos x="11" y="3"/>
              </a:cxn>
              <a:cxn ang="0">
                <a:pos x="15" y="6"/>
              </a:cxn>
              <a:cxn ang="0">
                <a:pos x="18" y="10"/>
              </a:cxn>
              <a:cxn ang="0">
                <a:pos x="19" y="15"/>
              </a:cxn>
              <a:cxn ang="0">
                <a:pos x="17" y="18"/>
              </a:cxn>
              <a:cxn ang="0">
                <a:pos x="14" y="23"/>
              </a:cxn>
              <a:cxn ang="0">
                <a:pos x="11" y="24"/>
              </a:cxn>
              <a:cxn ang="0">
                <a:pos x="6" y="26"/>
              </a:cxn>
              <a:cxn ang="0">
                <a:pos x="5" y="30"/>
              </a:cxn>
              <a:cxn ang="0">
                <a:pos x="8" y="33"/>
              </a:cxn>
              <a:cxn ang="0">
                <a:pos x="5" y="41"/>
              </a:cxn>
              <a:cxn ang="0">
                <a:pos x="2" y="44"/>
              </a:cxn>
              <a:cxn ang="0">
                <a:pos x="1" y="47"/>
              </a:cxn>
              <a:cxn ang="0">
                <a:pos x="0" y="50"/>
              </a:cxn>
              <a:cxn ang="0">
                <a:pos x="2" y="58"/>
              </a:cxn>
              <a:cxn ang="0">
                <a:pos x="7" y="65"/>
              </a:cxn>
              <a:cxn ang="0">
                <a:pos x="13" y="70"/>
              </a:cxn>
              <a:cxn ang="0">
                <a:pos x="16" y="78"/>
              </a:cxn>
              <a:cxn ang="0">
                <a:pos x="19" y="76"/>
              </a:cxn>
              <a:cxn ang="0">
                <a:pos x="23" y="79"/>
              </a:cxn>
              <a:cxn ang="0">
                <a:pos x="23" y="85"/>
              </a:cxn>
              <a:cxn ang="0">
                <a:pos x="20" y="89"/>
              </a:cxn>
              <a:cxn ang="0">
                <a:pos x="23" y="94"/>
              </a:cxn>
              <a:cxn ang="0">
                <a:pos x="30" y="98"/>
              </a:cxn>
              <a:cxn ang="0">
                <a:pos x="36" y="106"/>
              </a:cxn>
              <a:cxn ang="0">
                <a:pos x="37" y="108"/>
              </a:cxn>
              <a:cxn ang="0">
                <a:pos x="36" y="110"/>
              </a:cxn>
              <a:cxn ang="0">
                <a:pos x="40" y="116"/>
              </a:cxn>
              <a:cxn ang="0">
                <a:pos x="41" y="115"/>
              </a:cxn>
              <a:cxn ang="0">
                <a:pos x="42" y="112"/>
              </a:cxn>
              <a:cxn ang="0">
                <a:pos x="47" y="111"/>
              </a:cxn>
              <a:cxn ang="0">
                <a:pos x="51" y="114"/>
              </a:cxn>
              <a:cxn ang="0">
                <a:pos x="52" y="108"/>
              </a:cxn>
              <a:cxn ang="0">
                <a:pos x="54" y="106"/>
              </a:cxn>
              <a:cxn ang="0">
                <a:pos x="59" y="104"/>
              </a:cxn>
              <a:cxn ang="0">
                <a:pos x="57" y="101"/>
              </a:cxn>
              <a:cxn ang="0">
                <a:pos x="58" y="99"/>
              </a:cxn>
              <a:cxn ang="0">
                <a:pos x="58" y="97"/>
              </a:cxn>
              <a:cxn ang="0">
                <a:pos x="58" y="96"/>
              </a:cxn>
              <a:cxn ang="0">
                <a:pos x="59" y="89"/>
              </a:cxn>
              <a:cxn ang="0">
                <a:pos x="63" y="83"/>
              </a:cxn>
              <a:cxn ang="0">
                <a:pos x="65" y="78"/>
              </a:cxn>
              <a:cxn ang="0">
                <a:pos x="63" y="70"/>
              </a:cxn>
              <a:cxn ang="0">
                <a:pos x="63" y="65"/>
              </a:cxn>
              <a:cxn ang="0">
                <a:pos x="60" y="15"/>
              </a:cxn>
              <a:cxn ang="0">
                <a:pos x="58" y="14"/>
              </a:cxn>
              <a:cxn ang="0">
                <a:pos x="57" y="8"/>
              </a:cxn>
              <a:cxn ang="0">
                <a:pos x="54" y="4"/>
              </a:cxn>
            </a:cxnLst>
            <a:rect l="0" t="0" r="r" b="b"/>
            <a:pathLst>
              <a:path w="65" h="116">
                <a:moveTo>
                  <a:pt x="54" y="0"/>
                </a:moveTo>
                <a:lnTo>
                  <a:pt x="11" y="3"/>
                </a:lnTo>
                <a:lnTo>
                  <a:pt x="12" y="4"/>
                </a:lnTo>
                <a:lnTo>
                  <a:pt x="15" y="6"/>
                </a:lnTo>
                <a:lnTo>
                  <a:pt x="15" y="8"/>
                </a:lnTo>
                <a:lnTo>
                  <a:pt x="18" y="10"/>
                </a:lnTo>
                <a:lnTo>
                  <a:pt x="19" y="13"/>
                </a:lnTo>
                <a:lnTo>
                  <a:pt x="19" y="15"/>
                </a:lnTo>
                <a:lnTo>
                  <a:pt x="18" y="17"/>
                </a:lnTo>
                <a:lnTo>
                  <a:pt x="17" y="18"/>
                </a:lnTo>
                <a:lnTo>
                  <a:pt x="17" y="20"/>
                </a:lnTo>
                <a:lnTo>
                  <a:pt x="14" y="23"/>
                </a:lnTo>
                <a:lnTo>
                  <a:pt x="12" y="24"/>
                </a:lnTo>
                <a:lnTo>
                  <a:pt x="11" y="24"/>
                </a:lnTo>
                <a:lnTo>
                  <a:pt x="8" y="25"/>
                </a:lnTo>
                <a:lnTo>
                  <a:pt x="6" y="26"/>
                </a:lnTo>
                <a:lnTo>
                  <a:pt x="5" y="28"/>
                </a:lnTo>
                <a:lnTo>
                  <a:pt x="5" y="30"/>
                </a:lnTo>
                <a:lnTo>
                  <a:pt x="7" y="31"/>
                </a:lnTo>
                <a:lnTo>
                  <a:pt x="8" y="33"/>
                </a:lnTo>
                <a:lnTo>
                  <a:pt x="7" y="36"/>
                </a:lnTo>
                <a:lnTo>
                  <a:pt x="5" y="41"/>
                </a:lnTo>
                <a:lnTo>
                  <a:pt x="3" y="42"/>
                </a:lnTo>
                <a:lnTo>
                  <a:pt x="2" y="44"/>
                </a:lnTo>
                <a:lnTo>
                  <a:pt x="2" y="46"/>
                </a:lnTo>
                <a:lnTo>
                  <a:pt x="1" y="47"/>
                </a:lnTo>
                <a:lnTo>
                  <a:pt x="1" y="48"/>
                </a:lnTo>
                <a:lnTo>
                  <a:pt x="0" y="50"/>
                </a:lnTo>
                <a:lnTo>
                  <a:pt x="0" y="54"/>
                </a:lnTo>
                <a:lnTo>
                  <a:pt x="2" y="58"/>
                </a:lnTo>
                <a:lnTo>
                  <a:pt x="2" y="59"/>
                </a:lnTo>
                <a:lnTo>
                  <a:pt x="7" y="65"/>
                </a:lnTo>
                <a:lnTo>
                  <a:pt x="11" y="69"/>
                </a:lnTo>
                <a:lnTo>
                  <a:pt x="13" y="70"/>
                </a:lnTo>
                <a:lnTo>
                  <a:pt x="15" y="77"/>
                </a:lnTo>
                <a:lnTo>
                  <a:pt x="16" y="78"/>
                </a:lnTo>
                <a:lnTo>
                  <a:pt x="18" y="77"/>
                </a:lnTo>
                <a:lnTo>
                  <a:pt x="19" y="76"/>
                </a:lnTo>
                <a:lnTo>
                  <a:pt x="23" y="78"/>
                </a:lnTo>
                <a:lnTo>
                  <a:pt x="23" y="79"/>
                </a:lnTo>
                <a:lnTo>
                  <a:pt x="22" y="82"/>
                </a:lnTo>
                <a:lnTo>
                  <a:pt x="23" y="85"/>
                </a:lnTo>
                <a:lnTo>
                  <a:pt x="20" y="88"/>
                </a:lnTo>
                <a:lnTo>
                  <a:pt x="20" y="89"/>
                </a:lnTo>
                <a:lnTo>
                  <a:pt x="21" y="92"/>
                </a:lnTo>
                <a:lnTo>
                  <a:pt x="23" y="94"/>
                </a:lnTo>
                <a:lnTo>
                  <a:pt x="28" y="97"/>
                </a:lnTo>
                <a:lnTo>
                  <a:pt x="30" y="98"/>
                </a:lnTo>
                <a:lnTo>
                  <a:pt x="35" y="102"/>
                </a:lnTo>
                <a:lnTo>
                  <a:pt x="36" y="106"/>
                </a:lnTo>
                <a:lnTo>
                  <a:pt x="37" y="108"/>
                </a:lnTo>
                <a:lnTo>
                  <a:pt x="37" y="108"/>
                </a:lnTo>
                <a:lnTo>
                  <a:pt x="36" y="110"/>
                </a:lnTo>
                <a:lnTo>
                  <a:pt x="36" y="110"/>
                </a:lnTo>
                <a:lnTo>
                  <a:pt x="39" y="116"/>
                </a:lnTo>
                <a:lnTo>
                  <a:pt x="40" y="116"/>
                </a:lnTo>
                <a:lnTo>
                  <a:pt x="40" y="115"/>
                </a:lnTo>
                <a:lnTo>
                  <a:pt x="41" y="115"/>
                </a:lnTo>
                <a:lnTo>
                  <a:pt x="41" y="115"/>
                </a:lnTo>
                <a:lnTo>
                  <a:pt x="42" y="112"/>
                </a:lnTo>
                <a:lnTo>
                  <a:pt x="44" y="111"/>
                </a:lnTo>
                <a:lnTo>
                  <a:pt x="47" y="111"/>
                </a:lnTo>
                <a:lnTo>
                  <a:pt x="49" y="112"/>
                </a:lnTo>
                <a:lnTo>
                  <a:pt x="51" y="114"/>
                </a:lnTo>
                <a:lnTo>
                  <a:pt x="53" y="113"/>
                </a:lnTo>
                <a:lnTo>
                  <a:pt x="52" y="108"/>
                </a:lnTo>
                <a:lnTo>
                  <a:pt x="52" y="106"/>
                </a:lnTo>
                <a:lnTo>
                  <a:pt x="54" y="106"/>
                </a:lnTo>
                <a:lnTo>
                  <a:pt x="59" y="104"/>
                </a:lnTo>
                <a:lnTo>
                  <a:pt x="59" y="104"/>
                </a:lnTo>
                <a:lnTo>
                  <a:pt x="57" y="102"/>
                </a:lnTo>
                <a:lnTo>
                  <a:pt x="57" y="101"/>
                </a:lnTo>
                <a:lnTo>
                  <a:pt x="58" y="100"/>
                </a:lnTo>
                <a:lnTo>
                  <a:pt x="58" y="99"/>
                </a:lnTo>
                <a:lnTo>
                  <a:pt x="59" y="98"/>
                </a:lnTo>
                <a:lnTo>
                  <a:pt x="58" y="97"/>
                </a:lnTo>
                <a:lnTo>
                  <a:pt x="58" y="97"/>
                </a:lnTo>
                <a:lnTo>
                  <a:pt x="58" y="96"/>
                </a:lnTo>
                <a:lnTo>
                  <a:pt x="59" y="92"/>
                </a:lnTo>
                <a:lnTo>
                  <a:pt x="59" y="89"/>
                </a:lnTo>
                <a:lnTo>
                  <a:pt x="62" y="87"/>
                </a:lnTo>
                <a:lnTo>
                  <a:pt x="63" y="83"/>
                </a:lnTo>
                <a:lnTo>
                  <a:pt x="63" y="82"/>
                </a:lnTo>
                <a:lnTo>
                  <a:pt x="65" y="78"/>
                </a:lnTo>
                <a:lnTo>
                  <a:pt x="65" y="73"/>
                </a:lnTo>
                <a:lnTo>
                  <a:pt x="63" y="70"/>
                </a:lnTo>
                <a:lnTo>
                  <a:pt x="64" y="67"/>
                </a:lnTo>
                <a:lnTo>
                  <a:pt x="63" y="65"/>
                </a:lnTo>
                <a:lnTo>
                  <a:pt x="64" y="65"/>
                </a:lnTo>
                <a:lnTo>
                  <a:pt x="60" y="15"/>
                </a:lnTo>
                <a:lnTo>
                  <a:pt x="59" y="15"/>
                </a:lnTo>
                <a:lnTo>
                  <a:pt x="58" y="14"/>
                </a:lnTo>
                <a:lnTo>
                  <a:pt x="57" y="9"/>
                </a:lnTo>
                <a:lnTo>
                  <a:pt x="57" y="8"/>
                </a:lnTo>
                <a:lnTo>
                  <a:pt x="55" y="6"/>
                </a:lnTo>
                <a:lnTo>
                  <a:pt x="54" y="4"/>
                </a:lnTo>
                <a:lnTo>
                  <a:pt x="54" y="0"/>
                </a:lnTo>
              </a:path>
            </a:pathLst>
          </a:custGeom>
          <a:solidFill>
            <a:srgbClr val="FFBF3F"/>
          </a:solidFill>
          <a:ln w="25400">
            <a:solidFill>
              <a:schemeClr val="bg1"/>
            </a:solidFill>
            <a:round/>
            <a:headEnd/>
            <a:tailEnd/>
          </a:ln>
        </p:spPr>
        <p:txBody>
          <a:bodyPr/>
          <a:lstStyle/>
          <a:p>
            <a:endParaRPr lang="en-US"/>
          </a:p>
        </p:txBody>
      </p:sp>
      <p:grpSp>
        <p:nvGrpSpPr>
          <p:cNvPr id="2" name="Group 25"/>
          <p:cNvGrpSpPr>
            <a:grpSpLocks/>
          </p:cNvGrpSpPr>
          <p:nvPr/>
        </p:nvGrpSpPr>
        <p:grpSpPr bwMode="auto">
          <a:xfrm>
            <a:off x="5618163" y="1327150"/>
            <a:ext cx="1162050" cy="1176338"/>
            <a:chOff x="3163" y="1122"/>
            <a:chExt cx="620" cy="585"/>
          </a:xfrm>
          <a:solidFill>
            <a:srgbClr val="669900"/>
          </a:solidFill>
        </p:grpSpPr>
        <p:sp>
          <p:nvSpPr>
            <p:cNvPr id="319514" name="Freeform 26"/>
            <p:cNvSpPr>
              <a:spLocks/>
            </p:cNvSpPr>
            <p:nvPr/>
          </p:nvSpPr>
          <p:spPr bwMode="auto">
            <a:xfrm>
              <a:off x="3468" y="1272"/>
              <a:ext cx="315" cy="435"/>
            </a:xfrm>
            <a:custGeom>
              <a:avLst/>
              <a:gdLst/>
              <a:ahLst/>
              <a:cxnLst>
                <a:cxn ang="0">
                  <a:pos x="31" y="83"/>
                </a:cxn>
                <a:cxn ang="0">
                  <a:pos x="52" y="81"/>
                </a:cxn>
                <a:cxn ang="0">
                  <a:pos x="54" y="76"/>
                </a:cxn>
                <a:cxn ang="0">
                  <a:pos x="55" y="71"/>
                </a:cxn>
                <a:cxn ang="0">
                  <a:pos x="59" y="66"/>
                </a:cxn>
                <a:cxn ang="0">
                  <a:pos x="59" y="63"/>
                </a:cxn>
                <a:cxn ang="0">
                  <a:pos x="61" y="60"/>
                </a:cxn>
                <a:cxn ang="0">
                  <a:pos x="62" y="62"/>
                </a:cxn>
                <a:cxn ang="0">
                  <a:pos x="63" y="61"/>
                </a:cxn>
                <a:cxn ang="0">
                  <a:pos x="63" y="57"/>
                </a:cxn>
                <a:cxn ang="0">
                  <a:pos x="62" y="51"/>
                </a:cxn>
                <a:cxn ang="0">
                  <a:pos x="57" y="34"/>
                </a:cxn>
                <a:cxn ang="0">
                  <a:pos x="51" y="34"/>
                </a:cxn>
                <a:cxn ang="0">
                  <a:pos x="43" y="44"/>
                </a:cxn>
                <a:cxn ang="0">
                  <a:pos x="42" y="43"/>
                </a:cxn>
                <a:cxn ang="0">
                  <a:pos x="39" y="42"/>
                </a:cxn>
                <a:cxn ang="0">
                  <a:pos x="39" y="37"/>
                </a:cxn>
                <a:cxn ang="0">
                  <a:pos x="43" y="34"/>
                </a:cxn>
                <a:cxn ang="0">
                  <a:pos x="44" y="31"/>
                </a:cxn>
                <a:cxn ang="0">
                  <a:pos x="45" y="29"/>
                </a:cxn>
                <a:cxn ang="0">
                  <a:pos x="47" y="21"/>
                </a:cxn>
                <a:cxn ang="0">
                  <a:pos x="45" y="17"/>
                </a:cxn>
                <a:cxn ang="0">
                  <a:pos x="43" y="14"/>
                </a:cxn>
                <a:cxn ang="0">
                  <a:pos x="45" y="12"/>
                </a:cxn>
                <a:cxn ang="0">
                  <a:pos x="43" y="8"/>
                </a:cxn>
                <a:cxn ang="0">
                  <a:pos x="36" y="5"/>
                </a:cxn>
                <a:cxn ang="0">
                  <a:pos x="31" y="3"/>
                </a:cxn>
                <a:cxn ang="0">
                  <a:pos x="25" y="1"/>
                </a:cxn>
                <a:cxn ang="0">
                  <a:pos x="22" y="1"/>
                </a:cxn>
                <a:cxn ang="0">
                  <a:pos x="18" y="4"/>
                </a:cxn>
                <a:cxn ang="0">
                  <a:pos x="19" y="7"/>
                </a:cxn>
                <a:cxn ang="0">
                  <a:pos x="19" y="9"/>
                </a:cxn>
                <a:cxn ang="0">
                  <a:pos x="18" y="9"/>
                </a:cxn>
                <a:cxn ang="0">
                  <a:pos x="15" y="12"/>
                </a:cxn>
                <a:cxn ang="0">
                  <a:pos x="15" y="16"/>
                </a:cxn>
                <a:cxn ang="0">
                  <a:pos x="14" y="21"/>
                </a:cxn>
                <a:cxn ang="0">
                  <a:pos x="11" y="20"/>
                </a:cxn>
                <a:cxn ang="0">
                  <a:pos x="12" y="16"/>
                </a:cxn>
                <a:cxn ang="0">
                  <a:pos x="12" y="14"/>
                </a:cxn>
                <a:cxn ang="0">
                  <a:pos x="10" y="16"/>
                </a:cxn>
                <a:cxn ang="0">
                  <a:pos x="9" y="19"/>
                </a:cxn>
                <a:cxn ang="0">
                  <a:pos x="6" y="21"/>
                </a:cxn>
                <a:cxn ang="0">
                  <a:pos x="5" y="23"/>
                </a:cxn>
                <a:cxn ang="0">
                  <a:pos x="3" y="29"/>
                </a:cxn>
                <a:cxn ang="0">
                  <a:pos x="3" y="34"/>
                </a:cxn>
                <a:cxn ang="0">
                  <a:pos x="0" y="39"/>
                </a:cxn>
                <a:cxn ang="0">
                  <a:pos x="2" y="45"/>
                </a:cxn>
                <a:cxn ang="0">
                  <a:pos x="2" y="50"/>
                </a:cxn>
                <a:cxn ang="0">
                  <a:pos x="7" y="61"/>
                </a:cxn>
                <a:cxn ang="0">
                  <a:pos x="8" y="66"/>
                </a:cxn>
                <a:cxn ang="0">
                  <a:pos x="8" y="68"/>
                </a:cxn>
                <a:cxn ang="0">
                  <a:pos x="6" y="75"/>
                </a:cxn>
                <a:cxn ang="0">
                  <a:pos x="2" y="84"/>
                </a:cxn>
                <a:cxn ang="0">
                  <a:pos x="0" y="87"/>
                </a:cxn>
              </a:cxnLst>
              <a:rect l="0" t="0" r="r" b="b"/>
              <a:pathLst>
                <a:path w="63" h="87">
                  <a:moveTo>
                    <a:pt x="0" y="87"/>
                  </a:moveTo>
                  <a:lnTo>
                    <a:pt x="31" y="83"/>
                  </a:lnTo>
                  <a:lnTo>
                    <a:pt x="31" y="84"/>
                  </a:lnTo>
                  <a:lnTo>
                    <a:pt x="52" y="81"/>
                  </a:lnTo>
                  <a:lnTo>
                    <a:pt x="52" y="80"/>
                  </a:lnTo>
                  <a:lnTo>
                    <a:pt x="54" y="76"/>
                  </a:lnTo>
                  <a:lnTo>
                    <a:pt x="55" y="74"/>
                  </a:lnTo>
                  <a:lnTo>
                    <a:pt x="55" y="71"/>
                  </a:lnTo>
                  <a:lnTo>
                    <a:pt x="56" y="68"/>
                  </a:lnTo>
                  <a:lnTo>
                    <a:pt x="59" y="66"/>
                  </a:lnTo>
                  <a:lnTo>
                    <a:pt x="59" y="64"/>
                  </a:lnTo>
                  <a:lnTo>
                    <a:pt x="59" y="63"/>
                  </a:lnTo>
                  <a:lnTo>
                    <a:pt x="59" y="62"/>
                  </a:lnTo>
                  <a:lnTo>
                    <a:pt x="61" y="60"/>
                  </a:lnTo>
                  <a:lnTo>
                    <a:pt x="61" y="62"/>
                  </a:lnTo>
                  <a:lnTo>
                    <a:pt x="62" y="62"/>
                  </a:lnTo>
                  <a:lnTo>
                    <a:pt x="63" y="61"/>
                  </a:lnTo>
                  <a:lnTo>
                    <a:pt x="63" y="61"/>
                  </a:lnTo>
                  <a:lnTo>
                    <a:pt x="63" y="59"/>
                  </a:lnTo>
                  <a:lnTo>
                    <a:pt x="63" y="57"/>
                  </a:lnTo>
                  <a:lnTo>
                    <a:pt x="63" y="53"/>
                  </a:lnTo>
                  <a:lnTo>
                    <a:pt x="62" y="51"/>
                  </a:lnTo>
                  <a:lnTo>
                    <a:pt x="62" y="46"/>
                  </a:lnTo>
                  <a:lnTo>
                    <a:pt x="57" y="34"/>
                  </a:lnTo>
                  <a:lnTo>
                    <a:pt x="53" y="32"/>
                  </a:lnTo>
                  <a:lnTo>
                    <a:pt x="51" y="34"/>
                  </a:lnTo>
                  <a:lnTo>
                    <a:pt x="49" y="36"/>
                  </a:lnTo>
                  <a:lnTo>
                    <a:pt x="43" y="44"/>
                  </a:lnTo>
                  <a:lnTo>
                    <a:pt x="43" y="44"/>
                  </a:lnTo>
                  <a:lnTo>
                    <a:pt x="42" y="43"/>
                  </a:lnTo>
                  <a:lnTo>
                    <a:pt x="40" y="42"/>
                  </a:lnTo>
                  <a:lnTo>
                    <a:pt x="39" y="42"/>
                  </a:lnTo>
                  <a:lnTo>
                    <a:pt x="39" y="40"/>
                  </a:lnTo>
                  <a:lnTo>
                    <a:pt x="39" y="37"/>
                  </a:lnTo>
                  <a:lnTo>
                    <a:pt x="40" y="35"/>
                  </a:lnTo>
                  <a:lnTo>
                    <a:pt x="43" y="34"/>
                  </a:lnTo>
                  <a:lnTo>
                    <a:pt x="44" y="32"/>
                  </a:lnTo>
                  <a:lnTo>
                    <a:pt x="44" y="31"/>
                  </a:lnTo>
                  <a:lnTo>
                    <a:pt x="44" y="30"/>
                  </a:lnTo>
                  <a:lnTo>
                    <a:pt x="45" y="29"/>
                  </a:lnTo>
                  <a:lnTo>
                    <a:pt x="47" y="26"/>
                  </a:lnTo>
                  <a:lnTo>
                    <a:pt x="47" y="21"/>
                  </a:lnTo>
                  <a:lnTo>
                    <a:pt x="46" y="19"/>
                  </a:lnTo>
                  <a:lnTo>
                    <a:pt x="45" y="17"/>
                  </a:lnTo>
                  <a:lnTo>
                    <a:pt x="43" y="15"/>
                  </a:lnTo>
                  <a:lnTo>
                    <a:pt x="43" y="14"/>
                  </a:lnTo>
                  <a:lnTo>
                    <a:pt x="43" y="13"/>
                  </a:lnTo>
                  <a:lnTo>
                    <a:pt x="45" y="12"/>
                  </a:lnTo>
                  <a:lnTo>
                    <a:pt x="45" y="12"/>
                  </a:lnTo>
                  <a:lnTo>
                    <a:pt x="43" y="8"/>
                  </a:lnTo>
                  <a:lnTo>
                    <a:pt x="41" y="7"/>
                  </a:lnTo>
                  <a:lnTo>
                    <a:pt x="36" y="5"/>
                  </a:lnTo>
                  <a:lnTo>
                    <a:pt x="32" y="4"/>
                  </a:lnTo>
                  <a:lnTo>
                    <a:pt x="31" y="3"/>
                  </a:lnTo>
                  <a:lnTo>
                    <a:pt x="28" y="2"/>
                  </a:lnTo>
                  <a:lnTo>
                    <a:pt x="25" y="1"/>
                  </a:lnTo>
                  <a:lnTo>
                    <a:pt x="23" y="0"/>
                  </a:lnTo>
                  <a:lnTo>
                    <a:pt x="22" y="1"/>
                  </a:lnTo>
                  <a:lnTo>
                    <a:pt x="20" y="1"/>
                  </a:lnTo>
                  <a:lnTo>
                    <a:pt x="18" y="4"/>
                  </a:lnTo>
                  <a:lnTo>
                    <a:pt x="18" y="7"/>
                  </a:lnTo>
                  <a:lnTo>
                    <a:pt x="19" y="7"/>
                  </a:lnTo>
                  <a:lnTo>
                    <a:pt x="19" y="8"/>
                  </a:lnTo>
                  <a:lnTo>
                    <a:pt x="19" y="9"/>
                  </a:lnTo>
                  <a:lnTo>
                    <a:pt x="19" y="9"/>
                  </a:lnTo>
                  <a:lnTo>
                    <a:pt x="18" y="9"/>
                  </a:lnTo>
                  <a:lnTo>
                    <a:pt x="17" y="10"/>
                  </a:lnTo>
                  <a:lnTo>
                    <a:pt x="15" y="12"/>
                  </a:lnTo>
                  <a:lnTo>
                    <a:pt x="15" y="14"/>
                  </a:lnTo>
                  <a:lnTo>
                    <a:pt x="15" y="16"/>
                  </a:lnTo>
                  <a:lnTo>
                    <a:pt x="15" y="18"/>
                  </a:lnTo>
                  <a:lnTo>
                    <a:pt x="14" y="21"/>
                  </a:lnTo>
                  <a:lnTo>
                    <a:pt x="12" y="21"/>
                  </a:lnTo>
                  <a:lnTo>
                    <a:pt x="11" y="20"/>
                  </a:lnTo>
                  <a:lnTo>
                    <a:pt x="12" y="18"/>
                  </a:lnTo>
                  <a:lnTo>
                    <a:pt x="12" y="16"/>
                  </a:lnTo>
                  <a:lnTo>
                    <a:pt x="12" y="15"/>
                  </a:lnTo>
                  <a:lnTo>
                    <a:pt x="12" y="14"/>
                  </a:lnTo>
                  <a:lnTo>
                    <a:pt x="11" y="14"/>
                  </a:lnTo>
                  <a:lnTo>
                    <a:pt x="10" y="16"/>
                  </a:lnTo>
                  <a:lnTo>
                    <a:pt x="10" y="18"/>
                  </a:lnTo>
                  <a:lnTo>
                    <a:pt x="9" y="19"/>
                  </a:lnTo>
                  <a:lnTo>
                    <a:pt x="8" y="19"/>
                  </a:lnTo>
                  <a:lnTo>
                    <a:pt x="6" y="21"/>
                  </a:lnTo>
                  <a:lnTo>
                    <a:pt x="5" y="22"/>
                  </a:lnTo>
                  <a:lnTo>
                    <a:pt x="5" y="23"/>
                  </a:lnTo>
                  <a:lnTo>
                    <a:pt x="3" y="25"/>
                  </a:lnTo>
                  <a:lnTo>
                    <a:pt x="3" y="29"/>
                  </a:lnTo>
                  <a:lnTo>
                    <a:pt x="3" y="32"/>
                  </a:lnTo>
                  <a:lnTo>
                    <a:pt x="3" y="34"/>
                  </a:lnTo>
                  <a:lnTo>
                    <a:pt x="2" y="37"/>
                  </a:lnTo>
                  <a:lnTo>
                    <a:pt x="0" y="39"/>
                  </a:lnTo>
                  <a:lnTo>
                    <a:pt x="0" y="40"/>
                  </a:lnTo>
                  <a:lnTo>
                    <a:pt x="2" y="45"/>
                  </a:lnTo>
                  <a:lnTo>
                    <a:pt x="1" y="48"/>
                  </a:lnTo>
                  <a:lnTo>
                    <a:pt x="2" y="50"/>
                  </a:lnTo>
                  <a:lnTo>
                    <a:pt x="5" y="56"/>
                  </a:lnTo>
                  <a:lnTo>
                    <a:pt x="7" y="61"/>
                  </a:lnTo>
                  <a:lnTo>
                    <a:pt x="7" y="66"/>
                  </a:lnTo>
                  <a:lnTo>
                    <a:pt x="8" y="66"/>
                  </a:lnTo>
                  <a:lnTo>
                    <a:pt x="8" y="67"/>
                  </a:lnTo>
                  <a:lnTo>
                    <a:pt x="8" y="68"/>
                  </a:lnTo>
                  <a:lnTo>
                    <a:pt x="7" y="72"/>
                  </a:lnTo>
                  <a:lnTo>
                    <a:pt x="6" y="75"/>
                  </a:lnTo>
                  <a:lnTo>
                    <a:pt x="5" y="78"/>
                  </a:lnTo>
                  <a:lnTo>
                    <a:pt x="2" y="84"/>
                  </a:lnTo>
                  <a:lnTo>
                    <a:pt x="0" y="86"/>
                  </a:lnTo>
                  <a:lnTo>
                    <a:pt x="0" y="87"/>
                  </a:lnTo>
                </a:path>
              </a:pathLst>
            </a:custGeom>
            <a:grpFill/>
            <a:ln w="25400">
              <a:solidFill>
                <a:schemeClr val="bg1"/>
              </a:solidFill>
              <a:round/>
              <a:headEnd/>
              <a:tailEnd/>
            </a:ln>
          </p:spPr>
          <p:txBody>
            <a:bodyPr/>
            <a:lstStyle/>
            <a:p>
              <a:endParaRPr lang="en-US"/>
            </a:p>
          </p:txBody>
        </p:sp>
        <p:sp>
          <p:nvSpPr>
            <p:cNvPr id="319515" name="Freeform 27"/>
            <p:cNvSpPr>
              <a:spLocks/>
            </p:cNvSpPr>
            <p:nvPr/>
          </p:nvSpPr>
          <p:spPr bwMode="auto">
            <a:xfrm>
              <a:off x="3163" y="1122"/>
              <a:ext cx="500" cy="245"/>
            </a:xfrm>
            <a:custGeom>
              <a:avLst/>
              <a:gdLst/>
              <a:ahLst/>
              <a:cxnLst>
                <a:cxn ang="0">
                  <a:pos x="5" y="19"/>
                </a:cxn>
                <a:cxn ang="0">
                  <a:pos x="10" y="15"/>
                </a:cxn>
                <a:cxn ang="0">
                  <a:pos x="24" y="7"/>
                </a:cxn>
                <a:cxn ang="0">
                  <a:pos x="32" y="1"/>
                </a:cxn>
                <a:cxn ang="0">
                  <a:pos x="37" y="1"/>
                </a:cxn>
                <a:cxn ang="0">
                  <a:pos x="33" y="4"/>
                </a:cxn>
                <a:cxn ang="0">
                  <a:pos x="28" y="10"/>
                </a:cxn>
                <a:cxn ang="0">
                  <a:pos x="28" y="14"/>
                </a:cxn>
                <a:cxn ang="0">
                  <a:pos x="34" y="11"/>
                </a:cxn>
                <a:cxn ang="0">
                  <a:pos x="48" y="18"/>
                </a:cxn>
                <a:cxn ang="0">
                  <a:pos x="52" y="19"/>
                </a:cxn>
                <a:cxn ang="0">
                  <a:pos x="54" y="20"/>
                </a:cxn>
                <a:cxn ang="0">
                  <a:pos x="59" y="16"/>
                </a:cxn>
                <a:cxn ang="0">
                  <a:pos x="77" y="10"/>
                </a:cxn>
                <a:cxn ang="0">
                  <a:pos x="77" y="14"/>
                </a:cxn>
                <a:cxn ang="0">
                  <a:pos x="80" y="16"/>
                </a:cxn>
                <a:cxn ang="0">
                  <a:pos x="87" y="16"/>
                </a:cxn>
                <a:cxn ang="0">
                  <a:pos x="92" y="21"/>
                </a:cxn>
                <a:cxn ang="0">
                  <a:pos x="100" y="22"/>
                </a:cxn>
                <a:cxn ang="0">
                  <a:pos x="99" y="25"/>
                </a:cxn>
                <a:cxn ang="0">
                  <a:pos x="96" y="25"/>
                </a:cxn>
                <a:cxn ang="0">
                  <a:pos x="91" y="25"/>
                </a:cxn>
                <a:cxn ang="0">
                  <a:pos x="84" y="25"/>
                </a:cxn>
                <a:cxn ang="0">
                  <a:pos x="84" y="28"/>
                </a:cxn>
                <a:cxn ang="0">
                  <a:pos x="75" y="26"/>
                </a:cxn>
                <a:cxn ang="0">
                  <a:pos x="69" y="28"/>
                </a:cxn>
                <a:cxn ang="0">
                  <a:pos x="66" y="29"/>
                </a:cxn>
                <a:cxn ang="0">
                  <a:pos x="61" y="30"/>
                </a:cxn>
                <a:cxn ang="0">
                  <a:pos x="56" y="37"/>
                </a:cxn>
                <a:cxn ang="0">
                  <a:pos x="57" y="33"/>
                </a:cxn>
                <a:cxn ang="0">
                  <a:pos x="53" y="34"/>
                </a:cxn>
                <a:cxn ang="0">
                  <a:pos x="51" y="32"/>
                </a:cxn>
                <a:cxn ang="0">
                  <a:pos x="48" y="38"/>
                </a:cxn>
                <a:cxn ang="0">
                  <a:pos x="44" y="46"/>
                </a:cxn>
                <a:cxn ang="0">
                  <a:pos x="42" y="48"/>
                </a:cxn>
                <a:cxn ang="0">
                  <a:pos x="42" y="43"/>
                </a:cxn>
                <a:cxn ang="0">
                  <a:pos x="39" y="43"/>
                </a:cxn>
                <a:cxn ang="0">
                  <a:pos x="36" y="35"/>
                </a:cxn>
                <a:cxn ang="0">
                  <a:pos x="35" y="33"/>
                </a:cxn>
                <a:cxn ang="0">
                  <a:pos x="28" y="31"/>
                </a:cxn>
                <a:cxn ang="0">
                  <a:pos x="26" y="31"/>
                </a:cxn>
                <a:cxn ang="0">
                  <a:pos x="19" y="29"/>
                </a:cxn>
                <a:cxn ang="0">
                  <a:pos x="4" y="23"/>
                </a:cxn>
                <a:cxn ang="0">
                  <a:pos x="0" y="21"/>
                </a:cxn>
              </a:cxnLst>
              <a:rect l="0" t="0" r="r" b="b"/>
              <a:pathLst>
                <a:path w="100" h="49">
                  <a:moveTo>
                    <a:pt x="0" y="21"/>
                  </a:moveTo>
                  <a:lnTo>
                    <a:pt x="3" y="20"/>
                  </a:lnTo>
                  <a:lnTo>
                    <a:pt x="5" y="19"/>
                  </a:lnTo>
                  <a:lnTo>
                    <a:pt x="8" y="17"/>
                  </a:lnTo>
                  <a:lnTo>
                    <a:pt x="8" y="15"/>
                  </a:lnTo>
                  <a:lnTo>
                    <a:pt x="10" y="15"/>
                  </a:lnTo>
                  <a:lnTo>
                    <a:pt x="15" y="13"/>
                  </a:lnTo>
                  <a:lnTo>
                    <a:pt x="19" y="11"/>
                  </a:lnTo>
                  <a:lnTo>
                    <a:pt x="24" y="7"/>
                  </a:lnTo>
                  <a:lnTo>
                    <a:pt x="25" y="6"/>
                  </a:lnTo>
                  <a:lnTo>
                    <a:pt x="29" y="2"/>
                  </a:lnTo>
                  <a:lnTo>
                    <a:pt x="32" y="1"/>
                  </a:lnTo>
                  <a:lnTo>
                    <a:pt x="36" y="0"/>
                  </a:lnTo>
                  <a:lnTo>
                    <a:pt x="37" y="0"/>
                  </a:lnTo>
                  <a:lnTo>
                    <a:pt x="37" y="1"/>
                  </a:lnTo>
                  <a:lnTo>
                    <a:pt x="35" y="2"/>
                  </a:lnTo>
                  <a:lnTo>
                    <a:pt x="34" y="2"/>
                  </a:lnTo>
                  <a:lnTo>
                    <a:pt x="33" y="4"/>
                  </a:lnTo>
                  <a:lnTo>
                    <a:pt x="30" y="8"/>
                  </a:lnTo>
                  <a:lnTo>
                    <a:pt x="29" y="9"/>
                  </a:lnTo>
                  <a:lnTo>
                    <a:pt x="28" y="10"/>
                  </a:lnTo>
                  <a:lnTo>
                    <a:pt x="27" y="13"/>
                  </a:lnTo>
                  <a:lnTo>
                    <a:pt x="28" y="15"/>
                  </a:lnTo>
                  <a:lnTo>
                    <a:pt x="28" y="14"/>
                  </a:lnTo>
                  <a:lnTo>
                    <a:pt x="31" y="12"/>
                  </a:lnTo>
                  <a:lnTo>
                    <a:pt x="33" y="12"/>
                  </a:lnTo>
                  <a:lnTo>
                    <a:pt x="34" y="11"/>
                  </a:lnTo>
                  <a:lnTo>
                    <a:pt x="40" y="14"/>
                  </a:lnTo>
                  <a:lnTo>
                    <a:pt x="44" y="19"/>
                  </a:lnTo>
                  <a:lnTo>
                    <a:pt x="48" y="18"/>
                  </a:lnTo>
                  <a:lnTo>
                    <a:pt x="50" y="19"/>
                  </a:lnTo>
                  <a:lnTo>
                    <a:pt x="51" y="19"/>
                  </a:lnTo>
                  <a:lnTo>
                    <a:pt x="52" y="19"/>
                  </a:lnTo>
                  <a:lnTo>
                    <a:pt x="52" y="19"/>
                  </a:lnTo>
                  <a:lnTo>
                    <a:pt x="54" y="20"/>
                  </a:lnTo>
                  <a:lnTo>
                    <a:pt x="54" y="20"/>
                  </a:lnTo>
                  <a:lnTo>
                    <a:pt x="55" y="20"/>
                  </a:lnTo>
                  <a:lnTo>
                    <a:pt x="55" y="18"/>
                  </a:lnTo>
                  <a:lnTo>
                    <a:pt x="59" y="16"/>
                  </a:lnTo>
                  <a:lnTo>
                    <a:pt x="72" y="12"/>
                  </a:lnTo>
                  <a:lnTo>
                    <a:pt x="76" y="10"/>
                  </a:lnTo>
                  <a:lnTo>
                    <a:pt x="77" y="10"/>
                  </a:lnTo>
                  <a:lnTo>
                    <a:pt x="78" y="11"/>
                  </a:lnTo>
                  <a:lnTo>
                    <a:pt x="77" y="12"/>
                  </a:lnTo>
                  <a:lnTo>
                    <a:pt x="77" y="14"/>
                  </a:lnTo>
                  <a:lnTo>
                    <a:pt x="78" y="17"/>
                  </a:lnTo>
                  <a:lnTo>
                    <a:pt x="80" y="17"/>
                  </a:lnTo>
                  <a:lnTo>
                    <a:pt x="80" y="16"/>
                  </a:lnTo>
                  <a:lnTo>
                    <a:pt x="82" y="17"/>
                  </a:lnTo>
                  <a:lnTo>
                    <a:pt x="83" y="16"/>
                  </a:lnTo>
                  <a:lnTo>
                    <a:pt x="87" y="16"/>
                  </a:lnTo>
                  <a:lnTo>
                    <a:pt x="89" y="17"/>
                  </a:lnTo>
                  <a:lnTo>
                    <a:pt x="91" y="20"/>
                  </a:lnTo>
                  <a:lnTo>
                    <a:pt x="92" y="21"/>
                  </a:lnTo>
                  <a:lnTo>
                    <a:pt x="95" y="23"/>
                  </a:lnTo>
                  <a:lnTo>
                    <a:pt x="99" y="22"/>
                  </a:lnTo>
                  <a:lnTo>
                    <a:pt x="100" y="22"/>
                  </a:lnTo>
                  <a:lnTo>
                    <a:pt x="100" y="23"/>
                  </a:lnTo>
                  <a:lnTo>
                    <a:pt x="100" y="24"/>
                  </a:lnTo>
                  <a:lnTo>
                    <a:pt x="99" y="25"/>
                  </a:lnTo>
                  <a:lnTo>
                    <a:pt x="97" y="26"/>
                  </a:lnTo>
                  <a:lnTo>
                    <a:pt x="96" y="25"/>
                  </a:lnTo>
                  <a:lnTo>
                    <a:pt x="96" y="25"/>
                  </a:lnTo>
                  <a:lnTo>
                    <a:pt x="95" y="25"/>
                  </a:lnTo>
                  <a:lnTo>
                    <a:pt x="93" y="26"/>
                  </a:lnTo>
                  <a:lnTo>
                    <a:pt x="91" y="25"/>
                  </a:lnTo>
                  <a:lnTo>
                    <a:pt x="90" y="25"/>
                  </a:lnTo>
                  <a:lnTo>
                    <a:pt x="87" y="26"/>
                  </a:lnTo>
                  <a:lnTo>
                    <a:pt x="84" y="25"/>
                  </a:lnTo>
                  <a:lnTo>
                    <a:pt x="84" y="26"/>
                  </a:lnTo>
                  <a:lnTo>
                    <a:pt x="84" y="28"/>
                  </a:lnTo>
                  <a:lnTo>
                    <a:pt x="84" y="28"/>
                  </a:lnTo>
                  <a:lnTo>
                    <a:pt x="83" y="28"/>
                  </a:lnTo>
                  <a:lnTo>
                    <a:pt x="80" y="26"/>
                  </a:lnTo>
                  <a:lnTo>
                    <a:pt x="75" y="26"/>
                  </a:lnTo>
                  <a:lnTo>
                    <a:pt x="74" y="26"/>
                  </a:lnTo>
                  <a:lnTo>
                    <a:pt x="73" y="25"/>
                  </a:lnTo>
                  <a:lnTo>
                    <a:pt x="69" y="28"/>
                  </a:lnTo>
                  <a:lnTo>
                    <a:pt x="68" y="28"/>
                  </a:lnTo>
                  <a:lnTo>
                    <a:pt x="67" y="29"/>
                  </a:lnTo>
                  <a:lnTo>
                    <a:pt x="66" y="29"/>
                  </a:lnTo>
                  <a:lnTo>
                    <a:pt x="65" y="30"/>
                  </a:lnTo>
                  <a:lnTo>
                    <a:pt x="63" y="29"/>
                  </a:lnTo>
                  <a:lnTo>
                    <a:pt x="61" y="30"/>
                  </a:lnTo>
                  <a:lnTo>
                    <a:pt x="61" y="32"/>
                  </a:lnTo>
                  <a:lnTo>
                    <a:pt x="60" y="33"/>
                  </a:lnTo>
                  <a:lnTo>
                    <a:pt x="56" y="37"/>
                  </a:lnTo>
                  <a:lnTo>
                    <a:pt x="55" y="36"/>
                  </a:lnTo>
                  <a:lnTo>
                    <a:pt x="55" y="36"/>
                  </a:lnTo>
                  <a:lnTo>
                    <a:pt x="57" y="33"/>
                  </a:lnTo>
                  <a:lnTo>
                    <a:pt x="56" y="32"/>
                  </a:lnTo>
                  <a:lnTo>
                    <a:pt x="54" y="32"/>
                  </a:lnTo>
                  <a:lnTo>
                    <a:pt x="53" y="34"/>
                  </a:lnTo>
                  <a:lnTo>
                    <a:pt x="52" y="35"/>
                  </a:lnTo>
                  <a:lnTo>
                    <a:pt x="51" y="34"/>
                  </a:lnTo>
                  <a:lnTo>
                    <a:pt x="51" y="32"/>
                  </a:lnTo>
                  <a:lnTo>
                    <a:pt x="50" y="32"/>
                  </a:lnTo>
                  <a:lnTo>
                    <a:pt x="50" y="35"/>
                  </a:lnTo>
                  <a:lnTo>
                    <a:pt x="48" y="38"/>
                  </a:lnTo>
                  <a:lnTo>
                    <a:pt x="47" y="41"/>
                  </a:lnTo>
                  <a:lnTo>
                    <a:pt x="46" y="43"/>
                  </a:lnTo>
                  <a:lnTo>
                    <a:pt x="44" y="46"/>
                  </a:lnTo>
                  <a:lnTo>
                    <a:pt x="44" y="48"/>
                  </a:lnTo>
                  <a:lnTo>
                    <a:pt x="44" y="49"/>
                  </a:lnTo>
                  <a:lnTo>
                    <a:pt x="42" y="48"/>
                  </a:lnTo>
                  <a:lnTo>
                    <a:pt x="41" y="46"/>
                  </a:lnTo>
                  <a:lnTo>
                    <a:pt x="42" y="45"/>
                  </a:lnTo>
                  <a:lnTo>
                    <a:pt x="42" y="43"/>
                  </a:lnTo>
                  <a:lnTo>
                    <a:pt x="42" y="43"/>
                  </a:lnTo>
                  <a:lnTo>
                    <a:pt x="39" y="44"/>
                  </a:lnTo>
                  <a:lnTo>
                    <a:pt x="39" y="43"/>
                  </a:lnTo>
                  <a:lnTo>
                    <a:pt x="39" y="38"/>
                  </a:lnTo>
                  <a:lnTo>
                    <a:pt x="39" y="36"/>
                  </a:lnTo>
                  <a:lnTo>
                    <a:pt x="36" y="35"/>
                  </a:lnTo>
                  <a:lnTo>
                    <a:pt x="34" y="34"/>
                  </a:lnTo>
                  <a:lnTo>
                    <a:pt x="34" y="34"/>
                  </a:lnTo>
                  <a:lnTo>
                    <a:pt x="35" y="33"/>
                  </a:lnTo>
                  <a:lnTo>
                    <a:pt x="34" y="32"/>
                  </a:lnTo>
                  <a:lnTo>
                    <a:pt x="32" y="32"/>
                  </a:lnTo>
                  <a:lnTo>
                    <a:pt x="28" y="31"/>
                  </a:lnTo>
                  <a:lnTo>
                    <a:pt x="27" y="31"/>
                  </a:lnTo>
                  <a:lnTo>
                    <a:pt x="27" y="32"/>
                  </a:lnTo>
                  <a:lnTo>
                    <a:pt x="26" y="31"/>
                  </a:lnTo>
                  <a:lnTo>
                    <a:pt x="24" y="31"/>
                  </a:lnTo>
                  <a:lnTo>
                    <a:pt x="21" y="29"/>
                  </a:lnTo>
                  <a:lnTo>
                    <a:pt x="19" y="29"/>
                  </a:lnTo>
                  <a:lnTo>
                    <a:pt x="6" y="26"/>
                  </a:lnTo>
                  <a:lnTo>
                    <a:pt x="5" y="25"/>
                  </a:lnTo>
                  <a:lnTo>
                    <a:pt x="4" y="23"/>
                  </a:lnTo>
                  <a:lnTo>
                    <a:pt x="3" y="22"/>
                  </a:lnTo>
                  <a:lnTo>
                    <a:pt x="1" y="22"/>
                  </a:lnTo>
                  <a:lnTo>
                    <a:pt x="0" y="21"/>
                  </a:lnTo>
                </a:path>
              </a:pathLst>
            </a:custGeom>
            <a:grpFill/>
            <a:ln w="25400">
              <a:solidFill>
                <a:schemeClr val="bg1"/>
              </a:solidFill>
              <a:round/>
              <a:headEnd/>
              <a:tailEnd/>
            </a:ln>
          </p:spPr>
          <p:txBody>
            <a:bodyPr/>
            <a:lstStyle/>
            <a:p>
              <a:endParaRPr lang="en-US"/>
            </a:p>
          </p:txBody>
        </p:sp>
      </p:grpSp>
      <p:sp>
        <p:nvSpPr>
          <p:cNvPr id="319516" name="Freeform 28"/>
          <p:cNvSpPr>
            <a:spLocks/>
          </p:cNvSpPr>
          <p:nvPr/>
        </p:nvSpPr>
        <p:spPr bwMode="auto">
          <a:xfrm>
            <a:off x="6076950" y="2463800"/>
            <a:ext cx="468313" cy="884238"/>
          </a:xfrm>
          <a:custGeom>
            <a:avLst/>
            <a:gdLst/>
            <a:ahLst/>
            <a:cxnLst>
              <a:cxn ang="0">
                <a:pos x="2" y="5"/>
              </a:cxn>
              <a:cxn ang="0">
                <a:pos x="6" y="55"/>
              </a:cxn>
              <a:cxn ang="0">
                <a:pos x="5" y="55"/>
              </a:cxn>
              <a:cxn ang="0">
                <a:pos x="6" y="57"/>
              </a:cxn>
              <a:cxn ang="0">
                <a:pos x="5" y="60"/>
              </a:cxn>
              <a:cxn ang="0">
                <a:pos x="7" y="63"/>
              </a:cxn>
              <a:cxn ang="0">
                <a:pos x="7" y="68"/>
              </a:cxn>
              <a:cxn ang="0">
                <a:pos x="5" y="72"/>
              </a:cxn>
              <a:cxn ang="0">
                <a:pos x="5" y="73"/>
              </a:cxn>
              <a:cxn ang="0">
                <a:pos x="4" y="77"/>
              </a:cxn>
              <a:cxn ang="0">
                <a:pos x="1" y="79"/>
              </a:cxn>
              <a:cxn ang="0">
                <a:pos x="1" y="82"/>
              </a:cxn>
              <a:cxn ang="0">
                <a:pos x="0" y="86"/>
              </a:cxn>
              <a:cxn ang="0">
                <a:pos x="0" y="87"/>
              </a:cxn>
              <a:cxn ang="0">
                <a:pos x="0" y="87"/>
              </a:cxn>
              <a:cxn ang="0">
                <a:pos x="1" y="87"/>
              </a:cxn>
              <a:cxn ang="0">
                <a:pos x="2" y="88"/>
              </a:cxn>
              <a:cxn ang="0">
                <a:pos x="3" y="87"/>
              </a:cxn>
              <a:cxn ang="0">
                <a:pos x="3" y="87"/>
              </a:cxn>
              <a:cxn ang="0">
                <a:pos x="3" y="85"/>
              </a:cxn>
              <a:cxn ang="0">
                <a:pos x="6" y="85"/>
              </a:cxn>
              <a:cxn ang="0">
                <a:pos x="10" y="84"/>
              </a:cxn>
              <a:cxn ang="0">
                <a:pos x="15" y="86"/>
              </a:cxn>
              <a:cxn ang="0">
                <a:pos x="16" y="87"/>
              </a:cxn>
              <a:cxn ang="0">
                <a:pos x="17" y="86"/>
              </a:cxn>
              <a:cxn ang="0">
                <a:pos x="18" y="83"/>
              </a:cxn>
              <a:cxn ang="0">
                <a:pos x="20" y="82"/>
              </a:cxn>
              <a:cxn ang="0">
                <a:pos x="21" y="84"/>
              </a:cxn>
              <a:cxn ang="0">
                <a:pos x="23" y="85"/>
              </a:cxn>
              <a:cxn ang="0">
                <a:pos x="24" y="84"/>
              </a:cxn>
              <a:cxn ang="0">
                <a:pos x="26" y="79"/>
              </a:cxn>
              <a:cxn ang="0">
                <a:pos x="27" y="78"/>
              </a:cxn>
              <a:cxn ang="0">
                <a:pos x="28" y="78"/>
              </a:cxn>
              <a:cxn ang="0">
                <a:pos x="30" y="80"/>
              </a:cxn>
              <a:cxn ang="0">
                <a:pos x="34" y="80"/>
              </a:cxn>
              <a:cxn ang="0">
                <a:pos x="35" y="76"/>
              </a:cxn>
              <a:cxn ang="0">
                <a:pos x="41" y="68"/>
              </a:cxn>
              <a:cxn ang="0">
                <a:pos x="41" y="65"/>
              </a:cxn>
              <a:cxn ang="0">
                <a:pos x="43" y="64"/>
              </a:cxn>
              <a:cxn ang="0">
                <a:pos x="45" y="64"/>
              </a:cxn>
              <a:cxn ang="0">
                <a:pos x="47" y="63"/>
              </a:cxn>
              <a:cxn ang="0">
                <a:pos x="49" y="62"/>
              </a:cxn>
              <a:cxn ang="0">
                <a:pos x="50" y="61"/>
              </a:cxn>
              <a:cxn ang="0">
                <a:pos x="49" y="57"/>
              </a:cxn>
              <a:cxn ang="0">
                <a:pos x="49" y="56"/>
              </a:cxn>
              <a:cxn ang="0">
                <a:pos x="50" y="55"/>
              </a:cxn>
              <a:cxn ang="0">
                <a:pos x="43" y="1"/>
              </a:cxn>
              <a:cxn ang="0">
                <a:pos x="43" y="0"/>
              </a:cxn>
              <a:cxn ang="0">
                <a:pos x="12" y="4"/>
              </a:cxn>
              <a:cxn ang="0">
                <a:pos x="11" y="5"/>
              </a:cxn>
              <a:cxn ang="0">
                <a:pos x="8" y="6"/>
              </a:cxn>
              <a:cxn ang="0">
                <a:pos x="7" y="6"/>
              </a:cxn>
              <a:cxn ang="0">
                <a:pos x="4" y="7"/>
              </a:cxn>
              <a:cxn ang="0">
                <a:pos x="2" y="5"/>
              </a:cxn>
            </a:cxnLst>
            <a:rect l="0" t="0" r="r" b="b"/>
            <a:pathLst>
              <a:path w="50" h="88">
                <a:moveTo>
                  <a:pt x="2" y="5"/>
                </a:moveTo>
                <a:lnTo>
                  <a:pt x="6" y="55"/>
                </a:lnTo>
                <a:lnTo>
                  <a:pt x="5" y="55"/>
                </a:lnTo>
                <a:lnTo>
                  <a:pt x="6" y="57"/>
                </a:lnTo>
                <a:lnTo>
                  <a:pt x="5" y="60"/>
                </a:lnTo>
                <a:lnTo>
                  <a:pt x="7" y="63"/>
                </a:lnTo>
                <a:lnTo>
                  <a:pt x="7" y="68"/>
                </a:lnTo>
                <a:lnTo>
                  <a:pt x="5" y="72"/>
                </a:lnTo>
                <a:lnTo>
                  <a:pt x="5" y="73"/>
                </a:lnTo>
                <a:lnTo>
                  <a:pt x="4" y="77"/>
                </a:lnTo>
                <a:lnTo>
                  <a:pt x="1" y="79"/>
                </a:lnTo>
                <a:lnTo>
                  <a:pt x="1" y="82"/>
                </a:lnTo>
                <a:lnTo>
                  <a:pt x="0" y="86"/>
                </a:lnTo>
                <a:lnTo>
                  <a:pt x="0" y="87"/>
                </a:lnTo>
                <a:lnTo>
                  <a:pt x="0" y="87"/>
                </a:lnTo>
                <a:lnTo>
                  <a:pt x="1" y="87"/>
                </a:lnTo>
                <a:lnTo>
                  <a:pt x="2" y="88"/>
                </a:lnTo>
                <a:lnTo>
                  <a:pt x="3" y="87"/>
                </a:lnTo>
                <a:lnTo>
                  <a:pt x="3" y="87"/>
                </a:lnTo>
                <a:lnTo>
                  <a:pt x="3" y="85"/>
                </a:lnTo>
                <a:lnTo>
                  <a:pt x="6" y="85"/>
                </a:lnTo>
                <a:lnTo>
                  <a:pt x="10" y="84"/>
                </a:lnTo>
                <a:lnTo>
                  <a:pt x="15" y="86"/>
                </a:lnTo>
                <a:lnTo>
                  <a:pt x="16" y="87"/>
                </a:lnTo>
                <a:lnTo>
                  <a:pt x="17" y="86"/>
                </a:lnTo>
                <a:lnTo>
                  <a:pt x="18" y="83"/>
                </a:lnTo>
                <a:lnTo>
                  <a:pt x="20" y="82"/>
                </a:lnTo>
                <a:lnTo>
                  <a:pt x="21" y="84"/>
                </a:lnTo>
                <a:lnTo>
                  <a:pt x="23" y="85"/>
                </a:lnTo>
                <a:lnTo>
                  <a:pt x="24" y="84"/>
                </a:lnTo>
                <a:lnTo>
                  <a:pt x="26" y="79"/>
                </a:lnTo>
                <a:lnTo>
                  <a:pt x="27" y="78"/>
                </a:lnTo>
                <a:lnTo>
                  <a:pt x="28" y="78"/>
                </a:lnTo>
                <a:lnTo>
                  <a:pt x="30" y="80"/>
                </a:lnTo>
                <a:lnTo>
                  <a:pt x="34" y="80"/>
                </a:lnTo>
                <a:lnTo>
                  <a:pt x="35" y="76"/>
                </a:lnTo>
                <a:lnTo>
                  <a:pt x="41" y="68"/>
                </a:lnTo>
                <a:lnTo>
                  <a:pt x="41" y="65"/>
                </a:lnTo>
                <a:lnTo>
                  <a:pt x="43" y="64"/>
                </a:lnTo>
                <a:lnTo>
                  <a:pt x="45" y="64"/>
                </a:lnTo>
                <a:lnTo>
                  <a:pt x="47" y="63"/>
                </a:lnTo>
                <a:lnTo>
                  <a:pt x="49" y="62"/>
                </a:lnTo>
                <a:lnTo>
                  <a:pt x="50" y="61"/>
                </a:lnTo>
                <a:lnTo>
                  <a:pt x="49" y="57"/>
                </a:lnTo>
                <a:lnTo>
                  <a:pt x="49" y="56"/>
                </a:lnTo>
                <a:lnTo>
                  <a:pt x="50" y="55"/>
                </a:lnTo>
                <a:lnTo>
                  <a:pt x="43" y="1"/>
                </a:lnTo>
                <a:lnTo>
                  <a:pt x="43" y="0"/>
                </a:lnTo>
                <a:lnTo>
                  <a:pt x="12" y="4"/>
                </a:lnTo>
                <a:lnTo>
                  <a:pt x="11" y="5"/>
                </a:lnTo>
                <a:lnTo>
                  <a:pt x="8" y="6"/>
                </a:lnTo>
                <a:lnTo>
                  <a:pt x="7" y="6"/>
                </a:lnTo>
                <a:lnTo>
                  <a:pt x="4" y="7"/>
                </a:lnTo>
                <a:lnTo>
                  <a:pt x="2" y="5"/>
                </a:lnTo>
              </a:path>
            </a:pathLst>
          </a:custGeom>
          <a:solidFill>
            <a:srgbClr val="FFBF3F"/>
          </a:solidFill>
          <a:ln w="25400">
            <a:solidFill>
              <a:schemeClr val="bg1"/>
            </a:solidFill>
            <a:round/>
            <a:headEnd/>
            <a:tailEnd/>
          </a:ln>
        </p:spPr>
        <p:txBody>
          <a:bodyPr/>
          <a:lstStyle/>
          <a:p>
            <a:endParaRPr lang="en-US"/>
          </a:p>
        </p:txBody>
      </p:sp>
      <p:sp>
        <p:nvSpPr>
          <p:cNvPr id="319517" name="Freeform 29"/>
          <p:cNvSpPr>
            <a:spLocks/>
          </p:cNvSpPr>
          <p:nvPr/>
        </p:nvSpPr>
        <p:spPr bwMode="auto">
          <a:xfrm>
            <a:off x="5880100" y="3016250"/>
            <a:ext cx="1133475" cy="622300"/>
          </a:xfrm>
          <a:custGeom>
            <a:avLst/>
            <a:gdLst/>
            <a:ahLst/>
            <a:cxnLst>
              <a:cxn ang="0">
                <a:pos x="24" y="60"/>
              </a:cxn>
              <a:cxn ang="0">
                <a:pos x="24" y="56"/>
              </a:cxn>
              <a:cxn ang="0">
                <a:pos x="27" y="57"/>
              </a:cxn>
              <a:cxn ang="0">
                <a:pos x="97" y="49"/>
              </a:cxn>
              <a:cxn ang="0">
                <a:pos x="104" y="46"/>
              </a:cxn>
              <a:cxn ang="0">
                <a:pos x="108" y="42"/>
              </a:cxn>
              <a:cxn ang="0">
                <a:pos x="108" y="40"/>
              </a:cxn>
              <a:cxn ang="0">
                <a:pos x="110" y="37"/>
              </a:cxn>
              <a:cxn ang="0">
                <a:pos x="120" y="28"/>
              </a:cxn>
              <a:cxn ang="0">
                <a:pos x="120" y="27"/>
              </a:cxn>
              <a:cxn ang="0">
                <a:pos x="118" y="26"/>
              </a:cxn>
              <a:cxn ang="0">
                <a:pos x="116" y="24"/>
              </a:cxn>
              <a:cxn ang="0">
                <a:pos x="115" y="24"/>
              </a:cxn>
              <a:cxn ang="0">
                <a:pos x="109" y="16"/>
              </a:cxn>
              <a:cxn ang="0">
                <a:pos x="109" y="14"/>
              </a:cxn>
              <a:cxn ang="0">
                <a:pos x="109" y="10"/>
              </a:cxn>
              <a:cxn ang="0">
                <a:pos x="106" y="8"/>
              </a:cxn>
              <a:cxn ang="0">
                <a:pos x="103" y="5"/>
              </a:cxn>
              <a:cxn ang="0">
                <a:pos x="100" y="5"/>
              </a:cxn>
              <a:cxn ang="0">
                <a:pos x="98" y="6"/>
              </a:cxn>
              <a:cxn ang="0">
                <a:pos x="95" y="7"/>
              </a:cxn>
              <a:cxn ang="0">
                <a:pos x="91" y="6"/>
              </a:cxn>
              <a:cxn ang="0">
                <a:pos x="87" y="6"/>
              </a:cxn>
              <a:cxn ang="0">
                <a:pos x="81" y="5"/>
              </a:cxn>
              <a:cxn ang="0">
                <a:pos x="76" y="0"/>
              </a:cxn>
              <a:cxn ang="0">
                <a:pos x="74" y="1"/>
              </a:cxn>
              <a:cxn ang="0">
                <a:pos x="71" y="0"/>
              </a:cxn>
              <a:cxn ang="0">
                <a:pos x="70" y="2"/>
              </a:cxn>
              <a:cxn ang="0">
                <a:pos x="70" y="7"/>
              </a:cxn>
              <a:cxn ang="0">
                <a:pos x="66" y="9"/>
              </a:cxn>
              <a:cxn ang="0">
                <a:pos x="62" y="10"/>
              </a:cxn>
              <a:cxn ang="0">
                <a:pos x="56" y="21"/>
              </a:cxn>
              <a:cxn ang="0">
                <a:pos x="51" y="25"/>
              </a:cxn>
              <a:cxn ang="0">
                <a:pos x="48" y="23"/>
              </a:cxn>
              <a:cxn ang="0">
                <a:pos x="45" y="28"/>
              </a:cxn>
              <a:cxn ang="0">
                <a:pos x="42" y="29"/>
              </a:cxn>
              <a:cxn ang="0">
                <a:pos x="39" y="28"/>
              </a:cxn>
              <a:cxn ang="0">
                <a:pos x="37" y="32"/>
              </a:cxn>
              <a:cxn ang="0">
                <a:pos x="31" y="29"/>
              </a:cxn>
              <a:cxn ang="0">
                <a:pos x="24" y="30"/>
              </a:cxn>
              <a:cxn ang="0">
                <a:pos x="24" y="32"/>
              </a:cxn>
              <a:cxn ang="0">
                <a:pos x="22" y="32"/>
              </a:cxn>
              <a:cxn ang="0">
                <a:pos x="22" y="33"/>
              </a:cxn>
              <a:cxn ang="0">
                <a:pos x="21" y="35"/>
              </a:cxn>
              <a:cxn ang="0">
                <a:pos x="20" y="37"/>
              </a:cxn>
              <a:cxn ang="0">
                <a:pos x="22" y="39"/>
              </a:cxn>
              <a:cxn ang="0">
                <a:pos x="15" y="41"/>
              </a:cxn>
              <a:cxn ang="0">
                <a:pos x="16" y="48"/>
              </a:cxn>
              <a:cxn ang="0">
                <a:pos x="12" y="47"/>
              </a:cxn>
              <a:cxn ang="0">
                <a:pos x="7" y="46"/>
              </a:cxn>
              <a:cxn ang="0">
                <a:pos x="4" y="50"/>
              </a:cxn>
              <a:cxn ang="0">
                <a:pos x="5" y="51"/>
              </a:cxn>
              <a:cxn ang="0">
                <a:pos x="7" y="54"/>
              </a:cxn>
              <a:cxn ang="0">
                <a:pos x="4" y="59"/>
              </a:cxn>
              <a:cxn ang="0">
                <a:pos x="1" y="60"/>
              </a:cxn>
            </a:cxnLst>
            <a:rect l="0" t="0" r="r" b="b"/>
            <a:pathLst>
              <a:path w="121" h="62">
                <a:moveTo>
                  <a:pt x="0" y="62"/>
                </a:moveTo>
                <a:lnTo>
                  <a:pt x="24" y="60"/>
                </a:lnTo>
                <a:lnTo>
                  <a:pt x="24" y="58"/>
                </a:lnTo>
                <a:lnTo>
                  <a:pt x="24" y="56"/>
                </a:lnTo>
                <a:lnTo>
                  <a:pt x="26" y="56"/>
                </a:lnTo>
                <a:lnTo>
                  <a:pt x="27" y="57"/>
                </a:lnTo>
                <a:lnTo>
                  <a:pt x="95" y="51"/>
                </a:lnTo>
                <a:lnTo>
                  <a:pt x="97" y="49"/>
                </a:lnTo>
                <a:lnTo>
                  <a:pt x="98" y="48"/>
                </a:lnTo>
                <a:lnTo>
                  <a:pt x="104" y="46"/>
                </a:lnTo>
                <a:lnTo>
                  <a:pt x="104" y="44"/>
                </a:lnTo>
                <a:lnTo>
                  <a:pt x="108" y="42"/>
                </a:lnTo>
                <a:lnTo>
                  <a:pt x="108" y="40"/>
                </a:lnTo>
                <a:lnTo>
                  <a:pt x="108" y="40"/>
                </a:lnTo>
                <a:lnTo>
                  <a:pt x="110" y="39"/>
                </a:lnTo>
                <a:lnTo>
                  <a:pt x="110" y="37"/>
                </a:lnTo>
                <a:lnTo>
                  <a:pt x="112" y="35"/>
                </a:lnTo>
                <a:lnTo>
                  <a:pt x="120" y="28"/>
                </a:lnTo>
                <a:lnTo>
                  <a:pt x="121" y="27"/>
                </a:lnTo>
                <a:lnTo>
                  <a:pt x="120" y="27"/>
                </a:lnTo>
                <a:lnTo>
                  <a:pt x="118" y="26"/>
                </a:lnTo>
                <a:lnTo>
                  <a:pt x="118" y="26"/>
                </a:lnTo>
                <a:lnTo>
                  <a:pt x="117" y="25"/>
                </a:lnTo>
                <a:lnTo>
                  <a:pt x="116" y="24"/>
                </a:lnTo>
                <a:lnTo>
                  <a:pt x="115" y="24"/>
                </a:lnTo>
                <a:lnTo>
                  <a:pt x="115" y="24"/>
                </a:lnTo>
                <a:lnTo>
                  <a:pt x="112" y="21"/>
                </a:lnTo>
                <a:lnTo>
                  <a:pt x="109" y="16"/>
                </a:lnTo>
                <a:lnTo>
                  <a:pt x="109" y="15"/>
                </a:lnTo>
                <a:lnTo>
                  <a:pt x="109" y="14"/>
                </a:lnTo>
                <a:lnTo>
                  <a:pt x="109" y="12"/>
                </a:lnTo>
                <a:lnTo>
                  <a:pt x="109" y="10"/>
                </a:lnTo>
                <a:lnTo>
                  <a:pt x="108" y="9"/>
                </a:lnTo>
                <a:lnTo>
                  <a:pt x="106" y="8"/>
                </a:lnTo>
                <a:lnTo>
                  <a:pt x="104" y="7"/>
                </a:lnTo>
                <a:lnTo>
                  <a:pt x="103" y="5"/>
                </a:lnTo>
                <a:lnTo>
                  <a:pt x="102" y="4"/>
                </a:lnTo>
                <a:lnTo>
                  <a:pt x="100" y="5"/>
                </a:lnTo>
                <a:lnTo>
                  <a:pt x="99" y="6"/>
                </a:lnTo>
                <a:lnTo>
                  <a:pt x="98" y="6"/>
                </a:lnTo>
                <a:lnTo>
                  <a:pt x="98" y="7"/>
                </a:lnTo>
                <a:lnTo>
                  <a:pt x="95" y="7"/>
                </a:lnTo>
                <a:lnTo>
                  <a:pt x="92" y="6"/>
                </a:lnTo>
                <a:lnTo>
                  <a:pt x="91" y="6"/>
                </a:lnTo>
                <a:lnTo>
                  <a:pt x="90" y="8"/>
                </a:lnTo>
                <a:lnTo>
                  <a:pt x="87" y="6"/>
                </a:lnTo>
                <a:lnTo>
                  <a:pt x="83" y="6"/>
                </a:lnTo>
                <a:lnTo>
                  <a:pt x="81" y="5"/>
                </a:lnTo>
                <a:lnTo>
                  <a:pt x="80" y="2"/>
                </a:lnTo>
                <a:lnTo>
                  <a:pt x="76" y="0"/>
                </a:lnTo>
                <a:lnTo>
                  <a:pt x="75" y="1"/>
                </a:lnTo>
                <a:lnTo>
                  <a:pt x="74" y="1"/>
                </a:lnTo>
                <a:lnTo>
                  <a:pt x="72" y="0"/>
                </a:lnTo>
                <a:lnTo>
                  <a:pt x="71" y="0"/>
                </a:lnTo>
                <a:lnTo>
                  <a:pt x="70" y="1"/>
                </a:lnTo>
                <a:lnTo>
                  <a:pt x="70" y="2"/>
                </a:lnTo>
                <a:lnTo>
                  <a:pt x="71" y="6"/>
                </a:lnTo>
                <a:lnTo>
                  <a:pt x="70" y="7"/>
                </a:lnTo>
                <a:lnTo>
                  <a:pt x="69" y="8"/>
                </a:lnTo>
                <a:lnTo>
                  <a:pt x="66" y="9"/>
                </a:lnTo>
                <a:lnTo>
                  <a:pt x="64" y="9"/>
                </a:lnTo>
                <a:lnTo>
                  <a:pt x="62" y="10"/>
                </a:lnTo>
                <a:lnTo>
                  <a:pt x="62" y="13"/>
                </a:lnTo>
                <a:lnTo>
                  <a:pt x="56" y="21"/>
                </a:lnTo>
                <a:lnTo>
                  <a:pt x="55" y="25"/>
                </a:lnTo>
                <a:lnTo>
                  <a:pt x="51" y="25"/>
                </a:lnTo>
                <a:lnTo>
                  <a:pt x="49" y="23"/>
                </a:lnTo>
                <a:lnTo>
                  <a:pt x="48" y="23"/>
                </a:lnTo>
                <a:lnTo>
                  <a:pt x="47" y="24"/>
                </a:lnTo>
                <a:lnTo>
                  <a:pt x="45" y="28"/>
                </a:lnTo>
                <a:lnTo>
                  <a:pt x="44" y="30"/>
                </a:lnTo>
                <a:lnTo>
                  <a:pt x="42" y="29"/>
                </a:lnTo>
                <a:lnTo>
                  <a:pt x="41" y="27"/>
                </a:lnTo>
                <a:lnTo>
                  <a:pt x="39" y="28"/>
                </a:lnTo>
                <a:lnTo>
                  <a:pt x="38" y="31"/>
                </a:lnTo>
                <a:lnTo>
                  <a:pt x="37" y="32"/>
                </a:lnTo>
                <a:lnTo>
                  <a:pt x="36" y="31"/>
                </a:lnTo>
                <a:lnTo>
                  <a:pt x="31" y="29"/>
                </a:lnTo>
                <a:lnTo>
                  <a:pt x="27" y="30"/>
                </a:lnTo>
                <a:lnTo>
                  <a:pt x="24" y="30"/>
                </a:lnTo>
                <a:lnTo>
                  <a:pt x="24" y="32"/>
                </a:lnTo>
                <a:lnTo>
                  <a:pt x="24" y="32"/>
                </a:lnTo>
                <a:lnTo>
                  <a:pt x="23" y="33"/>
                </a:lnTo>
                <a:lnTo>
                  <a:pt x="22" y="32"/>
                </a:lnTo>
                <a:lnTo>
                  <a:pt x="21" y="32"/>
                </a:lnTo>
                <a:lnTo>
                  <a:pt x="22" y="33"/>
                </a:lnTo>
                <a:lnTo>
                  <a:pt x="21" y="34"/>
                </a:lnTo>
                <a:lnTo>
                  <a:pt x="21" y="35"/>
                </a:lnTo>
                <a:lnTo>
                  <a:pt x="20" y="36"/>
                </a:lnTo>
                <a:lnTo>
                  <a:pt x="20" y="37"/>
                </a:lnTo>
                <a:lnTo>
                  <a:pt x="22" y="39"/>
                </a:lnTo>
                <a:lnTo>
                  <a:pt x="22" y="39"/>
                </a:lnTo>
                <a:lnTo>
                  <a:pt x="17" y="40"/>
                </a:lnTo>
                <a:lnTo>
                  <a:pt x="15" y="41"/>
                </a:lnTo>
                <a:lnTo>
                  <a:pt x="15" y="43"/>
                </a:lnTo>
                <a:lnTo>
                  <a:pt x="16" y="48"/>
                </a:lnTo>
                <a:lnTo>
                  <a:pt x="14" y="49"/>
                </a:lnTo>
                <a:lnTo>
                  <a:pt x="12" y="47"/>
                </a:lnTo>
                <a:lnTo>
                  <a:pt x="10" y="46"/>
                </a:lnTo>
                <a:lnTo>
                  <a:pt x="7" y="46"/>
                </a:lnTo>
                <a:lnTo>
                  <a:pt x="5" y="47"/>
                </a:lnTo>
                <a:lnTo>
                  <a:pt x="4" y="50"/>
                </a:lnTo>
                <a:lnTo>
                  <a:pt x="5" y="51"/>
                </a:lnTo>
                <a:lnTo>
                  <a:pt x="5" y="51"/>
                </a:lnTo>
                <a:lnTo>
                  <a:pt x="6" y="52"/>
                </a:lnTo>
                <a:lnTo>
                  <a:pt x="7" y="54"/>
                </a:lnTo>
                <a:lnTo>
                  <a:pt x="5" y="59"/>
                </a:lnTo>
                <a:lnTo>
                  <a:pt x="4" y="59"/>
                </a:lnTo>
                <a:lnTo>
                  <a:pt x="3" y="59"/>
                </a:lnTo>
                <a:lnTo>
                  <a:pt x="1" y="60"/>
                </a:lnTo>
                <a:lnTo>
                  <a:pt x="0" y="62"/>
                </a:lnTo>
              </a:path>
            </a:pathLst>
          </a:custGeom>
          <a:solidFill>
            <a:srgbClr val="FFBF3F"/>
          </a:solidFill>
          <a:ln w="25400">
            <a:solidFill>
              <a:schemeClr val="bg1"/>
            </a:solidFill>
            <a:round/>
            <a:headEnd/>
            <a:tailEnd/>
          </a:ln>
        </p:spPr>
        <p:txBody>
          <a:bodyPr/>
          <a:lstStyle/>
          <a:p>
            <a:endParaRPr lang="en-US"/>
          </a:p>
        </p:txBody>
      </p:sp>
      <p:sp>
        <p:nvSpPr>
          <p:cNvPr id="319518" name="Freeform 30"/>
          <p:cNvSpPr>
            <a:spLocks/>
          </p:cNvSpPr>
          <p:nvPr/>
        </p:nvSpPr>
        <p:spPr bwMode="auto">
          <a:xfrm>
            <a:off x="5608638" y="3930650"/>
            <a:ext cx="533400" cy="1014413"/>
          </a:xfrm>
          <a:custGeom>
            <a:avLst/>
            <a:gdLst/>
            <a:ahLst/>
            <a:cxnLst>
              <a:cxn ang="0">
                <a:pos x="53" y="0"/>
              </a:cxn>
              <a:cxn ang="0">
                <a:pos x="18" y="2"/>
              </a:cxn>
              <a:cxn ang="0">
                <a:pos x="18" y="4"/>
              </a:cxn>
              <a:cxn ang="0">
                <a:pos x="15" y="6"/>
              </a:cxn>
              <a:cxn ang="0">
                <a:pos x="14" y="10"/>
              </a:cxn>
              <a:cxn ang="0">
                <a:pos x="14" y="13"/>
              </a:cxn>
              <a:cxn ang="0">
                <a:pos x="13" y="15"/>
              </a:cxn>
              <a:cxn ang="0">
                <a:pos x="10" y="17"/>
              </a:cxn>
              <a:cxn ang="0">
                <a:pos x="8" y="20"/>
              </a:cxn>
              <a:cxn ang="0">
                <a:pos x="8" y="21"/>
              </a:cxn>
              <a:cxn ang="0">
                <a:pos x="8" y="23"/>
              </a:cxn>
              <a:cxn ang="0">
                <a:pos x="6" y="25"/>
              </a:cxn>
              <a:cxn ang="0">
                <a:pos x="6" y="27"/>
              </a:cxn>
              <a:cxn ang="0">
                <a:pos x="5" y="30"/>
              </a:cxn>
              <a:cxn ang="0">
                <a:pos x="3" y="33"/>
              </a:cxn>
              <a:cxn ang="0">
                <a:pos x="4" y="36"/>
              </a:cxn>
              <a:cxn ang="0">
                <a:pos x="5" y="38"/>
              </a:cxn>
              <a:cxn ang="0">
                <a:pos x="6" y="40"/>
              </a:cxn>
              <a:cxn ang="0">
                <a:pos x="6" y="40"/>
              </a:cxn>
              <a:cxn ang="0">
                <a:pos x="6" y="41"/>
              </a:cxn>
              <a:cxn ang="0">
                <a:pos x="5" y="42"/>
              </a:cxn>
              <a:cxn ang="0">
                <a:pos x="5" y="44"/>
              </a:cxn>
              <a:cxn ang="0">
                <a:pos x="5" y="45"/>
              </a:cxn>
              <a:cxn ang="0">
                <a:pos x="5" y="47"/>
              </a:cxn>
              <a:cxn ang="0">
                <a:pos x="7" y="51"/>
              </a:cxn>
              <a:cxn ang="0">
                <a:pos x="8" y="54"/>
              </a:cxn>
              <a:cxn ang="0">
                <a:pos x="8" y="57"/>
              </a:cxn>
              <a:cxn ang="0">
                <a:pos x="10" y="58"/>
              </a:cxn>
              <a:cxn ang="0">
                <a:pos x="10" y="60"/>
              </a:cxn>
              <a:cxn ang="0">
                <a:pos x="8" y="61"/>
              </a:cxn>
              <a:cxn ang="0">
                <a:pos x="7" y="62"/>
              </a:cxn>
              <a:cxn ang="0">
                <a:pos x="6" y="66"/>
              </a:cxn>
              <a:cxn ang="0">
                <a:pos x="3" y="71"/>
              </a:cxn>
              <a:cxn ang="0">
                <a:pos x="0" y="80"/>
              </a:cxn>
              <a:cxn ang="0">
                <a:pos x="0" y="86"/>
              </a:cxn>
              <a:cxn ang="0">
                <a:pos x="32" y="85"/>
              </a:cxn>
              <a:cxn ang="0">
                <a:pos x="33" y="86"/>
              </a:cxn>
              <a:cxn ang="0">
                <a:pos x="32" y="89"/>
              </a:cxn>
              <a:cxn ang="0">
                <a:pos x="32" y="94"/>
              </a:cxn>
              <a:cxn ang="0">
                <a:pos x="35" y="97"/>
              </a:cxn>
              <a:cxn ang="0">
                <a:pos x="36" y="101"/>
              </a:cxn>
              <a:cxn ang="0">
                <a:pos x="38" y="101"/>
              </a:cxn>
              <a:cxn ang="0">
                <a:pos x="42" y="98"/>
              </a:cxn>
              <a:cxn ang="0">
                <a:pos x="50" y="96"/>
              </a:cxn>
              <a:cxn ang="0">
                <a:pos x="52" y="96"/>
              </a:cxn>
              <a:cxn ang="0">
                <a:pos x="55" y="95"/>
              </a:cxn>
              <a:cxn ang="0">
                <a:pos x="55" y="96"/>
              </a:cxn>
              <a:cxn ang="0">
                <a:pos x="57" y="97"/>
              </a:cxn>
              <a:cxn ang="0">
                <a:pos x="57" y="96"/>
              </a:cxn>
              <a:cxn ang="0">
                <a:pos x="54" y="66"/>
              </a:cxn>
              <a:cxn ang="0">
                <a:pos x="53" y="63"/>
              </a:cxn>
              <a:cxn ang="0">
                <a:pos x="55" y="2"/>
              </a:cxn>
              <a:cxn ang="0">
                <a:pos x="53" y="0"/>
              </a:cxn>
            </a:cxnLst>
            <a:rect l="0" t="0" r="r" b="b"/>
            <a:pathLst>
              <a:path w="57" h="101">
                <a:moveTo>
                  <a:pt x="53" y="0"/>
                </a:moveTo>
                <a:lnTo>
                  <a:pt x="18" y="2"/>
                </a:lnTo>
                <a:lnTo>
                  <a:pt x="18" y="4"/>
                </a:lnTo>
                <a:lnTo>
                  <a:pt x="15" y="6"/>
                </a:lnTo>
                <a:lnTo>
                  <a:pt x="14" y="10"/>
                </a:lnTo>
                <a:lnTo>
                  <a:pt x="14" y="13"/>
                </a:lnTo>
                <a:lnTo>
                  <a:pt x="13" y="15"/>
                </a:lnTo>
                <a:lnTo>
                  <a:pt x="10" y="17"/>
                </a:lnTo>
                <a:lnTo>
                  <a:pt x="8" y="20"/>
                </a:lnTo>
                <a:lnTo>
                  <a:pt x="8" y="21"/>
                </a:lnTo>
                <a:lnTo>
                  <a:pt x="8" y="23"/>
                </a:lnTo>
                <a:lnTo>
                  <a:pt x="6" y="25"/>
                </a:lnTo>
                <a:lnTo>
                  <a:pt x="6" y="27"/>
                </a:lnTo>
                <a:lnTo>
                  <a:pt x="5" y="30"/>
                </a:lnTo>
                <a:lnTo>
                  <a:pt x="3" y="33"/>
                </a:lnTo>
                <a:lnTo>
                  <a:pt x="4" y="36"/>
                </a:lnTo>
                <a:lnTo>
                  <a:pt x="5" y="38"/>
                </a:lnTo>
                <a:lnTo>
                  <a:pt x="6" y="40"/>
                </a:lnTo>
                <a:lnTo>
                  <a:pt x="6" y="40"/>
                </a:lnTo>
                <a:lnTo>
                  <a:pt x="6" y="41"/>
                </a:lnTo>
                <a:lnTo>
                  <a:pt x="5" y="42"/>
                </a:lnTo>
                <a:lnTo>
                  <a:pt x="5" y="44"/>
                </a:lnTo>
                <a:lnTo>
                  <a:pt x="5" y="45"/>
                </a:lnTo>
                <a:lnTo>
                  <a:pt x="5" y="47"/>
                </a:lnTo>
                <a:lnTo>
                  <a:pt x="7" y="51"/>
                </a:lnTo>
                <a:lnTo>
                  <a:pt x="8" y="54"/>
                </a:lnTo>
                <a:lnTo>
                  <a:pt x="8" y="57"/>
                </a:lnTo>
                <a:lnTo>
                  <a:pt x="10" y="58"/>
                </a:lnTo>
                <a:lnTo>
                  <a:pt x="10" y="60"/>
                </a:lnTo>
                <a:lnTo>
                  <a:pt x="8" y="61"/>
                </a:lnTo>
                <a:lnTo>
                  <a:pt x="7" y="62"/>
                </a:lnTo>
                <a:lnTo>
                  <a:pt x="6" y="66"/>
                </a:lnTo>
                <a:lnTo>
                  <a:pt x="3" y="71"/>
                </a:lnTo>
                <a:lnTo>
                  <a:pt x="0" y="80"/>
                </a:lnTo>
                <a:lnTo>
                  <a:pt x="0" y="86"/>
                </a:lnTo>
                <a:lnTo>
                  <a:pt x="32" y="85"/>
                </a:lnTo>
                <a:lnTo>
                  <a:pt x="33" y="86"/>
                </a:lnTo>
                <a:lnTo>
                  <a:pt x="32" y="89"/>
                </a:lnTo>
                <a:lnTo>
                  <a:pt x="32" y="94"/>
                </a:lnTo>
                <a:lnTo>
                  <a:pt x="35" y="97"/>
                </a:lnTo>
                <a:lnTo>
                  <a:pt x="36" y="101"/>
                </a:lnTo>
                <a:lnTo>
                  <a:pt x="38" y="101"/>
                </a:lnTo>
                <a:lnTo>
                  <a:pt x="42" y="98"/>
                </a:lnTo>
                <a:lnTo>
                  <a:pt x="50" y="96"/>
                </a:lnTo>
                <a:lnTo>
                  <a:pt x="52" y="96"/>
                </a:lnTo>
                <a:lnTo>
                  <a:pt x="55" y="95"/>
                </a:lnTo>
                <a:lnTo>
                  <a:pt x="55" y="96"/>
                </a:lnTo>
                <a:lnTo>
                  <a:pt x="57" y="97"/>
                </a:lnTo>
                <a:lnTo>
                  <a:pt x="57" y="96"/>
                </a:lnTo>
                <a:lnTo>
                  <a:pt x="54" y="66"/>
                </a:lnTo>
                <a:lnTo>
                  <a:pt x="53" y="63"/>
                </a:lnTo>
                <a:lnTo>
                  <a:pt x="55" y="2"/>
                </a:lnTo>
                <a:lnTo>
                  <a:pt x="53" y="0"/>
                </a:lnTo>
              </a:path>
            </a:pathLst>
          </a:custGeom>
          <a:solidFill>
            <a:srgbClr val="FFBF3F"/>
          </a:solidFill>
          <a:ln w="25400">
            <a:solidFill>
              <a:schemeClr val="bg1"/>
            </a:solidFill>
            <a:round/>
            <a:headEnd/>
            <a:tailEnd/>
          </a:ln>
        </p:spPr>
        <p:txBody>
          <a:bodyPr/>
          <a:lstStyle/>
          <a:p>
            <a:endParaRPr lang="en-US"/>
          </a:p>
        </p:txBody>
      </p:sp>
      <p:sp>
        <p:nvSpPr>
          <p:cNvPr id="319519" name="Freeform 31"/>
          <p:cNvSpPr>
            <a:spLocks/>
          </p:cNvSpPr>
          <p:nvPr/>
        </p:nvSpPr>
        <p:spPr bwMode="auto">
          <a:xfrm>
            <a:off x="6105525" y="3890963"/>
            <a:ext cx="590550" cy="1014412"/>
          </a:xfrm>
          <a:custGeom>
            <a:avLst/>
            <a:gdLst/>
            <a:ahLst/>
            <a:cxnLst>
              <a:cxn ang="0">
                <a:pos x="0" y="4"/>
              </a:cxn>
              <a:cxn ang="0">
                <a:pos x="2" y="6"/>
              </a:cxn>
              <a:cxn ang="0">
                <a:pos x="1" y="67"/>
              </a:cxn>
              <a:cxn ang="0">
                <a:pos x="1" y="70"/>
              </a:cxn>
              <a:cxn ang="0">
                <a:pos x="4" y="100"/>
              </a:cxn>
              <a:cxn ang="0">
                <a:pos x="5" y="100"/>
              </a:cxn>
              <a:cxn ang="0">
                <a:pos x="6" y="99"/>
              </a:cxn>
              <a:cxn ang="0">
                <a:pos x="9" y="100"/>
              </a:cxn>
              <a:cxn ang="0">
                <a:pos x="10" y="99"/>
              </a:cxn>
              <a:cxn ang="0">
                <a:pos x="10" y="94"/>
              </a:cxn>
              <a:cxn ang="0">
                <a:pos x="11" y="91"/>
              </a:cxn>
              <a:cxn ang="0">
                <a:pos x="13" y="94"/>
              </a:cxn>
              <a:cxn ang="0">
                <a:pos x="13" y="96"/>
              </a:cxn>
              <a:cxn ang="0">
                <a:pos x="14" y="98"/>
              </a:cxn>
              <a:cxn ang="0">
                <a:pos x="16" y="101"/>
              </a:cxn>
              <a:cxn ang="0">
                <a:pos x="17" y="101"/>
              </a:cxn>
              <a:cxn ang="0">
                <a:pos x="19" y="101"/>
              </a:cxn>
              <a:cxn ang="0">
                <a:pos x="21" y="99"/>
              </a:cxn>
              <a:cxn ang="0">
                <a:pos x="21" y="98"/>
              </a:cxn>
              <a:cxn ang="0">
                <a:pos x="22" y="97"/>
              </a:cxn>
              <a:cxn ang="0">
                <a:pos x="22" y="97"/>
              </a:cxn>
              <a:cxn ang="0">
                <a:pos x="22" y="97"/>
              </a:cxn>
              <a:cxn ang="0">
                <a:pos x="21" y="96"/>
              </a:cxn>
              <a:cxn ang="0">
                <a:pos x="21" y="96"/>
              </a:cxn>
              <a:cxn ang="0">
                <a:pos x="22" y="94"/>
              </a:cxn>
              <a:cxn ang="0">
                <a:pos x="22" y="93"/>
              </a:cxn>
              <a:cxn ang="0">
                <a:pos x="20" y="92"/>
              </a:cxn>
              <a:cxn ang="0">
                <a:pos x="20" y="92"/>
              </a:cxn>
              <a:cxn ang="0">
                <a:pos x="19" y="91"/>
              </a:cxn>
              <a:cxn ang="0">
                <a:pos x="18" y="89"/>
              </a:cxn>
              <a:cxn ang="0">
                <a:pos x="17" y="88"/>
              </a:cxn>
              <a:cxn ang="0">
                <a:pos x="18" y="87"/>
              </a:cxn>
              <a:cxn ang="0">
                <a:pos x="18" y="87"/>
              </a:cxn>
              <a:cxn ang="0">
                <a:pos x="18" y="86"/>
              </a:cxn>
              <a:cxn ang="0">
                <a:pos x="63" y="81"/>
              </a:cxn>
              <a:cxn ang="0">
                <a:pos x="63" y="80"/>
              </a:cxn>
              <a:cxn ang="0">
                <a:pos x="61" y="77"/>
              </a:cxn>
              <a:cxn ang="0">
                <a:pos x="61" y="71"/>
              </a:cxn>
              <a:cxn ang="0">
                <a:pos x="59" y="67"/>
              </a:cxn>
              <a:cxn ang="0">
                <a:pos x="59" y="63"/>
              </a:cxn>
              <a:cxn ang="0">
                <a:pos x="60" y="61"/>
              </a:cxn>
              <a:cxn ang="0">
                <a:pos x="60" y="58"/>
              </a:cxn>
              <a:cxn ang="0">
                <a:pos x="62" y="56"/>
              </a:cxn>
              <a:cxn ang="0">
                <a:pos x="62" y="55"/>
              </a:cxn>
              <a:cxn ang="0">
                <a:pos x="60" y="53"/>
              </a:cxn>
              <a:cxn ang="0">
                <a:pos x="61" y="51"/>
              </a:cxn>
              <a:cxn ang="0">
                <a:pos x="60" y="50"/>
              </a:cxn>
              <a:cxn ang="0">
                <a:pos x="58" y="49"/>
              </a:cxn>
              <a:cxn ang="0">
                <a:pos x="58" y="48"/>
              </a:cxn>
              <a:cxn ang="0">
                <a:pos x="57" y="45"/>
              </a:cxn>
              <a:cxn ang="0">
                <a:pos x="56" y="44"/>
              </a:cxn>
              <a:cxn ang="0">
                <a:pos x="44" y="0"/>
              </a:cxn>
              <a:cxn ang="0">
                <a:pos x="0" y="4"/>
              </a:cxn>
            </a:cxnLst>
            <a:rect l="0" t="0" r="r" b="b"/>
            <a:pathLst>
              <a:path w="63" h="101">
                <a:moveTo>
                  <a:pt x="0" y="4"/>
                </a:moveTo>
                <a:lnTo>
                  <a:pt x="2" y="6"/>
                </a:lnTo>
                <a:lnTo>
                  <a:pt x="1" y="67"/>
                </a:lnTo>
                <a:lnTo>
                  <a:pt x="1" y="70"/>
                </a:lnTo>
                <a:lnTo>
                  <a:pt x="4" y="100"/>
                </a:lnTo>
                <a:lnTo>
                  <a:pt x="5" y="100"/>
                </a:lnTo>
                <a:lnTo>
                  <a:pt x="6" y="99"/>
                </a:lnTo>
                <a:lnTo>
                  <a:pt x="9" y="100"/>
                </a:lnTo>
                <a:lnTo>
                  <a:pt x="10" y="99"/>
                </a:lnTo>
                <a:lnTo>
                  <a:pt x="10" y="94"/>
                </a:lnTo>
                <a:lnTo>
                  <a:pt x="11" y="91"/>
                </a:lnTo>
                <a:lnTo>
                  <a:pt x="13" y="94"/>
                </a:lnTo>
                <a:lnTo>
                  <a:pt x="13" y="96"/>
                </a:lnTo>
                <a:lnTo>
                  <a:pt x="14" y="98"/>
                </a:lnTo>
                <a:lnTo>
                  <a:pt x="16" y="101"/>
                </a:lnTo>
                <a:lnTo>
                  <a:pt x="17" y="101"/>
                </a:lnTo>
                <a:lnTo>
                  <a:pt x="19" y="101"/>
                </a:lnTo>
                <a:lnTo>
                  <a:pt x="21" y="99"/>
                </a:lnTo>
                <a:lnTo>
                  <a:pt x="21" y="98"/>
                </a:lnTo>
                <a:lnTo>
                  <a:pt x="22" y="97"/>
                </a:lnTo>
                <a:lnTo>
                  <a:pt x="22" y="97"/>
                </a:lnTo>
                <a:lnTo>
                  <a:pt x="22" y="97"/>
                </a:lnTo>
                <a:lnTo>
                  <a:pt x="21" y="96"/>
                </a:lnTo>
                <a:lnTo>
                  <a:pt x="21" y="96"/>
                </a:lnTo>
                <a:lnTo>
                  <a:pt x="22" y="94"/>
                </a:lnTo>
                <a:lnTo>
                  <a:pt x="22" y="93"/>
                </a:lnTo>
                <a:lnTo>
                  <a:pt x="20" y="92"/>
                </a:lnTo>
                <a:lnTo>
                  <a:pt x="20" y="92"/>
                </a:lnTo>
                <a:lnTo>
                  <a:pt x="19" y="91"/>
                </a:lnTo>
                <a:lnTo>
                  <a:pt x="18" y="89"/>
                </a:lnTo>
                <a:lnTo>
                  <a:pt x="17" y="88"/>
                </a:lnTo>
                <a:lnTo>
                  <a:pt x="18" y="87"/>
                </a:lnTo>
                <a:lnTo>
                  <a:pt x="18" y="87"/>
                </a:lnTo>
                <a:lnTo>
                  <a:pt x="18" y="86"/>
                </a:lnTo>
                <a:lnTo>
                  <a:pt x="63" y="81"/>
                </a:lnTo>
                <a:lnTo>
                  <a:pt x="63" y="80"/>
                </a:lnTo>
                <a:lnTo>
                  <a:pt x="61" y="77"/>
                </a:lnTo>
                <a:lnTo>
                  <a:pt x="61" y="71"/>
                </a:lnTo>
                <a:lnTo>
                  <a:pt x="59" y="67"/>
                </a:lnTo>
                <a:lnTo>
                  <a:pt x="59" y="63"/>
                </a:lnTo>
                <a:lnTo>
                  <a:pt x="60" y="61"/>
                </a:lnTo>
                <a:lnTo>
                  <a:pt x="60" y="58"/>
                </a:lnTo>
                <a:lnTo>
                  <a:pt x="62" y="56"/>
                </a:lnTo>
                <a:lnTo>
                  <a:pt x="62" y="55"/>
                </a:lnTo>
                <a:lnTo>
                  <a:pt x="60" y="53"/>
                </a:lnTo>
                <a:lnTo>
                  <a:pt x="61" y="51"/>
                </a:lnTo>
                <a:lnTo>
                  <a:pt x="60" y="50"/>
                </a:lnTo>
                <a:lnTo>
                  <a:pt x="58" y="49"/>
                </a:lnTo>
                <a:lnTo>
                  <a:pt x="58" y="48"/>
                </a:lnTo>
                <a:lnTo>
                  <a:pt x="57" y="45"/>
                </a:lnTo>
                <a:lnTo>
                  <a:pt x="56" y="44"/>
                </a:lnTo>
                <a:lnTo>
                  <a:pt x="44" y="0"/>
                </a:lnTo>
                <a:lnTo>
                  <a:pt x="0" y="4"/>
                </a:lnTo>
              </a:path>
            </a:pathLst>
          </a:custGeom>
          <a:solidFill>
            <a:srgbClr val="FFBF3F"/>
          </a:solidFill>
          <a:ln w="25400">
            <a:solidFill>
              <a:schemeClr val="bg1"/>
            </a:solidFill>
            <a:round/>
            <a:headEnd/>
            <a:tailEnd/>
          </a:ln>
        </p:spPr>
        <p:txBody>
          <a:bodyPr/>
          <a:lstStyle/>
          <a:p>
            <a:endParaRPr lang="en-US"/>
          </a:p>
        </p:txBody>
      </p:sp>
      <p:sp>
        <p:nvSpPr>
          <p:cNvPr id="319520" name="Freeform 32"/>
          <p:cNvSpPr>
            <a:spLocks/>
          </p:cNvSpPr>
          <p:nvPr/>
        </p:nvSpPr>
        <p:spPr bwMode="auto">
          <a:xfrm>
            <a:off x="6480175" y="2333625"/>
            <a:ext cx="646113" cy="782638"/>
          </a:xfrm>
          <a:custGeom>
            <a:avLst/>
            <a:gdLst/>
            <a:ahLst/>
            <a:cxnLst>
              <a:cxn ang="0">
                <a:pos x="7" y="68"/>
              </a:cxn>
              <a:cxn ang="0">
                <a:pos x="10" y="69"/>
              </a:cxn>
              <a:cxn ang="0">
                <a:pos x="12" y="68"/>
              </a:cxn>
              <a:cxn ang="0">
                <a:pos x="17" y="73"/>
              </a:cxn>
              <a:cxn ang="0">
                <a:pos x="23" y="74"/>
              </a:cxn>
              <a:cxn ang="0">
                <a:pos x="27" y="75"/>
              </a:cxn>
              <a:cxn ang="0">
                <a:pos x="31" y="75"/>
              </a:cxn>
              <a:cxn ang="0">
                <a:pos x="34" y="75"/>
              </a:cxn>
              <a:cxn ang="0">
                <a:pos x="36" y="73"/>
              </a:cxn>
              <a:cxn ang="0">
                <a:pos x="39" y="73"/>
              </a:cxn>
              <a:cxn ang="0">
                <a:pos x="42" y="76"/>
              </a:cxn>
              <a:cxn ang="0">
                <a:pos x="44" y="78"/>
              </a:cxn>
              <a:cxn ang="0">
                <a:pos x="48" y="75"/>
              </a:cxn>
              <a:cxn ang="0">
                <a:pos x="49" y="72"/>
              </a:cxn>
              <a:cxn ang="0">
                <a:pos x="51" y="64"/>
              </a:cxn>
              <a:cxn ang="0">
                <a:pos x="53" y="67"/>
              </a:cxn>
              <a:cxn ang="0">
                <a:pos x="55" y="62"/>
              </a:cxn>
              <a:cxn ang="0">
                <a:pos x="58" y="57"/>
              </a:cxn>
              <a:cxn ang="0">
                <a:pos x="59" y="55"/>
              </a:cxn>
              <a:cxn ang="0">
                <a:pos x="62" y="55"/>
              </a:cxn>
              <a:cxn ang="0">
                <a:pos x="65" y="50"/>
              </a:cxn>
              <a:cxn ang="0">
                <a:pos x="68" y="48"/>
              </a:cxn>
              <a:cxn ang="0">
                <a:pos x="68" y="45"/>
              </a:cxn>
              <a:cxn ang="0">
                <a:pos x="68" y="41"/>
              </a:cxn>
              <a:cxn ang="0">
                <a:pos x="66" y="33"/>
              </a:cxn>
              <a:cxn ang="0">
                <a:pos x="68" y="28"/>
              </a:cxn>
              <a:cxn ang="0">
                <a:pos x="69" y="28"/>
              </a:cxn>
              <a:cxn ang="0">
                <a:pos x="57" y="4"/>
              </a:cxn>
              <a:cxn ang="0">
                <a:pos x="52" y="8"/>
              </a:cxn>
              <a:cxn ang="0">
                <a:pos x="46" y="13"/>
              </a:cxn>
              <a:cxn ang="0">
                <a:pos x="42" y="13"/>
              </a:cxn>
              <a:cxn ang="0">
                <a:pos x="37" y="17"/>
              </a:cxn>
              <a:cxn ang="0">
                <a:pos x="33" y="15"/>
              </a:cxn>
              <a:cxn ang="0">
                <a:pos x="31" y="16"/>
              </a:cxn>
              <a:cxn ang="0">
                <a:pos x="31" y="14"/>
              </a:cxn>
              <a:cxn ang="0">
                <a:pos x="24" y="12"/>
              </a:cxn>
              <a:cxn ang="0">
                <a:pos x="21" y="12"/>
              </a:cxn>
              <a:cxn ang="0">
                <a:pos x="0" y="14"/>
              </a:cxn>
            </a:cxnLst>
            <a:rect l="0" t="0" r="r" b="b"/>
            <a:pathLst>
              <a:path w="69" h="78">
                <a:moveTo>
                  <a:pt x="0" y="14"/>
                </a:moveTo>
                <a:lnTo>
                  <a:pt x="7" y="68"/>
                </a:lnTo>
                <a:lnTo>
                  <a:pt x="8" y="68"/>
                </a:lnTo>
                <a:lnTo>
                  <a:pt x="10" y="69"/>
                </a:lnTo>
                <a:lnTo>
                  <a:pt x="11" y="69"/>
                </a:lnTo>
                <a:lnTo>
                  <a:pt x="12" y="68"/>
                </a:lnTo>
                <a:lnTo>
                  <a:pt x="16" y="70"/>
                </a:lnTo>
                <a:lnTo>
                  <a:pt x="17" y="73"/>
                </a:lnTo>
                <a:lnTo>
                  <a:pt x="19" y="74"/>
                </a:lnTo>
                <a:lnTo>
                  <a:pt x="23" y="74"/>
                </a:lnTo>
                <a:lnTo>
                  <a:pt x="26" y="76"/>
                </a:lnTo>
                <a:lnTo>
                  <a:pt x="27" y="75"/>
                </a:lnTo>
                <a:lnTo>
                  <a:pt x="28" y="74"/>
                </a:lnTo>
                <a:lnTo>
                  <a:pt x="31" y="75"/>
                </a:lnTo>
                <a:lnTo>
                  <a:pt x="34" y="75"/>
                </a:lnTo>
                <a:lnTo>
                  <a:pt x="34" y="75"/>
                </a:lnTo>
                <a:lnTo>
                  <a:pt x="35" y="74"/>
                </a:lnTo>
                <a:lnTo>
                  <a:pt x="36" y="73"/>
                </a:lnTo>
                <a:lnTo>
                  <a:pt x="38" y="72"/>
                </a:lnTo>
                <a:lnTo>
                  <a:pt x="39" y="73"/>
                </a:lnTo>
                <a:lnTo>
                  <a:pt x="40" y="75"/>
                </a:lnTo>
                <a:lnTo>
                  <a:pt x="42" y="76"/>
                </a:lnTo>
                <a:lnTo>
                  <a:pt x="44" y="77"/>
                </a:lnTo>
                <a:lnTo>
                  <a:pt x="44" y="78"/>
                </a:lnTo>
                <a:lnTo>
                  <a:pt x="46" y="77"/>
                </a:lnTo>
                <a:lnTo>
                  <a:pt x="48" y="75"/>
                </a:lnTo>
                <a:lnTo>
                  <a:pt x="49" y="74"/>
                </a:lnTo>
                <a:lnTo>
                  <a:pt x="49" y="72"/>
                </a:lnTo>
                <a:lnTo>
                  <a:pt x="49" y="69"/>
                </a:lnTo>
                <a:lnTo>
                  <a:pt x="51" y="64"/>
                </a:lnTo>
                <a:lnTo>
                  <a:pt x="52" y="64"/>
                </a:lnTo>
                <a:lnTo>
                  <a:pt x="53" y="67"/>
                </a:lnTo>
                <a:lnTo>
                  <a:pt x="55" y="64"/>
                </a:lnTo>
                <a:lnTo>
                  <a:pt x="55" y="62"/>
                </a:lnTo>
                <a:lnTo>
                  <a:pt x="56" y="59"/>
                </a:lnTo>
                <a:lnTo>
                  <a:pt x="58" y="57"/>
                </a:lnTo>
                <a:lnTo>
                  <a:pt x="58" y="56"/>
                </a:lnTo>
                <a:lnTo>
                  <a:pt x="59" y="55"/>
                </a:lnTo>
                <a:lnTo>
                  <a:pt x="61" y="55"/>
                </a:lnTo>
                <a:lnTo>
                  <a:pt x="62" y="55"/>
                </a:lnTo>
                <a:lnTo>
                  <a:pt x="62" y="54"/>
                </a:lnTo>
                <a:lnTo>
                  <a:pt x="65" y="50"/>
                </a:lnTo>
                <a:lnTo>
                  <a:pt x="66" y="50"/>
                </a:lnTo>
                <a:lnTo>
                  <a:pt x="68" y="48"/>
                </a:lnTo>
                <a:lnTo>
                  <a:pt x="68" y="46"/>
                </a:lnTo>
                <a:lnTo>
                  <a:pt x="68" y="45"/>
                </a:lnTo>
                <a:lnTo>
                  <a:pt x="68" y="43"/>
                </a:lnTo>
                <a:lnTo>
                  <a:pt x="68" y="41"/>
                </a:lnTo>
                <a:lnTo>
                  <a:pt x="69" y="34"/>
                </a:lnTo>
                <a:lnTo>
                  <a:pt x="66" y="33"/>
                </a:lnTo>
                <a:lnTo>
                  <a:pt x="69" y="31"/>
                </a:lnTo>
                <a:lnTo>
                  <a:pt x="68" y="28"/>
                </a:lnTo>
                <a:lnTo>
                  <a:pt x="69" y="27"/>
                </a:lnTo>
                <a:lnTo>
                  <a:pt x="69" y="28"/>
                </a:lnTo>
                <a:lnTo>
                  <a:pt x="65" y="0"/>
                </a:lnTo>
                <a:lnTo>
                  <a:pt x="57" y="4"/>
                </a:lnTo>
                <a:lnTo>
                  <a:pt x="53" y="7"/>
                </a:lnTo>
                <a:lnTo>
                  <a:pt x="52" y="8"/>
                </a:lnTo>
                <a:lnTo>
                  <a:pt x="48" y="12"/>
                </a:lnTo>
                <a:lnTo>
                  <a:pt x="46" y="13"/>
                </a:lnTo>
                <a:lnTo>
                  <a:pt x="45" y="13"/>
                </a:lnTo>
                <a:lnTo>
                  <a:pt x="42" y="13"/>
                </a:lnTo>
                <a:lnTo>
                  <a:pt x="41" y="14"/>
                </a:lnTo>
                <a:lnTo>
                  <a:pt x="37" y="17"/>
                </a:lnTo>
                <a:lnTo>
                  <a:pt x="36" y="16"/>
                </a:lnTo>
                <a:lnTo>
                  <a:pt x="33" y="15"/>
                </a:lnTo>
                <a:lnTo>
                  <a:pt x="32" y="16"/>
                </a:lnTo>
                <a:lnTo>
                  <a:pt x="31" y="16"/>
                </a:lnTo>
                <a:lnTo>
                  <a:pt x="32" y="14"/>
                </a:lnTo>
                <a:lnTo>
                  <a:pt x="31" y="14"/>
                </a:lnTo>
                <a:lnTo>
                  <a:pt x="29" y="14"/>
                </a:lnTo>
                <a:lnTo>
                  <a:pt x="24" y="12"/>
                </a:lnTo>
                <a:lnTo>
                  <a:pt x="23" y="12"/>
                </a:lnTo>
                <a:lnTo>
                  <a:pt x="21" y="12"/>
                </a:lnTo>
                <a:lnTo>
                  <a:pt x="21" y="11"/>
                </a:lnTo>
                <a:lnTo>
                  <a:pt x="0" y="14"/>
                </a:lnTo>
              </a:path>
            </a:pathLst>
          </a:custGeom>
          <a:solidFill>
            <a:srgbClr val="669900"/>
          </a:solidFill>
          <a:ln w="25400">
            <a:solidFill>
              <a:schemeClr val="bg1"/>
            </a:solidFill>
            <a:round/>
            <a:headEnd/>
            <a:tailEnd/>
          </a:ln>
        </p:spPr>
        <p:txBody>
          <a:bodyPr/>
          <a:lstStyle/>
          <a:p>
            <a:endParaRPr lang="en-US"/>
          </a:p>
        </p:txBody>
      </p:sp>
      <p:sp>
        <p:nvSpPr>
          <p:cNvPr id="319521" name="Freeform 33"/>
          <p:cNvSpPr>
            <a:spLocks/>
          </p:cNvSpPr>
          <p:nvPr/>
        </p:nvSpPr>
        <p:spPr bwMode="auto">
          <a:xfrm>
            <a:off x="7183438" y="1498600"/>
            <a:ext cx="1162050" cy="954088"/>
          </a:xfrm>
          <a:custGeom>
            <a:avLst/>
            <a:gdLst/>
            <a:ahLst/>
            <a:cxnLst>
              <a:cxn ang="0">
                <a:pos x="95" y="85"/>
              </a:cxn>
              <a:cxn ang="0">
                <a:pos x="93" y="88"/>
              </a:cxn>
              <a:cxn ang="0">
                <a:pos x="91" y="91"/>
              </a:cxn>
              <a:cxn ang="0">
                <a:pos x="91" y="95"/>
              </a:cxn>
              <a:cxn ang="0">
                <a:pos x="94" y="92"/>
              </a:cxn>
              <a:cxn ang="0">
                <a:pos x="99" y="91"/>
              </a:cxn>
              <a:cxn ang="0">
                <a:pos x="106" y="88"/>
              </a:cxn>
              <a:cxn ang="0">
                <a:pos x="117" y="80"/>
              </a:cxn>
              <a:cxn ang="0">
                <a:pos x="121" y="78"/>
              </a:cxn>
              <a:cxn ang="0">
                <a:pos x="124" y="74"/>
              </a:cxn>
              <a:cxn ang="0">
                <a:pos x="122" y="75"/>
              </a:cxn>
              <a:cxn ang="0">
                <a:pos x="117" y="77"/>
              </a:cxn>
              <a:cxn ang="0">
                <a:pos x="115" y="79"/>
              </a:cxn>
              <a:cxn ang="0">
                <a:pos x="118" y="74"/>
              </a:cxn>
              <a:cxn ang="0">
                <a:pos x="115" y="76"/>
              </a:cxn>
              <a:cxn ang="0">
                <a:pos x="105" y="82"/>
              </a:cxn>
              <a:cxn ang="0">
                <a:pos x="97" y="87"/>
              </a:cxn>
              <a:cxn ang="0">
                <a:pos x="96" y="83"/>
              </a:cxn>
              <a:cxn ang="0">
                <a:pos x="99" y="77"/>
              </a:cxn>
              <a:cxn ang="0">
                <a:pos x="96" y="60"/>
              </a:cxn>
              <a:cxn ang="0">
                <a:pos x="94" y="42"/>
              </a:cxn>
              <a:cxn ang="0">
                <a:pos x="92" y="30"/>
              </a:cxn>
              <a:cxn ang="0">
                <a:pos x="89" y="28"/>
              </a:cxn>
              <a:cxn ang="0">
                <a:pos x="89" y="25"/>
              </a:cxn>
              <a:cxn ang="0">
                <a:pos x="87" y="15"/>
              </a:cxn>
              <a:cxn ang="0">
                <a:pos x="84" y="4"/>
              </a:cxn>
              <a:cxn ang="0">
                <a:pos x="82" y="0"/>
              </a:cxn>
              <a:cxn ang="0">
                <a:pos x="62" y="4"/>
              </a:cxn>
              <a:cxn ang="0">
                <a:pos x="51" y="17"/>
              </a:cxn>
              <a:cxn ang="0">
                <a:pos x="50" y="21"/>
              </a:cxn>
              <a:cxn ang="0">
                <a:pos x="43" y="28"/>
              </a:cxn>
              <a:cxn ang="0">
                <a:pos x="46" y="30"/>
              </a:cxn>
              <a:cxn ang="0">
                <a:pos x="46" y="33"/>
              </a:cxn>
              <a:cxn ang="0">
                <a:pos x="47" y="39"/>
              </a:cxn>
              <a:cxn ang="0">
                <a:pos x="36" y="47"/>
              </a:cxn>
              <a:cxn ang="0">
                <a:pos x="23" y="47"/>
              </a:cxn>
              <a:cxn ang="0">
                <a:pos x="10" y="50"/>
              </a:cxn>
              <a:cxn ang="0">
                <a:pos x="8" y="56"/>
              </a:cxn>
              <a:cxn ang="0">
                <a:pos x="11" y="63"/>
              </a:cxn>
              <a:cxn ang="0">
                <a:pos x="2" y="73"/>
              </a:cxn>
              <a:cxn ang="0">
                <a:pos x="67" y="67"/>
              </a:cxn>
              <a:cxn ang="0">
                <a:pos x="70" y="69"/>
              </a:cxn>
              <a:cxn ang="0">
                <a:pos x="72" y="70"/>
              </a:cxn>
              <a:cxn ang="0">
                <a:pos x="75" y="76"/>
              </a:cxn>
              <a:cxn ang="0">
                <a:pos x="80" y="78"/>
              </a:cxn>
            </a:cxnLst>
            <a:rect l="0" t="0" r="r" b="b"/>
            <a:pathLst>
              <a:path w="124" h="95">
                <a:moveTo>
                  <a:pt x="80" y="78"/>
                </a:moveTo>
                <a:lnTo>
                  <a:pt x="94" y="83"/>
                </a:lnTo>
                <a:lnTo>
                  <a:pt x="95" y="85"/>
                </a:lnTo>
                <a:lnTo>
                  <a:pt x="94" y="86"/>
                </a:lnTo>
                <a:lnTo>
                  <a:pt x="93" y="87"/>
                </a:lnTo>
                <a:lnTo>
                  <a:pt x="93" y="88"/>
                </a:lnTo>
                <a:lnTo>
                  <a:pt x="93" y="90"/>
                </a:lnTo>
                <a:lnTo>
                  <a:pt x="92" y="90"/>
                </a:lnTo>
                <a:lnTo>
                  <a:pt x="91" y="91"/>
                </a:lnTo>
                <a:lnTo>
                  <a:pt x="90" y="94"/>
                </a:lnTo>
                <a:lnTo>
                  <a:pt x="90" y="94"/>
                </a:lnTo>
                <a:lnTo>
                  <a:pt x="91" y="95"/>
                </a:lnTo>
                <a:lnTo>
                  <a:pt x="91" y="94"/>
                </a:lnTo>
                <a:lnTo>
                  <a:pt x="92" y="94"/>
                </a:lnTo>
                <a:lnTo>
                  <a:pt x="94" y="92"/>
                </a:lnTo>
                <a:lnTo>
                  <a:pt x="95" y="92"/>
                </a:lnTo>
                <a:lnTo>
                  <a:pt x="98" y="92"/>
                </a:lnTo>
                <a:lnTo>
                  <a:pt x="99" y="91"/>
                </a:lnTo>
                <a:lnTo>
                  <a:pt x="102" y="90"/>
                </a:lnTo>
                <a:lnTo>
                  <a:pt x="104" y="89"/>
                </a:lnTo>
                <a:lnTo>
                  <a:pt x="106" y="88"/>
                </a:lnTo>
                <a:lnTo>
                  <a:pt x="107" y="87"/>
                </a:lnTo>
                <a:lnTo>
                  <a:pt x="115" y="82"/>
                </a:lnTo>
                <a:lnTo>
                  <a:pt x="117" y="80"/>
                </a:lnTo>
                <a:lnTo>
                  <a:pt x="118" y="79"/>
                </a:lnTo>
                <a:lnTo>
                  <a:pt x="119" y="79"/>
                </a:lnTo>
                <a:lnTo>
                  <a:pt x="121" y="78"/>
                </a:lnTo>
                <a:lnTo>
                  <a:pt x="122" y="77"/>
                </a:lnTo>
                <a:lnTo>
                  <a:pt x="123" y="76"/>
                </a:lnTo>
                <a:lnTo>
                  <a:pt x="124" y="74"/>
                </a:lnTo>
                <a:lnTo>
                  <a:pt x="124" y="74"/>
                </a:lnTo>
                <a:lnTo>
                  <a:pt x="124" y="73"/>
                </a:lnTo>
                <a:lnTo>
                  <a:pt x="122" y="75"/>
                </a:lnTo>
                <a:lnTo>
                  <a:pt x="120" y="75"/>
                </a:lnTo>
                <a:lnTo>
                  <a:pt x="118" y="76"/>
                </a:lnTo>
                <a:lnTo>
                  <a:pt x="117" y="77"/>
                </a:lnTo>
                <a:lnTo>
                  <a:pt x="117" y="78"/>
                </a:lnTo>
                <a:lnTo>
                  <a:pt x="115" y="79"/>
                </a:lnTo>
                <a:lnTo>
                  <a:pt x="115" y="79"/>
                </a:lnTo>
                <a:lnTo>
                  <a:pt x="115" y="77"/>
                </a:lnTo>
                <a:lnTo>
                  <a:pt x="116" y="76"/>
                </a:lnTo>
                <a:lnTo>
                  <a:pt x="118" y="74"/>
                </a:lnTo>
                <a:lnTo>
                  <a:pt x="117" y="73"/>
                </a:lnTo>
                <a:lnTo>
                  <a:pt x="116" y="74"/>
                </a:lnTo>
                <a:lnTo>
                  <a:pt x="115" y="76"/>
                </a:lnTo>
                <a:lnTo>
                  <a:pt x="114" y="77"/>
                </a:lnTo>
                <a:lnTo>
                  <a:pt x="110" y="79"/>
                </a:lnTo>
                <a:lnTo>
                  <a:pt x="105" y="82"/>
                </a:lnTo>
                <a:lnTo>
                  <a:pt x="100" y="84"/>
                </a:lnTo>
                <a:lnTo>
                  <a:pt x="99" y="85"/>
                </a:lnTo>
                <a:lnTo>
                  <a:pt x="97" y="87"/>
                </a:lnTo>
                <a:lnTo>
                  <a:pt x="96" y="86"/>
                </a:lnTo>
                <a:lnTo>
                  <a:pt x="96" y="85"/>
                </a:lnTo>
                <a:lnTo>
                  <a:pt x="96" y="83"/>
                </a:lnTo>
                <a:lnTo>
                  <a:pt x="98" y="82"/>
                </a:lnTo>
                <a:lnTo>
                  <a:pt x="96" y="80"/>
                </a:lnTo>
                <a:lnTo>
                  <a:pt x="99" y="77"/>
                </a:lnTo>
                <a:lnTo>
                  <a:pt x="99" y="76"/>
                </a:lnTo>
                <a:lnTo>
                  <a:pt x="98" y="75"/>
                </a:lnTo>
                <a:lnTo>
                  <a:pt x="96" y="60"/>
                </a:lnTo>
                <a:lnTo>
                  <a:pt x="95" y="59"/>
                </a:lnTo>
                <a:lnTo>
                  <a:pt x="95" y="45"/>
                </a:lnTo>
                <a:lnTo>
                  <a:pt x="94" y="42"/>
                </a:lnTo>
                <a:lnTo>
                  <a:pt x="93" y="38"/>
                </a:lnTo>
                <a:lnTo>
                  <a:pt x="93" y="35"/>
                </a:lnTo>
                <a:lnTo>
                  <a:pt x="92" y="30"/>
                </a:lnTo>
                <a:lnTo>
                  <a:pt x="90" y="28"/>
                </a:lnTo>
                <a:lnTo>
                  <a:pt x="89" y="28"/>
                </a:lnTo>
                <a:lnTo>
                  <a:pt x="89" y="28"/>
                </a:lnTo>
                <a:lnTo>
                  <a:pt x="89" y="29"/>
                </a:lnTo>
                <a:lnTo>
                  <a:pt x="88" y="28"/>
                </a:lnTo>
                <a:lnTo>
                  <a:pt x="89" y="25"/>
                </a:lnTo>
                <a:lnTo>
                  <a:pt x="86" y="19"/>
                </a:lnTo>
                <a:lnTo>
                  <a:pt x="86" y="17"/>
                </a:lnTo>
                <a:lnTo>
                  <a:pt x="87" y="15"/>
                </a:lnTo>
                <a:lnTo>
                  <a:pt x="86" y="10"/>
                </a:lnTo>
                <a:lnTo>
                  <a:pt x="84" y="4"/>
                </a:lnTo>
                <a:lnTo>
                  <a:pt x="84" y="4"/>
                </a:lnTo>
                <a:lnTo>
                  <a:pt x="83" y="3"/>
                </a:lnTo>
                <a:lnTo>
                  <a:pt x="83" y="2"/>
                </a:lnTo>
                <a:lnTo>
                  <a:pt x="82" y="0"/>
                </a:lnTo>
                <a:lnTo>
                  <a:pt x="63" y="5"/>
                </a:lnTo>
                <a:lnTo>
                  <a:pt x="62" y="4"/>
                </a:lnTo>
                <a:lnTo>
                  <a:pt x="62" y="4"/>
                </a:lnTo>
                <a:lnTo>
                  <a:pt x="60" y="5"/>
                </a:lnTo>
                <a:lnTo>
                  <a:pt x="55" y="10"/>
                </a:lnTo>
                <a:lnTo>
                  <a:pt x="51" y="17"/>
                </a:lnTo>
                <a:lnTo>
                  <a:pt x="50" y="18"/>
                </a:lnTo>
                <a:lnTo>
                  <a:pt x="50" y="19"/>
                </a:lnTo>
                <a:lnTo>
                  <a:pt x="50" y="21"/>
                </a:lnTo>
                <a:lnTo>
                  <a:pt x="49" y="22"/>
                </a:lnTo>
                <a:lnTo>
                  <a:pt x="44" y="27"/>
                </a:lnTo>
                <a:lnTo>
                  <a:pt x="43" y="28"/>
                </a:lnTo>
                <a:lnTo>
                  <a:pt x="44" y="30"/>
                </a:lnTo>
                <a:lnTo>
                  <a:pt x="44" y="30"/>
                </a:lnTo>
                <a:lnTo>
                  <a:pt x="46" y="30"/>
                </a:lnTo>
                <a:lnTo>
                  <a:pt x="47" y="31"/>
                </a:lnTo>
                <a:lnTo>
                  <a:pt x="47" y="32"/>
                </a:lnTo>
                <a:lnTo>
                  <a:pt x="46" y="33"/>
                </a:lnTo>
                <a:lnTo>
                  <a:pt x="46" y="34"/>
                </a:lnTo>
                <a:lnTo>
                  <a:pt x="47" y="36"/>
                </a:lnTo>
                <a:lnTo>
                  <a:pt x="47" y="39"/>
                </a:lnTo>
                <a:lnTo>
                  <a:pt x="44" y="41"/>
                </a:lnTo>
                <a:lnTo>
                  <a:pt x="40" y="45"/>
                </a:lnTo>
                <a:lnTo>
                  <a:pt x="36" y="47"/>
                </a:lnTo>
                <a:lnTo>
                  <a:pt x="28" y="49"/>
                </a:lnTo>
                <a:lnTo>
                  <a:pt x="26" y="48"/>
                </a:lnTo>
                <a:lnTo>
                  <a:pt x="23" y="47"/>
                </a:lnTo>
                <a:lnTo>
                  <a:pt x="19" y="48"/>
                </a:lnTo>
                <a:lnTo>
                  <a:pt x="15" y="49"/>
                </a:lnTo>
                <a:lnTo>
                  <a:pt x="10" y="50"/>
                </a:lnTo>
                <a:lnTo>
                  <a:pt x="8" y="52"/>
                </a:lnTo>
                <a:lnTo>
                  <a:pt x="8" y="54"/>
                </a:lnTo>
                <a:lnTo>
                  <a:pt x="8" y="56"/>
                </a:lnTo>
                <a:lnTo>
                  <a:pt x="11" y="60"/>
                </a:lnTo>
                <a:lnTo>
                  <a:pt x="11" y="61"/>
                </a:lnTo>
                <a:lnTo>
                  <a:pt x="11" y="63"/>
                </a:lnTo>
                <a:lnTo>
                  <a:pt x="10" y="64"/>
                </a:lnTo>
                <a:lnTo>
                  <a:pt x="9" y="67"/>
                </a:lnTo>
                <a:lnTo>
                  <a:pt x="2" y="73"/>
                </a:lnTo>
                <a:lnTo>
                  <a:pt x="0" y="75"/>
                </a:lnTo>
                <a:lnTo>
                  <a:pt x="1" y="80"/>
                </a:lnTo>
                <a:lnTo>
                  <a:pt x="67" y="67"/>
                </a:lnTo>
                <a:lnTo>
                  <a:pt x="69" y="68"/>
                </a:lnTo>
                <a:lnTo>
                  <a:pt x="69" y="69"/>
                </a:lnTo>
                <a:lnTo>
                  <a:pt x="70" y="69"/>
                </a:lnTo>
                <a:lnTo>
                  <a:pt x="70" y="69"/>
                </a:lnTo>
                <a:lnTo>
                  <a:pt x="71" y="70"/>
                </a:lnTo>
                <a:lnTo>
                  <a:pt x="72" y="70"/>
                </a:lnTo>
                <a:lnTo>
                  <a:pt x="74" y="74"/>
                </a:lnTo>
                <a:lnTo>
                  <a:pt x="74" y="75"/>
                </a:lnTo>
                <a:lnTo>
                  <a:pt x="75" y="76"/>
                </a:lnTo>
                <a:lnTo>
                  <a:pt x="75" y="77"/>
                </a:lnTo>
                <a:lnTo>
                  <a:pt x="79" y="77"/>
                </a:lnTo>
                <a:lnTo>
                  <a:pt x="80" y="78"/>
                </a:lnTo>
              </a:path>
            </a:pathLst>
          </a:custGeom>
          <a:solidFill>
            <a:srgbClr val="FFBF3F"/>
          </a:solidFill>
          <a:ln w="25400">
            <a:solidFill>
              <a:schemeClr val="bg1"/>
            </a:solidFill>
            <a:round/>
            <a:headEnd/>
            <a:tailEnd/>
          </a:ln>
        </p:spPr>
        <p:txBody>
          <a:bodyPr/>
          <a:lstStyle/>
          <a:p>
            <a:endParaRPr lang="en-US"/>
          </a:p>
        </p:txBody>
      </p:sp>
      <p:sp>
        <p:nvSpPr>
          <p:cNvPr id="319522" name="Freeform 34"/>
          <p:cNvSpPr>
            <a:spLocks/>
          </p:cNvSpPr>
          <p:nvPr/>
        </p:nvSpPr>
        <p:spPr bwMode="auto">
          <a:xfrm>
            <a:off x="7089775" y="2171700"/>
            <a:ext cx="898525" cy="623888"/>
          </a:xfrm>
          <a:custGeom>
            <a:avLst/>
            <a:gdLst/>
            <a:ahLst/>
            <a:cxnLst>
              <a:cxn ang="0">
                <a:pos x="24" y="59"/>
              </a:cxn>
              <a:cxn ang="0">
                <a:pos x="67" y="51"/>
              </a:cxn>
              <a:cxn ang="0">
                <a:pos x="81" y="48"/>
              </a:cxn>
              <a:cxn ang="0">
                <a:pos x="81" y="48"/>
              </a:cxn>
              <a:cxn ang="0">
                <a:pos x="81" y="48"/>
              </a:cxn>
              <a:cxn ang="0">
                <a:pos x="82" y="46"/>
              </a:cxn>
              <a:cxn ang="0">
                <a:pos x="83" y="45"/>
              </a:cxn>
              <a:cxn ang="0">
                <a:pos x="85" y="45"/>
              </a:cxn>
              <a:cxn ang="0">
                <a:pos x="86" y="45"/>
              </a:cxn>
              <a:cxn ang="0">
                <a:pos x="90" y="42"/>
              </a:cxn>
              <a:cxn ang="0">
                <a:pos x="91" y="40"/>
              </a:cxn>
              <a:cxn ang="0">
                <a:pos x="93" y="37"/>
              </a:cxn>
              <a:cxn ang="0">
                <a:pos x="96" y="36"/>
              </a:cxn>
              <a:cxn ang="0">
                <a:pos x="96" y="35"/>
              </a:cxn>
              <a:cxn ang="0">
                <a:pos x="94" y="34"/>
              </a:cxn>
              <a:cxn ang="0">
                <a:pos x="93" y="33"/>
              </a:cxn>
              <a:cxn ang="0">
                <a:pos x="92" y="32"/>
              </a:cxn>
              <a:cxn ang="0">
                <a:pos x="91" y="32"/>
              </a:cxn>
              <a:cxn ang="0">
                <a:pos x="89" y="31"/>
              </a:cxn>
              <a:cxn ang="0">
                <a:pos x="89" y="29"/>
              </a:cxn>
              <a:cxn ang="0">
                <a:pos x="87" y="28"/>
              </a:cxn>
              <a:cxn ang="0">
                <a:pos x="86" y="28"/>
              </a:cxn>
              <a:cxn ang="0">
                <a:pos x="86" y="24"/>
              </a:cxn>
              <a:cxn ang="0">
                <a:pos x="87" y="24"/>
              </a:cxn>
              <a:cxn ang="0">
                <a:pos x="87" y="22"/>
              </a:cxn>
              <a:cxn ang="0">
                <a:pos x="85" y="20"/>
              </a:cxn>
              <a:cxn ang="0">
                <a:pos x="85" y="20"/>
              </a:cxn>
              <a:cxn ang="0">
                <a:pos x="86" y="19"/>
              </a:cxn>
              <a:cxn ang="0">
                <a:pos x="88" y="17"/>
              </a:cxn>
              <a:cxn ang="0">
                <a:pos x="89" y="14"/>
              </a:cxn>
              <a:cxn ang="0">
                <a:pos x="89" y="13"/>
              </a:cxn>
              <a:cxn ang="0">
                <a:pos x="89" y="11"/>
              </a:cxn>
              <a:cxn ang="0">
                <a:pos x="90" y="11"/>
              </a:cxn>
              <a:cxn ang="0">
                <a:pos x="89" y="10"/>
              </a:cxn>
              <a:cxn ang="0">
                <a:pos x="85" y="10"/>
              </a:cxn>
              <a:cxn ang="0">
                <a:pos x="85" y="9"/>
              </a:cxn>
              <a:cxn ang="0">
                <a:pos x="84" y="8"/>
              </a:cxn>
              <a:cxn ang="0">
                <a:pos x="84" y="7"/>
              </a:cxn>
              <a:cxn ang="0">
                <a:pos x="82" y="3"/>
              </a:cxn>
              <a:cxn ang="0">
                <a:pos x="81" y="3"/>
              </a:cxn>
              <a:cxn ang="0">
                <a:pos x="80" y="2"/>
              </a:cxn>
              <a:cxn ang="0">
                <a:pos x="80" y="2"/>
              </a:cxn>
              <a:cxn ang="0">
                <a:pos x="79" y="2"/>
              </a:cxn>
              <a:cxn ang="0">
                <a:pos x="79" y="1"/>
              </a:cxn>
              <a:cxn ang="0">
                <a:pos x="77" y="0"/>
              </a:cxn>
              <a:cxn ang="0">
                <a:pos x="11" y="13"/>
              </a:cxn>
              <a:cxn ang="0">
                <a:pos x="10" y="8"/>
              </a:cxn>
              <a:cxn ang="0">
                <a:pos x="6" y="11"/>
              </a:cxn>
              <a:cxn ang="0">
                <a:pos x="6" y="12"/>
              </a:cxn>
              <a:cxn ang="0">
                <a:pos x="5" y="11"/>
              </a:cxn>
              <a:cxn ang="0">
                <a:pos x="5" y="11"/>
              </a:cxn>
              <a:cxn ang="0">
                <a:pos x="4" y="13"/>
              </a:cxn>
              <a:cxn ang="0">
                <a:pos x="1" y="16"/>
              </a:cxn>
              <a:cxn ang="0">
                <a:pos x="0" y="16"/>
              </a:cxn>
              <a:cxn ang="0">
                <a:pos x="4" y="44"/>
              </a:cxn>
              <a:cxn ang="0">
                <a:pos x="8" y="62"/>
              </a:cxn>
              <a:cxn ang="0">
                <a:pos x="24" y="59"/>
              </a:cxn>
            </a:cxnLst>
            <a:rect l="0" t="0" r="r" b="b"/>
            <a:pathLst>
              <a:path w="96" h="62">
                <a:moveTo>
                  <a:pt x="24" y="59"/>
                </a:moveTo>
                <a:lnTo>
                  <a:pt x="67" y="51"/>
                </a:lnTo>
                <a:lnTo>
                  <a:pt x="81" y="48"/>
                </a:lnTo>
                <a:lnTo>
                  <a:pt x="81" y="48"/>
                </a:lnTo>
                <a:lnTo>
                  <a:pt x="81" y="48"/>
                </a:lnTo>
                <a:lnTo>
                  <a:pt x="82" y="46"/>
                </a:lnTo>
                <a:lnTo>
                  <a:pt x="83" y="45"/>
                </a:lnTo>
                <a:lnTo>
                  <a:pt x="85" y="45"/>
                </a:lnTo>
                <a:lnTo>
                  <a:pt x="86" y="45"/>
                </a:lnTo>
                <a:lnTo>
                  <a:pt x="90" y="42"/>
                </a:lnTo>
                <a:lnTo>
                  <a:pt x="91" y="40"/>
                </a:lnTo>
                <a:lnTo>
                  <a:pt x="93" y="37"/>
                </a:lnTo>
                <a:lnTo>
                  <a:pt x="96" y="36"/>
                </a:lnTo>
                <a:lnTo>
                  <a:pt x="96" y="35"/>
                </a:lnTo>
                <a:lnTo>
                  <a:pt x="94" y="34"/>
                </a:lnTo>
                <a:lnTo>
                  <a:pt x="93" y="33"/>
                </a:lnTo>
                <a:lnTo>
                  <a:pt x="92" y="32"/>
                </a:lnTo>
                <a:lnTo>
                  <a:pt x="91" y="32"/>
                </a:lnTo>
                <a:lnTo>
                  <a:pt x="89" y="31"/>
                </a:lnTo>
                <a:lnTo>
                  <a:pt x="89" y="29"/>
                </a:lnTo>
                <a:lnTo>
                  <a:pt x="87" y="28"/>
                </a:lnTo>
                <a:lnTo>
                  <a:pt x="86" y="28"/>
                </a:lnTo>
                <a:lnTo>
                  <a:pt x="86" y="24"/>
                </a:lnTo>
                <a:lnTo>
                  <a:pt x="87" y="24"/>
                </a:lnTo>
                <a:lnTo>
                  <a:pt x="87" y="22"/>
                </a:lnTo>
                <a:lnTo>
                  <a:pt x="85" y="20"/>
                </a:lnTo>
                <a:lnTo>
                  <a:pt x="85" y="20"/>
                </a:lnTo>
                <a:lnTo>
                  <a:pt x="86" y="19"/>
                </a:lnTo>
                <a:lnTo>
                  <a:pt x="88" y="17"/>
                </a:lnTo>
                <a:lnTo>
                  <a:pt x="89" y="14"/>
                </a:lnTo>
                <a:lnTo>
                  <a:pt x="89" y="13"/>
                </a:lnTo>
                <a:lnTo>
                  <a:pt x="89" y="11"/>
                </a:lnTo>
                <a:lnTo>
                  <a:pt x="90" y="11"/>
                </a:lnTo>
                <a:lnTo>
                  <a:pt x="89" y="10"/>
                </a:lnTo>
                <a:lnTo>
                  <a:pt x="85" y="10"/>
                </a:lnTo>
                <a:lnTo>
                  <a:pt x="85" y="9"/>
                </a:lnTo>
                <a:lnTo>
                  <a:pt x="84" y="8"/>
                </a:lnTo>
                <a:lnTo>
                  <a:pt x="84" y="7"/>
                </a:lnTo>
                <a:lnTo>
                  <a:pt x="82" y="3"/>
                </a:lnTo>
                <a:lnTo>
                  <a:pt x="81" y="3"/>
                </a:lnTo>
                <a:lnTo>
                  <a:pt x="80" y="2"/>
                </a:lnTo>
                <a:lnTo>
                  <a:pt x="80" y="2"/>
                </a:lnTo>
                <a:lnTo>
                  <a:pt x="79" y="2"/>
                </a:lnTo>
                <a:lnTo>
                  <a:pt x="79" y="1"/>
                </a:lnTo>
                <a:lnTo>
                  <a:pt x="77" y="0"/>
                </a:lnTo>
                <a:lnTo>
                  <a:pt x="11" y="13"/>
                </a:lnTo>
                <a:lnTo>
                  <a:pt x="10" y="8"/>
                </a:lnTo>
                <a:lnTo>
                  <a:pt x="6" y="11"/>
                </a:lnTo>
                <a:lnTo>
                  <a:pt x="6" y="12"/>
                </a:lnTo>
                <a:lnTo>
                  <a:pt x="5" y="11"/>
                </a:lnTo>
                <a:lnTo>
                  <a:pt x="5" y="11"/>
                </a:lnTo>
                <a:lnTo>
                  <a:pt x="4" y="13"/>
                </a:lnTo>
                <a:lnTo>
                  <a:pt x="1" y="16"/>
                </a:lnTo>
                <a:lnTo>
                  <a:pt x="0" y="16"/>
                </a:lnTo>
                <a:lnTo>
                  <a:pt x="4" y="44"/>
                </a:lnTo>
                <a:lnTo>
                  <a:pt x="8" y="62"/>
                </a:lnTo>
                <a:lnTo>
                  <a:pt x="24" y="59"/>
                </a:lnTo>
              </a:path>
            </a:pathLst>
          </a:custGeom>
          <a:solidFill>
            <a:srgbClr val="669900"/>
          </a:solidFill>
          <a:ln w="25400">
            <a:solidFill>
              <a:schemeClr val="bg1"/>
            </a:solidFill>
            <a:round/>
            <a:headEnd/>
            <a:tailEnd/>
          </a:ln>
        </p:spPr>
        <p:txBody>
          <a:bodyPr/>
          <a:lstStyle/>
          <a:p>
            <a:endParaRPr lang="en-US"/>
          </a:p>
        </p:txBody>
      </p:sp>
      <p:sp>
        <p:nvSpPr>
          <p:cNvPr id="319523" name="Freeform 35"/>
          <p:cNvSpPr>
            <a:spLocks/>
          </p:cNvSpPr>
          <p:nvPr/>
        </p:nvSpPr>
        <p:spPr bwMode="auto">
          <a:xfrm>
            <a:off x="6789738" y="2795588"/>
            <a:ext cx="1171575" cy="712787"/>
          </a:xfrm>
          <a:custGeom>
            <a:avLst/>
            <a:gdLst/>
            <a:ahLst/>
            <a:cxnLst>
              <a:cxn ang="0">
                <a:pos x="39" y="67"/>
              </a:cxn>
              <a:cxn ang="0">
                <a:pos x="32" y="68"/>
              </a:cxn>
              <a:cxn ang="0">
                <a:pos x="27" y="68"/>
              </a:cxn>
              <a:cxn ang="0">
                <a:pos x="7" y="68"/>
              </a:cxn>
              <a:cxn ang="0">
                <a:pos x="11" y="62"/>
              </a:cxn>
              <a:cxn ang="0">
                <a:pos x="13" y="59"/>
              </a:cxn>
              <a:cxn ang="0">
                <a:pos x="24" y="49"/>
              </a:cxn>
              <a:cxn ang="0">
                <a:pos x="26" y="53"/>
              </a:cxn>
              <a:cxn ang="0">
                <a:pos x="33" y="53"/>
              </a:cxn>
              <a:cxn ang="0">
                <a:pos x="36" y="52"/>
              </a:cxn>
              <a:cxn ang="0">
                <a:pos x="42" y="51"/>
              </a:cxn>
              <a:cxn ang="0">
                <a:pos x="44" y="49"/>
              </a:cxn>
              <a:cxn ang="0">
                <a:pos x="51" y="43"/>
              </a:cxn>
              <a:cxn ang="0">
                <a:pos x="54" y="34"/>
              </a:cxn>
              <a:cxn ang="0">
                <a:pos x="60" y="22"/>
              </a:cxn>
              <a:cxn ang="0">
                <a:pos x="63" y="23"/>
              </a:cxn>
              <a:cxn ang="0">
                <a:pos x="67" y="14"/>
              </a:cxn>
              <a:cxn ang="0">
                <a:pos x="72" y="11"/>
              </a:cxn>
              <a:cxn ang="0">
                <a:pos x="75" y="6"/>
              </a:cxn>
              <a:cxn ang="0">
                <a:pos x="75" y="1"/>
              </a:cxn>
              <a:cxn ang="0">
                <a:pos x="83" y="4"/>
              </a:cxn>
              <a:cxn ang="0">
                <a:pos x="85" y="0"/>
              </a:cxn>
              <a:cxn ang="0">
                <a:pos x="89" y="1"/>
              </a:cxn>
              <a:cxn ang="0">
                <a:pos x="93" y="5"/>
              </a:cxn>
              <a:cxn ang="0">
                <a:pos x="98" y="9"/>
              </a:cxn>
              <a:cxn ang="0">
                <a:pos x="95" y="17"/>
              </a:cxn>
              <a:cxn ang="0">
                <a:pos x="99" y="18"/>
              </a:cxn>
              <a:cxn ang="0">
                <a:pos x="103" y="21"/>
              </a:cxn>
              <a:cxn ang="0">
                <a:pos x="106" y="21"/>
              </a:cxn>
              <a:cxn ang="0">
                <a:pos x="113" y="24"/>
              </a:cxn>
              <a:cxn ang="0">
                <a:pos x="113" y="27"/>
              </a:cxn>
              <a:cxn ang="0">
                <a:pos x="112" y="31"/>
              </a:cxn>
              <a:cxn ang="0">
                <a:pos x="116" y="35"/>
              </a:cxn>
              <a:cxn ang="0">
                <a:pos x="113" y="36"/>
              </a:cxn>
              <a:cxn ang="0">
                <a:pos x="114" y="37"/>
              </a:cxn>
              <a:cxn ang="0">
                <a:pos x="112" y="38"/>
              </a:cxn>
              <a:cxn ang="0">
                <a:pos x="115" y="40"/>
              </a:cxn>
              <a:cxn ang="0">
                <a:pos x="115" y="44"/>
              </a:cxn>
              <a:cxn ang="0">
                <a:pos x="112" y="44"/>
              </a:cxn>
              <a:cxn ang="0">
                <a:pos x="117" y="45"/>
              </a:cxn>
              <a:cxn ang="0">
                <a:pos x="123" y="44"/>
              </a:cxn>
              <a:cxn ang="0">
                <a:pos x="124" y="51"/>
              </a:cxn>
            </a:cxnLst>
            <a:rect l="0" t="0" r="r" b="b"/>
            <a:pathLst>
              <a:path w="125" h="71">
                <a:moveTo>
                  <a:pt x="123" y="52"/>
                </a:moveTo>
                <a:lnTo>
                  <a:pt x="82" y="60"/>
                </a:lnTo>
                <a:lnTo>
                  <a:pt x="39" y="67"/>
                </a:lnTo>
                <a:lnTo>
                  <a:pt x="38" y="67"/>
                </a:lnTo>
                <a:lnTo>
                  <a:pt x="36" y="67"/>
                </a:lnTo>
                <a:lnTo>
                  <a:pt x="32" y="68"/>
                </a:lnTo>
                <a:lnTo>
                  <a:pt x="32" y="67"/>
                </a:lnTo>
                <a:lnTo>
                  <a:pt x="27" y="68"/>
                </a:lnTo>
                <a:lnTo>
                  <a:pt x="27" y="68"/>
                </a:lnTo>
                <a:lnTo>
                  <a:pt x="0" y="71"/>
                </a:lnTo>
                <a:lnTo>
                  <a:pt x="1" y="70"/>
                </a:lnTo>
                <a:lnTo>
                  <a:pt x="7" y="68"/>
                </a:lnTo>
                <a:lnTo>
                  <a:pt x="7" y="66"/>
                </a:lnTo>
                <a:lnTo>
                  <a:pt x="11" y="64"/>
                </a:lnTo>
                <a:lnTo>
                  <a:pt x="11" y="62"/>
                </a:lnTo>
                <a:lnTo>
                  <a:pt x="11" y="62"/>
                </a:lnTo>
                <a:lnTo>
                  <a:pt x="13" y="61"/>
                </a:lnTo>
                <a:lnTo>
                  <a:pt x="13" y="59"/>
                </a:lnTo>
                <a:lnTo>
                  <a:pt x="15" y="57"/>
                </a:lnTo>
                <a:lnTo>
                  <a:pt x="23" y="50"/>
                </a:lnTo>
                <a:lnTo>
                  <a:pt x="24" y="49"/>
                </a:lnTo>
                <a:lnTo>
                  <a:pt x="24" y="49"/>
                </a:lnTo>
                <a:lnTo>
                  <a:pt x="24" y="51"/>
                </a:lnTo>
                <a:lnTo>
                  <a:pt x="26" y="53"/>
                </a:lnTo>
                <a:lnTo>
                  <a:pt x="30" y="54"/>
                </a:lnTo>
                <a:lnTo>
                  <a:pt x="31" y="54"/>
                </a:lnTo>
                <a:lnTo>
                  <a:pt x="33" y="53"/>
                </a:lnTo>
                <a:lnTo>
                  <a:pt x="34" y="52"/>
                </a:lnTo>
                <a:lnTo>
                  <a:pt x="35" y="51"/>
                </a:lnTo>
                <a:lnTo>
                  <a:pt x="36" y="52"/>
                </a:lnTo>
                <a:lnTo>
                  <a:pt x="37" y="53"/>
                </a:lnTo>
                <a:lnTo>
                  <a:pt x="38" y="52"/>
                </a:lnTo>
                <a:lnTo>
                  <a:pt x="42" y="51"/>
                </a:lnTo>
                <a:lnTo>
                  <a:pt x="43" y="48"/>
                </a:lnTo>
                <a:lnTo>
                  <a:pt x="43" y="48"/>
                </a:lnTo>
                <a:lnTo>
                  <a:pt x="44" y="49"/>
                </a:lnTo>
                <a:lnTo>
                  <a:pt x="48" y="46"/>
                </a:lnTo>
                <a:lnTo>
                  <a:pt x="49" y="47"/>
                </a:lnTo>
                <a:lnTo>
                  <a:pt x="51" y="43"/>
                </a:lnTo>
                <a:lnTo>
                  <a:pt x="51" y="42"/>
                </a:lnTo>
                <a:lnTo>
                  <a:pt x="51" y="39"/>
                </a:lnTo>
                <a:lnTo>
                  <a:pt x="54" y="34"/>
                </a:lnTo>
                <a:lnTo>
                  <a:pt x="57" y="21"/>
                </a:lnTo>
                <a:lnTo>
                  <a:pt x="58" y="21"/>
                </a:lnTo>
                <a:lnTo>
                  <a:pt x="60" y="22"/>
                </a:lnTo>
                <a:lnTo>
                  <a:pt x="60" y="23"/>
                </a:lnTo>
                <a:lnTo>
                  <a:pt x="61" y="24"/>
                </a:lnTo>
                <a:lnTo>
                  <a:pt x="63" y="23"/>
                </a:lnTo>
                <a:lnTo>
                  <a:pt x="65" y="21"/>
                </a:lnTo>
                <a:lnTo>
                  <a:pt x="66" y="16"/>
                </a:lnTo>
                <a:lnTo>
                  <a:pt x="67" y="14"/>
                </a:lnTo>
                <a:lnTo>
                  <a:pt x="69" y="15"/>
                </a:lnTo>
                <a:lnTo>
                  <a:pt x="71" y="12"/>
                </a:lnTo>
                <a:lnTo>
                  <a:pt x="72" y="11"/>
                </a:lnTo>
                <a:lnTo>
                  <a:pt x="73" y="10"/>
                </a:lnTo>
                <a:lnTo>
                  <a:pt x="74" y="7"/>
                </a:lnTo>
                <a:lnTo>
                  <a:pt x="75" y="6"/>
                </a:lnTo>
                <a:lnTo>
                  <a:pt x="75" y="5"/>
                </a:lnTo>
                <a:lnTo>
                  <a:pt x="74" y="5"/>
                </a:lnTo>
                <a:lnTo>
                  <a:pt x="75" y="1"/>
                </a:lnTo>
                <a:lnTo>
                  <a:pt x="75" y="0"/>
                </a:lnTo>
                <a:lnTo>
                  <a:pt x="76" y="0"/>
                </a:lnTo>
                <a:lnTo>
                  <a:pt x="83" y="4"/>
                </a:lnTo>
                <a:lnTo>
                  <a:pt x="84" y="5"/>
                </a:lnTo>
                <a:lnTo>
                  <a:pt x="84" y="5"/>
                </a:lnTo>
                <a:lnTo>
                  <a:pt x="85" y="0"/>
                </a:lnTo>
                <a:lnTo>
                  <a:pt x="86" y="0"/>
                </a:lnTo>
                <a:lnTo>
                  <a:pt x="88" y="1"/>
                </a:lnTo>
                <a:lnTo>
                  <a:pt x="89" y="1"/>
                </a:lnTo>
                <a:lnTo>
                  <a:pt x="89" y="3"/>
                </a:lnTo>
                <a:lnTo>
                  <a:pt x="90" y="5"/>
                </a:lnTo>
                <a:lnTo>
                  <a:pt x="93" y="5"/>
                </a:lnTo>
                <a:lnTo>
                  <a:pt x="95" y="6"/>
                </a:lnTo>
                <a:lnTo>
                  <a:pt x="97" y="7"/>
                </a:lnTo>
                <a:lnTo>
                  <a:pt x="98" y="9"/>
                </a:lnTo>
                <a:lnTo>
                  <a:pt x="98" y="10"/>
                </a:lnTo>
                <a:lnTo>
                  <a:pt x="96" y="14"/>
                </a:lnTo>
                <a:lnTo>
                  <a:pt x="95" y="17"/>
                </a:lnTo>
                <a:lnTo>
                  <a:pt x="95" y="19"/>
                </a:lnTo>
                <a:lnTo>
                  <a:pt x="97" y="19"/>
                </a:lnTo>
                <a:lnTo>
                  <a:pt x="99" y="18"/>
                </a:lnTo>
                <a:lnTo>
                  <a:pt x="101" y="20"/>
                </a:lnTo>
                <a:lnTo>
                  <a:pt x="102" y="20"/>
                </a:lnTo>
                <a:lnTo>
                  <a:pt x="103" y="21"/>
                </a:lnTo>
                <a:lnTo>
                  <a:pt x="104" y="22"/>
                </a:lnTo>
                <a:lnTo>
                  <a:pt x="105" y="22"/>
                </a:lnTo>
                <a:lnTo>
                  <a:pt x="106" y="21"/>
                </a:lnTo>
                <a:lnTo>
                  <a:pt x="107" y="21"/>
                </a:lnTo>
                <a:lnTo>
                  <a:pt x="110" y="23"/>
                </a:lnTo>
                <a:lnTo>
                  <a:pt x="113" y="24"/>
                </a:lnTo>
                <a:lnTo>
                  <a:pt x="114" y="26"/>
                </a:lnTo>
                <a:lnTo>
                  <a:pt x="114" y="26"/>
                </a:lnTo>
                <a:lnTo>
                  <a:pt x="113" y="27"/>
                </a:lnTo>
                <a:lnTo>
                  <a:pt x="114" y="30"/>
                </a:lnTo>
                <a:lnTo>
                  <a:pt x="113" y="30"/>
                </a:lnTo>
                <a:lnTo>
                  <a:pt x="112" y="31"/>
                </a:lnTo>
                <a:lnTo>
                  <a:pt x="112" y="31"/>
                </a:lnTo>
                <a:lnTo>
                  <a:pt x="115" y="33"/>
                </a:lnTo>
                <a:lnTo>
                  <a:pt x="116" y="35"/>
                </a:lnTo>
                <a:lnTo>
                  <a:pt x="116" y="35"/>
                </a:lnTo>
                <a:lnTo>
                  <a:pt x="116" y="36"/>
                </a:lnTo>
                <a:lnTo>
                  <a:pt x="113" y="36"/>
                </a:lnTo>
                <a:lnTo>
                  <a:pt x="113" y="37"/>
                </a:lnTo>
                <a:lnTo>
                  <a:pt x="114" y="37"/>
                </a:lnTo>
                <a:lnTo>
                  <a:pt x="114" y="37"/>
                </a:lnTo>
                <a:lnTo>
                  <a:pt x="114" y="38"/>
                </a:lnTo>
                <a:lnTo>
                  <a:pt x="113" y="39"/>
                </a:lnTo>
                <a:lnTo>
                  <a:pt x="112" y="38"/>
                </a:lnTo>
                <a:lnTo>
                  <a:pt x="112" y="39"/>
                </a:lnTo>
                <a:lnTo>
                  <a:pt x="113" y="40"/>
                </a:lnTo>
                <a:lnTo>
                  <a:pt x="115" y="40"/>
                </a:lnTo>
                <a:lnTo>
                  <a:pt x="117" y="41"/>
                </a:lnTo>
                <a:lnTo>
                  <a:pt x="117" y="42"/>
                </a:lnTo>
                <a:lnTo>
                  <a:pt x="115" y="44"/>
                </a:lnTo>
                <a:lnTo>
                  <a:pt x="114" y="44"/>
                </a:lnTo>
                <a:lnTo>
                  <a:pt x="112" y="43"/>
                </a:lnTo>
                <a:lnTo>
                  <a:pt x="112" y="44"/>
                </a:lnTo>
                <a:lnTo>
                  <a:pt x="113" y="45"/>
                </a:lnTo>
                <a:lnTo>
                  <a:pt x="115" y="46"/>
                </a:lnTo>
                <a:lnTo>
                  <a:pt x="117" y="45"/>
                </a:lnTo>
                <a:lnTo>
                  <a:pt x="119" y="44"/>
                </a:lnTo>
                <a:lnTo>
                  <a:pt x="120" y="44"/>
                </a:lnTo>
                <a:lnTo>
                  <a:pt x="123" y="44"/>
                </a:lnTo>
                <a:lnTo>
                  <a:pt x="123" y="44"/>
                </a:lnTo>
                <a:lnTo>
                  <a:pt x="125" y="50"/>
                </a:lnTo>
                <a:lnTo>
                  <a:pt x="124" y="51"/>
                </a:lnTo>
                <a:lnTo>
                  <a:pt x="123" y="51"/>
                </a:lnTo>
                <a:lnTo>
                  <a:pt x="123" y="52"/>
                </a:lnTo>
              </a:path>
            </a:pathLst>
          </a:custGeom>
          <a:solidFill>
            <a:srgbClr val="FFBF3F"/>
          </a:solidFill>
          <a:ln w="25400">
            <a:solidFill>
              <a:schemeClr val="bg1"/>
            </a:solidFill>
            <a:round/>
            <a:headEnd/>
            <a:tailEnd/>
          </a:ln>
        </p:spPr>
        <p:txBody>
          <a:bodyPr/>
          <a:lstStyle/>
          <a:p>
            <a:endParaRPr lang="en-US"/>
          </a:p>
        </p:txBody>
      </p:sp>
      <p:sp>
        <p:nvSpPr>
          <p:cNvPr id="319524" name="Freeform 36"/>
          <p:cNvSpPr>
            <a:spLocks/>
          </p:cNvSpPr>
          <p:nvPr/>
        </p:nvSpPr>
        <p:spPr bwMode="auto">
          <a:xfrm>
            <a:off x="6667500" y="3317875"/>
            <a:ext cx="1358900" cy="622300"/>
          </a:xfrm>
          <a:custGeom>
            <a:avLst/>
            <a:gdLst/>
            <a:ahLst/>
            <a:cxnLst>
              <a:cxn ang="0">
                <a:pos x="2" y="50"/>
              </a:cxn>
              <a:cxn ang="0">
                <a:pos x="4" y="48"/>
              </a:cxn>
              <a:cxn ang="0">
                <a:pos x="6" y="44"/>
              </a:cxn>
              <a:cxn ang="0">
                <a:pos x="17" y="38"/>
              </a:cxn>
              <a:cxn ang="0">
                <a:pos x="22" y="33"/>
              </a:cxn>
              <a:cxn ang="0">
                <a:pos x="24" y="32"/>
              </a:cxn>
              <a:cxn ang="0">
                <a:pos x="26" y="31"/>
              </a:cxn>
              <a:cxn ang="0">
                <a:pos x="28" y="30"/>
              </a:cxn>
              <a:cxn ang="0">
                <a:pos x="34" y="28"/>
              </a:cxn>
              <a:cxn ang="0">
                <a:pos x="40" y="20"/>
              </a:cxn>
              <a:cxn ang="0">
                <a:pos x="40" y="16"/>
              </a:cxn>
              <a:cxn ang="0">
                <a:pos x="44" y="16"/>
              </a:cxn>
              <a:cxn ang="0">
                <a:pos x="52" y="15"/>
              </a:cxn>
              <a:cxn ang="0">
                <a:pos x="137" y="1"/>
              </a:cxn>
              <a:cxn ang="0">
                <a:pos x="139" y="2"/>
              </a:cxn>
              <a:cxn ang="0">
                <a:pos x="141" y="6"/>
              </a:cxn>
              <a:cxn ang="0">
                <a:pos x="141" y="7"/>
              </a:cxn>
              <a:cxn ang="0">
                <a:pos x="138" y="6"/>
              </a:cxn>
              <a:cxn ang="0">
                <a:pos x="137" y="7"/>
              </a:cxn>
              <a:cxn ang="0">
                <a:pos x="132" y="10"/>
              </a:cxn>
              <a:cxn ang="0">
                <a:pos x="128" y="14"/>
              </a:cxn>
              <a:cxn ang="0">
                <a:pos x="129" y="14"/>
              </a:cxn>
              <a:cxn ang="0">
                <a:pos x="136" y="11"/>
              </a:cxn>
              <a:cxn ang="0">
                <a:pos x="138" y="13"/>
              </a:cxn>
              <a:cxn ang="0">
                <a:pos x="140" y="14"/>
              </a:cxn>
              <a:cxn ang="0">
                <a:pos x="143" y="11"/>
              </a:cxn>
              <a:cxn ang="0">
                <a:pos x="145" y="17"/>
              </a:cxn>
              <a:cxn ang="0">
                <a:pos x="142" y="21"/>
              </a:cxn>
              <a:cxn ang="0">
                <a:pos x="139" y="24"/>
              </a:cxn>
              <a:cxn ang="0">
                <a:pos x="134" y="24"/>
              </a:cxn>
              <a:cxn ang="0">
                <a:pos x="133" y="23"/>
              </a:cxn>
              <a:cxn ang="0">
                <a:pos x="132" y="22"/>
              </a:cxn>
              <a:cxn ang="0">
                <a:pos x="131" y="25"/>
              </a:cxn>
              <a:cxn ang="0">
                <a:pos x="133" y="26"/>
              </a:cxn>
              <a:cxn ang="0">
                <a:pos x="134" y="30"/>
              </a:cxn>
              <a:cxn ang="0">
                <a:pos x="128" y="33"/>
              </a:cxn>
              <a:cxn ang="0">
                <a:pos x="128" y="35"/>
              </a:cxn>
              <a:cxn ang="0">
                <a:pos x="136" y="32"/>
              </a:cxn>
              <a:cxn ang="0">
                <a:pos x="139" y="33"/>
              </a:cxn>
              <a:cxn ang="0">
                <a:pos x="132" y="39"/>
              </a:cxn>
              <a:cxn ang="0">
                <a:pos x="125" y="44"/>
              </a:cxn>
              <a:cxn ang="0">
                <a:pos x="124" y="45"/>
              </a:cxn>
              <a:cxn ang="0">
                <a:pos x="117" y="54"/>
              </a:cxn>
              <a:cxn ang="0">
                <a:pos x="113" y="61"/>
              </a:cxn>
              <a:cxn ang="0">
                <a:pos x="84" y="47"/>
              </a:cxn>
              <a:cxn ang="0">
                <a:pos x="61" y="44"/>
              </a:cxn>
              <a:cxn ang="0">
                <a:pos x="59" y="44"/>
              </a:cxn>
              <a:cxn ang="0">
                <a:pos x="37" y="46"/>
              </a:cxn>
              <a:cxn ang="0">
                <a:pos x="32" y="49"/>
              </a:cxn>
              <a:cxn ang="0">
                <a:pos x="0" y="55"/>
              </a:cxn>
            </a:cxnLst>
            <a:rect l="0" t="0" r="r" b="b"/>
            <a:pathLst>
              <a:path w="145" h="62">
                <a:moveTo>
                  <a:pt x="0" y="55"/>
                </a:moveTo>
                <a:lnTo>
                  <a:pt x="1" y="50"/>
                </a:lnTo>
                <a:lnTo>
                  <a:pt x="2" y="50"/>
                </a:lnTo>
                <a:lnTo>
                  <a:pt x="3" y="50"/>
                </a:lnTo>
                <a:lnTo>
                  <a:pt x="4" y="49"/>
                </a:lnTo>
                <a:lnTo>
                  <a:pt x="4" y="48"/>
                </a:lnTo>
                <a:lnTo>
                  <a:pt x="4" y="47"/>
                </a:lnTo>
                <a:lnTo>
                  <a:pt x="5" y="46"/>
                </a:lnTo>
                <a:lnTo>
                  <a:pt x="6" y="44"/>
                </a:lnTo>
                <a:lnTo>
                  <a:pt x="9" y="43"/>
                </a:lnTo>
                <a:lnTo>
                  <a:pt x="13" y="42"/>
                </a:lnTo>
                <a:lnTo>
                  <a:pt x="17" y="38"/>
                </a:lnTo>
                <a:lnTo>
                  <a:pt x="19" y="38"/>
                </a:lnTo>
                <a:lnTo>
                  <a:pt x="21" y="35"/>
                </a:lnTo>
                <a:lnTo>
                  <a:pt x="22" y="33"/>
                </a:lnTo>
                <a:lnTo>
                  <a:pt x="22" y="33"/>
                </a:lnTo>
                <a:lnTo>
                  <a:pt x="23" y="33"/>
                </a:lnTo>
                <a:lnTo>
                  <a:pt x="24" y="32"/>
                </a:lnTo>
                <a:lnTo>
                  <a:pt x="24" y="32"/>
                </a:lnTo>
                <a:lnTo>
                  <a:pt x="25" y="30"/>
                </a:lnTo>
                <a:lnTo>
                  <a:pt x="26" y="31"/>
                </a:lnTo>
                <a:lnTo>
                  <a:pt x="27" y="31"/>
                </a:lnTo>
                <a:lnTo>
                  <a:pt x="28" y="31"/>
                </a:lnTo>
                <a:lnTo>
                  <a:pt x="28" y="30"/>
                </a:lnTo>
                <a:lnTo>
                  <a:pt x="30" y="28"/>
                </a:lnTo>
                <a:lnTo>
                  <a:pt x="32" y="28"/>
                </a:lnTo>
                <a:lnTo>
                  <a:pt x="34" y="28"/>
                </a:lnTo>
                <a:lnTo>
                  <a:pt x="37" y="23"/>
                </a:lnTo>
                <a:lnTo>
                  <a:pt x="40" y="22"/>
                </a:lnTo>
                <a:lnTo>
                  <a:pt x="40" y="20"/>
                </a:lnTo>
                <a:lnTo>
                  <a:pt x="40" y="19"/>
                </a:lnTo>
                <a:lnTo>
                  <a:pt x="40" y="17"/>
                </a:lnTo>
                <a:lnTo>
                  <a:pt x="40" y="16"/>
                </a:lnTo>
                <a:lnTo>
                  <a:pt x="40" y="16"/>
                </a:lnTo>
                <a:lnTo>
                  <a:pt x="45" y="15"/>
                </a:lnTo>
                <a:lnTo>
                  <a:pt x="44" y="16"/>
                </a:lnTo>
                <a:lnTo>
                  <a:pt x="49" y="15"/>
                </a:lnTo>
                <a:lnTo>
                  <a:pt x="51" y="15"/>
                </a:lnTo>
                <a:lnTo>
                  <a:pt x="52" y="15"/>
                </a:lnTo>
                <a:lnTo>
                  <a:pt x="95" y="8"/>
                </a:lnTo>
                <a:lnTo>
                  <a:pt x="136" y="0"/>
                </a:lnTo>
                <a:lnTo>
                  <a:pt x="137" y="1"/>
                </a:lnTo>
                <a:lnTo>
                  <a:pt x="137" y="1"/>
                </a:lnTo>
                <a:lnTo>
                  <a:pt x="138" y="2"/>
                </a:lnTo>
                <a:lnTo>
                  <a:pt x="139" y="2"/>
                </a:lnTo>
                <a:lnTo>
                  <a:pt x="140" y="3"/>
                </a:lnTo>
                <a:lnTo>
                  <a:pt x="140" y="4"/>
                </a:lnTo>
                <a:lnTo>
                  <a:pt x="141" y="6"/>
                </a:lnTo>
                <a:lnTo>
                  <a:pt x="141" y="7"/>
                </a:lnTo>
                <a:lnTo>
                  <a:pt x="141" y="7"/>
                </a:lnTo>
                <a:lnTo>
                  <a:pt x="141" y="7"/>
                </a:lnTo>
                <a:lnTo>
                  <a:pt x="140" y="6"/>
                </a:lnTo>
                <a:lnTo>
                  <a:pt x="139" y="6"/>
                </a:lnTo>
                <a:lnTo>
                  <a:pt x="138" y="6"/>
                </a:lnTo>
                <a:lnTo>
                  <a:pt x="137" y="6"/>
                </a:lnTo>
                <a:lnTo>
                  <a:pt x="137" y="6"/>
                </a:lnTo>
                <a:lnTo>
                  <a:pt x="137" y="7"/>
                </a:lnTo>
                <a:lnTo>
                  <a:pt x="137" y="8"/>
                </a:lnTo>
                <a:lnTo>
                  <a:pt x="133" y="9"/>
                </a:lnTo>
                <a:lnTo>
                  <a:pt x="132" y="10"/>
                </a:lnTo>
                <a:lnTo>
                  <a:pt x="131" y="12"/>
                </a:lnTo>
                <a:lnTo>
                  <a:pt x="128" y="12"/>
                </a:lnTo>
                <a:lnTo>
                  <a:pt x="128" y="14"/>
                </a:lnTo>
                <a:lnTo>
                  <a:pt x="128" y="14"/>
                </a:lnTo>
                <a:lnTo>
                  <a:pt x="128" y="14"/>
                </a:lnTo>
                <a:lnTo>
                  <a:pt x="129" y="14"/>
                </a:lnTo>
                <a:lnTo>
                  <a:pt x="132" y="13"/>
                </a:lnTo>
                <a:lnTo>
                  <a:pt x="134" y="12"/>
                </a:lnTo>
                <a:lnTo>
                  <a:pt x="136" y="11"/>
                </a:lnTo>
                <a:lnTo>
                  <a:pt x="138" y="11"/>
                </a:lnTo>
                <a:lnTo>
                  <a:pt x="139" y="12"/>
                </a:lnTo>
                <a:lnTo>
                  <a:pt x="138" y="13"/>
                </a:lnTo>
                <a:lnTo>
                  <a:pt x="139" y="14"/>
                </a:lnTo>
                <a:lnTo>
                  <a:pt x="139" y="14"/>
                </a:lnTo>
                <a:lnTo>
                  <a:pt x="140" y="14"/>
                </a:lnTo>
                <a:lnTo>
                  <a:pt x="141" y="13"/>
                </a:lnTo>
                <a:lnTo>
                  <a:pt x="142" y="11"/>
                </a:lnTo>
                <a:lnTo>
                  <a:pt x="143" y="11"/>
                </a:lnTo>
                <a:lnTo>
                  <a:pt x="144" y="13"/>
                </a:lnTo>
                <a:lnTo>
                  <a:pt x="145" y="16"/>
                </a:lnTo>
                <a:lnTo>
                  <a:pt x="145" y="17"/>
                </a:lnTo>
                <a:lnTo>
                  <a:pt x="145" y="18"/>
                </a:lnTo>
                <a:lnTo>
                  <a:pt x="143" y="20"/>
                </a:lnTo>
                <a:lnTo>
                  <a:pt x="142" y="21"/>
                </a:lnTo>
                <a:lnTo>
                  <a:pt x="142" y="22"/>
                </a:lnTo>
                <a:lnTo>
                  <a:pt x="140" y="23"/>
                </a:lnTo>
                <a:lnTo>
                  <a:pt x="139" y="24"/>
                </a:lnTo>
                <a:lnTo>
                  <a:pt x="138" y="24"/>
                </a:lnTo>
                <a:lnTo>
                  <a:pt x="135" y="24"/>
                </a:lnTo>
                <a:lnTo>
                  <a:pt x="134" y="24"/>
                </a:lnTo>
                <a:lnTo>
                  <a:pt x="134" y="24"/>
                </a:lnTo>
                <a:lnTo>
                  <a:pt x="134" y="24"/>
                </a:lnTo>
                <a:lnTo>
                  <a:pt x="133" y="23"/>
                </a:lnTo>
                <a:lnTo>
                  <a:pt x="133" y="22"/>
                </a:lnTo>
                <a:lnTo>
                  <a:pt x="133" y="22"/>
                </a:lnTo>
                <a:lnTo>
                  <a:pt x="132" y="22"/>
                </a:lnTo>
                <a:lnTo>
                  <a:pt x="131" y="22"/>
                </a:lnTo>
                <a:lnTo>
                  <a:pt x="132" y="25"/>
                </a:lnTo>
                <a:lnTo>
                  <a:pt x="131" y="25"/>
                </a:lnTo>
                <a:lnTo>
                  <a:pt x="131" y="25"/>
                </a:lnTo>
                <a:lnTo>
                  <a:pt x="132" y="26"/>
                </a:lnTo>
                <a:lnTo>
                  <a:pt x="133" y="26"/>
                </a:lnTo>
                <a:lnTo>
                  <a:pt x="134" y="28"/>
                </a:lnTo>
                <a:lnTo>
                  <a:pt x="133" y="29"/>
                </a:lnTo>
                <a:lnTo>
                  <a:pt x="134" y="30"/>
                </a:lnTo>
                <a:lnTo>
                  <a:pt x="131" y="34"/>
                </a:lnTo>
                <a:lnTo>
                  <a:pt x="130" y="34"/>
                </a:lnTo>
                <a:lnTo>
                  <a:pt x="128" y="33"/>
                </a:lnTo>
                <a:lnTo>
                  <a:pt x="127" y="33"/>
                </a:lnTo>
                <a:lnTo>
                  <a:pt x="126" y="34"/>
                </a:lnTo>
                <a:lnTo>
                  <a:pt x="128" y="35"/>
                </a:lnTo>
                <a:lnTo>
                  <a:pt x="131" y="35"/>
                </a:lnTo>
                <a:lnTo>
                  <a:pt x="133" y="34"/>
                </a:lnTo>
                <a:lnTo>
                  <a:pt x="136" y="32"/>
                </a:lnTo>
                <a:lnTo>
                  <a:pt x="137" y="31"/>
                </a:lnTo>
                <a:lnTo>
                  <a:pt x="137" y="32"/>
                </a:lnTo>
                <a:lnTo>
                  <a:pt x="139" y="33"/>
                </a:lnTo>
                <a:lnTo>
                  <a:pt x="137" y="35"/>
                </a:lnTo>
                <a:lnTo>
                  <a:pt x="135" y="38"/>
                </a:lnTo>
                <a:lnTo>
                  <a:pt x="132" y="39"/>
                </a:lnTo>
                <a:lnTo>
                  <a:pt x="131" y="39"/>
                </a:lnTo>
                <a:lnTo>
                  <a:pt x="128" y="40"/>
                </a:lnTo>
                <a:lnTo>
                  <a:pt x="125" y="44"/>
                </a:lnTo>
                <a:lnTo>
                  <a:pt x="123" y="45"/>
                </a:lnTo>
                <a:lnTo>
                  <a:pt x="123" y="45"/>
                </a:lnTo>
                <a:lnTo>
                  <a:pt x="124" y="45"/>
                </a:lnTo>
                <a:lnTo>
                  <a:pt x="120" y="47"/>
                </a:lnTo>
                <a:lnTo>
                  <a:pt x="119" y="50"/>
                </a:lnTo>
                <a:lnTo>
                  <a:pt x="117" y="54"/>
                </a:lnTo>
                <a:lnTo>
                  <a:pt x="116" y="59"/>
                </a:lnTo>
                <a:lnTo>
                  <a:pt x="115" y="60"/>
                </a:lnTo>
                <a:lnTo>
                  <a:pt x="113" y="61"/>
                </a:lnTo>
                <a:lnTo>
                  <a:pt x="107" y="62"/>
                </a:lnTo>
                <a:lnTo>
                  <a:pt x="106" y="62"/>
                </a:lnTo>
                <a:lnTo>
                  <a:pt x="84" y="47"/>
                </a:lnTo>
                <a:lnTo>
                  <a:pt x="65" y="50"/>
                </a:lnTo>
                <a:lnTo>
                  <a:pt x="65" y="47"/>
                </a:lnTo>
                <a:lnTo>
                  <a:pt x="61" y="44"/>
                </a:lnTo>
                <a:lnTo>
                  <a:pt x="60" y="45"/>
                </a:lnTo>
                <a:lnTo>
                  <a:pt x="59" y="44"/>
                </a:lnTo>
                <a:lnTo>
                  <a:pt x="59" y="44"/>
                </a:lnTo>
                <a:lnTo>
                  <a:pt x="59" y="43"/>
                </a:lnTo>
                <a:lnTo>
                  <a:pt x="37" y="46"/>
                </a:lnTo>
                <a:lnTo>
                  <a:pt x="37" y="46"/>
                </a:lnTo>
                <a:lnTo>
                  <a:pt x="36" y="46"/>
                </a:lnTo>
                <a:lnTo>
                  <a:pt x="32" y="48"/>
                </a:lnTo>
                <a:lnTo>
                  <a:pt x="32" y="49"/>
                </a:lnTo>
                <a:lnTo>
                  <a:pt x="30" y="49"/>
                </a:lnTo>
                <a:lnTo>
                  <a:pt x="25" y="52"/>
                </a:lnTo>
                <a:lnTo>
                  <a:pt x="0" y="55"/>
                </a:lnTo>
              </a:path>
            </a:pathLst>
          </a:custGeom>
          <a:solidFill>
            <a:srgbClr val="FFBF3F"/>
          </a:solidFill>
          <a:ln w="25400">
            <a:solidFill>
              <a:schemeClr val="bg1"/>
            </a:solidFill>
            <a:round/>
            <a:headEnd/>
            <a:tailEnd/>
          </a:ln>
        </p:spPr>
        <p:txBody>
          <a:bodyPr/>
          <a:lstStyle/>
          <a:p>
            <a:endParaRPr lang="en-US"/>
          </a:p>
        </p:txBody>
      </p:sp>
      <p:sp>
        <p:nvSpPr>
          <p:cNvPr id="319525" name="Freeform 37"/>
          <p:cNvSpPr>
            <a:spLocks/>
          </p:cNvSpPr>
          <p:nvPr/>
        </p:nvSpPr>
        <p:spPr bwMode="auto">
          <a:xfrm>
            <a:off x="6873875" y="3749675"/>
            <a:ext cx="787400" cy="642938"/>
          </a:xfrm>
          <a:custGeom>
            <a:avLst/>
            <a:gdLst/>
            <a:ahLst/>
            <a:cxnLst>
              <a:cxn ang="0">
                <a:pos x="49" y="64"/>
              </a:cxn>
              <a:cxn ang="0">
                <a:pos x="46" y="63"/>
              </a:cxn>
              <a:cxn ang="0">
                <a:pos x="45" y="58"/>
              </a:cxn>
              <a:cxn ang="0">
                <a:pos x="40" y="54"/>
              </a:cxn>
              <a:cxn ang="0">
                <a:pos x="37" y="48"/>
              </a:cxn>
              <a:cxn ang="0">
                <a:pos x="35" y="45"/>
              </a:cxn>
              <a:cxn ang="0">
                <a:pos x="30" y="41"/>
              </a:cxn>
              <a:cxn ang="0">
                <a:pos x="28" y="39"/>
              </a:cxn>
              <a:cxn ang="0">
                <a:pos x="26" y="36"/>
              </a:cxn>
              <a:cxn ang="0">
                <a:pos x="18" y="30"/>
              </a:cxn>
              <a:cxn ang="0">
                <a:pos x="15" y="28"/>
              </a:cxn>
              <a:cxn ang="0">
                <a:pos x="11" y="22"/>
              </a:cxn>
              <a:cxn ang="0">
                <a:pos x="9" y="20"/>
              </a:cxn>
              <a:cxn ang="0">
                <a:pos x="1" y="17"/>
              </a:cxn>
              <a:cxn ang="0">
                <a:pos x="1" y="12"/>
              </a:cxn>
              <a:cxn ang="0">
                <a:pos x="3" y="10"/>
              </a:cxn>
              <a:cxn ang="0">
                <a:pos x="3" y="9"/>
              </a:cxn>
              <a:cxn ang="0">
                <a:pos x="10" y="6"/>
              </a:cxn>
              <a:cxn ang="0">
                <a:pos x="14" y="3"/>
              </a:cxn>
              <a:cxn ang="0">
                <a:pos x="15" y="3"/>
              </a:cxn>
              <a:cxn ang="0">
                <a:pos x="37" y="1"/>
              </a:cxn>
              <a:cxn ang="0">
                <a:pos x="38" y="2"/>
              </a:cxn>
              <a:cxn ang="0">
                <a:pos x="43" y="4"/>
              </a:cxn>
              <a:cxn ang="0">
                <a:pos x="62" y="4"/>
              </a:cxn>
              <a:cxn ang="0">
                <a:pos x="83" y="20"/>
              </a:cxn>
              <a:cxn ang="0">
                <a:pos x="80" y="23"/>
              </a:cxn>
              <a:cxn ang="0">
                <a:pos x="76" y="29"/>
              </a:cxn>
              <a:cxn ang="0">
                <a:pos x="76" y="34"/>
              </a:cxn>
              <a:cxn ang="0">
                <a:pos x="75" y="36"/>
              </a:cxn>
              <a:cxn ang="0">
                <a:pos x="73" y="37"/>
              </a:cxn>
              <a:cxn ang="0">
                <a:pos x="71" y="39"/>
              </a:cxn>
              <a:cxn ang="0">
                <a:pos x="69" y="43"/>
              </a:cxn>
              <a:cxn ang="0">
                <a:pos x="65" y="47"/>
              </a:cxn>
              <a:cxn ang="0">
                <a:pos x="61" y="50"/>
              </a:cxn>
              <a:cxn ang="0">
                <a:pos x="59" y="52"/>
              </a:cxn>
              <a:cxn ang="0">
                <a:pos x="56" y="53"/>
              </a:cxn>
              <a:cxn ang="0">
                <a:pos x="56" y="54"/>
              </a:cxn>
              <a:cxn ang="0">
                <a:pos x="55" y="56"/>
              </a:cxn>
              <a:cxn ang="0">
                <a:pos x="52" y="58"/>
              </a:cxn>
              <a:cxn ang="0">
                <a:pos x="52" y="58"/>
              </a:cxn>
              <a:cxn ang="0">
                <a:pos x="53" y="59"/>
              </a:cxn>
              <a:cxn ang="0">
                <a:pos x="53" y="60"/>
              </a:cxn>
              <a:cxn ang="0">
                <a:pos x="51" y="62"/>
              </a:cxn>
              <a:cxn ang="0">
                <a:pos x="50" y="64"/>
              </a:cxn>
            </a:cxnLst>
            <a:rect l="0" t="0" r="r" b="b"/>
            <a:pathLst>
              <a:path w="84" h="64">
                <a:moveTo>
                  <a:pt x="50" y="64"/>
                </a:moveTo>
                <a:lnTo>
                  <a:pt x="49" y="64"/>
                </a:lnTo>
                <a:lnTo>
                  <a:pt x="47" y="64"/>
                </a:lnTo>
                <a:lnTo>
                  <a:pt x="46" y="63"/>
                </a:lnTo>
                <a:lnTo>
                  <a:pt x="46" y="62"/>
                </a:lnTo>
                <a:lnTo>
                  <a:pt x="45" y="58"/>
                </a:lnTo>
                <a:lnTo>
                  <a:pt x="43" y="55"/>
                </a:lnTo>
                <a:lnTo>
                  <a:pt x="40" y="54"/>
                </a:lnTo>
                <a:lnTo>
                  <a:pt x="39" y="49"/>
                </a:lnTo>
                <a:lnTo>
                  <a:pt x="37" y="48"/>
                </a:lnTo>
                <a:lnTo>
                  <a:pt x="36" y="45"/>
                </a:lnTo>
                <a:lnTo>
                  <a:pt x="35" y="45"/>
                </a:lnTo>
                <a:lnTo>
                  <a:pt x="32" y="44"/>
                </a:lnTo>
                <a:lnTo>
                  <a:pt x="30" y="41"/>
                </a:lnTo>
                <a:lnTo>
                  <a:pt x="28" y="40"/>
                </a:lnTo>
                <a:lnTo>
                  <a:pt x="28" y="39"/>
                </a:lnTo>
                <a:lnTo>
                  <a:pt x="27" y="37"/>
                </a:lnTo>
                <a:lnTo>
                  <a:pt x="26" y="36"/>
                </a:lnTo>
                <a:lnTo>
                  <a:pt x="24" y="35"/>
                </a:lnTo>
                <a:lnTo>
                  <a:pt x="18" y="30"/>
                </a:lnTo>
                <a:lnTo>
                  <a:pt x="16" y="29"/>
                </a:lnTo>
                <a:lnTo>
                  <a:pt x="15" y="28"/>
                </a:lnTo>
                <a:lnTo>
                  <a:pt x="13" y="26"/>
                </a:lnTo>
                <a:lnTo>
                  <a:pt x="11" y="22"/>
                </a:lnTo>
                <a:lnTo>
                  <a:pt x="10" y="21"/>
                </a:lnTo>
                <a:lnTo>
                  <a:pt x="9" y="20"/>
                </a:lnTo>
                <a:lnTo>
                  <a:pt x="6" y="19"/>
                </a:lnTo>
                <a:lnTo>
                  <a:pt x="1" y="17"/>
                </a:lnTo>
                <a:lnTo>
                  <a:pt x="0" y="15"/>
                </a:lnTo>
                <a:lnTo>
                  <a:pt x="1" y="12"/>
                </a:lnTo>
                <a:lnTo>
                  <a:pt x="3" y="11"/>
                </a:lnTo>
                <a:lnTo>
                  <a:pt x="3" y="10"/>
                </a:lnTo>
                <a:lnTo>
                  <a:pt x="3" y="9"/>
                </a:lnTo>
                <a:lnTo>
                  <a:pt x="3" y="9"/>
                </a:lnTo>
                <a:lnTo>
                  <a:pt x="8" y="6"/>
                </a:lnTo>
                <a:lnTo>
                  <a:pt x="10" y="6"/>
                </a:lnTo>
                <a:lnTo>
                  <a:pt x="10" y="5"/>
                </a:lnTo>
                <a:lnTo>
                  <a:pt x="14" y="3"/>
                </a:lnTo>
                <a:lnTo>
                  <a:pt x="15" y="3"/>
                </a:lnTo>
                <a:lnTo>
                  <a:pt x="15" y="3"/>
                </a:lnTo>
                <a:lnTo>
                  <a:pt x="37" y="0"/>
                </a:lnTo>
                <a:lnTo>
                  <a:pt x="37" y="1"/>
                </a:lnTo>
                <a:lnTo>
                  <a:pt x="37" y="2"/>
                </a:lnTo>
                <a:lnTo>
                  <a:pt x="38" y="2"/>
                </a:lnTo>
                <a:lnTo>
                  <a:pt x="39" y="1"/>
                </a:lnTo>
                <a:lnTo>
                  <a:pt x="43" y="4"/>
                </a:lnTo>
                <a:lnTo>
                  <a:pt x="43" y="7"/>
                </a:lnTo>
                <a:lnTo>
                  <a:pt x="62" y="4"/>
                </a:lnTo>
                <a:lnTo>
                  <a:pt x="84" y="19"/>
                </a:lnTo>
                <a:lnTo>
                  <a:pt x="83" y="20"/>
                </a:lnTo>
                <a:lnTo>
                  <a:pt x="81" y="21"/>
                </a:lnTo>
                <a:lnTo>
                  <a:pt x="80" y="23"/>
                </a:lnTo>
                <a:lnTo>
                  <a:pt x="77" y="27"/>
                </a:lnTo>
                <a:lnTo>
                  <a:pt x="76" y="29"/>
                </a:lnTo>
                <a:lnTo>
                  <a:pt x="75" y="32"/>
                </a:lnTo>
                <a:lnTo>
                  <a:pt x="76" y="34"/>
                </a:lnTo>
                <a:lnTo>
                  <a:pt x="75" y="35"/>
                </a:lnTo>
                <a:lnTo>
                  <a:pt x="75" y="36"/>
                </a:lnTo>
                <a:lnTo>
                  <a:pt x="74" y="37"/>
                </a:lnTo>
                <a:lnTo>
                  <a:pt x="73" y="37"/>
                </a:lnTo>
                <a:lnTo>
                  <a:pt x="72" y="38"/>
                </a:lnTo>
                <a:lnTo>
                  <a:pt x="71" y="39"/>
                </a:lnTo>
                <a:lnTo>
                  <a:pt x="70" y="41"/>
                </a:lnTo>
                <a:lnTo>
                  <a:pt x="69" y="43"/>
                </a:lnTo>
                <a:lnTo>
                  <a:pt x="66" y="45"/>
                </a:lnTo>
                <a:lnTo>
                  <a:pt x="65" y="47"/>
                </a:lnTo>
                <a:lnTo>
                  <a:pt x="63" y="48"/>
                </a:lnTo>
                <a:lnTo>
                  <a:pt x="61" y="50"/>
                </a:lnTo>
                <a:lnTo>
                  <a:pt x="60" y="51"/>
                </a:lnTo>
                <a:lnTo>
                  <a:pt x="59" y="52"/>
                </a:lnTo>
                <a:lnTo>
                  <a:pt x="58" y="53"/>
                </a:lnTo>
                <a:lnTo>
                  <a:pt x="56" y="53"/>
                </a:lnTo>
                <a:lnTo>
                  <a:pt x="56" y="54"/>
                </a:lnTo>
                <a:lnTo>
                  <a:pt x="56" y="54"/>
                </a:lnTo>
                <a:lnTo>
                  <a:pt x="56" y="55"/>
                </a:lnTo>
                <a:lnTo>
                  <a:pt x="55" y="56"/>
                </a:lnTo>
                <a:lnTo>
                  <a:pt x="54" y="58"/>
                </a:lnTo>
                <a:lnTo>
                  <a:pt x="52" y="58"/>
                </a:lnTo>
                <a:lnTo>
                  <a:pt x="52" y="58"/>
                </a:lnTo>
                <a:lnTo>
                  <a:pt x="52" y="58"/>
                </a:lnTo>
                <a:lnTo>
                  <a:pt x="52" y="59"/>
                </a:lnTo>
                <a:lnTo>
                  <a:pt x="53" y="59"/>
                </a:lnTo>
                <a:lnTo>
                  <a:pt x="53" y="59"/>
                </a:lnTo>
                <a:lnTo>
                  <a:pt x="53" y="60"/>
                </a:lnTo>
                <a:lnTo>
                  <a:pt x="52" y="61"/>
                </a:lnTo>
                <a:lnTo>
                  <a:pt x="51" y="62"/>
                </a:lnTo>
                <a:lnTo>
                  <a:pt x="50" y="63"/>
                </a:lnTo>
                <a:lnTo>
                  <a:pt x="50" y="64"/>
                </a:lnTo>
              </a:path>
            </a:pathLst>
          </a:custGeom>
          <a:solidFill>
            <a:srgbClr val="FFBF3F"/>
          </a:solidFill>
          <a:ln w="25400">
            <a:solidFill>
              <a:schemeClr val="bg1"/>
            </a:solidFill>
            <a:round/>
            <a:headEnd/>
            <a:tailEnd/>
          </a:ln>
        </p:spPr>
        <p:txBody>
          <a:bodyPr/>
          <a:lstStyle/>
          <a:p>
            <a:endParaRPr lang="en-US"/>
          </a:p>
        </p:txBody>
      </p:sp>
      <p:sp>
        <p:nvSpPr>
          <p:cNvPr id="319526" name="Freeform 38"/>
          <p:cNvSpPr>
            <a:spLocks/>
          </p:cNvSpPr>
          <p:nvPr/>
        </p:nvSpPr>
        <p:spPr bwMode="auto">
          <a:xfrm>
            <a:off x="6515100" y="3798888"/>
            <a:ext cx="833438" cy="925512"/>
          </a:xfrm>
          <a:custGeom>
            <a:avLst/>
            <a:gdLst/>
            <a:ahLst/>
            <a:cxnLst>
              <a:cxn ang="0">
                <a:pos x="12" y="49"/>
              </a:cxn>
              <a:cxn ang="0">
                <a:pos x="14" y="53"/>
              </a:cxn>
              <a:cxn ang="0">
                <a:pos x="16" y="55"/>
              </a:cxn>
              <a:cxn ang="0">
                <a:pos x="16" y="58"/>
              </a:cxn>
              <a:cxn ang="0">
                <a:pos x="18" y="61"/>
              </a:cxn>
              <a:cxn ang="0">
                <a:pos x="16" y="66"/>
              </a:cxn>
              <a:cxn ang="0">
                <a:pos x="15" y="72"/>
              </a:cxn>
              <a:cxn ang="0">
                <a:pos x="17" y="82"/>
              </a:cxn>
              <a:cxn ang="0">
                <a:pos x="19" y="86"/>
              </a:cxn>
              <a:cxn ang="0">
                <a:pos x="21" y="89"/>
              </a:cxn>
              <a:cxn ang="0">
                <a:pos x="22" y="92"/>
              </a:cxn>
              <a:cxn ang="0">
                <a:pos x="70" y="91"/>
              </a:cxn>
              <a:cxn ang="0">
                <a:pos x="73" y="92"/>
              </a:cxn>
              <a:cxn ang="0">
                <a:pos x="72" y="86"/>
              </a:cxn>
              <a:cxn ang="0">
                <a:pos x="73" y="83"/>
              </a:cxn>
              <a:cxn ang="0">
                <a:pos x="78" y="84"/>
              </a:cxn>
              <a:cxn ang="0">
                <a:pos x="82" y="84"/>
              </a:cxn>
              <a:cxn ang="0">
                <a:pos x="81" y="78"/>
              </a:cxn>
              <a:cxn ang="0">
                <a:pos x="82" y="74"/>
              </a:cxn>
              <a:cxn ang="0">
                <a:pos x="85" y="64"/>
              </a:cxn>
              <a:cxn ang="0">
                <a:pos x="87" y="58"/>
              </a:cxn>
              <a:cxn ang="0">
                <a:pos x="89" y="56"/>
              </a:cxn>
              <a:cxn ang="0">
                <a:pos x="88" y="55"/>
              </a:cxn>
              <a:cxn ang="0">
                <a:pos x="88" y="55"/>
              </a:cxn>
              <a:cxn ang="0">
                <a:pos x="84" y="54"/>
              </a:cxn>
              <a:cxn ang="0">
                <a:pos x="83" y="49"/>
              </a:cxn>
              <a:cxn ang="0">
                <a:pos x="78" y="45"/>
              </a:cxn>
              <a:cxn ang="0">
                <a:pos x="75" y="39"/>
              </a:cxn>
              <a:cxn ang="0">
                <a:pos x="73" y="36"/>
              </a:cxn>
              <a:cxn ang="0">
                <a:pos x="68" y="32"/>
              </a:cxn>
              <a:cxn ang="0">
                <a:pos x="66" y="30"/>
              </a:cxn>
              <a:cxn ang="0">
                <a:pos x="65" y="27"/>
              </a:cxn>
              <a:cxn ang="0">
                <a:pos x="56" y="21"/>
              </a:cxn>
              <a:cxn ang="0">
                <a:pos x="53" y="19"/>
              </a:cxn>
              <a:cxn ang="0">
                <a:pos x="49" y="13"/>
              </a:cxn>
              <a:cxn ang="0">
                <a:pos x="47" y="11"/>
              </a:cxn>
              <a:cxn ang="0">
                <a:pos x="39" y="8"/>
              </a:cxn>
              <a:cxn ang="0">
                <a:pos x="39" y="3"/>
              </a:cxn>
              <a:cxn ang="0">
                <a:pos x="41" y="1"/>
              </a:cxn>
              <a:cxn ang="0">
                <a:pos x="41" y="0"/>
              </a:cxn>
              <a:cxn ang="0">
                <a:pos x="0" y="5"/>
              </a:cxn>
            </a:cxnLst>
            <a:rect l="0" t="0" r="r" b="b"/>
            <a:pathLst>
              <a:path w="89" h="92">
                <a:moveTo>
                  <a:pt x="0" y="5"/>
                </a:moveTo>
                <a:lnTo>
                  <a:pt x="12" y="49"/>
                </a:lnTo>
                <a:lnTo>
                  <a:pt x="13" y="50"/>
                </a:lnTo>
                <a:lnTo>
                  <a:pt x="14" y="53"/>
                </a:lnTo>
                <a:lnTo>
                  <a:pt x="14" y="54"/>
                </a:lnTo>
                <a:lnTo>
                  <a:pt x="16" y="55"/>
                </a:lnTo>
                <a:lnTo>
                  <a:pt x="17" y="57"/>
                </a:lnTo>
                <a:lnTo>
                  <a:pt x="16" y="58"/>
                </a:lnTo>
                <a:lnTo>
                  <a:pt x="18" y="60"/>
                </a:lnTo>
                <a:lnTo>
                  <a:pt x="18" y="61"/>
                </a:lnTo>
                <a:lnTo>
                  <a:pt x="16" y="63"/>
                </a:lnTo>
                <a:lnTo>
                  <a:pt x="16" y="66"/>
                </a:lnTo>
                <a:lnTo>
                  <a:pt x="15" y="68"/>
                </a:lnTo>
                <a:lnTo>
                  <a:pt x="15" y="72"/>
                </a:lnTo>
                <a:lnTo>
                  <a:pt x="17" y="76"/>
                </a:lnTo>
                <a:lnTo>
                  <a:pt x="17" y="82"/>
                </a:lnTo>
                <a:lnTo>
                  <a:pt x="19" y="85"/>
                </a:lnTo>
                <a:lnTo>
                  <a:pt x="19" y="86"/>
                </a:lnTo>
                <a:lnTo>
                  <a:pt x="20" y="87"/>
                </a:lnTo>
                <a:lnTo>
                  <a:pt x="21" y="89"/>
                </a:lnTo>
                <a:lnTo>
                  <a:pt x="21" y="90"/>
                </a:lnTo>
                <a:lnTo>
                  <a:pt x="22" y="92"/>
                </a:lnTo>
                <a:lnTo>
                  <a:pt x="69" y="89"/>
                </a:lnTo>
                <a:lnTo>
                  <a:pt x="70" y="91"/>
                </a:lnTo>
                <a:lnTo>
                  <a:pt x="71" y="92"/>
                </a:lnTo>
                <a:lnTo>
                  <a:pt x="73" y="92"/>
                </a:lnTo>
                <a:lnTo>
                  <a:pt x="74" y="90"/>
                </a:lnTo>
                <a:lnTo>
                  <a:pt x="72" y="86"/>
                </a:lnTo>
                <a:lnTo>
                  <a:pt x="73" y="84"/>
                </a:lnTo>
                <a:lnTo>
                  <a:pt x="73" y="83"/>
                </a:lnTo>
                <a:lnTo>
                  <a:pt x="74" y="82"/>
                </a:lnTo>
                <a:lnTo>
                  <a:pt x="78" y="84"/>
                </a:lnTo>
                <a:lnTo>
                  <a:pt x="81" y="84"/>
                </a:lnTo>
                <a:lnTo>
                  <a:pt x="82" y="84"/>
                </a:lnTo>
                <a:lnTo>
                  <a:pt x="82" y="80"/>
                </a:lnTo>
                <a:lnTo>
                  <a:pt x="81" y="78"/>
                </a:lnTo>
                <a:lnTo>
                  <a:pt x="81" y="76"/>
                </a:lnTo>
                <a:lnTo>
                  <a:pt x="82" y="74"/>
                </a:lnTo>
                <a:lnTo>
                  <a:pt x="84" y="67"/>
                </a:lnTo>
                <a:lnTo>
                  <a:pt x="85" y="64"/>
                </a:lnTo>
                <a:lnTo>
                  <a:pt x="86" y="61"/>
                </a:lnTo>
                <a:lnTo>
                  <a:pt x="87" y="58"/>
                </a:lnTo>
                <a:lnTo>
                  <a:pt x="89" y="57"/>
                </a:lnTo>
                <a:lnTo>
                  <a:pt x="89" y="56"/>
                </a:lnTo>
                <a:lnTo>
                  <a:pt x="89" y="56"/>
                </a:lnTo>
                <a:lnTo>
                  <a:pt x="88" y="55"/>
                </a:lnTo>
                <a:lnTo>
                  <a:pt x="88" y="55"/>
                </a:lnTo>
                <a:lnTo>
                  <a:pt x="88" y="55"/>
                </a:lnTo>
                <a:lnTo>
                  <a:pt x="85" y="55"/>
                </a:lnTo>
                <a:lnTo>
                  <a:pt x="84" y="54"/>
                </a:lnTo>
                <a:lnTo>
                  <a:pt x="84" y="53"/>
                </a:lnTo>
                <a:lnTo>
                  <a:pt x="83" y="49"/>
                </a:lnTo>
                <a:lnTo>
                  <a:pt x="81" y="46"/>
                </a:lnTo>
                <a:lnTo>
                  <a:pt x="78" y="45"/>
                </a:lnTo>
                <a:lnTo>
                  <a:pt x="77" y="40"/>
                </a:lnTo>
                <a:lnTo>
                  <a:pt x="75" y="39"/>
                </a:lnTo>
                <a:lnTo>
                  <a:pt x="74" y="36"/>
                </a:lnTo>
                <a:lnTo>
                  <a:pt x="73" y="36"/>
                </a:lnTo>
                <a:lnTo>
                  <a:pt x="70" y="35"/>
                </a:lnTo>
                <a:lnTo>
                  <a:pt x="68" y="32"/>
                </a:lnTo>
                <a:lnTo>
                  <a:pt x="66" y="31"/>
                </a:lnTo>
                <a:lnTo>
                  <a:pt x="66" y="30"/>
                </a:lnTo>
                <a:lnTo>
                  <a:pt x="65" y="28"/>
                </a:lnTo>
                <a:lnTo>
                  <a:pt x="65" y="27"/>
                </a:lnTo>
                <a:lnTo>
                  <a:pt x="62" y="26"/>
                </a:lnTo>
                <a:lnTo>
                  <a:pt x="56" y="21"/>
                </a:lnTo>
                <a:lnTo>
                  <a:pt x="54" y="20"/>
                </a:lnTo>
                <a:lnTo>
                  <a:pt x="53" y="19"/>
                </a:lnTo>
                <a:lnTo>
                  <a:pt x="51" y="17"/>
                </a:lnTo>
                <a:lnTo>
                  <a:pt x="49" y="13"/>
                </a:lnTo>
                <a:lnTo>
                  <a:pt x="48" y="12"/>
                </a:lnTo>
                <a:lnTo>
                  <a:pt x="47" y="11"/>
                </a:lnTo>
                <a:lnTo>
                  <a:pt x="44" y="10"/>
                </a:lnTo>
                <a:lnTo>
                  <a:pt x="39" y="8"/>
                </a:lnTo>
                <a:lnTo>
                  <a:pt x="38" y="7"/>
                </a:lnTo>
                <a:lnTo>
                  <a:pt x="39" y="3"/>
                </a:lnTo>
                <a:lnTo>
                  <a:pt x="41" y="2"/>
                </a:lnTo>
                <a:lnTo>
                  <a:pt x="41" y="1"/>
                </a:lnTo>
                <a:lnTo>
                  <a:pt x="42" y="0"/>
                </a:lnTo>
                <a:lnTo>
                  <a:pt x="41" y="0"/>
                </a:lnTo>
                <a:lnTo>
                  <a:pt x="16" y="3"/>
                </a:lnTo>
                <a:lnTo>
                  <a:pt x="0" y="5"/>
                </a:lnTo>
              </a:path>
            </a:pathLst>
          </a:custGeom>
          <a:solidFill>
            <a:srgbClr val="669900"/>
          </a:solidFill>
          <a:ln w="25400">
            <a:solidFill>
              <a:schemeClr val="bg1"/>
            </a:solidFill>
            <a:round/>
            <a:headEnd/>
            <a:tailEnd/>
          </a:ln>
        </p:spPr>
        <p:txBody>
          <a:bodyPr/>
          <a:lstStyle/>
          <a:p>
            <a:endParaRPr lang="en-US"/>
          </a:p>
        </p:txBody>
      </p:sp>
      <p:sp>
        <p:nvSpPr>
          <p:cNvPr id="319527" name="Freeform 39"/>
          <p:cNvSpPr>
            <a:spLocks/>
          </p:cNvSpPr>
          <p:nvPr/>
        </p:nvSpPr>
        <p:spPr bwMode="auto">
          <a:xfrm>
            <a:off x="6264275" y="4629150"/>
            <a:ext cx="1406525" cy="1136650"/>
          </a:xfrm>
          <a:custGeom>
            <a:avLst/>
            <a:gdLst/>
            <a:ahLst/>
            <a:cxnLst>
              <a:cxn ang="0">
                <a:pos x="1" y="10"/>
              </a:cxn>
              <a:cxn ang="0">
                <a:pos x="1" y="12"/>
              </a:cxn>
              <a:cxn ang="0">
                <a:pos x="3" y="15"/>
              </a:cxn>
              <a:cxn ang="0">
                <a:pos x="4" y="18"/>
              </a:cxn>
              <a:cxn ang="0">
                <a:pos x="5" y="20"/>
              </a:cxn>
              <a:cxn ang="0">
                <a:pos x="4" y="23"/>
              </a:cxn>
              <a:cxn ang="0">
                <a:pos x="9" y="22"/>
              </a:cxn>
              <a:cxn ang="0">
                <a:pos x="11" y="19"/>
              </a:cxn>
              <a:cxn ang="0">
                <a:pos x="13" y="18"/>
              </a:cxn>
              <a:cxn ang="0">
                <a:pos x="11" y="21"/>
              </a:cxn>
              <a:cxn ang="0">
                <a:pos x="23" y="17"/>
              </a:cxn>
              <a:cxn ang="0">
                <a:pos x="23" y="19"/>
              </a:cxn>
              <a:cxn ang="0">
                <a:pos x="31" y="21"/>
              </a:cxn>
              <a:cxn ang="0">
                <a:pos x="35" y="22"/>
              </a:cxn>
              <a:cxn ang="0">
                <a:pos x="39" y="23"/>
              </a:cxn>
              <a:cxn ang="0">
                <a:pos x="39" y="24"/>
              </a:cxn>
              <a:cxn ang="0">
                <a:pos x="44" y="30"/>
              </a:cxn>
              <a:cxn ang="0">
                <a:pos x="43" y="31"/>
              </a:cxn>
              <a:cxn ang="0">
                <a:pos x="42" y="32"/>
              </a:cxn>
              <a:cxn ang="0">
                <a:pos x="50" y="30"/>
              </a:cxn>
              <a:cxn ang="0">
                <a:pos x="61" y="25"/>
              </a:cxn>
              <a:cxn ang="0">
                <a:pos x="61" y="21"/>
              </a:cxn>
              <a:cxn ang="0">
                <a:pos x="75" y="26"/>
              </a:cxn>
              <a:cxn ang="0">
                <a:pos x="84" y="34"/>
              </a:cxn>
              <a:cxn ang="0">
                <a:pos x="90" y="37"/>
              </a:cxn>
              <a:cxn ang="0">
                <a:pos x="94" y="43"/>
              </a:cxn>
              <a:cxn ang="0">
                <a:pos x="93" y="58"/>
              </a:cxn>
              <a:cxn ang="0">
                <a:pos x="97" y="66"/>
              </a:cxn>
              <a:cxn ang="0">
                <a:pos x="96" y="61"/>
              </a:cxn>
              <a:cxn ang="0">
                <a:pos x="100" y="63"/>
              </a:cxn>
              <a:cxn ang="0">
                <a:pos x="101" y="61"/>
              </a:cxn>
              <a:cxn ang="0">
                <a:pos x="101" y="64"/>
              </a:cxn>
              <a:cxn ang="0">
                <a:pos x="98" y="70"/>
              </a:cxn>
              <a:cxn ang="0">
                <a:pos x="101" y="74"/>
              </a:cxn>
              <a:cxn ang="0">
                <a:pos x="109" y="83"/>
              </a:cxn>
              <a:cxn ang="0">
                <a:pos x="111" y="84"/>
              </a:cxn>
              <a:cxn ang="0">
                <a:pos x="115" y="90"/>
              </a:cxn>
              <a:cxn ang="0">
                <a:pos x="121" y="100"/>
              </a:cxn>
              <a:cxn ang="0">
                <a:pos x="132" y="107"/>
              </a:cxn>
              <a:cxn ang="0">
                <a:pos x="136" y="110"/>
              </a:cxn>
              <a:cxn ang="0">
                <a:pos x="134" y="111"/>
              </a:cxn>
              <a:cxn ang="0">
                <a:pos x="133" y="112"/>
              </a:cxn>
              <a:cxn ang="0">
                <a:pos x="137" y="113"/>
              </a:cxn>
              <a:cxn ang="0">
                <a:pos x="148" y="107"/>
              </a:cxn>
              <a:cxn ang="0">
                <a:pos x="147" y="100"/>
              </a:cxn>
              <a:cxn ang="0">
                <a:pos x="149" y="90"/>
              </a:cxn>
              <a:cxn ang="0">
                <a:pos x="147" y="74"/>
              </a:cxn>
              <a:cxn ang="0">
                <a:pos x="138" y="59"/>
              </a:cxn>
              <a:cxn ang="0">
                <a:pos x="134" y="52"/>
              </a:cxn>
              <a:cxn ang="0">
                <a:pos x="134" y="46"/>
              </a:cxn>
              <a:cxn ang="0">
                <a:pos x="126" y="35"/>
              </a:cxn>
              <a:cxn ang="0">
                <a:pos x="120" y="29"/>
              </a:cxn>
              <a:cxn ang="0">
                <a:pos x="112" y="10"/>
              </a:cxn>
              <a:cxn ang="0">
                <a:pos x="110" y="8"/>
              </a:cxn>
              <a:cxn ang="0">
                <a:pos x="108" y="2"/>
              </a:cxn>
              <a:cxn ang="0">
                <a:pos x="100" y="1"/>
              </a:cxn>
              <a:cxn ang="0">
                <a:pos x="101" y="8"/>
              </a:cxn>
              <a:cxn ang="0">
                <a:pos x="97" y="9"/>
              </a:cxn>
              <a:cxn ang="0">
                <a:pos x="48" y="8"/>
              </a:cxn>
              <a:cxn ang="0">
                <a:pos x="46" y="4"/>
              </a:cxn>
            </a:cxnLst>
            <a:rect l="0" t="0" r="r" b="b"/>
            <a:pathLst>
              <a:path w="150" h="113">
                <a:moveTo>
                  <a:pt x="46" y="4"/>
                </a:moveTo>
                <a:lnTo>
                  <a:pt x="1" y="9"/>
                </a:lnTo>
                <a:lnTo>
                  <a:pt x="1" y="10"/>
                </a:lnTo>
                <a:lnTo>
                  <a:pt x="1" y="10"/>
                </a:lnTo>
                <a:lnTo>
                  <a:pt x="0" y="11"/>
                </a:lnTo>
                <a:lnTo>
                  <a:pt x="1" y="12"/>
                </a:lnTo>
                <a:lnTo>
                  <a:pt x="2" y="14"/>
                </a:lnTo>
                <a:lnTo>
                  <a:pt x="3" y="15"/>
                </a:lnTo>
                <a:lnTo>
                  <a:pt x="3" y="15"/>
                </a:lnTo>
                <a:lnTo>
                  <a:pt x="5" y="16"/>
                </a:lnTo>
                <a:lnTo>
                  <a:pt x="5" y="17"/>
                </a:lnTo>
                <a:lnTo>
                  <a:pt x="4" y="18"/>
                </a:lnTo>
                <a:lnTo>
                  <a:pt x="4" y="19"/>
                </a:lnTo>
                <a:lnTo>
                  <a:pt x="5" y="20"/>
                </a:lnTo>
                <a:lnTo>
                  <a:pt x="5" y="20"/>
                </a:lnTo>
                <a:lnTo>
                  <a:pt x="5" y="20"/>
                </a:lnTo>
                <a:lnTo>
                  <a:pt x="4" y="21"/>
                </a:lnTo>
                <a:lnTo>
                  <a:pt x="4" y="23"/>
                </a:lnTo>
                <a:lnTo>
                  <a:pt x="5" y="23"/>
                </a:lnTo>
                <a:lnTo>
                  <a:pt x="8" y="22"/>
                </a:lnTo>
                <a:lnTo>
                  <a:pt x="9" y="22"/>
                </a:lnTo>
                <a:lnTo>
                  <a:pt x="9" y="19"/>
                </a:lnTo>
                <a:lnTo>
                  <a:pt x="10" y="18"/>
                </a:lnTo>
                <a:lnTo>
                  <a:pt x="11" y="19"/>
                </a:lnTo>
                <a:lnTo>
                  <a:pt x="12" y="19"/>
                </a:lnTo>
                <a:lnTo>
                  <a:pt x="12" y="18"/>
                </a:lnTo>
                <a:lnTo>
                  <a:pt x="13" y="18"/>
                </a:lnTo>
                <a:lnTo>
                  <a:pt x="13" y="19"/>
                </a:lnTo>
                <a:lnTo>
                  <a:pt x="11" y="21"/>
                </a:lnTo>
                <a:lnTo>
                  <a:pt x="11" y="21"/>
                </a:lnTo>
                <a:lnTo>
                  <a:pt x="13" y="20"/>
                </a:lnTo>
                <a:lnTo>
                  <a:pt x="15" y="20"/>
                </a:lnTo>
                <a:lnTo>
                  <a:pt x="23" y="17"/>
                </a:lnTo>
                <a:lnTo>
                  <a:pt x="25" y="17"/>
                </a:lnTo>
                <a:lnTo>
                  <a:pt x="25" y="18"/>
                </a:lnTo>
                <a:lnTo>
                  <a:pt x="23" y="19"/>
                </a:lnTo>
                <a:lnTo>
                  <a:pt x="24" y="20"/>
                </a:lnTo>
                <a:lnTo>
                  <a:pt x="27" y="20"/>
                </a:lnTo>
                <a:lnTo>
                  <a:pt x="31" y="21"/>
                </a:lnTo>
                <a:lnTo>
                  <a:pt x="34" y="23"/>
                </a:lnTo>
                <a:lnTo>
                  <a:pt x="35" y="23"/>
                </a:lnTo>
                <a:lnTo>
                  <a:pt x="35" y="22"/>
                </a:lnTo>
                <a:lnTo>
                  <a:pt x="36" y="22"/>
                </a:lnTo>
                <a:lnTo>
                  <a:pt x="37" y="22"/>
                </a:lnTo>
                <a:lnTo>
                  <a:pt x="39" y="23"/>
                </a:lnTo>
                <a:lnTo>
                  <a:pt x="39" y="23"/>
                </a:lnTo>
                <a:lnTo>
                  <a:pt x="39" y="24"/>
                </a:lnTo>
                <a:lnTo>
                  <a:pt x="39" y="24"/>
                </a:lnTo>
                <a:lnTo>
                  <a:pt x="39" y="25"/>
                </a:lnTo>
                <a:lnTo>
                  <a:pt x="44" y="28"/>
                </a:lnTo>
                <a:lnTo>
                  <a:pt x="44" y="30"/>
                </a:lnTo>
                <a:lnTo>
                  <a:pt x="44" y="31"/>
                </a:lnTo>
                <a:lnTo>
                  <a:pt x="43" y="31"/>
                </a:lnTo>
                <a:lnTo>
                  <a:pt x="43" y="31"/>
                </a:lnTo>
                <a:lnTo>
                  <a:pt x="42" y="30"/>
                </a:lnTo>
                <a:lnTo>
                  <a:pt x="42" y="31"/>
                </a:lnTo>
                <a:lnTo>
                  <a:pt x="42" y="32"/>
                </a:lnTo>
                <a:lnTo>
                  <a:pt x="43" y="32"/>
                </a:lnTo>
                <a:lnTo>
                  <a:pt x="50" y="30"/>
                </a:lnTo>
                <a:lnTo>
                  <a:pt x="50" y="30"/>
                </a:lnTo>
                <a:lnTo>
                  <a:pt x="52" y="29"/>
                </a:lnTo>
                <a:lnTo>
                  <a:pt x="57" y="25"/>
                </a:lnTo>
                <a:lnTo>
                  <a:pt x="61" y="25"/>
                </a:lnTo>
                <a:lnTo>
                  <a:pt x="61" y="24"/>
                </a:lnTo>
                <a:lnTo>
                  <a:pt x="60" y="23"/>
                </a:lnTo>
                <a:lnTo>
                  <a:pt x="61" y="21"/>
                </a:lnTo>
                <a:lnTo>
                  <a:pt x="67" y="21"/>
                </a:lnTo>
                <a:lnTo>
                  <a:pt x="75" y="25"/>
                </a:lnTo>
                <a:lnTo>
                  <a:pt x="75" y="26"/>
                </a:lnTo>
                <a:lnTo>
                  <a:pt x="77" y="28"/>
                </a:lnTo>
                <a:lnTo>
                  <a:pt x="79" y="30"/>
                </a:lnTo>
                <a:lnTo>
                  <a:pt x="84" y="34"/>
                </a:lnTo>
                <a:lnTo>
                  <a:pt x="85" y="35"/>
                </a:lnTo>
                <a:lnTo>
                  <a:pt x="86" y="37"/>
                </a:lnTo>
                <a:lnTo>
                  <a:pt x="90" y="37"/>
                </a:lnTo>
                <a:lnTo>
                  <a:pt x="93" y="41"/>
                </a:lnTo>
                <a:lnTo>
                  <a:pt x="94" y="42"/>
                </a:lnTo>
                <a:lnTo>
                  <a:pt x="94" y="43"/>
                </a:lnTo>
                <a:lnTo>
                  <a:pt x="95" y="48"/>
                </a:lnTo>
                <a:lnTo>
                  <a:pt x="95" y="53"/>
                </a:lnTo>
                <a:lnTo>
                  <a:pt x="93" y="58"/>
                </a:lnTo>
                <a:lnTo>
                  <a:pt x="93" y="63"/>
                </a:lnTo>
                <a:lnTo>
                  <a:pt x="94" y="64"/>
                </a:lnTo>
                <a:lnTo>
                  <a:pt x="97" y="66"/>
                </a:lnTo>
                <a:lnTo>
                  <a:pt x="98" y="64"/>
                </a:lnTo>
                <a:lnTo>
                  <a:pt x="97" y="64"/>
                </a:lnTo>
                <a:lnTo>
                  <a:pt x="96" y="61"/>
                </a:lnTo>
                <a:lnTo>
                  <a:pt x="97" y="60"/>
                </a:lnTo>
                <a:lnTo>
                  <a:pt x="98" y="60"/>
                </a:lnTo>
                <a:lnTo>
                  <a:pt x="100" y="63"/>
                </a:lnTo>
                <a:lnTo>
                  <a:pt x="100" y="63"/>
                </a:lnTo>
                <a:lnTo>
                  <a:pt x="101" y="61"/>
                </a:lnTo>
                <a:lnTo>
                  <a:pt x="101" y="61"/>
                </a:lnTo>
                <a:lnTo>
                  <a:pt x="102" y="62"/>
                </a:lnTo>
                <a:lnTo>
                  <a:pt x="102" y="63"/>
                </a:lnTo>
                <a:lnTo>
                  <a:pt x="101" y="64"/>
                </a:lnTo>
                <a:lnTo>
                  <a:pt x="100" y="66"/>
                </a:lnTo>
                <a:lnTo>
                  <a:pt x="99" y="69"/>
                </a:lnTo>
                <a:lnTo>
                  <a:pt x="98" y="70"/>
                </a:lnTo>
                <a:lnTo>
                  <a:pt x="98" y="71"/>
                </a:lnTo>
                <a:lnTo>
                  <a:pt x="99" y="72"/>
                </a:lnTo>
                <a:lnTo>
                  <a:pt x="101" y="74"/>
                </a:lnTo>
                <a:lnTo>
                  <a:pt x="104" y="80"/>
                </a:lnTo>
                <a:lnTo>
                  <a:pt x="108" y="83"/>
                </a:lnTo>
                <a:lnTo>
                  <a:pt x="109" y="83"/>
                </a:lnTo>
                <a:lnTo>
                  <a:pt x="109" y="81"/>
                </a:lnTo>
                <a:lnTo>
                  <a:pt x="110" y="81"/>
                </a:lnTo>
                <a:lnTo>
                  <a:pt x="111" y="84"/>
                </a:lnTo>
                <a:lnTo>
                  <a:pt x="111" y="85"/>
                </a:lnTo>
                <a:lnTo>
                  <a:pt x="113" y="89"/>
                </a:lnTo>
                <a:lnTo>
                  <a:pt x="115" y="90"/>
                </a:lnTo>
                <a:lnTo>
                  <a:pt x="116" y="90"/>
                </a:lnTo>
                <a:lnTo>
                  <a:pt x="120" y="99"/>
                </a:lnTo>
                <a:lnTo>
                  <a:pt x="121" y="100"/>
                </a:lnTo>
                <a:lnTo>
                  <a:pt x="125" y="100"/>
                </a:lnTo>
                <a:lnTo>
                  <a:pt x="127" y="101"/>
                </a:lnTo>
                <a:lnTo>
                  <a:pt x="132" y="107"/>
                </a:lnTo>
                <a:lnTo>
                  <a:pt x="134" y="109"/>
                </a:lnTo>
                <a:lnTo>
                  <a:pt x="135" y="109"/>
                </a:lnTo>
                <a:lnTo>
                  <a:pt x="136" y="110"/>
                </a:lnTo>
                <a:lnTo>
                  <a:pt x="136" y="111"/>
                </a:lnTo>
                <a:lnTo>
                  <a:pt x="135" y="111"/>
                </a:lnTo>
                <a:lnTo>
                  <a:pt x="134" y="111"/>
                </a:lnTo>
                <a:lnTo>
                  <a:pt x="134" y="111"/>
                </a:lnTo>
                <a:lnTo>
                  <a:pt x="133" y="111"/>
                </a:lnTo>
                <a:lnTo>
                  <a:pt x="133" y="112"/>
                </a:lnTo>
                <a:lnTo>
                  <a:pt x="134" y="113"/>
                </a:lnTo>
                <a:lnTo>
                  <a:pt x="136" y="113"/>
                </a:lnTo>
                <a:lnTo>
                  <a:pt x="137" y="113"/>
                </a:lnTo>
                <a:lnTo>
                  <a:pt x="139" y="112"/>
                </a:lnTo>
                <a:lnTo>
                  <a:pt x="147" y="110"/>
                </a:lnTo>
                <a:lnTo>
                  <a:pt x="148" y="107"/>
                </a:lnTo>
                <a:lnTo>
                  <a:pt x="148" y="106"/>
                </a:lnTo>
                <a:lnTo>
                  <a:pt x="147" y="102"/>
                </a:lnTo>
                <a:lnTo>
                  <a:pt x="147" y="100"/>
                </a:lnTo>
                <a:lnTo>
                  <a:pt x="149" y="97"/>
                </a:lnTo>
                <a:lnTo>
                  <a:pt x="150" y="97"/>
                </a:lnTo>
                <a:lnTo>
                  <a:pt x="149" y="90"/>
                </a:lnTo>
                <a:lnTo>
                  <a:pt x="149" y="86"/>
                </a:lnTo>
                <a:lnTo>
                  <a:pt x="149" y="80"/>
                </a:lnTo>
                <a:lnTo>
                  <a:pt x="147" y="74"/>
                </a:lnTo>
                <a:lnTo>
                  <a:pt x="146" y="72"/>
                </a:lnTo>
                <a:lnTo>
                  <a:pt x="141" y="66"/>
                </a:lnTo>
                <a:lnTo>
                  <a:pt x="138" y="59"/>
                </a:lnTo>
                <a:lnTo>
                  <a:pt x="134" y="53"/>
                </a:lnTo>
                <a:lnTo>
                  <a:pt x="134" y="53"/>
                </a:lnTo>
                <a:lnTo>
                  <a:pt x="134" y="52"/>
                </a:lnTo>
                <a:lnTo>
                  <a:pt x="133" y="49"/>
                </a:lnTo>
                <a:lnTo>
                  <a:pt x="133" y="47"/>
                </a:lnTo>
                <a:lnTo>
                  <a:pt x="134" y="46"/>
                </a:lnTo>
                <a:lnTo>
                  <a:pt x="134" y="45"/>
                </a:lnTo>
                <a:lnTo>
                  <a:pt x="129" y="38"/>
                </a:lnTo>
                <a:lnTo>
                  <a:pt x="126" y="35"/>
                </a:lnTo>
                <a:lnTo>
                  <a:pt x="124" y="34"/>
                </a:lnTo>
                <a:lnTo>
                  <a:pt x="124" y="33"/>
                </a:lnTo>
                <a:lnTo>
                  <a:pt x="120" y="29"/>
                </a:lnTo>
                <a:lnTo>
                  <a:pt x="116" y="21"/>
                </a:lnTo>
                <a:lnTo>
                  <a:pt x="115" y="16"/>
                </a:lnTo>
                <a:lnTo>
                  <a:pt x="112" y="10"/>
                </a:lnTo>
                <a:lnTo>
                  <a:pt x="112" y="9"/>
                </a:lnTo>
                <a:lnTo>
                  <a:pt x="111" y="8"/>
                </a:lnTo>
                <a:lnTo>
                  <a:pt x="110" y="8"/>
                </a:lnTo>
                <a:lnTo>
                  <a:pt x="110" y="3"/>
                </a:lnTo>
                <a:lnTo>
                  <a:pt x="109" y="1"/>
                </a:lnTo>
                <a:lnTo>
                  <a:pt x="108" y="2"/>
                </a:lnTo>
                <a:lnTo>
                  <a:pt x="105" y="2"/>
                </a:lnTo>
                <a:lnTo>
                  <a:pt x="102" y="0"/>
                </a:lnTo>
                <a:lnTo>
                  <a:pt x="100" y="1"/>
                </a:lnTo>
                <a:lnTo>
                  <a:pt x="100" y="2"/>
                </a:lnTo>
                <a:lnTo>
                  <a:pt x="99" y="3"/>
                </a:lnTo>
                <a:lnTo>
                  <a:pt x="101" y="8"/>
                </a:lnTo>
                <a:lnTo>
                  <a:pt x="100" y="10"/>
                </a:lnTo>
                <a:lnTo>
                  <a:pt x="98" y="10"/>
                </a:lnTo>
                <a:lnTo>
                  <a:pt x="97" y="9"/>
                </a:lnTo>
                <a:lnTo>
                  <a:pt x="96" y="7"/>
                </a:lnTo>
                <a:lnTo>
                  <a:pt x="49" y="10"/>
                </a:lnTo>
                <a:lnTo>
                  <a:pt x="48" y="8"/>
                </a:lnTo>
                <a:lnTo>
                  <a:pt x="48" y="7"/>
                </a:lnTo>
                <a:lnTo>
                  <a:pt x="47" y="5"/>
                </a:lnTo>
                <a:lnTo>
                  <a:pt x="46" y="4"/>
                </a:lnTo>
              </a:path>
            </a:pathLst>
          </a:custGeom>
          <a:solidFill>
            <a:srgbClr val="669900"/>
          </a:solidFill>
          <a:ln w="25400">
            <a:solidFill>
              <a:schemeClr val="bg1"/>
            </a:solidFill>
            <a:round/>
            <a:headEnd/>
            <a:tailEnd/>
          </a:ln>
        </p:spPr>
        <p:txBody>
          <a:bodyPr/>
          <a:lstStyle/>
          <a:p>
            <a:endParaRPr lang="en-US"/>
          </a:p>
        </p:txBody>
      </p:sp>
      <p:sp>
        <p:nvSpPr>
          <p:cNvPr id="319528" name="Freeform 40"/>
          <p:cNvSpPr>
            <a:spLocks/>
          </p:cNvSpPr>
          <p:nvPr/>
        </p:nvSpPr>
        <p:spPr bwMode="auto">
          <a:xfrm>
            <a:off x="7313613" y="2654300"/>
            <a:ext cx="703262" cy="361950"/>
          </a:xfrm>
          <a:custGeom>
            <a:avLst/>
            <a:gdLst/>
            <a:ahLst/>
            <a:cxnLst>
              <a:cxn ang="0">
                <a:pos x="43" y="3"/>
              </a:cxn>
              <a:cxn ang="0">
                <a:pos x="2" y="22"/>
              </a:cxn>
              <a:cxn ang="0">
                <a:pos x="4" y="20"/>
              </a:cxn>
              <a:cxn ang="0">
                <a:pos x="8" y="16"/>
              </a:cxn>
              <a:cxn ang="0">
                <a:pos x="11" y="13"/>
              </a:cxn>
              <a:cxn ang="0">
                <a:pos x="13" y="12"/>
              </a:cxn>
              <a:cxn ang="0">
                <a:pos x="17" y="12"/>
              </a:cxn>
              <a:cxn ang="0">
                <a:pos x="22" y="9"/>
              </a:cxn>
              <a:cxn ang="0">
                <a:pos x="25" y="9"/>
              </a:cxn>
              <a:cxn ang="0">
                <a:pos x="27" y="11"/>
              </a:cxn>
              <a:cxn ang="0">
                <a:pos x="29" y="15"/>
              </a:cxn>
              <a:cxn ang="0">
                <a:pos x="32" y="15"/>
              </a:cxn>
              <a:cxn ang="0">
                <a:pos x="33" y="17"/>
              </a:cxn>
              <a:cxn ang="0">
                <a:pos x="37" y="19"/>
              </a:cxn>
              <a:cxn ang="0">
                <a:pos x="41" y="21"/>
              </a:cxn>
              <a:cxn ang="0">
                <a:pos x="42" y="24"/>
              </a:cxn>
              <a:cxn ang="0">
                <a:pos x="39" y="31"/>
              </a:cxn>
              <a:cxn ang="0">
                <a:pos x="41" y="33"/>
              </a:cxn>
              <a:cxn ang="0">
                <a:pos x="45" y="34"/>
              </a:cxn>
              <a:cxn ang="0">
                <a:pos x="46" y="34"/>
              </a:cxn>
              <a:cxn ang="0">
                <a:pos x="51" y="34"/>
              </a:cxn>
              <a:cxn ang="0">
                <a:pos x="56" y="35"/>
              </a:cxn>
              <a:cxn ang="0">
                <a:pos x="56" y="35"/>
              </a:cxn>
              <a:cxn ang="0">
                <a:pos x="54" y="31"/>
              </a:cxn>
              <a:cxn ang="0">
                <a:pos x="53" y="31"/>
              </a:cxn>
              <a:cxn ang="0">
                <a:pos x="53" y="30"/>
              </a:cxn>
              <a:cxn ang="0">
                <a:pos x="52" y="28"/>
              </a:cxn>
              <a:cxn ang="0">
                <a:pos x="50" y="23"/>
              </a:cxn>
              <a:cxn ang="0">
                <a:pos x="49" y="19"/>
              </a:cxn>
              <a:cxn ang="0">
                <a:pos x="49" y="15"/>
              </a:cxn>
              <a:cxn ang="0">
                <a:pos x="49" y="13"/>
              </a:cxn>
              <a:cxn ang="0">
                <a:pos x="49" y="11"/>
              </a:cxn>
              <a:cxn ang="0">
                <a:pos x="53" y="8"/>
              </a:cxn>
              <a:cxn ang="0">
                <a:pos x="54" y="5"/>
              </a:cxn>
              <a:cxn ang="0">
                <a:pos x="57" y="6"/>
              </a:cxn>
              <a:cxn ang="0">
                <a:pos x="54" y="10"/>
              </a:cxn>
              <a:cxn ang="0">
                <a:pos x="52" y="13"/>
              </a:cxn>
              <a:cxn ang="0">
                <a:pos x="55" y="15"/>
              </a:cxn>
              <a:cxn ang="0">
                <a:pos x="55" y="19"/>
              </a:cxn>
              <a:cxn ang="0">
                <a:pos x="53" y="22"/>
              </a:cxn>
              <a:cxn ang="0">
                <a:pos x="56" y="23"/>
              </a:cxn>
              <a:cxn ang="0">
                <a:pos x="56" y="26"/>
              </a:cxn>
              <a:cxn ang="0">
                <a:pos x="56" y="29"/>
              </a:cxn>
              <a:cxn ang="0">
                <a:pos x="60" y="31"/>
              </a:cxn>
              <a:cxn ang="0">
                <a:pos x="62" y="30"/>
              </a:cxn>
              <a:cxn ang="0">
                <a:pos x="62" y="32"/>
              </a:cxn>
              <a:cxn ang="0">
                <a:pos x="64" y="35"/>
              </a:cxn>
              <a:cxn ang="0">
                <a:pos x="66" y="36"/>
              </a:cxn>
              <a:cxn ang="0">
                <a:pos x="68" y="35"/>
              </a:cxn>
              <a:cxn ang="0">
                <a:pos x="73" y="32"/>
              </a:cxn>
              <a:cxn ang="0">
                <a:pos x="75" y="24"/>
              </a:cxn>
              <a:cxn ang="0">
                <a:pos x="64" y="25"/>
              </a:cxn>
            </a:cxnLst>
            <a:rect l="0" t="0" r="r" b="b"/>
            <a:pathLst>
              <a:path w="75" h="36">
                <a:moveTo>
                  <a:pt x="57" y="0"/>
                </a:moveTo>
                <a:lnTo>
                  <a:pt x="43" y="3"/>
                </a:lnTo>
                <a:lnTo>
                  <a:pt x="0" y="11"/>
                </a:lnTo>
                <a:lnTo>
                  <a:pt x="2" y="22"/>
                </a:lnTo>
                <a:lnTo>
                  <a:pt x="3" y="20"/>
                </a:lnTo>
                <a:lnTo>
                  <a:pt x="4" y="20"/>
                </a:lnTo>
                <a:lnTo>
                  <a:pt x="7" y="16"/>
                </a:lnTo>
                <a:lnTo>
                  <a:pt x="8" y="16"/>
                </a:lnTo>
                <a:lnTo>
                  <a:pt x="10" y="14"/>
                </a:lnTo>
                <a:lnTo>
                  <a:pt x="11" y="13"/>
                </a:lnTo>
                <a:lnTo>
                  <a:pt x="12" y="11"/>
                </a:lnTo>
                <a:lnTo>
                  <a:pt x="13" y="12"/>
                </a:lnTo>
                <a:lnTo>
                  <a:pt x="15" y="13"/>
                </a:lnTo>
                <a:lnTo>
                  <a:pt x="17" y="12"/>
                </a:lnTo>
                <a:lnTo>
                  <a:pt x="17" y="11"/>
                </a:lnTo>
                <a:lnTo>
                  <a:pt x="22" y="9"/>
                </a:lnTo>
                <a:lnTo>
                  <a:pt x="23" y="9"/>
                </a:lnTo>
                <a:lnTo>
                  <a:pt x="25" y="9"/>
                </a:lnTo>
                <a:lnTo>
                  <a:pt x="26" y="9"/>
                </a:lnTo>
                <a:lnTo>
                  <a:pt x="27" y="11"/>
                </a:lnTo>
                <a:lnTo>
                  <a:pt x="27" y="11"/>
                </a:lnTo>
                <a:lnTo>
                  <a:pt x="29" y="15"/>
                </a:lnTo>
                <a:lnTo>
                  <a:pt x="30" y="14"/>
                </a:lnTo>
                <a:lnTo>
                  <a:pt x="32" y="15"/>
                </a:lnTo>
                <a:lnTo>
                  <a:pt x="33" y="15"/>
                </a:lnTo>
                <a:lnTo>
                  <a:pt x="33" y="17"/>
                </a:lnTo>
                <a:lnTo>
                  <a:pt x="34" y="19"/>
                </a:lnTo>
                <a:lnTo>
                  <a:pt x="37" y="19"/>
                </a:lnTo>
                <a:lnTo>
                  <a:pt x="39" y="20"/>
                </a:lnTo>
                <a:lnTo>
                  <a:pt x="41" y="21"/>
                </a:lnTo>
                <a:lnTo>
                  <a:pt x="42" y="23"/>
                </a:lnTo>
                <a:lnTo>
                  <a:pt x="42" y="24"/>
                </a:lnTo>
                <a:lnTo>
                  <a:pt x="40" y="28"/>
                </a:lnTo>
                <a:lnTo>
                  <a:pt x="39" y="31"/>
                </a:lnTo>
                <a:lnTo>
                  <a:pt x="39" y="33"/>
                </a:lnTo>
                <a:lnTo>
                  <a:pt x="41" y="33"/>
                </a:lnTo>
                <a:lnTo>
                  <a:pt x="43" y="32"/>
                </a:lnTo>
                <a:lnTo>
                  <a:pt x="45" y="34"/>
                </a:lnTo>
                <a:lnTo>
                  <a:pt x="46" y="34"/>
                </a:lnTo>
                <a:lnTo>
                  <a:pt x="46" y="34"/>
                </a:lnTo>
                <a:lnTo>
                  <a:pt x="48" y="33"/>
                </a:lnTo>
                <a:lnTo>
                  <a:pt x="51" y="34"/>
                </a:lnTo>
                <a:lnTo>
                  <a:pt x="54" y="35"/>
                </a:lnTo>
                <a:lnTo>
                  <a:pt x="56" y="35"/>
                </a:lnTo>
                <a:lnTo>
                  <a:pt x="56" y="35"/>
                </a:lnTo>
                <a:lnTo>
                  <a:pt x="56" y="35"/>
                </a:lnTo>
                <a:lnTo>
                  <a:pt x="56" y="34"/>
                </a:lnTo>
                <a:lnTo>
                  <a:pt x="54" y="31"/>
                </a:lnTo>
                <a:lnTo>
                  <a:pt x="53" y="31"/>
                </a:lnTo>
                <a:lnTo>
                  <a:pt x="53" y="31"/>
                </a:lnTo>
                <a:lnTo>
                  <a:pt x="53" y="30"/>
                </a:lnTo>
                <a:lnTo>
                  <a:pt x="53" y="30"/>
                </a:lnTo>
                <a:lnTo>
                  <a:pt x="54" y="29"/>
                </a:lnTo>
                <a:lnTo>
                  <a:pt x="52" y="28"/>
                </a:lnTo>
                <a:lnTo>
                  <a:pt x="51" y="26"/>
                </a:lnTo>
                <a:lnTo>
                  <a:pt x="50" y="23"/>
                </a:lnTo>
                <a:lnTo>
                  <a:pt x="49" y="22"/>
                </a:lnTo>
                <a:lnTo>
                  <a:pt x="49" y="19"/>
                </a:lnTo>
                <a:lnTo>
                  <a:pt x="50" y="16"/>
                </a:lnTo>
                <a:lnTo>
                  <a:pt x="49" y="15"/>
                </a:lnTo>
                <a:lnTo>
                  <a:pt x="49" y="14"/>
                </a:lnTo>
                <a:lnTo>
                  <a:pt x="49" y="13"/>
                </a:lnTo>
                <a:lnTo>
                  <a:pt x="49" y="12"/>
                </a:lnTo>
                <a:lnTo>
                  <a:pt x="49" y="11"/>
                </a:lnTo>
                <a:lnTo>
                  <a:pt x="50" y="10"/>
                </a:lnTo>
                <a:lnTo>
                  <a:pt x="53" y="8"/>
                </a:lnTo>
                <a:lnTo>
                  <a:pt x="53" y="7"/>
                </a:lnTo>
                <a:lnTo>
                  <a:pt x="54" y="5"/>
                </a:lnTo>
                <a:lnTo>
                  <a:pt x="56" y="5"/>
                </a:lnTo>
                <a:lnTo>
                  <a:pt x="57" y="6"/>
                </a:lnTo>
                <a:lnTo>
                  <a:pt x="55" y="8"/>
                </a:lnTo>
                <a:lnTo>
                  <a:pt x="54" y="10"/>
                </a:lnTo>
                <a:lnTo>
                  <a:pt x="53" y="11"/>
                </a:lnTo>
                <a:lnTo>
                  <a:pt x="52" y="13"/>
                </a:lnTo>
                <a:lnTo>
                  <a:pt x="53" y="15"/>
                </a:lnTo>
                <a:lnTo>
                  <a:pt x="55" y="15"/>
                </a:lnTo>
                <a:lnTo>
                  <a:pt x="55" y="19"/>
                </a:lnTo>
                <a:lnTo>
                  <a:pt x="55" y="19"/>
                </a:lnTo>
                <a:lnTo>
                  <a:pt x="53" y="21"/>
                </a:lnTo>
                <a:lnTo>
                  <a:pt x="53" y="22"/>
                </a:lnTo>
                <a:lnTo>
                  <a:pt x="55" y="22"/>
                </a:lnTo>
                <a:lnTo>
                  <a:pt x="56" y="23"/>
                </a:lnTo>
                <a:lnTo>
                  <a:pt x="55" y="25"/>
                </a:lnTo>
                <a:lnTo>
                  <a:pt x="56" y="26"/>
                </a:lnTo>
                <a:lnTo>
                  <a:pt x="56" y="27"/>
                </a:lnTo>
                <a:lnTo>
                  <a:pt x="56" y="29"/>
                </a:lnTo>
                <a:lnTo>
                  <a:pt x="59" y="31"/>
                </a:lnTo>
                <a:lnTo>
                  <a:pt x="60" y="31"/>
                </a:lnTo>
                <a:lnTo>
                  <a:pt x="61" y="30"/>
                </a:lnTo>
                <a:lnTo>
                  <a:pt x="62" y="30"/>
                </a:lnTo>
                <a:lnTo>
                  <a:pt x="63" y="30"/>
                </a:lnTo>
                <a:lnTo>
                  <a:pt x="62" y="32"/>
                </a:lnTo>
                <a:lnTo>
                  <a:pt x="64" y="34"/>
                </a:lnTo>
                <a:lnTo>
                  <a:pt x="64" y="35"/>
                </a:lnTo>
                <a:lnTo>
                  <a:pt x="64" y="36"/>
                </a:lnTo>
                <a:lnTo>
                  <a:pt x="66" y="36"/>
                </a:lnTo>
                <a:lnTo>
                  <a:pt x="67" y="36"/>
                </a:lnTo>
                <a:lnTo>
                  <a:pt x="68" y="35"/>
                </a:lnTo>
                <a:lnTo>
                  <a:pt x="73" y="33"/>
                </a:lnTo>
                <a:lnTo>
                  <a:pt x="73" y="32"/>
                </a:lnTo>
                <a:lnTo>
                  <a:pt x="74" y="31"/>
                </a:lnTo>
                <a:lnTo>
                  <a:pt x="75" y="24"/>
                </a:lnTo>
                <a:lnTo>
                  <a:pt x="75" y="23"/>
                </a:lnTo>
                <a:lnTo>
                  <a:pt x="64" y="25"/>
                </a:lnTo>
                <a:lnTo>
                  <a:pt x="57" y="0"/>
                </a:lnTo>
              </a:path>
            </a:pathLst>
          </a:custGeom>
          <a:solidFill>
            <a:srgbClr val="669900"/>
          </a:solidFill>
          <a:ln w="25400">
            <a:solidFill>
              <a:schemeClr val="bg1"/>
            </a:solidFill>
            <a:round/>
            <a:headEnd/>
            <a:tailEnd/>
          </a:ln>
        </p:spPr>
        <p:txBody>
          <a:bodyPr/>
          <a:lstStyle/>
          <a:p>
            <a:endParaRPr lang="en-US"/>
          </a:p>
        </p:txBody>
      </p:sp>
      <p:sp>
        <p:nvSpPr>
          <p:cNvPr id="319529" name="Freeform 41"/>
          <p:cNvSpPr>
            <a:spLocks/>
          </p:cNvSpPr>
          <p:nvPr/>
        </p:nvSpPr>
        <p:spPr bwMode="auto">
          <a:xfrm>
            <a:off x="7848600" y="2624138"/>
            <a:ext cx="168275" cy="280987"/>
          </a:xfrm>
          <a:custGeom>
            <a:avLst/>
            <a:gdLst/>
            <a:ahLst/>
            <a:cxnLst>
              <a:cxn ang="0">
                <a:pos x="18" y="26"/>
              </a:cxn>
              <a:cxn ang="0">
                <a:pos x="18" y="24"/>
              </a:cxn>
              <a:cxn ang="0">
                <a:pos x="16" y="21"/>
              </a:cxn>
              <a:cxn ang="0">
                <a:pos x="14" y="19"/>
              </a:cxn>
              <a:cxn ang="0">
                <a:pos x="12" y="17"/>
              </a:cxn>
              <a:cxn ang="0">
                <a:pos x="10" y="16"/>
              </a:cxn>
              <a:cxn ang="0">
                <a:pos x="10" y="15"/>
              </a:cxn>
              <a:cxn ang="0">
                <a:pos x="8" y="11"/>
              </a:cxn>
              <a:cxn ang="0">
                <a:pos x="7" y="9"/>
              </a:cxn>
              <a:cxn ang="0">
                <a:pos x="5" y="7"/>
              </a:cxn>
              <a:cxn ang="0">
                <a:pos x="4" y="6"/>
              </a:cxn>
              <a:cxn ang="0">
                <a:pos x="4" y="5"/>
              </a:cxn>
              <a:cxn ang="0">
                <a:pos x="4" y="4"/>
              </a:cxn>
              <a:cxn ang="0">
                <a:pos x="4" y="4"/>
              </a:cxn>
              <a:cxn ang="0">
                <a:pos x="5" y="0"/>
              </a:cxn>
              <a:cxn ang="0">
                <a:pos x="4" y="0"/>
              </a:cxn>
              <a:cxn ang="0">
                <a:pos x="2" y="0"/>
              </a:cxn>
              <a:cxn ang="0">
                <a:pos x="1" y="1"/>
              </a:cxn>
              <a:cxn ang="0">
                <a:pos x="0" y="3"/>
              </a:cxn>
              <a:cxn ang="0">
                <a:pos x="0" y="3"/>
              </a:cxn>
              <a:cxn ang="0">
                <a:pos x="0" y="3"/>
              </a:cxn>
              <a:cxn ang="0">
                <a:pos x="7" y="28"/>
              </a:cxn>
              <a:cxn ang="0">
                <a:pos x="18" y="26"/>
              </a:cxn>
            </a:cxnLst>
            <a:rect l="0" t="0" r="r" b="b"/>
            <a:pathLst>
              <a:path w="18" h="28">
                <a:moveTo>
                  <a:pt x="18" y="26"/>
                </a:moveTo>
                <a:lnTo>
                  <a:pt x="18" y="24"/>
                </a:lnTo>
                <a:lnTo>
                  <a:pt x="16" y="21"/>
                </a:lnTo>
                <a:lnTo>
                  <a:pt x="14" y="19"/>
                </a:lnTo>
                <a:lnTo>
                  <a:pt x="12" y="17"/>
                </a:lnTo>
                <a:lnTo>
                  <a:pt x="10" y="16"/>
                </a:lnTo>
                <a:lnTo>
                  <a:pt x="10" y="15"/>
                </a:lnTo>
                <a:lnTo>
                  <a:pt x="8" y="11"/>
                </a:lnTo>
                <a:lnTo>
                  <a:pt x="7" y="9"/>
                </a:lnTo>
                <a:lnTo>
                  <a:pt x="5" y="7"/>
                </a:lnTo>
                <a:lnTo>
                  <a:pt x="4" y="6"/>
                </a:lnTo>
                <a:lnTo>
                  <a:pt x="4" y="5"/>
                </a:lnTo>
                <a:lnTo>
                  <a:pt x="4" y="4"/>
                </a:lnTo>
                <a:lnTo>
                  <a:pt x="4" y="4"/>
                </a:lnTo>
                <a:lnTo>
                  <a:pt x="5" y="0"/>
                </a:lnTo>
                <a:lnTo>
                  <a:pt x="4" y="0"/>
                </a:lnTo>
                <a:lnTo>
                  <a:pt x="2" y="0"/>
                </a:lnTo>
                <a:lnTo>
                  <a:pt x="1" y="1"/>
                </a:lnTo>
                <a:lnTo>
                  <a:pt x="0" y="3"/>
                </a:lnTo>
                <a:lnTo>
                  <a:pt x="0" y="3"/>
                </a:lnTo>
                <a:lnTo>
                  <a:pt x="0" y="3"/>
                </a:lnTo>
                <a:lnTo>
                  <a:pt x="7" y="28"/>
                </a:lnTo>
                <a:lnTo>
                  <a:pt x="18" y="26"/>
                </a:lnTo>
              </a:path>
            </a:pathLst>
          </a:custGeom>
          <a:solidFill>
            <a:srgbClr val="FFBF3F"/>
          </a:solidFill>
          <a:ln w="25400">
            <a:solidFill>
              <a:schemeClr val="bg1"/>
            </a:solidFill>
            <a:round/>
            <a:headEnd/>
            <a:tailEnd/>
          </a:ln>
        </p:spPr>
        <p:txBody>
          <a:bodyPr/>
          <a:lstStyle/>
          <a:p>
            <a:endParaRPr lang="en-US"/>
          </a:p>
        </p:txBody>
      </p:sp>
      <p:sp>
        <p:nvSpPr>
          <p:cNvPr id="319530" name="Freeform 42"/>
          <p:cNvSpPr>
            <a:spLocks/>
          </p:cNvSpPr>
          <p:nvPr/>
        </p:nvSpPr>
        <p:spPr bwMode="auto">
          <a:xfrm>
            <a:off x="7885113" y="2282825"/>
            <a:ext cx="215900" cy="501650"/>
          </a:xfrm>
          <a:custGeom>
            <a:avLst/>
            <a:gdLst/>
            <a:ahLst/>
            <a:cxnLst>
              <a:cxn ang="0">
                <a:pos x="0" y="38"/>
              </a:cxn>
              <a:cxn ang="0">
                <a:pos x="1" y="38"/>
              </a:cxn>
              <a:cxn ang="0">
                <a:pos x="3" y="41"/>
              </a:cxn>
              <a:cxn ang="0">
                <a:pos x="8" y="45"/>
              </a:cxn>
              <a:cxn ang="0">
                <a:pos x="12" y="45"/>
              </a:cxn>
              <a:cxn ang="0">
                <a:pos x="13" y="48"/>
              </a:cxn>
              <a:cxn ang="0">
                <a:pos x="14" y="50"/>
              </a:cxn>
              <a:cxn ang="0">
                <a:pos x="16" y="47"/>
              </a:cxn>
              <a:cxn ang="0">
                <a:pos x="17" y="42"/>
              </a:cxn>
              <a:cxn ang="0">
                <a:pos x="21" y="36"/>
              </a:cxn>
              <a:cxn ang="0">
                <a:pos x="23" y="31"/>
              </a:cxn>
              <a:cxn ang="0">
                <a:pos x="22" y="23"/>
              </a:cxn>
              <a:cxn ang="0">
                <a:pos x="20" y="16"/>
              </a:cxn>
              <a:cxn ang="0">
                <a:pos x="17" y="17"/>
              </a:cxn>
              <a:cxn ang="0">
                <a:pos x="16" y="16"/>
              </a:cxn>
              <a:cxn ang="0">
                <a:pos x="15" y="16"/>
              </a:cxn>
              <a:cxn ang="0">
                <a:pos x="16" y="13"/>
              </a:cxn>
              <a:cxn ang="0">
                <a:pos x="18" y="12"/>
              </a:cxn>
              <a:cxn ang="0">
                <a:pos x="18" y="9"/>
              </a:cxn>
              <a:cxn ang="0">
                <a:pos x="20" y="7"/>
              </a:cxn>
              <a:cxn ang="0">
                <a:pos x="5" y="0"/>
              </a:cxn>
              <a:cxn ang="0">
                <a:pos x="4" y="2"/>
              </a:cxn>
              <a:cxn ang="0">
                <a:pos x="3" y="6"/>
              </a:cxn>
              <a:cxn ang="0">
                <a:pos x="0" y="9"/>
              </a:cxn>
              <a:cxn ang="0">
                <a:pos x="2" y="11"/>
              </a:cxn>
              <a:cxn ang="0">
                <a:pos x="1" y="13"/>
              </a:cxn>
              <a:cxn ang="0">
                <a:pos x="2" y="17"/>
              </a:cxn>
              <a:cxn ang="0">
                <a:pos x="4" y="20"/>
              </a:cxn>
              <a:cxn ang="0">
                <a:pos x="7" y="21"/>
              </a:cxn>
              <a:cxn ang="0">
                <a:pos x="9" y="23"/>
              </a:cxn>
              <a:cxn ang="0">
                <a:pos x="11" y="25"/>
              </a:cxn>
              <a:cxn ang="0">
                <a:pos x="6" y="29"/>
              </a:cxn>
              <a:cxn ang="0">
                <a:pos x="1" y="34"/>
              </a:cxn>
            </a:cxnLst>
            <a:rect l="0" t="0" r="r" b="b"/>
            <a:pathLst>
              <a:path w="23" h="50">
                <a:moveTo>
                  <a:pt x="1" y="34"/>
                </a:moveTo>
                <a:lnTo>
                  <a:pt x="0" y="38"/>
                </a:lnTo>
                <a:lnTo>
                  <a:pt x="0" y="38"/>
                </a:lnTo>
                <a:lnTo>
                  <a:pt x="1" y="38"/>
                </a:lnTo>
                <a:lnTo>
                  <a:pt x="2" y="40"/>
                </a:lnTo>
                <a:lnTo>
                  <a:pt x="3" y="41"/>
                </a:lnTo>
                <a:lnTo>
                  <a:pt x="4" y="43"/>
                </a:lnTo>
                <a:lnTo>
                  <a:pt x="8" y="45"/>
                </a:lnTo>
                <a:lnTo>
                  <a:pt x="9" y="45"/>
                </a:lnTo>
                <a:lnTo>
                  <a:pt x="12" y="45"/>
                </a:lnTo>
                <a:lnTo>
                  <a:pt x="13" y="46"/>
                </a:lnTo>
                <a:lnTo>
                  <a:pt x="13" y="48"/>
                </a:lnTo>
                <a:lnTo>
                  <a:pt x="13" y="50"/>
                </a:lnTo>
                <a:lnTo>
                  <a:pt x="14" y="50"/>
                </a:lnTo>
                <a:lnTo>
                  <a:pt x="15" y="49"/>
                </a:lnTo>
                <a:lnTo>
                  <a:pt x="16" y="47"/>
                </a:lnTo>
                <a:lnTo>
                  <a:pt x="16" y="45"/>
                </a:lnTo>
                <a:lnTo>
                  <a:pt x="17" y="42"/>
                </a:lnTo>
                <a:lnTo>
                  <a:pt x="18" y="39"/>
                </a:lnTo>
                <a:lnTo>
                  <a:pt x="21" y="36"/>
                </a:lnTo>
                <a:lnTo>
                  <a:pt x="22" y="34"/>
                </a:lnTo>
                <a:lnTo>
                  <a:pt x="23" y="31"/>
                </a:lnTo>
                <a:lnTo>
                  <a:pt x="23" y="30"/>
                </a:lnTo>
                <a:lnTo>
                  <a:pt x="22" y="23"/>
                </a:lnTo>
                <a:lnTo>
                  <a:pt x="21" y="17"/>
                </a:lnTo>
                <a:lnTo>
                  <a:pt x="20" y="16"/>
                </a:lnTo>
                <a:lnTo>
                  <a:pt x="18" y="16"/>
                </a:lnTo>
                <a:lnTo>
                  <a:pt x="17" y="17"/>
                </a:lnTo>
                <a:lnTo>
                  <a:pt x="17" y="17"/>
                </a:lnTo>
                <a:lnTo>
                  <a:pt x="16" y="16"/>
                </a:lnTo>
                <a:lnTo>
                  <a:pt x="16" y="17"/>
                </a:lnTo>
                <a:lnTo>
                  <a:pt x="15" y="16"/>
                </a:lnTo>
                <a:lnTo>
                  <a:pt x="15" y="16"/>
                </a:lnTo>
                <a:lnTo>
                  <a:pt x="16" y="13"/>
                </a:lnTo>
                <a:lnTo>
                  <a:pt x="17" y="12"/>
                </a:lnTo>
                <a:lnTo>
                  <a:pt x="18" y="12"/>
                </a:lnTo>
                <a:lnTo>
                  <a:pt x="18" y="10"/>
                </a:lnTo>
                <a:lnTo>
                  <a:pt x="18" y="9"/>
                </a:lnTo>
                <a:lnTo>
                  <a:pt x="19" y="8"/>
                </a:lnTo>
                <a:lnTo>
                  <a:pt x="20" y="7"/>
                </a:lnTo>
                <a:lnTo>
                  <a:pt x="19" y="5"/>
                </a:lnTo>
                <a:lnTo>
                  <a:pt x="5" y="0"/>
                </a:lnTo>
                <a:lnTo>
                  <a:pt x="4" y="0"/>
                </a:lnTo>
                <a:lnTo>
                  <a:pt x="4" y="2"/>
                </a:lnTo>
                <a:lnTo>
                  <a:pt x="4" y="3"/>
                </a:lnTo>
                <a:lnTo>
                  <a:pt x="3" y="6"/>
                </a:lnTo>
                <a:lnTo>
                  <a:pt x="1" y="8"/>
                </a:lnTo>
                <a:lnTo>
                  <a:pt x="0" y="9"/>
                </a:lnTo>
                <a:lnTo>
                  <a:pt x="0" y="9"/>
                </a:lnTo>
                <a:lnTo>
                  <a:pt x="2" y="11"/>
                </a:lnTo>
                <a:lnTo>
                  <a:pt x="2" y="13"/>
                </a:lnTo>
                <a:lnTo>
                  <a:pt x="1" y="13"/>
                </a:lnTo>
                <a:lnTo>
                  <a:pt x="1" y="17"/>
                </a:lnTo>
                <a:lnTo>
                  <a:pt x="2" y="17"/>
                </a:lnTo>
                <a:lnTo>
                  <a:pt x="4" y="18"/>
                </a:lnTo>
                <a:lnTo>
                  <a:pt x="4" y="20"/>
                </a:lnTo>
                <a:lnTo>
                  <a:pt x="6" y="21"/>
                </a:lnTo>
                <a:lnTo>
                  <a:pt x="7" y="21"/>
                </a:lnTo>
                <a:lnTo>
                  <a:pt x="8" y="22"/>
                </a:lnTo>
                <a:lnTo>
                  <a:pt x="9" y="23"/>
                </a:lnTo>
                <a:lnTo>
                  <a:pt x="11" y="24"/>
                </a:lnTo>
                <a:lnTo>
                  <a:pt x="11" y="25"/>
                </a:lnTo>
                <a:lnTo>
                  <a:pt x="8" y="26"/>
                </a:lnTo>
                <a:lnTo>
                  <a:pt x="6" y="29"/>
                </a:lnTo>
                <a:lnTo>
                  <a:pt x="5" y="31"/>
                </a:lnTo>
                <a:lnTo>
                  <a:pt x="1" y="34"/>
                </a:lnTo>
              </a:path>
            </a:pathLst>
          </a:custGeom>
          <a:solidFill>
            <a:srgbClr val="669900"/>
          </a:solidFill>
          <a:ln w="25400">
            <a:solidFill>
              <a:schemeClr val="bg1"/>
            </a:solidFill>
            <a:round/>
            <a:headEnd/>
            <a:tailEnd/>
          </a:ln>
        </p:spPr>
        <p:txBody>
          <a:bodyPr/>
          <a:lstStyle/>
          <a:p>
            <a:endParaRPr lang="en-US"/>
          </a:p>
        </p:txBody>
      </p:sp>
      <p:sp>
        <p:nvSpPr>
          <p:cNvPr id="319531" name="Freeform 43"/>
          <p:cNvSpPr>
            <a:spLocks/>
          </p:cNvSpPr>
          <p:nvPr/>
        </p:nvSpPr>
        <p:spPr bwMode="auto">
          <a:xfrm>
            <a:off x="8081963" y="2041525"/>
            <a:ext cx="263525" cy="280988"/>
          </a:xfrm>
          <a:custGeom>
            <a:avLst/>
            <a:gdLst/>
            <a:ahLst/>
            <a:cxnLst>
              <a:cxn ang="0">
                <a:pos x="0" y="6"/>
              </a:cxn>
              <a:cxn ang="0">
                <a:pos x="9" y="3"/>
              </a:cxn>
              <a:cxn ang="0">
                <a:pos x="10" y="4"/>
              </a:cxn>
              <a:cxn ang="0">
                <a:pos x="10" y="4"/>
              </a:cxn>
              <a:cxn ang="0">
                <a:pos x="11" y="3"/>
              </a:cxn>
              <a:cxn ang="0">
                <a:pos x="25" y="0"/>
              </a:cxn>
              <a:cxn ang="0">
                <a:pos x="28" y="11"/>
              </a:cxn>
              <a:cxn ang="0">
                <a:pos x="27" y="12"/>
              </a:cxn>
              <a:cxn ang="0">
                <a:pos x="27" y="13"/>
              </a:cxn>
              <a:cxn ang="0">
                <a:pos x="27" y="14"/>
              </a:cxn>
              <a:cxn ang="0">
                <a:pos x="27" y="14"/>
              </a:cxn>
              <a:cxn ang="0">
                <a:pos x="26" y="14"/>
              </a:cxn>
              <a:cxn ang="0">
                <a:pos x="21" y="16"/>
              </a:cxn>
              <a:cxn ang="0">
                <a:pos x="20" y="16"/>
              </a:cxn>
              <a:cxn ang="0">
                <a:pos x="19" y="17"/>
              </a:cxn>
              <a:cxn ang="0">
                <a:pos x="19" y="18"/>
              </a:cxn>
              <a:cxn ang="0">
                <a:pos x="19" y="18"/>
              </a:cxn>
              <a:cxn ang="0">
                <a:pos x="16" y="18"/>
              </a:cxn>
              <a:cxn ang="0">
                <a:pos x="12" y="20"/>
              </a:cxn>
              <a:cxn ang="0">
                <a:pos x="12" y="20"/>
              </a:cxn>
              <a:cxn ang="0">
                <a:pos x="9" y="22"/>
              </a:cxn>
              <a:cxn ang="0">
                <a:pos x="4" y="26"/>
              </a:cxn>
              <a:cxn ang="0">
                <a:pos x="2" y="28"/>
              </a:cxn>
              <a:cxn ang="0">
                <a:pos x="0" y="26"/>
              </a:cxn>
              <a:cxn ang="0">
                <a:pos x="3" y="23"/>
              </a:cxn>
              <a:cxn ang="0">
                <a:pos x="3" y="22"/>
              </a:cxn>
              <a:cxn ang="0">
                <a:pos x="2" y="21"/>
              </a:cxn>
              <a:cxn ang="0">
                <a:pos x="0" y="6"/>
              </a:cxn>
            </a:cxnLst>
            <a:rect l="0" t="0" r="r" b="b"/>
            <a:pathLst>
              <a:path w="28" h="28">
                <a:moveTo>
                  <a:pt x="0" y="6"/>
                </a:moveTo>
                <a:lnTo>
                  <a:pt x="9" y="3"/>
                </a:lnTo>
                <a:lnTo>
                  <a:pt x="10" y="4"/>
                </a:lnTo>
                <a:lnTo>
                  <a:pt x="10" y="4"/>
                </a:lnTo>
                <a:lnTo>
                  <a:pt x="11" y="3"/>
                </a:lnTo>
                <a:lnTo>
                  <a:pt x="25" y="0"/>
                </a:lnTo>
                <a:lnTo>
                  <a:pt x="28" y="11"/>
                </a:lnTo>
                <a:lnTo>
                  <a:pt x="27" y="12"/>
                </a:lnTo>
                <a:lnTo>
                  <a:pt x="27" y="13"/>
                </a:lnTo>
                <a:lnTo>
                  <a:pt x="27" y="14"/>
                </a:lnTo>
                <a:lnTo>
                  <a:pt x="27" y="14"/>
                </a:lnTo>
                <a:lnTo>
                  <a:pt x="26" y="14"/>
                </a:lnTo>
                <a:lnTo>
                  <a:pt x="21" y="16"/>
                </a:lnTo>
                <a:lnTo>
                  <a:pt x="20" y="16"/>
                </a:lnTo>
                <a:lnTo>
                  <a:pt x="19" y="17"/>
                </a:lnTo>
                <a:lnTo>
                  <a:pt x="19" y="18"/>
                </a:lnTo>
                <a:lnTo>
                  <a:pt x="19" y="18"/>
                </a:lnTo>
                <a:lnTo>
                  <a:pt x="16" y="18"/>
                </a:lnTo>
                <a:lnTo>
                  <a:pt x="12" y="20"/>
                </a:lnTo>
                <a:lnTo>
                  <a:pt x="12" y="20"/>
                </a:lnTo>
                <a:lnTo>
                  <a:pt x="9" y="22"/>
                </a:lnTo>
                <a:lnTo>
                  <a:pt x="4" y="26"/>
                </a:lnTo>
                <a:lnTo>
                  <a:pt x="2" y="28"/>
                </a:lnTo>
                <a:lnTo>
                  <a:pt x="0" y="26"/>
                </a:lnTo>
                <a:lnTo>
                  <a:pt x="3" y="23"/>
                </a:lnTo>
                <a:lnTo>
                  <a:pt x="3" y="22"/>
                </a:lnTo>
                <a:lnTo>
                  <a:pt x="2" y="21"/>
                </a:lnTo>
                <a:lnTo>
                  <a:pt x="0" y="6"/>
                </a:lnTo>
              </a:path>
            </a:pathLst>
          </a:custGeom>
          <a:solidFill>
            <a:srgbClr val="FFBF3F"/>
          </a:solidFill>
          <a:ln w="25400">
            <a:solidFill>
              <a:schemeClr val="bg1"/>
            </a:solidFill>
            <a:round/>
            <a:headEnd/>
            <a:tailEnd/>
          </a:ln>
        </p:spPr>
        <p:txBody>
          <a:bodyPr/>
          <a:lstStyle/>
          <a:p>
            <a:endParaRPr lang="en-US"/>
          </a:p>
        </p:txBody>
      </p:sp>
      <p:sp>
        <p:nvSpPr>
          <p:cNvPr id="319532" name="Freeform 44"/>
          <p:cNvSpPr>
            <a:spLocks/>
          </p:cNvSpPr>
          <p:nvPr/>
        </p:nvSpPr>
        <p:spPr bwMode="auto">
          <a:xfrm>
            <a:off x="8074025" y="1830388"/>
            <a:ext cx="514350" cy="280987"/>
          </a:xfrm>
          <a:custGeom>
            <a:avLst/>
            <a:gdLst/>
            <a:ahLst/>
            <a:cxnLst>
              <a:cxn ang="0">
                <a:pos x="11" y="9"/>
              </a:cxn>
              <a:cxn ang="0">
                <a:pos x="29" y="5"/>
              </a:cxn>
              <a:cxn ang="0">
                <a:pos x="30" y="5"/>
              </a:cxn>
              <a:cxn ang="0">
                <a:pos x="30" y="3"/>
              </a:cxn>
              <a:cxn ang="0">
                <a:pos x="33" y="0"/>
              </a:cxn>
              <a:cxn ang="0">
                <a:pos x="35" y="1"/>
              </a:cxn>
              <a:cxn ang="0">
                <a:pos x="38" y="5"/>
              </a:cxn>
              <a:cxn ang="0">
                <a:pos x="38" y="6"/>
              </a:cxn>
              <a:cxn ang="0">
                <a:pos x="36" y="9"/>
              </a:cxn>
              <a:cxn ang="0">
                <a:pos x="36" y="12"/>
              </a:cxn>
              <a:cxn ang="0">
                <a:pos x="40" y="13"/>
              </a:cxn>
              <a:cxn ang="0">
                <a:pos x="44" y="19"/>
              </a:cxn>
              <a:cxn ang="0">
                <a:pos x="49" y="21"/>
              </a:cxn>
              <a:cxn ang="0">
                <a:pos x="53" y="17"/>
              </a:cxn>
              <a:cxn ang="0">
                <a:pos x="50" y="15"/>
              </a:cxn>
              <a:cxn ang="0">
                <a:pos x="49" y="13"/>
              </a:cxn>
              <a:cxn ang="0">
                <a:pos x="51" y="14"/>
              </a:cxn>
              <a:cxn ang="0">
                <a:pos x="55" y="21"/>
              </a:cxn>
              <a:cxn ang="0">
                <a:pos x="53" y="21"/>
              </a:cxn>
              <a:cxn ang="0">
                <a:pos x="49" y="24"/>
              </a:cxn>
              <a:cxn ang="0">
                <a:pos x="45" y="26"/>
              </a:cxn>
              <a:cxn ang="0">
                <a:pos x="45" y="25"/>
              </a:cxn>
              <a:cxn ang="0">
                <a:pos x="44" y="23"/>
              </a:cxn>
              <a:cxn ang="0">
                <a:pos x="41" y="28"/>
              </a:cxn>
              <a:cxn ang="0">
                <a:pos x="39" y="27"/>
              </a:cxn>
              <a:cxn ang="0">
                <a:pos x="38" y="26"/>
              </a:cxn>
              <a:cxn ang="0">
                <a:pos x="37" y="25"/>
              </a:cxn>
              <a:cxn ang="0">
                <a:pos x="34" y="24"/>
              </a:cxn>
              <a:cxn ang="0">
                <a:pos x="32" y="21"/>
              </a:cxn>
              <a:cxn ang="0">
                <a:pos x="26" y="21"/>
              </a:cxn>
              <a:cxn ang="0">
                <a:pos x="11" y="25"/>
              </a:cxn>
              <a:cxn ang="0">
                <a:pos x="10" y="24"/>
              </a:cxn>
              <a:cxn ang="0">
                <a:pos x="0" y="26"/>
              </a:cxn>
            </a:cxnLst>
            <a:rect l="0" t="0" r="r" b="b"/>
            <a:pathLst>
              <a:path w="55" h="28">
                <a:moveTo>
                  <a:pt x="0" y="12"/>
                </a:moveTo>
                <a:lnTo>
                  <a:pt x="11" y="9"/>
                </a:lnTo>
                <a:lnTo>
                  <a:pt x="29" y="6"/>
                </a:lnTo>
                <a:lnTo>
                  <a:pt x="29" y="5"/>
                </a:lnTo>
                <a:lnTo>
                  <a:pt x="30" y="4"/>
                </a:lnTo>
                <a:lnTo>
                  <a:pt x="30" y="5"/>
                </a:lnTo>
                <a:lnTo>
                  <a:pt x="31" y="4"/>
                </a:lnTo>
                <a:lnTo>
                  <a:pt x="30" y="3"/>
                </a:lnTo>
                <a:lnTo>
                  <a:pt x="32" y="3"/>
                </a:lnTo>
                <a:lnTo>
                  <a:pt x="33" y="0"/>
                </a:lnTo>
                <a:lnTo>
                  <a:pt x="34" y="0"/>
                </a:lnTo>
                <a:lnTo>
                  <a:pt x="35" y="1"/>
                </a:lnTo>
                <a:lnTo>
                  <a:pt x="36" y="3"/>
                </a:lnTo>
                <a:lnTo>
                  <a:pt x="38" y="5"/>
                </a:lnTo>
                <a:lnTo>
                  <a:pt x="38" y="6"/>
                </a:lnTo>
                <a:lnTo>
                  <a:pt x="38" y="6"/>
                </a:lnTo>
                <a:lnTo>
                  <a:pt x="37" y="7"/>
                </a:lnTo>
                <a:lnTo>
                  <a:pt x="36" y="9"/>
                </a:lnTo>
                <a:lnTo>
                  <a:pt x="35" y="11"/>
                </a:lnTo>
                <a:lnTo>
                  <a:pt x="36" y="12"/>
                </a:lnTo>
                <a:lnTo>
                  <a:pt x="38" y="12"/>
                </a:lnTo>
                <a:lnTo>
                  <a:pt x="40" y="13"/>
                </a:lnTo>
                <a:lnTo>
                  <a:pt x="43" y="16"/>
                </a:lnTo>
                <a:lnTo>
                  <a:pt x="44" y="19"/>
                </a:lnTo>
                <a:lnTo>
                  <a:pt x="45" y="20"/>
                </a:lnTo>
                <a:lnTo>
                  <a:pt x="49" y="21"/>
                </a:lnTo>
                <a:lnTo>
                  <a:pt x="51" y="20"/>
                </a:lnTo>
                <a:lnTo>
                  <a:pt x="53" y="17"/>
                </a:lnTo>
                <a:lnTo>
                  <a:pt x="52" y="17"/>
                </a:lnTo>
                <a:lnTo>
                  <a:pt x="50" y="15"/>
                </a:lnTo>
                <a:lnTo>
                  <a:pt x="49" y="14"/>
                </a:lnTo>
                <a:lnTo>
                  <a:pt x="49" y="13"/>
                </a:lnTo>
                <a:lnTo>
                  <a:pt x="50" y="14"/>
                </a:lnTo>
                <a:lnTo>
                  <a:pt x="51" y="14"/>
                </a:lnTo>
                <a:lnTo>
                  <a:pt x="53" y="17"/>
                </a:lnTo>
                <a:lnTo>
                  <a:pt x="55" y="21"/>
                </a:lnTo>
                <a:lnTo>
                  <a:pt x="55" y="22"/>
                </a:lnTo>
                <a:lnTo>
                  <a:pt x="53" y="21"/>
                </a:lnTo>
                <a:lnTo>
                  <a:pt x="51" y="23"/>
                </a:lnTo>
                <a:lnTo>
                  <a:pt x="49" y="24"/>
                </a:lnTo>
                <a:lnTo>
                  <a:pt x="46" y="26"/>
                </a:lnTo>
                <a:lnTo>
                  <a:pt x="45" y="26"/>
                </a:lnTo>
                <a:lnTo>
                  <a:pt x="45" y="26"/>
                </a:lnTo>
                <a:lnTo>
                  <a:pt x="45" y="25"/>
                </a:lnTo>
                <a:lnTo>
                  <a:pt x="44" y="23"/>
                </a:lnTo>
                <a:lnTo>
                  <a:pt x="44" y="23"/>
                </a:lnTo>
                <a:lnTo>
                  <a:pt x="42" y="25"/>
                </a:lnTo>
                <a:lnTo>
                  <a:pt x="41" y="28"/>
                </a:lnTo>
                <a:lnTo>
                  <a:pt x="40" y="28"/>
                </a:lnTo>
                <a:lnTo>
                  <a:pt x="39" y="27"/>
                </a:lnTo>
                <a:lnTo>
                  <a:pt x="39" y="27"/>
                </a:lnTo>
                <a:lnTo>
                  <a:pt x="38" y="26"/>
                </a:lnTo>
                <a:lnTo>
                  <a:pt x="38" y="26"/>
                </a:lnTo>
                <a:lnTo>
                  <a:pt x="37" y="25"/>
                </a:lnTo>
                <a:lnTo>
                  <a:pt x="37" y="25"/>
                </a:lnTo>
                <a:lnTo>
                  <a:pt x="34" y="24"/>
                </a:lnTo>
                <a:lnTo>
                  <a:pt x="33" y="22"/>
                </a:lnTo>
                <a:lnTo>
                  <a:pt x="32" y="21"/>
                </a:lnTo>
                <a:lnTo>
                  <a:pt x="31" y="20"/>
                </a:lnTo>
                <a:lnTo>
                  <a:pt x="26" y="21"/>
                </a:lnTo>
                <a:lnTo>
                  <a:pt x="12" y="25"/>
                </a:lnTo>
                <a:lnTo>
                  <a:pt x="11" y="25"/>
                </a:lnTo>
                <a:lnTo>
                  <a:pt x="11" y="25"/>
                </a:lnTo>
                <a:lnTo>
                  <a:pt x="10" y="24"/>
                </a:lnTo>
                <a:lnTo>
                  <a:pt x="1" y="27"/>
                </a:lnTo>
                <a:lnTo>
                  <a:pt x="0" y="26"/>
                </a:lnTo>
                <a:lnTo>
                  <a:pt x="0" y="12"/>
                </a:lnTo>
              </a:path>
            </a:pathLst>
          </a:custGeom>
          <a:solidFill>
            <a:srgbClr val="669900"/>
          </a:solidFill>
          <a:ln w="25400">
            <a:solidFill>
              <a:schemeClr val="bg1"/>
            </a:solidFill>
            <a:round/>
            <a:headEnd/>
            <a:tailEnd/>
          </a:ln>
        </p:spPr>
        <p:txBody>
          <a:bodyPr/>
          <a:lstStyle/>
          <a:p>
            <a:endParaRPr lang="en-US"/>
          </a:p>
        </p:txBody>
      </p:sp>
      <p:sp>
        <p:nvSpPr>
          <p:cNvPr id="319533" name="Freeform 45"/>
          <p:cNvSpPr>
            <a:spLocks/>
          </p:cNvSpPr>
          <p:nvPr/>
        </p:nvSpPr>
        <p:spPr bwMode="auto">
          <a:xfrm>
            <a:off x="8307388" y="2032000"/>
            <a:ext cx="141287" cy="150813"/>
          </a:xfrm>
          <a:custGeom>
            <a:avLst/>
            <a:gdLst/>
            <a:ahLst/>
            <a:cxnLst>
              <a:cxn ang="0">
                <a:pos x="0" y="1"/>
              </a:cxn>
              <a:cxn ang="0">
                <a:pos x="4" y="12"/>
              </a:cxn>
              <a:cxn ang="0">
                <a:pos x="3" y="13"/>
              </a:cxn>
              <a:cxn ang="0">
                <a:pos x="3" y="14"/>
              </a:cxn>
              <a:cxn ang="0">
                <a:pos x="3" y="15"/>
              </a:cxn>
              <a:cxn ang="0">
                <a:pos x="3" y="15"/>
              </a:cxn>
              <a:cxn ang="0">
                <a:pos x="4" y="15"/>
              </a:cxn>
              <a:cxn ang="0">
                <a:pos x="7" y="13"/>
              </a:cxn>
              <a:cxn ang="0">
                <a:pos x="9" y="12"/>
              </a:cxn>
              <a:cxn ang="0">
                <a:pos x="9" y="11"/>
              </a:cxn>
              <a:cxn ang="0">
                <a:pos x="8" y="10"/>
              </a:cxn>
              <a:cxn ang="0">
                <a:pos x="8" y="8"/>
              </a:cxn>
              <a:cxn ang="0">
                <a:pos x="10" y="6"/>
              </a:cxn>
              <a:cxn ang="0">
                <a:pos x="10" y="7"/>
              </a:cxn>
              <a:cxn ang="0">
                <a:pos x="10" y="8"/>
              </a:cxn>
              <a:cxn ang="0">
                <a:pos x="10" y="11"/>
              </a:cxn>
              <a:cxn ang="0">
                <a:pos x="11" y="11"/>
              </a:cxn>
              <a:cxn ang="0">
                <a:pos x="12" y="11"/>
              </a:cxn>
              <a:cxn ang="0">
                <a:pos x="12" y="10"/>
              </a:cxn>
              <a:cxn ang="0">
                <a:pos x="12" y="10"/>
              </a:cxn>
              <a:cxn ang="0">
                <a:pos x="13" y="9"/>
              </a:cxn>
              <a:cxn ang="0">
                <a:pos x="15" y="8"/>
              </a:cxn>
              <a:cxn ang="0">
                <a:pos x="15" y="8"/>
              </a:cxn>
              <a:cxn ang="0">
                <a:pos x="14" y="7"/>
              </a:cxn>
              <a:cxn ang="0">
                <a:pos x="14" y="6"/>
              </a:cxn>
              <a:cxn ang="0">
                <a:pos x="13" y="6"/>
              </a:cxn>
              <a:cxn ang="0">
                <a:pos x="13" y="6"/>
              </a:cxn>
              <a:cxn ang="0">
                <a:pos x="12" y="5"/>
              </a:cxn>
              <a:cxn ang="0">
                <a:pos x="12" y="4"/>
              </a:cxn>
              <a:cxn ang="0">
                <a:pos x="9" y="4"/>
              </a:cxn>
              <a:cxn ang="0">
                <a:pos x="8" y="2"/>
              </a:cxn>
              <a:cxn ang="0">
                <a:pos x="7" y="1"/>
              </a:cxn>
              <a:cxn ang="0">
                <a:pos x="6" y="0"/>
              </a:cxn>
              <a:cxn ang="0">
                <a:pos x="0" y="1"/>
              </a:cxn>
            </a:cxnLst>
            <a:rect l="0" t="0" r="r" b="b"/>
            <a:pathLst>
              <a:path w="15" h="15">
                <a:moveTo>
                  <a:pt x="0" y="1"/>
                </a:moveTo>
                <a:lnTo>
                  <a:pt x="4" y="12"/>
                </a:lnTo>
                <a:lnTo>
                  <a:pt x="3" y="13"/>
                </a:lnTo>
                <a:lnTo>
                  <a:pt x="3" y="14"/>
                </a:lnTo>
                <a:lnTo>
                  <a:pt x="3" y="15"/>
                </a:lnTo>
                <a:lnTo>
                  <a:pt x="3" y="15"/>
                </a:lnTo>
                <a:lnTo>
                  <a:pt x="4" y="15"/>
                </a:lnTo>
                <a:lnTo>
                  <a:pt x="7" y="13"/>
                </a:lnTo>
                <a:lnTo>
                  <a:pt x="9" y="12"/>
                </a:lnTo>
                <a:lnTo>
                  <a:pt x="9" y="11"/>
                </a:lnTo>
                <a:lnTo>
                  <a:pt x="8" y="10"/>
                </a:lnTo>
                <a:lnTo>
                  <a:pt x="8" y="8"/>
                </a:lnTo>
                <a:lnTo>
                  <a:pt x="10" y="6"/>
                </a:lnTo>
                <a:lnTo>
                  <a:pt x="10" y="7"/>
                </a:lnTo>
                <a:lnTo>
                  <a:pt x="10" y="8"/>
                </a:lnTo>
                <a:lnTo>
                  <a:pt x="10" y="11"/>
                </a:lnTo>
                <a:lnTo>
                  <a:pt x="11" y="11"/>
                </a:lnTo>
                <a:lnTo>
                  <a:pt x="12" y="11"/>
                </a:lnTo>
                <a:lnTo>
                  <a:pt x="12" y="10"/>
                </a:lnTo>
                <a:lnTo>
                  <a:pt x="12" y="10"/>
                </a:lnTo>
                <a:lnTo>
                  <a:pt x="13" y="9"/>
                </a:lnTo>
                <a:lnTo>
                  <a:pt x="15" y="8"/>
                </a:lnTo>
                <a:lnTo>
                  <a:pt x="15" y="8"/>
                </a:lnTo>
                <a:lnTo>
                  <a:pt x="14" y="7"/>
                </a:lnTo>
                <a:lnTo>
                  <a:pt x="14" y="6"/>
                </a:lnTo>
                <a:lnTo>
                  <a:pt x="13" y="6"/>
                </a:lnTo>
                <a:lnTo>
                  <a:pt x="13" y="6"/>
                </a:lnTo>
                <a:lnTo>
                  <a:pt x="12" y="5"/>
                </a:lnTo>
                <a:lnTo>
                  <a:pt x="12" y="4"/>
                </a:lnTo>
                <a:lnTo>
                  <a:pt x="9" y="4"/>
                </a:lnTo>
                <a:lnTo>
                  <a:pt x="8" y="2"/>
                </a:lnTo>
                <a:lnTo>
                  <a:pt x="7" y="1"/>
                </a:lnTo>
                <a:lnTo>
                  <a:pt x="6" y="0"/>
                </a:lnTo>
                <a:lnTo>
                  <a:pt x="0" y="1"/>
                </a:lnTo>
              </a:path>
            </a:pathLst>
          </a:custGeom>
          <a:solidFill>
            <a:srgbClr val="FFBF3F"/>
          </a:solidFill>
          <a:ln w="25400">
            <a:solidFill>
              <a:schemeClr val="bg1"/>
            </a:solidFill>
            <a:round/>
            <a:headEnd/>
            <a:tailEnd/>
          </a:ln>
        </p:spPr>
        <p:txBody>
          <a:bodyPr/>
          <a:lstStyle/>
          <a:p>
            <a:endParaRPr lang="en-US"/>
          </a:p>
        </p:txBody>
      </p:sp>
      <p:sp>
        <p:nvSpPr>
          <p:cNvPr id="319534" name="Freeform 46"/>
          <p:cNvSpPr>
            <a:spLocks/>
          </p:cNvSpPr>
          <p:nvPr/>
        </p:nvSpPr>
        <p:spPr bwMode="auto">
          <a:xfrm>
            <a:off x="7951788" y="1428750"/>
            <a:ext cx="271462" cy="522288"/>
          </a:xfrm>
          <a:custGeom>
            <a:avLst/>
            <a:gdLst/>
            <a:ahLst/>
            <a:cxnLst>
              <a:cxn ang="0">
                <a:pos x="0" y="7"/>
              </a:cxn>
              <a:cxn ang="0">
                <a:pos x="1" y="9"/>
              </a:cxn>
              <a:cxn ang="0">
                <a:pos x="1" y="10"/>
              </a:cxn>
              <a:cxn ang="0">
                <a:pos x="2" y="11"/>
              </a:cxn>
              <a:cxn ang="0">
                <a:pos x="2" y="11"/>
              </a:cxn>
              <a:cxn ang="0">
                <a:pos x="4" y="17"/>
              </a:cxn>
              <a:cxn ang="0">
                <a:pos x="5" y="22"/>
              </a:cxn>
              <a:cxn ang="0">
                <a:pos x="4" y="24"/>
              </a:cxn>
              <a:cxn ang="0">
                <a:pos x="4" y="26"/>
              </a:cxn>
              <a:cxn ang="0">
                <a:pos x="7" y="32"/>
              </a:cxn>
              <a:cxn ang="0">
                <a:pos x="6" y="35"/>
              </a:cxn>
              <a:cxn ang="0">
                <a:pos x="7" y="35"/>
              </a:cxn>
              <a:cxn ang="0">
                <a:pos x="7" y="35"/>
              </a:cxn>
              <a:cxn ang="0">
                <a:pos x="7" y="35"/>
              </a:cxn>
              <a:cxn ang="0">
                <a:pos x="8" y="35"/>
              </a:cxn>
              <a:cxn ang="0">
                <a:pos x="10" y="37"/>
              </a:cxn>
              <a:cxn ang="0">
                <a:pos x="10" y="42"/>
              </a:cxn>
              <a:cxn ang="0">
                <a:pos x="10" y="45"/>
              </a:cxn>
              <a:cxn ang="0">
                <a:pos x="12" y="48"/>
              </a:cxn>
              <a:cxn ang="0">
                <a:pos x="13" y="52"/>
              </a:cxn>
              <a:cxn ang="0">
                <a:pos x="24" y="49"/>
              </a:cxn>
              <a:cxn ang="0">
                <a:pos x="24" y="48"/>
              </a:cxn>
              <a:cxn ang="0">
                <a:pos x="23" y="47"/>
              </a:cxn>
              <a:cxn ang="0">
                <a:pos x="23" y="45"/>
              </a:cxn>
              <a:cxn ang="0">
                <a:pos x="23" y="44"/>
              </a:cxn>
              <a:cxn ang="0">
                <a:pos x="23" y="42"/>
              </a:cxn>
              <a:cxn ang="0">
                <a:pos x="22" y="34"/>
              </a:cxn>
              <a:cxn ang="0">
                <a:pos x="22" y="31"/>
              </a:cxn>
              <a:cxn ang="0">
                <a:pos x="23" y="26"/>
              </a:cxn>
              <a:cxn ang="0">
                <a:pos x="24" y="23"/>
              </a:cxn>
              <a:cxn ang="0">
                <a:pos x="24" y="21"/>
              </a:cxn>
              <a:cxn ang="0">
                <a:pos x="23" y="19"/>
              </a:cxn>
              <a:cxn ang="0">
                <a:pos x="23" y="17"/>
              </a:cxn>
              <a:cxn ang="0">
                <a:pos x="24" y="16"/>
              </a:cxn>
              <a:cxn ang="0">
                <a:pos x="27" y="13"/>
              </a:cxn>
              <a:cxn ang="0">
                <a:pos x="29" y="9"/>
              </a:cxn>
              <a:cxn ang="0">
                <a:pos x="27" y="6"/>
              </a:cxn>
              <a:cxn ang="0">
                <a:pos x="27" y="5"/>
              </a:cxn>
              <a:cxn ang="0">
                <a:pos x="27" y="4"/>
              </a:cxn>
              <a:cxn ang="0">
                <a:pos x="27" y="3"/>
              </a:cxn>
              <a:cxn ang="0">
                <a:pos x="26" y="0"/>
              </a:cxn>
              <a:cxn ang="0">
                <a:pos x="0" y="7"/>
              </a:cxn>
            </a:cxnLst>
            <a:rect l="0" t="0" r="r" b="b"/>
            <a:pathLst>
              <a:path w="29" h="52">
                <a:moveTo>
                  <a:pt x="0" y="7"/>
                </a:moveTo>
                <a:lnTo>
                  <a:pt x="1" y="9"/>
                </a:lnTo>
                <a:lnTo>
                  <a:pt x="1" y="10"/>
                </a:lnTo>
                <a:lnTo>
                  <a:pt x="2" y="11"/>
                </a:lnTo>
                <a:lnTo>
                  <a:pt x="2" y="11"/>
                </a:lnTo>
                <a:lnTo>
                  <a:pt x="4" y="17"/>
                </a:lnTo>
                <a:lnTo>
                  <a:pt x="5" y="22"/>
                </a:lnTo>
                <a:lnTo>
                  <a:pt x="4" y="24"/>
                </a:lnTo>
                <a:lnTo>
                  <a:pt x="4" y="26"/>
                </a:lnTo>
                <a:lnTo>
                  <a:pt x="7" y="32"/>
                </a:lnTo>
                <a:lnTo>
                  <a:pt x="6" y="35"/>
                </a:lnTo>
                <a:lnTo>
                  <a:pt x="7" y="35"/>
                </a:lnTo>
                <a:lnTo>
                  <a:pt x="7" y="35"/>
                </a:lnTo>
                <a:lnTo>
                  <a:pt x="7" y="35"/>
                </a:lnTo>
                <a:lnTo>
                  <a:pt x="8" y="35"/>
                </a:lnTo>
                <a:lnTo>
                  <a:pt x="10" y="37"/>
                </a:lnTo>
                <a:lnTo>
                  <a:pt x="10" y="42"/>
                </a:lnTo>
                <a:lnTo>
                  <a:pt x="10" y="45"/>
                </a:lnTo>
                <a:lnTo>
                  <a:pt x="12" y="48"/>
                </a:lnTo>
                <a:lnTo>
                  <a:pt x="13" y="52"/>
                </a:lnTo>
                <a:lnTo>
                  <a:pt x="24" y="49"/>
                </a:lnTo>
                <a:lnTo>
                  <a:pt x="24" y="48"/>
                </a:lnTo>
                <a:lnTo>
                  <a:pt x="23" y="47"/>
                </a:lnTo>
                <a:lnTo>
                  <a:pt x="23" y="45"/>
                </a:lnTo>
                <a:lnTo>
                  <a:pt x="23" y="44"/>
                </a:lnTo>
                <a:lnTo>
                  <a:pt x="23" y="42"/>
                </a:lnTo>
                <a:lnTo>
                  <a:pt x="22" y="34"/>
                </a:lnTo>
                <a:lnTo>
                  <a:pt x="22" y="31"/>
                </a:lnTo>
                <a:lnTo>
                  <a:pt x="23" y="26"/>
                </a:lnTo>
                <a:lnTo>
                  <a:pt x="24" y="23"/>
                </a:lnTo>
                <a:lnTo>
                  <a:pt x="24" y="21"/>
                </a:lnTo>
                <a:lnTo>
                  <a:pt x="23" y="19"/>
                </a:lnTo>
                <a:lnTo>
                  <a:pt x="23" y="17"/>
                </a:lnTo>
                <a:lnTo>
                  <a:pt x="24" y="16"/>
                </a:lnTo>
                <a:lnTo>
                  <a:pt x="27" y="13"/>
                </a:lnTo>
                <a:lnTo>
                  <a:pt x="29" y="9"/>
                </a:lnTo>
                <a:lnTo>
                  <a:pt x="27" y="6"/>
                </a:lnTo>
                <a:lnTo>
                  <a:pt x="27" y="5"/>
                </a:lnTo>
                <a:lnTo>
                  <a:pt x="27" y="4"/>
                </a:lnTo>
                <a:lnTo>
                  <a:pt x="27" y="3"/>
                </a:lnTo>
                <a:lnTo>
                  <a:pt x="26" y="0"/>
                </a:lnTo>
                <a:lnTo>
                  <a:pt x="0" y="7"/>
                </a:lnTo>
              </a:path>
            </a:pathLst>
          </a:custGeom>
          <a:solidFill>
            <a:srgbClr val="FFBF3F"/>
          </a:solidFill>
          <a:ln w="25400">
            <a:solidFill>
              <a:schemeClr val="bg1"/>
            </a:solidFill>
            <a:round/>
            <a:headEnd/>
            <a:tailEnd/>
          </a:ln>
        </p:spPr>
        <p:txBody>
          <a:bodyPr/>
          <a:lstStyle/>
          <a:p>
            <a:endParaRPr lang="en-US"/>
          </a:p>
        </p:txBody>
      </p:sp>
      <p:sp>
        <p:nvSpPr>
          <p:cNvPr id="319535" name="Freeform 47"/>
          <p:cNvSpPr>
            <a:spLocks/>
          </p:cNvSpPr>
          <p:nvPr/>
        </p:nvSpPr>
        <p:spPr bwMode="auto">
          <a:xfrm>
            <a:off x="8158163" y="1347788"/>
            <a:ext cx="242887" cy="573087"/>
          </a:xfrm>
          <a:custGeom>
            <a:avLst/>
            <a:gdLst/>
            <a:ahLst/>
            <a:cxnLst>
              <a:cxn ang="0">
                <a:pos x="26" y="49"/>
              </a:cxn>
              <a:cxn ang="0">
                <a:pos x="25" y="48"/>
              </a:cxn>
              <a:cxn ang="0">
                <a:pos x="24" y="48"/>
              </a:cxn>
              <a:cxn ang="0">
                <a:pos x="23" y="51"/>
              </a:cxn>
              <a:cxn ang="0">
                <a:pos x="21" y="51"/>
              </a:cxn>
              <a:cxn ang="0">
                <a:pos x="22" y="52"/>
              </a:cxn>
              <a:cxn ang="0">
                <a:pos x="21" y="53"/>
              </a:cxn>
              <a:cxn ang="0">
                <a:pos x="21" y="52"/>
              </a:cxn>
              <a:cxn ang="0">
                <a:pos x="20" y="53"/>
              </a:cxn>
              <a:cxn ang="0">
                <a:pos x="20" y="53"/>
              </a:cxn>
              <a:cxn ang="0">
                <a:pos x="2" y="57"/>
              </a:cxn>
              <a:cxn ang="0">
                <a:pos x="2" y="56"/>
              </a:cxn>
              <a:cxn ang="0">
                <a:pos x="1" y="55"/>
              </a:cxn>
              <a:cxn ang="0">
                <a:pos x="1" y="53"/>
              </a:cxn>
              <a:cxn ang="0">
                <a:pos x="2" y="52"/>
              </a:cxn>
              <a:cxn ang="0">
                <a:pos x="1" y="50"/>
              </a:cxn>
              <a:cxn ang="0">
                <a:pos x="0" y="42"/>
              </a:cxn>
              <a:cxn ang="0">
                <a:pos x="0" y="39"/>
              </a:cxn>
              <a:cxn ang="0">
                <a:pos x="1" y="35"/>
              </a:cxn>
              <a:cxn ang="0">
                <a:pos x="2" y="31"/>
              </a:cxn>
              <a:cxn ang="0">
                <a:pos x="2" y="29"/>
              </a:cxn>
              <a:cxn ang="0">
                <a:pos x="1" y="27"/>
              </a:cxn>
              <a:cxn ang="0">
                <a:pos x="1" y="25"/>
              </a:cxn>
              <a:cxn ang="0">
                <a:pos x="2" y="24"/>
              </a:cxn>
              <a:cxn ang="0">
                <a:pos x="5" y="21"/>
              </a:cxn>
              <a:cxn ang="0">
                <a:pos x="7" y="17"/>
              </a:cxn>
              <a:cxn ang="0">
                <a:pos x="5" y="14"/>
              </a:cxn>
              <a:cxn ang="0">
                <a:pos x="5" y="13"/>
              </a:cxn>
              <a:cxn ang="0">
                <a:pos x="5" y="12"/>
              </a:cxn>
              <a:cxn ang="0">
                <a:pos x="5" y="11"/>
              </a:cxn>
              <a:cxn ang="0">
                <a:pos x="4" y="8"/>
              </a:cxn>
              <a:cxn ang="0">
                <a:pos x="5" y="4"/>
              </a:cxn>
              <a:cxn ang="0">
                <a:pos x="4" y="3"/>
              </a:cxn>
              <a:cxn ang="0">
                <a:pos x="5" y="3"/>
              </a:cxn>
              <a:cxn ang="0">
                <a:pos x="6" y="3"/>
              </a:cxn>
              <a:cxn ang="0">
                <a:pos x="6" y="1"/>
              </a:cxn>
              <a:cxn ang="0">
                <a:pos x="7" y="2"/>
              </a:cxn>
              <a:cxn ang="0">
                <a:pos x="8" y="1"/>
              </a:cxn>
              <a:cxn ang="0">
                <a:pos x="9" y="0"/>
              </a:cxn>
              <a:cxn ang="0">
                <a:pos x="21" y="35"/>
              </a:cxn>
              <a:cxn ang="0">
                <a:pos x="21" y="36"/>
              </a:cxn>
              <a:cxn ang="0">
                <a:pos x="21" y="38"/>
              </a:cxn>
              <a:cxn ang="0">
                <a:pos x="21" y="38"/>
              </a:cxn>
              <a:cxn ang="0">
                <a:pos x="24" y="40"/>
              </a:cxn>
              <a:cxn ang="0">
                <a:pos x="24" y="41"/>
              </a:cxn>
              <a:cxn ang="0">
                <a:pos x="25" y="42"/>
              </a:cxn>
              <a:cxn ang="0">
                <a:pos x="25" y="43"/>
              </a:cxn>
              <a:cxn ang="0">
                <a:pos x="26" y="46"/>
              </a:cxn>
              <a:cxn ang="0">
                <a:pos x="26" y="46"/>
              </a:cxn>
              <a:cxn ang="0">
                <a:pos x="26" y="48"/>
              </a:cxn>
              <a:cxn ang="0">
                <a:pos x="26" y="49"/>
              </a:cxn>
            </a:cxnLst>
            <a:rect l="0" t="0" r="r" b="b"/>
            <a:pathLst>
              <a:path w="26" h="57">
                <a:moveTo>
                  <a:pt x="26" y="49"/>
                </a:moveTo>
                <a:lnTo>
                  <a:pt x="25" y="48"/>
                </a:lnTo>
                <a:lnTo>
                  <a:pt x="24" y="48"/>
                </a:lnTo>
                <a:lnTo>
                  <a:pt x="23" y="51"/>
                </a:lnTo>
                <a:lnTo>
                  <a:pt x="21" y="51"/>
                </a:lnTo>
                <a:lnTo>
                  <a:pt x="22" y="52"/>
                </a:lnTo>
                <a:lnTo>
                  <a:pt x="21" y="53"/>
                </a:lnTo>
                <a:lnTo>
                  <a:pt x="21" y="52"/>
                </a:lnTo>
                <a:lnTo>
                  <a:pt x="20" y="53"/>
                </a:lnTo>
                <a:lnTo>
                  <a:pt x="20" y="53"/>
                </a:lnTo>
                <a:lnTo>
                  <a:pt x="2" y="57"/>
                </a:lnTo>
                <a:lnTo>
                  <a:pt x="2" y="56"/>
                </a:lnTo>
                <a:lnTo>
                  <a:pt x="1" y="55"/>
                </a:lnTo>
                <a:lnTo>
                  <a:pt x="1" y="53"/>
                </a:lnTo>
                <a:lnTo>
                  <a:pt x="2" y="52"/>
                </a:lnTo>
                <a:lnTo>
                  <a:pt x="1" y="50"/>
                </a:lnTo>
                <a:lnTo>
                  <a:pt x="0" y="42"/>
                </a:lnTo>
                <a:lnTo>
                  <a:pt x="0" y="39"/>
                </a:lnTo>
                <a:lnTo>
                  <a:pt x="1" y="35"/>
                </a:lnTo>
                <a:lnTo>
                  <a:pt x="2" y="31"/>
                </a:lnTo>
                <a:lnTo>
                  <a:pt x="2" y="29"/>
                </a:lnTo>
                <a:lnTo>
                  <a:pt x="1" y="27"/>
                </a:lnTo>
                <a:lnTo>
                  <a:pt x="1" y="25"/>
                </a:lnTo>
                <a:lnTo>
                  <a:pt x="2" y="24"/>
                </a:lnTo>
                <a:lnTo>
                  <a:pt x="5" y="21"/>
                </a:lnTo>
                <a:lnTo>
                  <a:pt x="7" y="17"/>
                </a:lnTo>
                <a:lnTo>
                  <a:pt x="5" y="14"/>
                </a:lnTo>
                <a:lnTo>
                  <a:pt x="5" y="13"/>
                </a:lnTo>
                <a:lnTo>
                  <a:pt x="5" y="12"/>
                </a:lnTo>
                <a:lnTo>
                  <a:pt x="5" y="11"/>
                </a:lnTo>
                <a:lnTo>
                  <a:pt x="4" y="8"/>
                </a:lnTo>
                <a:lnTo>
                  <a:pt x="5" y="4"/>
                </a:lnTo>
                <a:lnTo>
                  <a:pt x="4" y="3"/>
                </a:lnTo>
                <a:lnTo>
                  <a:pt x="5" y="3"/>
                </a:lnTo>
                <a:lnTo>
                  <a:pt x="6" y="3"/>
                </a:lnTo>
                <a:lnTo>
                  <a:pt x="6" y="1"/>
                </a:lnTo>
                <a:lnTo>
                  <a:pt x="7" y="2"/>
                </a:lnTo>
                <a:lnTo>
                  <a:pt x="8" y="1"/>
                </a:lnTo>
                <a:lnTo>
                  <a:pt x="9" y="0"/>
                </a:lnTo>
                <a:lnTo>
                  <a:pt x="21" y="35"/>
                </a:lnTo>
                <a:lnTo>
                  <a:pt x="21" y="36"/>
                </a:lnTo>
                <a:lnTo>
                  <a:pt x="21" y="38"/>
                </a:lnTo>
                <a:lnTo>
                  <a:pt x="21" y="38"/>
                </a:lnTo>
                <a:lnTo>
                  <a:pt x="24" y="40"/>
                </a:lnTo>
                <a:lnTo>
                  <a:pt x="24" y="41"/>
                </a:lnTo>
                <a:lnTo>
                  <a:pt x="25" y="42"/>
                </a:lnTo>
                <a:lnTo>
                  <a:pt x="25" y="43"/>
                </a:lnTo>
                <a:lnTo>
                  <a:pt x="26" y="46"/>
                </a:lnTo>
                <a:lnTo>
                  <a:pt x="26" y="46"/>
                </a:lnTo>
                <a:lnTo>
                  <a:pt x="26" y="48"/>
                </a:lnTo>
                <a:lnTo>
                  <a:pt x="26" y="49"/>
                </a:lnTo>
              </a:path>
            </a:pathLst>
          </a:custGeom>
          <a:solidFill>
            <a:srgbClr val="FFBF3F"/>
          </a:solidFill>
          <a:ln w="25400">
            <a:solidFill>
              <a:schemeClr val="bg1"/>
            </a:solidFill>
            <a:round/>
            <a:headEnd/>
            <a:tailEnd/>
          </a:ln>
        </p:spPr>
        <p:txBody>
          <a:bodyPr/>
          <a:lstStyle/>
          <a:p>
            <a:endParaRPr lang="en-US"/>
          </a:p>
        </p:txBody>
      </p:sp>
      <p:sp>
        <p:nvSpPr>
          <p:cNvPr id="319536" name="Freeform 48"/>
          <p:cNvSpPr>
            <a:spLocks/>
          </p:cNvSpPr>
          <p:nvPr/>
        </p:nvSpPr>
        <p:spPr bwMode="auto">
          <a:xfrm>
            <a:off x="8242300" y="825500"/>
            <a:ext cx="561975" cy="984250"/>
          </a:xfrm>
          <a:custGeom>
            <a:avLst/>
            <a:gdLst/>
            <a:ahLst/>
            <a:cxnLst>
              <a:cxn ang="0">
                <a:pos x="12" y="87"/>
              </a:cxn>
              <a:cxn ang="0">
                <a:pos x="12" y="90"/>
              </a:cxn>
              <a:cxn ang="0">
                <a:pos x="15" y="92"/>
              </a:cxn>
              <a:cxn ang="0">
                <a:pos x="16" y="94"/>
              </a:cxn>
              <a:cxn ang="0">
                <a:pos x="17" y="98"/>
              </a:cxn>
              <a:cxn ang="0">
                <a:pos x="18" y="95"/>
              </a:cxn>
              <a:cxn ang="0">
                <a:pos x="20" y="89"/>
              </a:cxn>
              <a:cxn ang="0">
                <a:pos x="22" y="84"/>
              </a:cxn>
              <a:cxn ang="0">
                <a:pos x="21" y="83"/>
              </a:cxn>
              <a:cxn ang="0">
                <a:pos x="25" y="77"/>
              </a:cxn>
              <a:cxn ang="0">
                <a:pos x="26" y="79"/>
              </a:cxn>
              <a:cxn ang="0">
                <a:pos x="27" y="79"/>
              </a:cxn>
              <a:cxn ang="0">
                <a:pos x="27" y="76"/>
              </a:cxn>
              <a:cxn ang="0">
                <a:pos x="31" y="75"/>
              </a:cxn>
              <a:cxn ang="0">
                <a:pos x="32" y="72"/>
              </a:cxn>
              <a:cxn ang="0">
                <a:pos x="34" y="72"/>
              </a:cxn>
              <a:cxn ang="0">
                <a:pos x="36" y="69"/>
              </a:cxn>
              <a:cxn ang="0">
                <a:pos x="37" y="65"/>
              </a:cxn>
              <a:cxn ang="0">
                <a:pos x="38" y="63"/>
              </a:cxn>
              <a:cxn ang="0">
                <a:pos x="41" y="63"/>
              </a:cxn>
              <a:cxn ang="0">
                <a:pos x="43" y="60"/>
              </a:cxn>
              <a:cxn ang="0">
                <a:pos x="45" y="58"/>
              </a:cxn>
              <a:cxn ang="0">
                <a:pos x="48" y="59"/>
              </a:cxn>
              <a:cxn ang="0">
                <a:pos x="53" y="54"/>
              </a:cxn>
              <a:cxn ang="0">
                <a:pos x="57" y="50"/>
              </a:cxn>
              <a:cxn ang="0">
                <a:pos x="58" y="50"/>
              </a:cxn>
              <a:cxn ang="0">
                <a:pos x="60" y="47"/>
              </a:cxn>
              <a:cxn ang="0">
                <a:pos x="59" y="45"/>
              </a:cxn>
              <a:cxn ang="0">
                <a:pos x="58" y="45"/>
              </a:cxn>
              <a:cxn ang="0">
                <a:pos x="59" y="44"/>
              </a:cxn>
              <a:cxn ang="0">
                <a:pos x="57" y="40"/>
              </a:cxn>
              <a:cxn ang="0">
                <a:pos x="55" y="39"/>
              </a:cxn>
              <a:cxn ang="0">
                <a:pos x="53" y="40"/>
              </a:cxn>
              <a:cxn ang="0">
                <a:pos x="50" y="34"/>
              </a:cxn>
              <a:cxn ang="0">
                <a:pos x="51" y="33"/>
              </a:cxn>
              <a:cxn ang="0">
                <a:pos x="49" y="32"/>
              </a:cxn>
              <a:cxn ang="0">
                <a:pos x="46" y="32"/>
              </a:cxn>
              <a:cxn ang="0">
                <a:pos x="44" y="31"/>
              </a:cxn>
              <a:cxn ang="0">
                <a:pos x="43" y="27"/>
              </a:cxn>
              <a:cxn ang="0">
                <a:pos x="30" y="1"/>
              </a:cxn>
              <a:cxn ang="0">
                <a:pos x="26" y="1"/>
              </a:cxn>
              <a:cxn ang="0">
                <a:pos x="25" y="3"/>
              </a:cxn>
              <a:cxn ang="0">
                <a:pos x="22" y="4"/>
              </a:cxn>
              <a:cxn ang="0">
                <a:pos x="18" y="7"/>
              </a:cxn>
              <a:cxn ang="0">
                <a:pos x="17" y="3"/>
              </a:cxn>
              <a:cxn ang="0">
                <a:pos x="15" y="2"/>
              </a:cxn>
              <a:cxn ang="0">
                <a:pos x="8" y="21"/>
              </a:cxn>
              <a:cxn ang="0">
                <a:pos x="9" y="24"/>
              </a:cxn>
              <a:cxn ang="0">
                <a:pos x="8" y="28"/>
              </a:cxn>
              <a:cxn ang="0">
                <a:pos x="6" y="30"/>
              </a:cxn>
              <a:cxn ang="0">
                <a:pos x="7" y="40"/>
              </a:cxn>
              <a:cxn ang="0">
                <a:pos x="5" y="45"/>
              </a:cxn>
              <a:cxn ang="0">
                <a:pos x="5" y="49"/>
              </a:cxn>
              <a:cxn ang="0">
                <a:pos x="4" y="49"/>
              </a:cxn>
              <a:cxn ang="0">
                <a:pos x="4" y="52"/>
              </a:cxn>
              <a:cxn ang="0">
                <a:pos x="2" y="51"/>
              </a:cxn>
            </a:cxnLst>
            <a:rect l="0" t="0" r="r" b="b"/>
            <a:pathLst>
              <a:path w="60" h="98">
                <a:moveTo>
                  <a:pt x="0" y="52"/>
                </a:moveTo>
                <a:lnTo>
                  <a:pt x="12" y="87"/>
                </a:lnTo>
                <a:lnTo>
                  <a:pt x="12" y="88"/>
                </a:lnTo>
                <a:lnTo>
                  <a:pt x="12" y="90"/>
                </a:lnTo>
                <a:lnTo>
                  <a:pt x="12" y="90"/>
                </a:lnTo>
                <a:lnTo>
                  <a:pt x="15" y="92"/>
                </a:lnTo>
                <a:lnTo>
                  <a:pt x="15" y="93"/>
                </a:lnTo>
                <a:lnTo>
                  <a:pt x="16" y="94"/>
                </a:lnTo>
                <a:lnTo>
                  <a:pt x="16" y="95"/>
                </a:lnTo>
                <a:lnTo>
                  <a:pt x="17" y="98"/>
                </a:lnTo>
                <a:lnTo>
                  <a:pt x="18" y="97"/>
                </a:lnTo>
                <a:lnTo>
                  <a:pt x="18" y="95"/>
                </a:lnTo>
                <a:lnTo>
                  <a:pt x="18" y="92"/>
                </a:lnTo>
                <a:lnTo>
                  <a:pt x="20" y="89"/>
                </a:lnTo>
                <a:lnTo>
                  <a:pt x="21" y="85"/>
                </a:lnTo>
                <a:lnTo>
                  <a:pt x="22" y="84"/>
                </a:lnTo>
                <a:lnTo>
                  <a:pt x="22" y="83"/>
                </a:lnTo>
                <a:lnTo>
                  <a:pt x="21" y="83"/>
                </a:lnTo>
                <a:lnTo>
                  <a:pt x="21" y="81"/>
                </a:lnTo>
                <a:lnTo>
                  <a:pt x="25" y="77"/>
                </a:lnTo>
                <a:lnTo>
                  <a:pt x="25" y="77"/>
                </a:lnTo>
                <a:lnTo>
                  <a:pt x="26" y="79"/>
                </a:lnTo>
                <a:lnTo>
                  <a:pt x="26" y="80"/>
                </a:lnTo>
                <a:lnTo>
                  <a:pt x="27" y="79"/>
                </a:lnTo>
                <a:lnTo>
                  <a:pt x="27" y="77"/>
                </a:lnTo>
                <a:lnTo>
                  <a:pt x="27" y="76"/>
                </a:lnTo>
                <a:lnTo>
                  <a:pt x="30" y="76"/>
                </a:lnTo>
                <a:lnTo>
                  <a:pt x="31" y="75"/>
                </a:lnTo>
                <a:lnTo>
                  <a:pt x="31" y="73"/>
                </a:lnTo>
                <a:lnTo>
                  <a:pt x="32" y="72"/>
                </a:lnTo>
                <a:lnTo>
                  <a:pt x="33" y="73"/>
                </a:lnTo>
                <a:lnTo>
                  <a:pt x="34" y="72"/>
                </a:lnTo>
                <a:lnTo>
                  <a:pt x="35" y="71"/>
                </a:lnTo>
                <a:lnTo>
                  <a:pt x="36" y="69"/>
                </a:lnTo>
                <a:lnTo>
                  <a:pt x="35" y="67"/>
                </a:lnTo>
                <a:lnTo>
                  <a:pt x="37" y="65"/>
                </a:lnTo>
                <a:lnTo>
                  <a:pt x="37" y="63"/>
                </a:lnTo>
                <a:lnTo>
                  <a:pt x="38" y="63"/>
                </a:lnTo>
                <a:lnTo>
                  <a:pt x="40" y="64"/>
                </a:lnTo>
                <a:lnTo>
                  <a:pt x="41" y="63"/>
                </a:lnTo>
                <a:lnTo>
                  <a:pt x="42" y="62"/>
                </a:lnTo>
                <a:lnTo>
                  <a:pt x="43" y="60"/>
                </a:lnTo>
                <a:lnTo>
                  <a:pt x="43" y="60"/>
                </a:lnTo>
                <a:lnTo>
                  <a:pt x="45" y="58"/>
                </a:lnTo>
                <a:lnTo>
                  <a:pt x="47" y="58"/>
                </a:lnTo>
                <a:lnTo>
                  <a:pt x="48" y="59"/>
                </a:lnTo>
                <a:lnTo>
                  <a:pt x="51" y="55"/>
                </a:lnTo>
                <a:lnTo>
                  <a:pt x="53" y="54"/>
                </a:lnTo>
                <a:lnTo>
                  <a:pt x="56" y="52"/>
                </a:lnTo>
                <a:lnTo>
                  <a:pt x="57" y="50"/>
                </a:lnTo>
                <a:lnTo>
                  <a:pt x="57" y="50"/>
                </a:lnTo>
                <a:lnTo>
                  <a:pt x="58" y="50"/>
                </a:lnTo>
                <a:lnTo>
                  <a:pt x="59" y="49"/>
                </a:lnTo>
                <a:lnTo>
                  <a:pt x="60" y="47"/>
                </a:lnTo>
                <a:lnTo>
                  <a:pt x="60" y="46"/>
                </a:lnTo>
                <a:lnTo>
                  <a:pt x="59" y="45"/>
                </a:lnTo>
                <a:lnTo>
                  <a:pt x="58" y="46"/>
                </a:lnTo>
                <a:lnTo>
                  <a:pt x="58" y="45"/>
                </a:lnTo>
                <a:lnTo>
                  <a:pt x="58" y="44"/>
                </a:lnTo>
                <a:lnTo>
                  <a:pt x="59" y="44"/>
                </a:lnTo>
                <a:lnTo>
                  <a:pt x="58" y="42"/>
                </a:lnTo>
                <a:lnTo>
                  <a:pt x="57" y="40"/>
                </a:lnTo>
                <a:lnTo>
                  <a:pt x="56" y="39"/>
                </a:lnTo>
                <a:lnTo>
                  <a:pt x="55" y="39"/>
                </a:lnTo>
                <a:lnTo>
                  <a:pt x="54" y="40"/>
                </a:lnTo>
                <a:lnTo>
                  <a:pt x="53" y="40"/>
                </a:lnTo>
                <a:lnTo>
                  <a:pt x="51" y="39"/>
                </a:lnTo>
                <a:lnTo>
                  <a:pt x="50" y="34"/>
                </a:lnTo>
                <a:lnTo>
                  <a:pt x="51" y="34"/>
                </a:lnTo>
                <a:lnTo>
                  <a:pt x="51" y="33"/>
                </a:lnTo>
                <a:lnTo>
                  <a:pt x="50" y="32"/>
                </a:lnTo>
                <a:lnTo>
                  <a:pt x="49" y="32"/>
                </a:lnTo>
                <a:lnTo>
                  <a:pt x="48" y="33"/>
                </a:lnTo>
                <a:lnTo>
                  <a:pt x="46" y="32"/>
                </a:lnTo>
                <a:lnTo>
                  <a:pt x="45" y="32"/>
                </a:lnTo>
                <a:lnTo>
                  <a:pt x="44" y="31"/>
                </a:lnTo>
                <a:lnTo>
                  <a:pt x="43" y="28"/>
                </a:lnTo>
                <a:lnTo>
                  <a:pt x="43" y="27"/>
                </a:lnTo>
                <a:lnTo>
                  <a:pt x="36" y="5"/>
                </a:lnTo>
                <a:lnTo>
                  <a:pt x="30" y="1"/>
                </a:lnTo>
                <a:lnTo>
                  <a:pt x="28" y="0"/>
                </a:lnTo>
                <a:lnTo>
                  <a:pt x="26" y="1"/>
                </a:lnTo>
                <a:lnTo>
                  <a:pt x="26" y="2"/>
                </a:lnTo>
                <a:lnTo>
                  <a:pt x="25" y="3"/>
                </a:lnTo>
                <a:lnTo>
                  <a:pt x="25" y="3"/>
                </a:lnTo>
                <a:lnTo>
                  <a:pt x="22" y="4"/>
                </a:lnTo>
                <a:lnTo>
                  <a:pt x="19" y="7"/>
                </a:lnTo>
                <a:lnTo>
                  <a:pt x="18" y="7"/>
                </a:lnTo>
                <a:lnTo>
                  <a:pt x="17" y="5"/>
                </a:lnTo>
                <a:lnTo>
                  <a:pt x="17" y="3"/>
                </a:lnTo>
                <a:lnTo>
                  <a:pt x="16" y="2"/>
                </a:lnTo>
                <a:lnTo>
                  <a:pt x="15" y="2"/>
                </a:lnTo>
                <a:lnTo>
                  <a:pt x="13" y="3"/>
                </a:lnTo>
                <a:lnTo>
                  <a:pt x="8" y="21"/>
                </a:lnTo>
                <a:lnTo>
                  <a:pt x="7" y="23"/>
                </a:lnTo>
                <a:lnTo>
                  <a:pt x="9" y="24"/>
                </a:lnTo>
                <a:lnTo>
                  <a:pt x="9" y="26"/>
                </a:lnTo>
                <a:lnTo>
                  <a:pt x="8" y="28"/>
                </a:lnTo>
                <a:lnTo>
                  <a:pt x="7" y="28"/>
                </a:lnTo>
                <a:lnTo>
                  <a:pt x="6" y="30"/>
                </a:lnTo>
                <a:lnTo>
                  <a:pt x="8" y="37"/>
                </a:lnTo>
                <a:lnTo>
                  <a:pt x="7" y="40"/>
                </a:lnTo>
                <a:lnTo>
                  <a:pt x="7" y="41"/>
                </a:lnTo>
                <a:lnTo>
                  <a:pt x="5" y="45"/>
                </a:lnTo>
                <a:lnTo>
                  <a:pt x="4" y="46"/>
                </a:lnTo>
                <a:lnTo>
                  <a:pt x="5" y="49"/>
                </a:lnTo>
                <a:lnTo>
                  <a:pt x="5" y="49"/>
                </a:lnTo>
                <a:lnTo>
                  <a:pt x="4" y="49"/>
                </a:lnTo>
                <a:lnTo>
                  <a:pt x="4" y="51"/>
                </a:lnTo>
                <a:lnTo>
                  <a:pt x="4" y="52"/>
                </a:lnTo>
                <a:lnTo>
                  <a:pt x="3" y="52"/>
                </a:lnTo>
                <a:lnTo>
                  <a:pt x="2" y="51"/>
                </a:lnTo>
                <a:lnTo>
                  <a:pt x="0" y="52"/>
                </a:lnTo>
              </a:path>
            </a:pathLst>
          </a:custGeom>
          <a:solidFill>
            <a:srgbClr val="FFBF3F"/>
          </a:solidFill>
          <a:ln w="25400">
            <a:solidFill>
              <a:schemeClr val="bg1"/>
            </a:solidFill>
            <a:round/>
            <a:headEnd/>
            <a:tailEnd/>
          </a:ln>
        </p:spPr>
        <p:txBody>
          <a:bodyPr/>
          <a:lstStyle/>
          <a:p>
            <a:endParaRPr lang="en-US"/>
          </a:p>
        </p:txBody>
      </p:sp>
      <p:sp>
        <p:nvSpPr>
          <p:cNvPr id="319537" name="Freeform 49"/>
          <p:cNvSpPr>
            <a:spLocks/>
          </p:cNvSpPr>
          <p:nvPr/>
        </p:nvSpPr>
        <p:spPr bwMode="auto">
          <a:xfrm>
            <a:off x="6902450" y="2603500"/>
            <a:ext cx="684213" cy="735013"/>
          </a:xfrm>
          <a:custGeom>
            <a:avLst/>
            <a:gdLst/>
            <a:ahLst/>
            <a:cxnLst>
              <a:cxn ang="0">
                <a:pos x="24" y="0"/>
              </a:cxn>
              <a:cxn ang="0">
                <a:pos x="24" y="3"/>
              </a:cxn>
              <a:cxn ang="0">
                <a:pos x="24" y="7"/>
              </a:cxn>
              <a:cxn ang="0">
                <a:pos x="23" y="16"/>
              </a:cxn>
              <a:cxn ang="0">
                <a:pos x="23" y="19"/>
              </a:cxn>
              <a:cxn ang="0">
                <a:pos x="21" y="23"/>
              </a:cxn>
              <a:cxn ang="0">
                <a:pos x="18" y="27"/>
              </a:cxn>
              <a:cxn ang="0">
                <a:pos x="16" y="28"/>
              </a:cxn>
              <a:cxn ang="0">
                <a:pos x="13" y="29"/>
              </a:cxn>
              <a:cxn ang="0">
                <a:pos x="11" y="31"/>
              </a:cxn>
              <a:cxn ang="0">
                <a:pos x="10" y="37"/>
              </a:cxn>
              <a:cxn ang="0">
                <a:pos x="7" y="37"/>
              </a:cxn>
              <a:cxn ang="0">
                <a:pos x="4" y="42"/>
              </a:cxn>
              <a:cxn ang="0">
                <a:pos x="4" y="47"/>
              </a:cxn>
              <a:cxn ang="0">
                <a:pos x="2" y="50"/>
              </a:cxn>
              <a:cxn ang="0">
                <a:pos x="0" y="53"/>
              </a:cxn>
              <a:cxn ang="0">
                <a:pos x="0" y="56"/>
              </a:cxn>
              <a:cxn ang="0">
                <a:pos x="4" y="62"/>
              </a:cxn>
              <a:cxn ang="0">
                <a:pos x="6" y="65"/>
              </a:cxn>
              <a:cxn ang="0">
                <a:pos x="8" y="66"/>
              </a:cxn>
              <a:cxn ang="0">
                <a:pos x="9" y="67"/>
              </a:cxn>
              <a:cxn ang="0">
                <a:pos x="12" y="68"/>
              </a:cxn>
              <a:cxn ang="0">
                <a:pos x="12" y="70"/>
              </a:cxn>
              <a:cxn ang="0">
                <a:pos x="18" y="73"/>
              </a:cxn>
              <a:cxn ang="0">
                <a:pos x="21" y="72"/>
              </a:cxn>
              <a:cxn ang="0">
                <a:pos x="23" y="70"/>
              </a:cxn>
              <a:cxn ang="0">
                <a:pos x="25" y="72"/>
              </a:cxn>
              <a:cxn ang="0">
                <a:pos x="30" y="70"/>
              </a:cxn>
              <a:cxn ang="0">
                <a:pos x="31" y="67"/>
              </a:cxn>
              <a:cxn ang="0">
                <a:pos x="36" y="65"/>
              </a:cxn>
              <a:cxn ang="0">
                <a:pos x="40" y="62"/>
              </a:cxn>
              <a:cxn ang="0">
                <a:pos x="39" y="58"/>
              </a:cxn>
              <a:cxn ang="0">
                <a:pos x="45" y="40"/>
              </a:cxn>
              <a:cxn ang="0">
                <a:pos x="48" y="41"/>
              </a:cxn>
              <a:cxn ang="0">
                <a:pos x="49" y="43"/>
              </a:cxn>
              <a:cxn ang="0">
                <a:pos x="53" y="40"/>
              </a:cxn>
              <a:cxn ang="0">
                <a:pos x="55" y="33"/>
              </a:cxn>
              <a:cxn ang="0">
                <a:pos x="59" y="31"/>
              </a:cxn>
              <a:cxn ang="0">
                <a:pos x="61" y="29"/>
              </a:cxn>
              <a:cxn ang="0">
                <a:pos x="63" y="25"/>
              </a:cxn>
              <a:cxn ang="0">
                <a:pos x="62" y="24"/>
              </a:cxn>
              <a:cxn ang="0">
                <a:pos x="63" y="19"/>
              </a:cxn>
              <a:cxn ang="0">
                <a:pos x="71" y="23"/>
              </a:cxn>
              <a:cxn ang="0">
                <a:pos x="73" y="24"/>
              </a:cxn>
              <a:cxn ang="0">
                <a:pos x="71" y="16"/>
              </a:cxn>
              <a:cxn ang="0">
                <a:pos x="70" y="14"/>
              </a:cxn>
              <a:cxn ang="0">
                <a:pos x="67" y="14"/>
              </a:cxn>
              <a:cxn ang="0">
                <a:pos x="61" y="15"/>
              </a:cxn>
              <a:cxn ang="0">
                <a:pos x="59" y="17"/>
              </a:cxn>
              <a:cxn ang="0">
                <a:pos x="56" y="16"/>
              </a:cxn>
              <a:cxn ang="0">
                <a:pos x="54" y="19"/>
              </a:cxn>
              <a:cxn ang="0">
                <a:pos x="51" y="21"/>
              </a:cxn>
              <a:cxn ang="0">
                <a:pos x="47" y="25"/>
              </a:cxn>
              <a:cxn ang="0">
                <a:pos x="44" y="16"/>
              </a:cxn>
              <a:cxn ang="0">
                <a:pos x="24" y="1"/>
              </a:cxn>
            </a:cxnLst>
            <a:rect l="0" t="0" r="r" b="b"/>
            <a:pathLst>
              <a:path w="73" h="73">
                <a:moveTo>
                  <a:pt x="24" y="1"/>
                </a:moveTo>
                <a:lnTo>
                  <a:pt x="24" y="0"/>
                </a:lnTo>
                <a:lnTo>
                  <a:pt x="23" y="1"/>
                </a:lnTo>
                <a:lnTo>
                  <a:pt x="24" y="3"/>
                </a:lnTo>
                <a:lnTo>
                  <a:pt x="21" y="5"/>
                </a:lnTo>
                <a:lnTo>
                  <a:pt x="24" y="7"/>
                </a:lnTo>
                <a:lnTo>
                  <a:pt x="23" y="14"/>
                </a:lnTo>
                <a:lnTo>
                  <a:pt x="23" y="16"/>
                </a:lnTo>
                <a:lnTo>
                  <a:pt x="23" y="18"/>
                </a:lnTo>
                <a:lnTo>
                  <a:pt x="23" y="19"/>
                </a:lnTo>
                <a:lnTo>
                  <a:pt x="23" y="21"/>
                </a:lnTo>
                <a:lnTo>
                  <a:pt x="21" y="23"/>
                </a:lnTo>
                <a:lnTo>
                  <a:pt x="20" y="23"/>
                </a:lnTo>
                <a:lnTo>
                  <a:pt x="18" y="27"/>
                </a:lnTo>
                <a:lnTo>
                  <a:pt x="17" y="28"/>
                </a:lnTo>
                <a:lnTo>
                  <a:pt x="16" y="28"/>
                </a:lnTo>
                <a:lnTo>
                  <a:pt x="14" y="28"/>
                </a:lnTo>
                <a:lnTo>
                  <a:pt x="13" y="29"/>
                </a:lnTo>
                <a:lnTo>
                  <a:pt x="13" y="30"/>
                </a:lnTo>
                <a:lnTo>
                  <a:pt x="11" y="31"/>
                </a:lnTo>
                <a:lnTo>
                  <a:pt x="10" y="35"/>
                </a:lnTo>
                <a:lnTo>
                  <a:pt x="10" y="37"/>
                </a:lnTo>
                <a:lnTo>
                  <a:pt x="8" y="40"/>
                </a:lnTo>
                <a:lnTo>
                  <a:pt x="7" y="37"/>
                </a:lnTo>
                <a:lnTo>
                  <a:pt x="6" y="37"/>
                </a:lnTo>
                <a:lnTo>
                  <a:pt x="4" y="42"/>
                </a:lnTo>
                <a:lnTo>
                  <a:pt x="4" y="45"/>
                </a:lnTo>
                <a:lnTo>
                  <a:pt x="4" y="47"/>
                </a:lnTo>
                <a:lnTo>
                  <a:pt x="3" y="48"/>
                </a:lnTo>
                <a:lnTo>
                  <a:pt x="2" y="50"/>
                </a:lnTo>
                <a:lnTo>
                  <a:pt x="0" y="51"/>
                </a:lnTo>
                <a:lnTo>
                  <a:pt x="0" y="53"/>
                </a:lnTo>
                <a:lnTo>
                  <a:pt x="0" y="55"/>
                </a:lnTo>
                <a:lnTo>
                  <a:pt x="0" y="56"/>
                </a:lnTo>
                <a:lnTo>
                  <a:pt x="0" y="57"/>
                </a:lnTo>
                <a:lnTo>
                  <a:pt x="4" y="62"/>
                </a:lnTo>
                <a:lnTo>
                  <a:pt x="6" y="65"/>
                </a:lnTo>
                <a:lnTo>
                  <a:pt x="6" y="65"/>
                </a:lnTo>
                <a:lnTo>
                  <a:pt x="7" y="65"/>
                </a:lnTo>
                <a:lnTo>
                  <a:pt x="8" y="66"/>
                </a:lnTo>
                <a:lnTo>
                  <a:pt x="9" y="67"/>
                </a:lnTo>
                <a:lnTo>
                  <a:pt x="9" y="67"/>
                </a:lnTo>
                <a:lnTo>
                  <a:pt x="11" y="68"/>
                </a:lnTo>
                <a:lnTo>
                  <a:pt x="12" y="68"/>
                </a:lnTo>
                <a:lnTo>
                  <a:pt x="12" y="68"/>
                </a:lnTo>
                <a:lnTo>
                  <a:pt x="12" y="70"/>
                </a:lnTo>
                <a:lnTo>
                  <a:pt x="14" y="72"/>
                </a:lnTo>
                <a:lnTo>
                  <a:pt x="18" y="73"/>
                </a:lnTo>
                <a:lnTo>
                  <a:pt x="19" y="73"/>
                </a:lnTo>
                <a:lnTo>
                  <a:pt x="21" y="72"/>
                </a:lnTo>
                <a:lnTo>
                  <a:pt x="22" y="71"/>
                </a:lnTo>
                <a:lnTo>
                  <a:pt x="23" y="70"/>
                </a:lnTo>
                <a:lnTo>
                  <a:pt x="24" y="71"/>
                </a:lnTo>
                <a:lnTo>
                  <a:pt x="25" y="72"/>
                </a:lnTo>
                <a:lnTo>
                  <a:pt x="26" y="71"/>
                </a:lnTo>
                <a:lnTo>
                  <a:pt x="30" y="70"/>
                </a:lnTo>
                <a:lnTo>
                  <a:pt x="31" y="67"/>
                </a:lnTo>
                <a:lnTo>
                  <a:pt x="31" y="67"/>
                </a:lnTo>
                <a:lnTo>
                  <a:pt x="32" y="68"/>
                </a:lnTo>
                <a:lnTo>
                  <a:pt x="36" y="65"/>
                </a:lnTo>
                <a:lnTo>
                  <a:pt x="37" y="66"/>
                </a:lnTo>
                <a:lnTo>
                  <a:pt x="40" y="62"/>
                </a:lnTo>
                <a:lnTo>
                  <a:pt x="39" y="61"/>
                </a:lnTo>
                <a:lnTo>
                  <a:pt x="39" y="58"/>
                </a:lnTo>
                <a:lnTo>
                  <a:pt x="42" y="53"/>
                </a:lnTo>
                <a:lnTo>
                  <a:pt x="45" y="40"/>
                </a:lnTo>
                <a:lnTo>
                  <a:pt x="46" y="40"/>
                </a:lnTo>
                <a:lnTo>
                  <a:pt x="48" y="41"/>
                </a:lnTo>
                <a:lnTo>
                  <a:pt x="48" y="42"/>
                </a:lnTo>
                <a:lnTo>
                  <a:pt x="49" y="43"/>
                </a:lnTo>
                <a:lnTo>
                  <a:pt x="51" y="42"/>
                </a:lnTo>
                <a:lnTo>
                  <a:pt x="53" y="40"/>
                </a:lnTo>
                <a:lnTo>
                  <a:pt x="54" y="35"/>
                </a:lnTo>
                <a:lnTo>
                  <a:pt x="55" y="33"/>
                </a:lnTo>
                <a:lnTo>
                  <a:pt x="57" y="34"/>
                </a:lnTo>
                <a:lnTo>
                  <a:pt x="59" y="31"/>
                </a:lnTo>
                <a:lnTo>
                  <a:pt x="60" y="30"/>
                </a:lnTo>
                <a:lnTo>
                  <a:pt x="61" y="29"/>
                </a:lnTo>
                <a:lnTo>
                  <a:pt x="62" y="26"/>
                </a:lnTo>
                <a:lnTo>
                  <a:pt x="63" y="25"/>
                </a:lnTo>
                <a:lnTo>
                  <a:pt x="63" y="24"/>
                </a:lnTo>
                <a:lnTo>
                  <a:pt x="62" y="24"/>
                </a:lnTo>
                <a:lnTo>
                  <a:pt x="63" y="20"/>
                </a:lnTo>
                <a:lnTo>
                  <a:pt x="63" y="19"/>
                </a:lnTo>
                <a:lnTo>
                  <a:pt x="64" y="19"/>
                </a:lnTo>
                <a:lnTo>
                  <a:pt x="71" y="23"/>
                </a:lnTo>
                <a:lnTo>
                  <a:pt x="72" y="24"/>
                </a:lnTo>
                <a:lnTo>
                  <a:pt x="73" y="24"/>
                </a:lnTo>
                <a:lnTo>
                  <a:pt x="73" y="20"/>
                </a:lnTo>
                <a:lnTo>
                  <a:pt x="71" y="16"/>
                </a:lnTo>
                <a:lnTo>
                  <a:pt x="71" y="16"/>
                </a:lnTo>
                <a:lnTo>
                  <a:pt x="70" y="14"/>
                </a:lnTo>
                <a:lnTo>
                  <a:pt x="69" y="14"/>
                </a:lnTo>
                <a:lnTo>
                  <a:pt x="67" y="14"/>
                </a:lnTo>
                <a:lnTo>
                  <a:pt x="66" y="14"/>
                </a:lnTo>
                <a:lnTo>
                  <a:pt x="61" y="15"/>
                </a:lnTo>
                <a:lnTo>
                  <a:pt x="61" y="17"/>
                </a:lnTo>
                <a:lnTo>
                  <a:pt x="59" y="17"/>
                </a:lnTo>
                <a:lnTo>
                  <a:pt x="57" y="17"/>
                </a:lnTo>
                <a:lnTo>
                  <a:pt x="56" y="16"/>
                </a:lnTo>
                <a:lnTo>
                  <a:pt x="55" y="18"/>
                </a:lnTo>
                <a:lnTo>
                  <a:pt x="54" y="19"/>
                </a:lnTo>
                <a:lnTo>
                  <a:pt x="52" y="20"/>
                </a:lnTo>
                <a:lnTo>
                  <a:pt x="51" y="21"/>
                </a:lnTo>
                <a:lnTo>
                  <a:pt x="48" y="25"/>
                </a:lnTo>
                <a:lnTo>
                  <a:pt x="47" y="25"/>
                </a:lnTo>
                <a:lnTo>
                  <a:pt x="46" y="26"/>
                </a:lnTo>
                <a:lnTo>
                  <a:pt x="44" y="16"/>
                </a:lnTo>
                <a:lnTo>
                  <a:pt x="28" y="19"/>
                </a:lnTo>
                <a:lnTo>
                  <a:pt x="24" y="1"/>
                </a:lnTo>
              </a:path>
            </a:pathLst>
          </a:custGeom>
          <a:solidFill>
            <a:srgbClr val="FFBF3F"/>
          </a:solidFill>
          <a:ln w="25400">
            <a:solidFill>
              <a:schemeClr val="bg1"/>
            </a:solidFill>
            <a:round/>
            <a:headEnd/>
            <a:tailEnd/>
          </a:ln>
        </p:spPr>
        <p:txBody>
          <a:bodyPr/>
          <a:lstStyle/>
          <a:p>
            <a:endParaRPr lang="en-US"/>
          </a:p>
        </p:txBody>
      </p:sp>
      <p:sp>
        <p:nvSpPr>
          <p:cNvPr id="319538" name="Freeform 50"/>
          <p:cNvSpPr>
            <a:spLocks/>
          </p:cNvSpPr>
          <p:nvPr/>
        </p:nvSpPr>
        <p:spPr bwMode="auto">
          <a:xfrm>
            <a:off x="5083175" y="3638550"/>
            <a:ext cx="768350" cy="754063"/>
          </a:xfrm>
          <a:custGeom>
            <a:avLst/>
            <a:gdLst/>
            <a:ahLst/>
            <a:cxnLst>
              <a:cxn ang="0">
                <a:pos x="0" y="3"/>
              </a:cxn>
              <a:cxn ang="0">
                <a:pos x="74" y="0"/>
              </a:cxn>
              <a:cxn ang="0">
                <a:pos x="74" y="1"/>
              </a:cxn>
              <a:cxn ang="0">
                <a:pos x="75" y="2"/>
              </a:cxn>
              <a:cxn ang="0">
                <a:pos x="76" y="4"/>
              </a:cxn>
              <a:cxn ang="0">
                <a:pos x="76" y="5"/>
              </a:cxn>
              <a:cxn ang="0">
                <a:pos x="73" y="7"/>
              </a:cxn>
              <a:cxn ang="0">
                <a:pos x="72" y="10"/>
              </a:cxn>
              <a:cxn ang="0">
                <a:pos x="71" y="11"/>
              </a:cxn>
              <a:cxn ang="0">
                <a:pos x="82" y="10"/>
              </a:cxn>
              <a:cxn ang="0">
                <a:pos x="82" y="11"/>
              </a:cxn>
              <a:cxn ang="0">
                <a:pos x="82" y="12"/>
              </a:cxn>
              <a:cxn ang="0">
                <a:pos x="81" y="14"/>
              </a:cxn>
              <a:cxn ang="0">
                <a:pos x="79" y="16"/>
              </a:cxn>
              <a:cxn ang="0">
                <a:pos x="79" y="20"/>
              </a:cxn>
              <a:cxn ang="0">
                <a:pos x="77" y="23"/>
              </a:cxn>
              <a:cxn ang="0">
                <a:pos x="77" y="26"/>
              </a:cxn>
              <a:cxn ang="0">
                <a:pos x="77" y="30"/>
              </a:cxn>
              <a:cxn ang="0">
                <a:pos x="76" y="30"/>
              </a:cxn>
              <a:cxn ang="0">
                <a:pos x="74" y="31"/>
              </a:cxn>
              <a:cxn ang="0">
                <a:pos x="74" y="33"/>
              </a:cxn>
              <a:cxn ang="0">
                <a:pos x="71" y="35"/>
              </a:cxn>
              <a:cxn ang="0">
                <a:pos x="70" y="39"/>
              </a:cxn>
              <a:cxn ang="0">
                <a:pos x="70" y="42"/>
              </a:cxn>
              <a:cxn ang="0">
                <a:pos x="70" y="44"/>
              </a:cxn>
              <a:cxn ang="0">
                <a:pos x="67" y="46"/>
              </a:cxn>
              <a:cxn ang="0">
                <a:pos x="65" y="49"/>
              </a:cxn>
              <a:cxn ang="0">
                <a:pos x="64" y="50"/>
              </a:cxn>
              <a:cxn ang="0">
                <a:pos x="64" y="52"/>
              </a:cxn>
              <a:cxn ang="0">
                <a:pos x="62" y="54"/>
              </a:cxn>
              <a:cxn ang="0">
                <a:pos x="62" y="56"/>
              </a:cxn>
              <a:cxn ang="0">
                <a:pos x="61" y="59"/>
              </a:cxn>
              <a:cxn ang="0">
                <a:pos x="59" y="62"/>
              </a:cxn>
              <a:cxn ang="0">
                <a:pos x="60" y="65"/>
              </a:cxn>
              <a:cxn ang="0">
                <a:pos x="62" y="67"/>
              </a:cxn>
              <a:cxn ang="0">
                <a:pos x="62" y="69"/>
              </a:cxn>
              <a:cxn ang="0">
                <a:pos x="62" y="69"/>
              </a:cxn>
              <a:cxn ang="0">
                <a:pos x="62" y="70"/>
              </a:cxn>
              <a:cxn ang="0">
                <a:pos x="61" y="71"/>
              </a:cxn>
              <a:cxn ang="0">
                <a:pos x="61" y="73"/>
              </a:cxn>
              <a:cxn ang="0">
                <a:pos x="61" y="74"/>
              </a:cxn>
              <a:cxn ang="0">
                <a:pos x="11" y="75"/>
              </a:cxn>
              <a:cxn ang="0">
                <a:pos x="11" y="64"/>
              </a:cxn>
              <a:cxn ang="0">
                <a:pos x="9" y="63"/>
              </a:cxn>
              <a:cxn ang="0">
                <a:pos x="6" y="65"/>
              </a:cxn>
              <a:cxn ang="0">
                <a:pos x="6" y="64"/>
              </a:cxn>
              <a:cxn ang="0">
                <a:pos x="3" y="62"/>
              </a:cxn>
              <a:cxn ang="0">
                <a:pos x="4" y="26"/>
              </a:cxn>
              <a:cxn ang="0">
                <a:pos x="0" y="3"/>
              </a:cxn>
            </a:cxnLst>
            <a:rect l="0" t="0" r="r" b="b"/>
            <a:pathLst>
              <a:path w="82" h="75">
                <a:moveTo>
                  <a:pt x="0" y="3"/>
                </a:moveTo>
                <a:lnTo>
                  <a:pt x="74" y="0"/>
                </a:lnTo>
                <a:lnTo>
                  <a:pt x="74" y="1"/>
                </a:lnTo>
                <a:lnTo>
                  <a:pt x="75" y="2"/>
                </a:lnTo>
                <a:lnTo>
                  <a:pt x="76" y="4"/>
                </a:lnTo>
                <a:lnTo>
                  <a:pt x="76" y="5"/>
                </a:lnTo>
                <a:lnTo>
                  <a:pt x="73" y="7"/>
                </a:lnTo>
                <a:lnTo>
                  <a:pt x="72" y="10"/>
                </a:lnTo>
                <a:lnTo>
                  <a:pt x="71" y="11"/>
                </a:lnTo>
                <a:lnTo>
                  <a:pt x="82" y="10"/>
                </a:lnTo>
                <a:lnTo>
                  <a:pt x="82" y="11"/>
                </a:lnTo>
                <a:lnTo>
                  <a:pt x="82" y="12"/>
                </a:lnTo>
                <a:lnTo>
                  <a:pt x="81" y="14"/>
                </a:lnTo>
                <a:lnTo>
                  <a:pt x="79" y="16"/>
                </a:lnTo>
                <a:lnTo>
                  <a:pt x="79" y="20"/>
                </a:lnTo>
                <a:lnTo>
                  <a:pt x="77" y="23"/>
                </a:lnTo>
                <a:lnTo>
                  <a:pt x="77" y="26"/>
                </a:lnTo>
                <a:lnTo>
                  <a:pt x="77" y="30"/>
                </a:lnTo>
                <a:lnTo>
                  <a:pt x="76" y="30"/>
                </a:lnTo>
                <a:lnTo>
                  <a:pt x="74" y="31"/>
                </a:lnTo>
                <a:lnTo>
                  <a:pt x="74" y="33"/>
                </a:lnTo>
                <a:lnTo>
                  <a:pt x="71" y="35"/>
                </a:lnTo>
                <a:lnTo>
                  <a:pt x="70" y="39"/>
                </a:lnTo>
                <a:lnTo>
                  <a:pt x="70" y="42"/>
                </a:lnTo>
                <a:lnTo>
                  <a:pt x="70" y="44"/>
                </a:lnTo>
                <a:lnTo>
                  <a:pt x="67" y="46"/>
                </a:lnTo>
                <a:lnTo>
                  <a:pt x="65" y="49"/>
                </a:lnTo>
                <a:lnTo>
                  <a:pt x="64" y="50"/>
                </a:lnTo>
                <a:lnTo>
                  <a:pt x="64" y="52"/>
                </a:lnTo>
                <a:lnTo>
                  <a:pt x="62" y="54"/>
                </a:lnTo>
                <a:lnTo>
                  <a:pt x="62" y="56"/>
                </a:lnTo>
                <a:lnTo>
                  <a:pt x="61" y="59"/>
                </a:lnTo>
                <a:lnTo>
                  <a:pt x="59" y="62"/>
                </a:lnTo>
                <a:lnTo>
                  <a:pt x="60" y="65"/>
                </a:lnTo>
                <a:lnTo>
                  <a:pt x="62" y="67"/>
                </a:lnTo>
                <a:lnTo>
                  <a:pt x="62" y="69"/>
                </a:lnTo>
                <a:lnTo>
                  <a:pt x="62" y="69"/>
                </a:lnTo>
                <a:lnTo>
                  <a:pt x="62" y="70"/>
                </a:lnTo>
                <a:lnTo>
                  <a:pt x="61" y="71"/>
                </a:lnTo>
                <a:lnTo>
                  <a:pt x="61" y="73"/>
                </a:lnTo>
                <a:lnTo>
                  <a:pt x="61" y="74"/>
                </a:lnTo>
                <a:lnTo>
                  <a:pt x="11" y="75"/>
                </a:lnTo>
                <a:lnTo>
                  <a:pt x="11" y="64"/>
                </a:lnTo>
                <a:lnTo>
                  <a:pt x="9" y="63"/>
                </a:lnTo>
                <a:lnTo>
                  <a:pt x="6" y="65"/>
                </a:lnTo>
                <a:lnTo>
                  <a:pt x="6" y="64"/>
                </a:lnTo>
                <a:lnTo>
                  <a:pt x="3" y="62"/>
                </a:lnTo>
                <a:lnTo>
                  <a:pt x="4" y="26"/>
                </a:lnTo>
                <a:lnTo>
                  <a:pt x="0" y="3"/>
                </a:lnTo>
              </a:path>
            </a:pathLst>
          </a:custGeom>
          <a:solidFill>
            <a:srgbClr val="FFBF3F"/>
          </a:solidFill>
          <a:ln w="25400">
            <a:solidFill>
              <a:schemeClr val="bg1"/>
            </a:solidFill>
            <a:round/>
            <a:headEnd/>
            <a:tailEnd/>
          </a:ln>
        </p:spPr>
        <p:txBody>
          <a:bodyPr/>
          <a:lstStyle/>
          <a:p>
            <a:endParaRPr lang="en-US"/>
          </a:p>
        </p:txBody>
      </p:sp>
      <p:sp>
        <p:nvSpPr>
          <p:cNvPr id="319539" name="Freeform 51"/>
          <p:cNvSpPr>
            <a:spLocks/>
          </p:cNvSpPr>
          <p:nvPr/>
        </p:nvSpPr>
        <p:spPr bwMode="auto">
          <a:xfrm>
            <a:off x="2112963" y="2262188"/>
            <a:ext cx="862012" cy="1155700"/>
          </a:xfrm>
          <a:custGeom>
            <a:avLst/>
            <a:gdLst/>
            <a:ahLst/>
            <a:cxnLst>
              <a:cxn ang="0">
                <a:pos x="81" y="115"/>
              </a:cxn>
              <a:cxn ang="0">
                <a:pos x="92" y="33"/>
              </a:cxn>
              <a:cxn ang="0">
                <a:pos x="62" y="28"/>
              </a:cxn>
              <a:cxn ang="0">
                <a:pos x="65" y="8"/>
              </a:cxn>
              <a:cxn ang="0">
                <a:pos x="19" y="0"/>
              </a:cxn>
              <a:cxn ang="0">
                <a:pos x="0" y="102"/>
              </a:cxn>
              <a:cxn ang="0">
                <a:pos x="81" y="115"/>
              </a:cxn>
            </a:cxnLst>
            <a:rect l="0" t="0" r="r" b="b"/>
            <a:pathLst>
              <a:path w="92" h="115">
                <a:moveTo>
                  <a:pt x="81" y="115"/>
                </a:moveTo>
                <a:lnTo>
                  <a:pt x="92" y="33"/>
                </a:lnTo>
                <a:lnTo>
                  <a:pt x="62" y="28"/>
                </a:lnTo>
                <a:lnTo>
                  <a:pt x="65" y="8"/>
                </a:lnTo>
                <a:lnTo>
                  <a:pt x="19" y="0"/>
                </a:lnTo>
                <a:lnTo>
                  <a:pt x="0" y="102"/>
                </a:lnTo>
                <a:lnTo>
                  <a:pt x="81" y="115"/>
                </a:lnTo>
              </a:path>
            </a:pathLst>
          </a:custGeom>
          <a:solidFill>
            <a:srgbClr val="FFBF3F"/>
          </a:solidFill>
          <a:ln w="25400">
            <a:solidFill>
              <a:schemeClr val="bg1"/>
            </a:solidFill>
            <a:round/>
            <a:headEnd/>
            <a:tailEnd/>
          </a:ln>
        </p:spPr>
        <p:txBody>
          <a:bodyPr/>
          <a:lstStyle/>
          <a:p>
            <a:endParaRPr lang="en-US"/>
          </a:p>
        </p:txBody>
      </p:sp>
      <p:sp>
        <p:nvSpPr>
          <p:cNvPr id="319540" name="Freeform 52"/>
          <p:cNvSpPr>
            <a:spLocks/>
          </p:cNvSpPr>
          <p:nvPr/>
        </p:nvSpPr>
        <p:spPr bwMode="auto">
          <a:xfrm>
            <a:off x="2413000" y="2322513"/>
            <a:ext cx="122238" cy="211137"/>
          </a:xfrm>
          <a:custGeom>
            <a:avLst/>
            <a:gdLst/>
            <a:ahLst/>
            <a:cxnLst>
              <a:cxn ang="0">
                <a:pos x="2" y="1"/>
              </a:cxn>
              <a:cxn ang="0">
                <a:pos x="1" y="2"/>
              </a:cxn>
              <a:cxn ang="0">
                <a:pos x="0" y="3"/>
              </a:cxn>
              <a:cxn ang="0">
                <a:pos x="0" y="5"/>
              </a:cxn>
              <a:cxn ang="0">
                <a:pos x="0" y="6"/>
              </a:cxn>
              <a:cxn ang="0">
                <a:pos x="0" y="7"/>
              </a:cxn>
              <a:cxn ang="0">
                <a:pos x="0" y="8"/>
              </a:cxn>
              <a:cxn ang="0">
                <a:pos x="1" y="7"/>
              </a:cxn>
              <a:cxn ang="0">
                <a:pos x="1" y="8"/>
              </a:cxn>
              <a:cxn ang="0">
                <a:pos x="1" y="10"/>
              </a:cxn>
              <a:cxn ang="0">
                <a:pos x="1" y="12"/>
              </a:cxn>
              <a:cxn ang="0">
                <a:pos x="1" y="12"/>
              </a:cxn>
              <a:cxn ang="0">
                <a:pos x="1" y="12"/>
              </a:cxn>
              <a:cxn ang="0">
                <a:pos x="1" y="13"/>
              </a:cxn>
              <a:cxn ang="0">
                <a:pos x="0" y="15"/>
              </a:cxn>
              <a:cxn ang="0">
                <a:pos x="0" y="17"/>
              </a:cxn>
              <a:cxn ang="0">
                <a:pos x="1" y="18"/>
              </a:cxn>
              <a:cxn ang="0">
                <a:pos x="1" y="17"/>
              </a:cxn>
              <a:cxn ang="0">
                <a:pos x="1" y="17"/>
              </a:cxn>
              <a:cxn ang="0">
                <a:pos x="2" y="16"/>
              </a:cxn>
              <a:cxn ang="0">
                <a:pos x="2" y="17"/>
              </a:cxn>
              <a:cxn ang="0">
                <a:pos x="2" y="18"/>
              </a:cxn>
              <a:cxn ang="0">
                <a:pos x="2" y="20"/>
              </a:cxn>
              <a:cxn ang="0">
                <a:pos x="3" y="20"/>
              </a:cxn>
              <a:cxn ang="0">
                <a:pos x="5" y="21"/>
              </a:cxn>
              <a:cxn ang="0">
                <a:pos x="7" y="20"/>
              </a:cxn>
              <a:cxn ang="0">
                <a:pos x="9" y="19"/>
              </a:cxn>
              <a:cxn ang="0">
                <a:pos x="10" y="19"/>
              </a:cxn>
              <a:cxn ang="0">
                <a:pos x="11" y="19"/>
              </a:cxn>
              <a:cxn ang="0">
                <a:pos x="11" y="17"/>
              </a:cxn>
              <a:cxn ang="0">
                <a:pos x="11" y="16"/>
              </a:cxn>
              <a:cxn ang="0">
                <a:pos x="10" y="15"/>
              </a:cxn>
              <a:cxn ang="0">
                <a:pos x="9" y="14"/>
              </a:cxn>
              <a:cxn ang="0">
                <a:pos x="9" y="12"/>
              </a:cxn>
              <a:cxn ang="0">
                <a:pos x="9" y="12"/>
              </a:cxn>
              <a:cxn ang="0">
                <a:pos x="10" y="10"/>
              </a:cxn>
              <a:cxn ang="0">
                <a:pos x="12" y="10"/>
              </a:cxn>
              <a:cxn ang="0">
                <a:pos x="13" y="8"/>
              </a:cxn>
              <a:cxn ang="0">
                <a:pos x="13" y="7"/>
              </a:cxn>
              <a:cxn ang="0">
                <a:pos x="12" y="7"/>
              </a:cxn>
              <a:cxn ang="0">
                <a:pos x="11" y="6"/>
              </a:cxn>
              <a:cxn ang="0">
                <a:pos x="9" y="6"/>
              </a:cxn>
              <a:cxn ang="0">
                <a:pos x="8" y="6"/>
              </a:cxn>
              <a:cxn ang="0">
                <a:pos x="7" y="8"/>
              </a:cxn>
              <a:cxn ang="0">
                <a:pos x="6" y="8"/>
              </a:cxn>
              <a:cxn ang="0">
                <a:pos x="6" y="7"/>
              </a:cxn>
              <a:cxn ang="0">
                <a:pos x="6" y="5"/>
              </a:cxn>
              <a:cxn ang="0">
                <a:pos x="6" y="5"/>
              </a:cxn>
              <a:cxn ang="0">
                <a:pos x="5" y="4"/>
              </a:cxn>
              <a:cxn ang="0">
                <a:pos x="5" y="3"/>
              </a:cxn>
              <a:cxn ang="0">
                <a:pos x="5" y="2"/>
              </a:cxn>
              <a:cxn ang="0">
                <a:pos x="5" y="0"/>
              </a:cxn>
              <a:cxn ang="0">
                <a:pos x="2" y="0"/>
              </a:cxn>
            </a:cxnLst>
            <a:rect l="0" t="0" r="r" b="b"/>
            <a:pathLst>
              <a:path w="13" h="21">
                <a:moveTo>
                  <a:pt x="2" y="0"/>
                </a:moveTo>
                <a:lnTo>
                  <a:pt x="2" y="1"/>
                </a:lnTo>
                <a:lnTo>
                  <a:pt x="2" y="1"/>
                </a:lnTo>
                <a:lnTo>
                  <a:pt x="2" y="2"/>
                </a:lnTo>
                <a:lnTo>
                  <a:pt x="1" y="2"/>
                </a:lnTo>
                <a:lnTo>
                  <a:pt x="1" y="2"/>
                </a:lnTo>
                <a:lnTo>
                  <a:pt x="1" y="3"/>
                </a:lnTo>
                <a:lnTo>
                  <a:pt x="1" y="3"/>
                </a:lnTo>
                <a:lnTo>
                  <a:pt x="0" y="3"/>
                </a:lnTo>
                <a:lnTo>
                  <a:pt x="0" y="4"/>
                </a:lnTo>
                <a:lnTo>
                  <a:pt x="0" y="4"/>
                </a:lnTo>
                <a:lnTo>
                  <a:pt x="0" y="5"/>
                </a:lnTo>
                <a:lnTo>
                  <a:pt x="0" y="5"/>
                </a:lnTo>
                <a:lnTo>
                  <a:pt x="0" y="6"/>
                </a:lnTo>
                <a:lnTo>
                  <a:pt x="0" y="6"/>
                </a:lnTo>
                <a:lnTo>
                  <a:pt x="0" y="6"/>
                </a:lnTo>
                <a:lnTo>
                  <a:pt x="0" y="6"/>
                </a:lnTo>
                <a:lnTo>
                  <a:pt x="0" y="7"/>
                </a:lnTo>
                <a:lnTo>
                  <a:pt x="0" y="7"/>
                </a:lnTo>
                <a:lnTo>
                  <a:pt x="0" y="7"/>
                </a:lnTo>
                <a:lnTo>
                  <a:pt x="0" y="8"/>
                </a:lnTo>
                <a:lnTo>
                  <a:pt x="1" y="7"/>
                </a:lnTo>
                <a:lnTo>
                  <a:pt x="1" y="7"/>
                </a:lnTo>
                <a:lnTo>
                  <a:pt x="1" y="7"/>
                </a:lnTo>
                <a:lnTo>
                  <a:pt x="1" y="8"/>
                </a:lnTo>
                <a:lnTo>
                  <a:pt x="1" y="8"/>
                </a:lnTo>
                <a:lnTo>
                  <a:pt x="1" y="8"/>
                </a:lnTo>
                <a:lnTo>
                  <a:pt x="1" y="9"/>
                </a:lnTo>
                <a:lnTo>
                  <a:pt x="1" y="9"/>
                </a:lnTo>
                <a:lnTo>
                  <a:pt x="1" y="10"/>
                </a:lnTo>
                <a:lnTo>
                  <a:pt x="1" y="11"/>
                </a:lnTo>
                <a:lnTo>
                  <a:pt x="1" y="11"/>
                </a:lnTo>
                <a:lnTo>
                  <a:pt x="1" y="12"/>
                </a:lnTo>
                <a:lnTo>
                  <a:pt x="1" y="12"/>
                </a:lnTo>
                <a:lnTo>
                  <a:pt x="1" y="12"/>
                </a:lnTo>
                <a:lnTo>
                  <a:pt x="1" y="12"/>
                </a:lnTo>
                <a:lnTo>
                  <a:pt x="1" y="12"/>
                </a:lnTo>
                <a:lnTo>
                  <a:pt x="1" y="12"/>
                </a:lnTo>
                <a:lnTo>
                  <a:pt x="1" y="12"/>
                </a:lnTo>
                <a:lnTo>
                  <a:pt x="1" y="12"/>
                </a:lnTo>
                <a:lnTo>
                  <a:pt x="1" y="12"/>
                </a:lnTo>
                <a:lnTo>
                  <a:pt x="1" y="13"/>
                </a:lnTo>
                <a:lnTo>
                  <a:pt x="1" y="14"/>
                </a:lnTo>
                <a:lnTo>
                  <a:pt x="0" y="14"/>
                </a:lnTo>
                <a:lnTo>
                  <a:pt x="0" y="15"/>
                </a:lnTo>
                <a:lnTo>
                  <a:pt x="0" y="16"/>
                </a:lnTo>
                <a:lnTo>
                  <a:pt x="0" y="16"/>
                </a:lnTo>
                <a:lnTo>
                  <a:pt x="0" y="17"/>
                </a:lnTo>
                <a:lnTo>
                  <a:pt x="0" y="18"/>
                </a:lnTo>
                <a:lnTo>
                  <a:pt x="0" y="18"/>
                </a:lnTo>
                <a:lnTo>
                  <a:pt x="1" y="18"/>
                </a:lnTo>
                <a:lnTo>
                  <a:pt x="1" y="18"/>
                </a:lnTo>
                <a:lnTo>
                  <a:pt x="1" y="17"/>
                </a:lnTo>
                <a:lnTo>
                  <a:pt x="1" y="17"/>
                </a:lnTo>
                <a:lnTo>
                  <a:pt x="1" y="17"/>
                </a:lnTo>
                <a:lnTo>
                  <a:pt x="1" y="17"/>
                </a:lnTo>
                <a:lnTo>
                  <a:pt x="1" y="17"/>
                </a:lnTo>
                <a:lnTo>
                  <a:pt x="1" y="16"/>
                </a:lnTo>
                <a:lnTo>
                  <a:pt x="2" y="16"/>
                </a:lnTo>
                <a:lnTo>
                  <a:pt x="2" y="16"/>
                </a:lnTo>
                <a:lnTo>
                  <a:pt x="2" y="15"/>
                </a:lnTo>
                <a:lnTo>
                  <a:pt x="2" y="16"/>
                </a:lnTo>
                <a:lnTo>
                  <a:pt x="2" y="17"/>
                </a:lnTo>
                <a:lnTo>
                  <a:pt x="2" y="17"/>
                </a:lnTo>
                <a:lnTo>
                  <a:pt x="2" y="18"/>
                </a:lnTo>
                <a:lnTo>
                  <a:pt x="2" y="18"/>
                </a:lnTo>
                <a:lnTo>
                  <a:pt x="3" y="19"/>
                </a:lnTo>
                <a:lnTo>
                  <a:pt x="2" y="20"/>
                </a:lnTo>
                <a:lnTo>
                  <a:pt x="2" y="20"/>
                </a:lnTo>
                <a:lnTo>
                  <a:pt x="2" y="20"/>
                </a:lnTo>
                <a:lnTo>
                  <a:pt x="3" y="20"/>
                </a:lnTo>
                <a:lnTo>
                  <a:pt x="3" y="20"/>
                </a:lnTo>
                <a:lnTo>
                  <a:pt x="3" y="20"/>
                </a:lnTo>
                <a:lnTo>
                  <a:pt x="4" y="21"/>
                </a:lnTo>
                <a:lnTo>
                  <a:pt x="5" y="21"/>
                </a:lnTo>
                <a:lnTo>
                  <a:pt x="5" y="21"/>
                </a:lnTo>
                <a:lnTo>
                  <a:pt x="6" y="20"/>
                </a:lnTo>
                <a:lnTo>
                  <a:pt x="7" y="20"/>
                </a:lnTo>
                <a:lnTo>
                  <a:pt x="7" y="20"/>
                </a:lnTo>
                <a:lnTo>
                  <a:pt x="8" y="20"/>
                </a:lnTo>
                <a:lnTo>
                  <a:pt x="9" y="19"/>
                </a:lnTo>
                <a:lnTo>
                  <a:pt x="10" y="19"/>
                </a:lnTo>
                <a:lnTo>
                  <a:pt x="10" y="19"/>
                </a:lnTo>
                <a:lnTo>
                  <a:pt x="10" y="19"/>
                </a:lnTo>
                <a:lnTo>
                  <a:pt x="11" y="19"/>
                </a:lnTo>
                <a:lnTo>
                  <a:pt x="11" y="19"/>
                </a:lnTo>
                <a:lnTo>
                  <a:pt x="11" y="19"/>
                </a:lnTo>
                <a:lnTo>
                  <a:pt x="11" y="18"/>
                </a:lnTo>
                <a:lnTo>
                  <a:pt x="11" y="18"/>
                </a:lnTo>
                <a:lnTo>
                  <a:pt x="11" y="17"/>
                </a:lnTo>
                <a:lnTo>
                  <a:pt x="11" y="17"/>
                </a:lnTo>
                <a:lnTo>
                  <a:pt x="11" y="16"/>
                </a:lnTo>
                <a:lnTo>
                  <a:pt x="11" y="16"/>
                </a:lnTo>
                <a:lnTo>
                  <a:pt x="10" y="16"/>
                </a:lnTo>
                <a:lnTo>
                  <a:pt x="10" y="15"/>
                </a:lnTo>
                <a:lnTo>
                  <a:pt x="10" y="15"/>
                </a:lnTo>
                <a:lnTo>
                  <a:pt x="9" y="15"/>
                </a:lnTo>
                <a:lnTo>
                  <a:pt x="9" y="14"/>
                </a:lnTo>
                <a:lnTo>
                  <a:pt x="9" y="14"/>
                </a:lnTo>
                <a:lnTo>
                  <a:pt x="8" y="13"/>
                </a:lnTo>
                <a:lnTo>
                  <a:pt x="8" y="13"/>
                </a:lnTo>
                <a:lnTo>
                  <a:pt x="9" y="12"/>
                </a:lnTo>
                <a:lnTo>
                  <a:pt x="9" y="12"/>
                </a:lnTo>
                <a:lnTo>
                  <a:pt x="9" y="12"/>
                </a:lnTo>
                <a:lnTo>
                  <a:pt x="9" y="12"/>
                </a:lnTo>
                <a:lnTo>
                  <a:pt x="9" y="11"/>
                </a:lnTo>
                <a:lnTo>
                  <a:pt x="10" y="11"/>
                </a:lnTo>
                <a:lnTo>
                  <a:pt x="10" y="10"/>
                </a:lnTo>
                <a:lnTo>
                  <a:pt x="11" y="10"/>
                </a:lnTo>
                <a:lnTo>
                  <a:pt x="11" y="10"/>
                </a:lnTo>
                <a:lnTo>
                  <a:pt x="12" y="10"/>
                </a:lnTo>
                <a:lnTo>
                  <a:pt x="12" y="9"/>
                </a:lnTo>
                <a:lnTo>
                  <a:pt x="13" y="9"/>
                </a:lnTo>
                <a:lnTo>
                  <a:pt x="13" y="8"/>
                </a:lnTo>
                <a:lnTo>
                  <a:pt x="13" y="8"/>
                </a:lnTo>
                <a:lnTo>
                  <a:pt x="13" y="8"/>
                </a:lnTo>
                <a:lnTo>
                  <a:pt x="13" y="7"/>
                </a:lnTo>
                <a:lnTo>
                  <a:pt x="13" y="7"/>
                </a:lnTo>
                <a:lnTo>
                  <a:pt x="12" y="7"/>
                </a:lnTo>
                <a:lnTo>
                  <a:pt x="12" y="7"/>
                </a:lnTo>
                <a:lnTo>
                  <a:pt x="11" y="6"/>
                </a:lnTo>
                <a:lnTo>
                  <a:pt x="11" y="6"/>
                </a:lnTo>
                <a:lnTo>
                  <a:pt x="11" y="6"/>
                </a:lnTo>
                <a:lnTo>
                  <a:pt x="10" y="6"/>
                </a:lnTo>
                <a:lnTo>
                  <a:pt x="10" y="6"/>
                </a:lnTo>
                <a:lnTo>
                  <a:pt x="9" y="6"/>
                </a:lnTo>
                <a:lnTo>
                  <a:pt x="9" y="6"/>
                </a:lnTo>
                <a:lnTo>
                  <a:pt x="9" y="6"/>
                </a:lnTo>
                <a:lnTo>
                  <a:pt x="8" y="6"/>
                </a:lnTo>
                <a:lnTo>
                  <a:pt x="8" y="7"/>
                </a:lnTo>
                <a:lnTo>
                  <a:pt x="7" y="8"/>
                </a:lnTo>
                <a:lnTo>
                  <a:pt x="7" y="8"/>
                </a:lnTo>
                <a:lnTo>
                  <a:pt x="6" y="8"/>
                </a:lnTo>
                <a:lnTo>
                  <a:pt x="6" y="8"/>
                </a:lnTo>
                <a:lnTo>
                  <a:pt x="6" y="8"/>
                </a:lnTo>
                <a:lnTo>
                  <a:pt x="6" y="8"/>
                </a:lnTo>
                <a:lnTo>
                  <a:pt x="6" y="8"/>
                </a:lnTo>
                <a:lnTo>
                  <a:pt x="6" y="7"/>
                </a:lnTo>
                <a:lnTo>
                  <a:pt x="6" y="6"/>
                </a:lnTo>
                <a:lnTo>
                  <a:pt x="6" y="5"/>
                </a:lnTo>
                <a:lnTo>
                  <a:pt x="6" y="5"/>
                </a:lnTo>
                <a:lnTo>
                  <a:pt x="6" y="5"/>
                </a:lnTo>
                <a:lnTo>
                  <a:pt x="6" y="5"/>
                </a:lnTo>
                <a:lnTo>
                  <a:pt x="6" y="5"/>
                </a:lnTo>
                <a:lnTo>
                  <a:pt x="5" y="5"/>
                </a:lnTo>
                <a:lnTo>
                  <a:pt x="5" y="4"/>
                </a:lnTo>
                <a:lnTo>
                  <a:pt x="5" y="4"/>
                </a:lnTo>
                <a:lnTo>
                  <a:pt x="5" y="3"/>
                </a:lnTo>
                <a:lnTo>
                  <a:pt x="5" y="3"/>
                </a:lnTo>
                <a:lnTo>
                  <a:pt x="5" y="3"/>
                </a:lnTo>
                <a:lnTo>
                  <a:pt x="5" y="3"/>
                </a:lnTo>
                <a:lnTo>
                  <a:pt x="5" y="2"/>
                </a:lnTo>
                <a:lnTo>
                  <a:pt x="5" y="2"/>
                </a:lnTo>
                <a:lnTo>
                  <a:pt x="5" y="1"/>
                </a:lnTo>
                <a:lnTo>
                  <a:pt x="5" y="0"/>
                </a:lnTo>
                <a:lnTo>
                  <a:pt x="5" y="0"/>
                </a:lnTo>
                <a:lnTo>
                  <a:pt x="4" y="0"/>
                </a:lnTo>
                <a:lnTo>
                  <a:pt x="3" y="0"/>
                </a:lnTo>
                <a:lnTo>
                  <a:pt x="2" y="0"/>
                </a:lnTo>
              </a:path>
            </a:pathLst>
          </a:custGeom>
          <a:solidFill>
            <a:schemeClr val="bg1"/>
          </a:solidFill>
          <a:ln w="25400">
            <a:solidFill>
              <a:schemeClr val="bg1"/>
            </a:solidFill>
            <a:round/>
            <a:headEnd/>
            <a:tailEnd/>
          </a:ln>
        </p:spPr>
        <p:txBody>
          <a:bodyPr/>
          <a:lstStyle/>
          <a:p>
            <a:endParaRPr lang="en-US"/>
          </a:p>
        </p:txBody>
      </p:sp>
      <p:sp>
        <p:nvSpPr>
          <p:cNvPr id="319541" name="Freeform 53"/>
          <p:cNvSpPr>
            <a:spLocks/>
          </p:cNvSpPr>
          <p:nvPr/>
        </p:nvSpPr>
        <p:spPr bwMode="auto">
          <a:xfrm>
            <a:off x="682625" y="5870575"/>
            <a:ext cx="104775" cy="69850"/>
          </a:xfrm>
          <a:custGeom>
            <a:avLst/>
            <a:gdLst/>
            <a:ahLst/>
            <a:cxnLst>
              <a:cxn ang="0">
                <a:pos x="555" y="296"/>
              </a:cxn>
              <a:cxn ang="0">
                <a:pos x="534" y="268"/>
              </a:cxn>
              <a:cxn ang="0">
                <a:pos x="517" y="233"/>
              </a:cxn>
              <a:cxn ang="0">
                <a:pos x="497" y="195"/>
              </a:cxn>
              <a:cxn ang="0">
                <a:pos x="487" y="164"/>
              </a:cxn>
              <a:cxn ang="0">
                <a:pos x="467" y="128"/>
              </a:cxn>
              <a:cxn ang="0">
                <a:pos x="445" y="93"/>
              </a:cxn>
              <a:cxn ang="0">
                <a:pos x="423" y="69"/>
              </a:cxn>
              <a:cxn ang="0">
                <a:pos x="390" y="47"/>
              </a:cxn>
              <a:cxn ang="0">
                <a:pos x="358" y="40"/>
              </a:cxn>
              <a:cxn ang="0">
                <a:pos x="322" y="43"/>
              </a:cxn>
              <a:cxn ang="0">
                <a:pos x="299" y="61"/>
              </a:cxn>
              <a:cxn ang="0">
                <a:pos x="281" y="87"/>
              </a:cxn>
              <a:cxn ang="0">
                <a:pos x="265" y="53"/>
              </a:cxn>
              <a:cxn ang="0">
                <a:pos x="248" y="26"/>
              </a:cxn>
              <a:cxn ang="0">
                <a:pos x="214" y="13"/>
              </a:cxn>
              <a:cxn ang="0">
                <a:pos x="182" y="0"/>
              </a:cxn>
              <a:cxn ang="0">
                <a:pos x="163" y="3"/>
              </a:cxn>
              <a:cxn ang="0">
                <a:pos x="141" y="10"/>
              </a:cxn>
              <a:cxn ang="0">
                <a:pos x="124" y="18"/>
              </a:cxn>
              <a:cxn ang="0">
                <a:pos x="100" y="28"/>
              </a:cxn>
              <a:cxn ang="0">
                <a:pos x="78" y="30"/>
              </a:cxn>
              <a:cxn ang="0">
                <a:pos x="58" y="19"/>
              </a:cxn>
              <a:cxn ang="0">
                <a:pos x="40" y="10"/>
              </a:cxn>
              <a:cxn ang="0">
                <a:pos x="10" y="16"/>
              </a:cxn>
              <a:cxn ang="0">
                <a:pos x="12" y="21"/>
              </a:cxn>
              <a:cxn ang="0">
                <a:pos x="5" y="27"/>
              </a:cxn>
              <a:cxn ang="0">
                <a:pos x="10" y="33"/>
              </a:cxn>
              <a:cxn ang="0">
                <a:pos x="13" y="44"/>
              </a:cxn>
              <a:cxn ang="0">
                <a:pos x="17" y="46"/>
              </a:cxn>
              <a:cxn ang="0">
                <a:pos x="8" y="46"/>
              </a:cxn>
              <a:cxn ang="0">
                <a:pos x="0" y="46"/>
              </a:cxn>
              <a:cxn ang="0">
                <a:pos x="11" y="65"/>
              </a:cxn>
              <a:cxn ang="0">
                <a:pos x="23" y="85"/>
              </a:cxn>
              <a:cxn ang="0">
                <a:pos x="40" y="102"/>
              </a:cxn>
              <a:cxn ang="0">
                <a:pos x="58" y="112"/>
              </a:cxn>
              <a:cxn ang="0">
                <a:pos x="85" y="126"/>
              </a:cxn>
              <a:cxn ang="0">
                <a:pos x="122" y="141"/>
              </a:cxn>
              <a:cxn ang="0">
                <a:pos x="142" y="151"/>
              </a:cxn>
              <a:cxn ang="0">
                <a:pos x="173" y="167"/>
              </a:cxn>
              <a:cxn ang="0">
                <a:pos x="196" y="184"/>
              </a:cxn>
              <a:cxn ang="0">
                <a:pos x="220" y="196"/>
              </a:cxn>
              <a:cxn ang="0">
                <a:pos x="242" y="213"/>
              </a:cxn>
              <a:cxn ang="0">
                <a:pos x="270" y="227"/>
              </a:cxn>
              <a:cxn ang="0">
                <a:pos x="307" y="242"/>
              </a:cxn>
              <a:cxn ang="0">
                <a:pos x="338" y="249"/>
              </a:cxn>
              <a:cxn ang="0">
                <a:pos x="370" y="262"/>
              </a:cxn>
              <a:cxn ang="0">
                <a:pos x="398" y="276"/>
              </a:cxn>
              <a:cxn ang="0">
                <a:pos x="418" y="287"/>
              </a:cxn>
              <a:cxn ang="0">
                <a:pos x="440" y="306"/>
              </a:cxn>
              <a:cxn ang="0">
                <a:pos x="452" y="317"/>
              </a:cxn>
              <a:cxn ang="0">
                <a:pos x="475" y="330"/>
              </a:cxn>
              <a:cxn ang="0">
                <a:pos x="492" y="339"/>
              </a:cxn>
              <a:cxn ang="0">
                <a:pos x="512" y="353"/>
              </a:cxn>
              <a:cxn ang="0">
                <a:pos x="534" y="343"/>
              </a:cxn>
              <a:cxn ang="0">
                <a:pos x="554" y="331"/>
              </a:cxn>
              <a:cxn ang="0">
                <a:pos x="554" y="322"/>
              </a:cxn>
              <a:cxn ang="0">
                <a:pos x="559" y="312"/>
              </a:cxn>
              <a:cxn ang="0">
                <a:pos x="566" y="298"/>
              </a:cxn>
              <a:cxn ang="0">
                <a:pos x="558" y="280"/>
              </a:cxn>
              <a:cxn ang="0">
                <a:pos x="560" y="286"/>
              </a:cxn>
              <a:cxn ang="0">
                <a:pos x="553" y="291"/>
              </a:cxn>
              <a:cxn ang="0">
                <a:pos x="555" y="296"/>
              </a:cxn>
            </a:cxnLst>
            <a:rect l="0" t="0" r="r" b="b"/>
            <a:pathLst>
              <a:path w="566" h="353">
                <a:moveTo>
                  <a:pt x="555" y="296"/>
                </a:moveTo>
                <a:lnTo>
                  <a:pt x="534" y="268"/>
                </a:lnTo>
                <a:lnTo>
                  <a:pt x="517" y="233"/>
                </a:lnTo>
                <a:lnTo>
                  <a:pt x="497" y="195"/>
                </a:lnTo>
                <a:lnTo>
                  <a:pt x="487" y="164"/>
                </a:lnTo>
                <a:lnTo>
                  <a:pt x="467" y="128"/>
                </a:lnTo>
                <a:lnTo>
                  <a:pt x="445" y="93"/>
                </a:lnTo>
                <a:lnTo>
                  <a:pt x="423" y="69"/>
                </a:lnTo>
                <a:lnTo>
                  <a:pt x="390" y="47"/>
                </a:lnTo>
                <a:lnTo>
                  <a:pt x="358" y="40"/>
                </a:lnTo>
                <a:lnTo>
                  <a:pt x="322" y="43"/>
                </a:lnTo>
                <a:lnTo>
                  <a:pt x="299" y="61"/>
                </a:lnTo>
                <a:lnTo>
                  <a:pt x="281" y="87"/>
                </a:lnTo>
                <a:lnTo>
                  <a:pt x="265" y="53"/>
                </a:lnTo>
                <a:lnTo>
                  <a:pt x="248" y="26"/>
                </a:lnTo>
                <a:lnTo>
                  <a:pt x="214" y="13"/>
                </a:lnTo>
                <a:lnTo>
                  <a:pt x="182" y="0"/>
                </a:lnTo>
                <a:lnTo>
                  <a:pt x="163" y="3"/>
                </a:lnTo>
                <a:lnTo>
                  <a:pt x="141" y="10"/>
                </a:lnTo>
                <a:lnTo>
                  <a:pt x="124" y="18"/>
                </a:lnTo>
                <a:lnTo>
                  <a:pt x="100" y="28"/>
                </a:lnTo>
                <a:lnTo>
                  <a:pt x="78" y="30"/>
                </a:lnTo>
                <a:lnTo>
                  <a:pt x="58" y="19"/>
                </a:lnTo>
                <a:lnTo>
                  <a:pt x="40" y="10"/>
                </a:lnTo>
                <a:lnTo>
                  <a:pt x="10" y="16"/>
                </a:lnTo>
                <a:lnTo>
                  <a:pt x="12" y="21"/>
                </a:lnTo>
                <a:lnTo>
                  <a:pt x="5" y="27"/>
                </a:lnTo>
                <a:lnTo>
                  <a:pt x="10" y="33"/>
                </a:lnTo>
                <a:lnTo>
                  <a:pt x="13" y="44"/>
                </a:lnTo>
                <a:lnTo>
                  <a:pt x="17" y="46"/>
                </a:lnTo>
                <a:lnTo>
                  <a:pt x="8" y="46"/>
                </a:lnTo>
                <a:lnTo>
                  <a:pt x="0" y="46"/>
                </a:lnTo>
                <a:lnTo>
                  <a:pt x="11" y="65"/>
                </a:lnTo>
                <a:lnTo>
                  <a:pt x="23" y="85"/>
                </a:lnTo>
                <a:lnTo>
                  <a:pt x="40" y="102"/>
                </a:lnTo>
                <a:lnTo>
                  <a:pt x="58" y="112"/>
                </a:lnTo>
                <a:lnTo>
                  <a:pt x="85" y="126"/>
                </a:lnTo>
                <a:lnTo>
                  <a:pt x="122" y="141"/>
                </a:lnTo>
                <a:lnTo>
                  <a:pt x="142" y="151"/>
                </a:lnTo>
                <a:lnTo>
                  <a:pt x="173" y="167"/>
                </a:lnTo>
                <a:lnTo>
                  <a:pt x="196" y="184"/>
                </a:lnTo>
                <a:lnTo>
                  <a:pt x="220" y="196"/>
                </a:lnTo>
                <a:lnTo>
                  <a:pt x="242" y="213"/>
                </a:lnTo>
                <a:lnTo>
                  <a:pt x="270" y="227"/>
                </a:lnTo>
                <a:lnTo>
                  <a:pt x="307" y="242"/>
                </a:lnTo>
                <a:lnTo>
                  <a:pt x="338" y="249"/>
                </a:lnTo>
                <a:lnTo>
                  <a:pt x="370" y="262"/>
                </a:lnTo>
                <a:lnTo>
                  <a:pt x="398" y="276"/>
                </a:lnTo>
                <a:lnTo>
                  <a:pt x="418" y="287"/>
                </a:lnTo>
                <a:lnTo>
                  <a:pt x="440" y="306"/>
                </a:lnTo>
                <a:lnTo>
                  <a:pt x="452" y="317"/>
                </a:lnTo>
                <a:lnTo>
                  <a:pt x="475" y="330"/>
                </a:lnTo>
                <a:lnTo>
                  <a:pt x="492" y="339"/>
                </a:lnTo>
                <a:lnTo>
                  <a:pt x="512" y="353"/>
                </a:lnTo>
                <a:lnTo>
                  <a:pt x="534" y="343"/>
                </a:lnTo>
                <a:lnTo>
                  <a:pt x="554" y="331"/>
                </a:lnTo>
                <a:lnTo>
                  <a:pt x="554" y="322"/>
                </a:lnTo>
                <a:lnTo>
                  <a:pt x="559" y="312"/>
                </a:lnTo>
                <a:lnTo>
                  <a:pt x="566" y="298"/>
                </a:lnTo>
                <a:lnTo>
                  <a:pt x="558" y="280"/>
                </a:lnTo>
                <a:lnTo>
                  <a:pt x="560" y="286"/>
                </a:lnTo>
                <a:lnTo>
                  <a:pt x="553" y="291"/>
                </a:lnTo>
                <a:lnTo>
                  <a:pt x="555" y="296"/>
                </a:lnTo>
                <a:close/>
              </a:path>
            </a:pathLst>
          </a:custGeom>
          <a:solidFill>
            <a:srgbClr val="009900"/>
          </a:solidFill>
          <a:ln w="9525">
            <a:solidFill>
              <a:schemeClr val="bg1"/>
            </a:solidFill>
            <a:round/>
            <a:headEnd/>
            <a:tailEnd/>
          </a:ln>
        </p:spPr>
        <p:txBody>
          <a:bodyPr/>
          <a:lstStyle/>
          <a:p>
            <a:endParaRPr lang="en-US"/>
          </a:p>
        </p:txBody>
      </p:sp>
      <p:sp>
        <p:nvSpPr>
          <p:cNvPr id="319542" name="Freeform 54"/>
          <p:cNvSpPr>
            <a:spLocks/>
          </p:cNvSpPr>
          <p:nvPr/>
        </p:nvSpPr>
        <p:spPr bwMode="auto">
          <a:xfrm>
            <a:off x="601663" y="5803900"/>
            <a:ext cx="101600" cy="58738"/>
          </a:xfrm>
          <a:custGeom>
            <a:avLst/>
            <a:gdLst/>
            <a:ahLst/>
            <a:cxnLst>
              <a:cxn ang="0">
                <a:pos x="412" y="279"/>
              </a:cxn>
              <a:cxn ang="0">
                <a:pos x="453" y="278"/>
              </a:cxn>
              <a:cxn ang="0">
                <a:pos x="504" y="283"/>
              </a:cxn>
              <a:cxn ang="0">
                <a:pos x="529" y="265"/>
              </a:cxn>
              <a:cxn ang="0">
                <a:pos x="544" y="239"/>
              </a:cxn>
              <a:cxn ang="0">
                <a:pos x="538" y="209"/>
              </a:cxn>
              <a:cxn ang="0">
                <a:pos x="523" y="178"/>
              </a:cxn>
              <a:cxn ang="0">
                <a:pos x="504" y="156"/>
              </a:cxn>
              <a:cxn ang="0">
                <a:pos x="478" y="146"/>
              </a:cxn>
              <a:cxn ang="0">
                <a:pos x="438" y="130"/>
              </a:cxn>
              <a:cxn ang="0">
                <a:pos x="407" y="123"/>
              </a:cxn>
              <a:cxn ang="0">
                <a:pos x="377" y="120"/>
              </a:cxn>
              <a:cxn ang="0">
                <a:pos x="346" y="113"/>
              </a:cxn>
              <a:cxn ang="0">
                <a:pos x="329" y="112"/>
              </a:cxn>
              <a:cxn ang="0">
                <a:pos x="316" y="119"/>
              </a:cxn>
              <a:cxn ang="0">
                <a:pos x="293" y="120"/>
              </a:cxn>
              <a:cxn ang="0">
                <a:pos x="271" y="130"/>
              </a:cxn>
              <a:cxn ang="0">
                <a:pos x="257" y="132"/>
              </a:cxn>
              <a:cxn ang="0">
                <a:pos x="243" y="125"/>
              </a:cxn>
              <a:cxn ang="0">
                <a:pos x="226" y="125"/>
              </a:cxn>
              <a:cxn ang="0">
                <a:pos x="205" y="113"/>
              </a:cxn>
              <a:cxn ang="0">
                <a:pos x="194" y="99"/>
              </a:cxn>
              <a:cxn ang="0">
                <a:pos x="185" y="85"/>
              </a:cxn>
              <a:cxn ang="0">
                <a:pos x="169" y="73"/>
              </a:cxn>
              <a:cxn ang="0">
                <a:pos x="157" y="62"/>
              </a:cxn>
              <a:cxn ang="0">
                <a:pos x="140" y="53"/>
              </a:cxn>
              <a:cxn ang="0">
                <a:pos x="117" y="37"/>
              </a:cxn>
              <a:cxn ang="0">
                <a:pos x="87" y="35"/>
              </a:cxn>
              <a:cxn ang="0">
                <a:pos x="60" y="21"/>
              </a:cxn>
              <a:cxn ang="0">
                <a:pos x="47" y="18"/>
              </a:cxn>
              <a:cxn ang="0">
                <a:pos x="32" y="6"/>
              </a:cxn>
              <a:cxn ang="0">
                <a:pos x="13" y="0"/>
              </a:cxn>
              <a:cxn ang="0">
                <a:pos x="2" y="12"/>
              </a:cxn>
              <a:cxn ang="0">
                <a:pos x="0" y="33"/>
              </a:cxn>
              <a:cxn ang="0">
                <a:pos x="12" y="53"/>
              </a:cxn>
              <a:cxn ang="0">
                <a:pos x="29" y="70"/>
              </a:cxn>
              <a:cxn ang="0">
                <a:pos x="48" y="85"/>
              </a:cxn>
              <a:cxn ang="0">
                <a:pos x="77" y="96"/>
              </a:cxn>
              <a:cxn ang="0">
                <a:pos x="109" y="103"/>
              </a:cxn>
              <a:cxn ang="0">
                <a:pos x="136" y="117"/>
              </a:cxn>
              <a:cxn ang="0">
                <a:pos x="164" y="132"/>
              </a:cxn>
              <a:cxn ang="0">
                <a:pos x="199" y="159"/>
              </a:cxn>
              <a:cxn ang="0">
                <a:pos x="230" y="184"/>
              </a:cxn>
              <a:cxn ang="0">
                <a:pos x="264" y="211"/>
              </a:cxn>
              <a:cxn ang="0">
                <a:pos x="304" y="235"/>
              </a:cxn>
              <a:cxn ang="0">
                <a:pos x="333" y="246"/>
              </a:cxn>
              <a:cxn ang="0">
                <a:pos x="364" y="254"/>
              </a:cxn>
              <a:cxn ang="0">
                <a:pos x="393" y="274"/>
              </a:cxn>
              <a:cxn ang="0">
                <a:pos x="420" y="291"/>
              </a:cxn>
              <a:cxn ang="0">
                <a:pos x="418" y="287"/>
              </a:cxn>
              <a:cxn ang="0">
                <a:pos x="412" y="279"/>
              </a:cxn>
            </a:cxnLst>
            <a:rect l="0" t="0" r="r" b="b"/>
            <a:pathLst>
              <a:path w="544" h="291">
                <a:moveTo>
                  <a:pt x="412" y="279"/>
                </a:moveTo>
                <a:lnTo>
                  <a:pt x="453" y="278"/>
                </a:lnTo>
                <a:lnTo>
                  <a:pt x="504" y="283"/>
                </a:lnTo>
                <a:lnTo>
                  <a:pt x="529" y="265"/>
                </a:lnTo>
                <a:lnTo>
                  <a:pt x="544" y="239"/>
                </a:lnTo>
                <a:lnTo>
                  <a:pt x="538" y="209"/>
                </a:lnTo>
                <a:lnTo>
                  <a:pt x="523" y="178"/>
                </a:lnTo>
                <a:lnTo>
                  <a:pt x="504" y="156"/>
                </a:lnTo>
                <a:lnTo>
                  <a:pt x="478" y="146"/>
                </a:lnTo>
                <a:lnTo>
                  <a:pt x="438" y="130"/>
                </a:lnTo>
                <a:lnTo>
                  <a:pt x="407" y="123"/>
                </a:lnTo>
                <a:lnTo>
                  <a:pt x="377" y="120"/>
                </a:lnTo>
                <a:lnTo>
                  <a:pt x="346" y="113"/>
                </a:lnTo>
                <a:lnTo>
                  <a:pt x="329" y="112"/>
                </a:lnTo>
                <a:lnTo>
                  <a:pt x="316" y="119"/>
                </a:lnTo>
                <a:lnTo>
                  <a:pt x="293" y="120"/>
                </a:lnTo>
                <a:lnTo>
                  <a:pt x="271" y="130"/>
                </a:lnTo>
                <a:lnTo>
                  <a:pt x="257" y="132"/>
                </a:lnTo>
                <a:lnTo>
                  <a:pt x="243" y="125"/>
                </a:lnTo>
                <a:lnTo>
                  <a:pt x="226" y="125"/>
                </a:lnTo>
                <a:lnTo>
                  <a:pt x="205" y="113"/>
                </a:lnTo>
                <a:lnTo>
                  <a:pt x="194" y="99"/>
                </a:lnTo>
                <a:lnTo>
                  <a:pt x="185" y="85"/>
                </a:lnTo>
                <a:lnTo>
                  <a:pt x="169" y="73"/>
                </a:lnTo>
                <a:lnTo>
                  <a:pt x="157" y="62"/>
                </a:lnTo>
                <a:lnTo>
                  <a:pt x="140" y="53"/>
                </a:lnTo>
                <a:lnTo>
                  <a:pt x="117" y="37"/>
                </a:lnTo>
                <a:lnTo>
                  <a:pt x="87" y="35"/>
                </a:lnTo>
                <a:lnTo>
                  <a:pt x="60" y="21"/>
                </a:lnTo>
                <a:lnTo>
                  <a:pt x="47" y="18"/>
                </a:lnTo>
                <a:lnTo>
                  <a:pt x="32" y="6"/>
                </a:lnTo>
                <a:lnTo>
                  <a:pt x="13" y="0"/>
                </a:lnTo>
                <a:lnTo>
                  <a:pt x="2" y="12"/>
                </a:lnTo>
                <a:lnTo>
                  <a:pt x="0" y="33"/>
                </a:lnTo>
                <a:lnTo>
                  <a:pt x="12" y="53"/>
                </a:lnTo>
                <a:lnTo>
                  <a:pt x="29" y="70"/>
                </a:lnTo>
                <a:lnTo>
                  <a:pt x="48" y="85"/>
                </a:lnTo>
                <a:lnTo>
                  <a:pt x="77" y="96"/>
                </a:lnTo>
                <a:lnTo>
                  <a:pt x="109" y="103"/>
                </a:lnTo>
                <a:lnTo>
                  <a:pt x="136" y="117"/>
                </a:lnTo>
                <a:lnTo>
                  <a:pt x="164" y="132"/>
                </a:lnTo>
                <a:lnTo>
                  <a:pt x="199" y="159"/>
                </a:lnTo>
                <a:lnTo>
                  <a:pt x="230" y="184"/>
                </a:lnTo>
                <a:lnTo>
                  <a:pt x="264" y="211"/>
                </a:lnTo>
                <a:lnTo>
                  <a:pt x="304" y="235"/>
                </a:lnTo>
                <a:lnTo>
                  <a:pt x="333" y="246"/>
                </a:lnTo>
                <a:lnTo>
                  <a:pt x="364" y="254"/>
                </a:lnTo>
                <a:lnTo>
                  <a:pt x="393" y="274"/>
                </a:lnTo>
                <a:lnTo>
                  <a:pt x="420" y="291"/>
                </a:lnTo>
                <a:lnTo>
                  <a:pt x="418" y="287"/>
                </a:lnTo>
                <a:lnTo>
                  <a:pt x="412" y="279"/>
                </a:lnTo>
                <a:close/>
              </a:path>
            </a:pathLst>
          </a:custGeom>
          <a:solidFill>
            <a:srgbClr val="009900"/>
          </a:solidFill>
          <a:ln w="9525">
            <a:solidFill>
              <a:schemeClr val="bg1"/>
            </a:solidFill>
            <a:round/>
            <a:headEnd/>
            <a:tailEnd/>
          </a:ln>
        </p:spPr>
        <p:txBody>
          <a:bodyPr/>
          <a:lstStyle/>
          <a:p>
            <a:endParaRPr lang="en-US"/>
          </a:p>
        </p:txBody>
      </p:sp>
      <p:sp>
        <p:nvSpPr>
          <p:cNvPr id="319543" name="Freeform 55"/>
          <p:cNvSpPr>
            <a:spLocks/>
          </p:cNvSpPr>
          <p:nvPr/>
        </p:nvSpPr>
        <p:spPr bwMode="auto">
          <a:xfrm>
            <a:off x="566738" y="5776913"/>
            <a:ext cx="19050" cy="20637"/>
          </a:xfrm>
          <a:custGeom>
            <a:avLst/>
            <a:gdLst/>
            <a:ahLst/>
            <a:cxnLst>
              <a:cxn ang="0">
                <a:pos x="78" y="64"/>
              </a:cxn>
              <a:cxn ang="0">
                <a:pos x="58" y="41"/>
              </a:cxn>
              <a:cxn ang="0">
                <a:pos x="46" y="17"/>
              </a:cxn>
              <a:cxn ang="0">
                <a:pos x="23" y="0"/>
              </a:cxn>
              <a:cxn ang="0">
                <a:pos x="0" y="2"/>
              </a:cxn>
              <a:cxn ang="0">
                <a:pos x="11" y="29"/>
              </a:cxn>
              <a:cxn ang="0">
                <a:pos x="30" y="62"/>
              </a:cxn>
              <a:cxn ang="0">
                <a:pos x="54" y="83"/>
              </a:cxn>
              <a:cxn ang="0">
                <a:pos x="84" y="94"/>
              </a:cxn>
              <a:cxn ang="0">
                <a:pos x="91" y="89"/>
              </a:cxn>
              <a:cxn ang="0">
                <a:pos x="95" y="82"/>
              </a:cxn>
              <a:cxn ang="0">
                <a:pos x="87" y="69"/>
              </a:cxn>
              <a:cxn ang="0">
                <a:pos x="95" y="64"/>
              </a:cxn>
              <a:cxn ang="0">
                <a:pos x="86" y="64"/>
              </a:cxn>
              <a:cxn ang="0">
                <a:pos x="79" y="69"/>
              </a:cxn>
              <a:cxn ang="0">
                <a:pos x="78" y="64"/>
              </a:cxn>
            </a:cxnLst>
            <a:rect l="0" t="0" r="r" b="b"/>
            <a:pathLst>
              <a:path w="95" h="94">
                <a:moveTo>
                  <a:pt x="78" y="64"/>
                </a:moveTo>
                <a:lnTo>
                  <a:pt x="58" y="41"/>
                </a:lnTo>
                <a:lnTo>
                  <a:pt x="46" y="17"/>
                </a:lnTo>
                <a:lnTo>
                  <a:pt x="23" y="0"/>
                </a:lnTo>
                <a:lnTo>
                  <a:pt x="0" y="2"/>
                </a:lnTo>
                <a:lnTo>
                  <a:pt x="11" y="29"/>
                </a:lnTo>
                <a:lnTo>
                  <a:pt x="30" y="62"/>
                </a:lnTo>
                <a:lnTo>
                  <a:pt x="54" y="83"/>
                </a:lnTo>
                <a:lnTo>
                  <a:pt x="84" y="94"/>
                </a:lnTo>
                <a:lnTo>
                  <a:pt x="91" y="89"/>
                </a:lnTo>
                <a:lnTo>
                  <a:pt x="95" y="82"/>
                </a:lnTo>
                <a:lnTo>
                  <a:pt x="87" y="69"/>
                </a:lnTo>
                <a:lnTo>
                  <a:pt x="95" y="64"/>
                </a:lnTo>
                <a:lnTo>
                  <a:pt x="86" y="64"/>
                </a:lnTo>
                <a:lnTo>
                  <a:pt x="79" y="69"/>
                </a:lnTo>
                <a:lnTo>
                  <a:pt x="78" y="64"/>
                </a:lnTo>
                <a:close/>
              </a:path>
            </a:pathLst>
          </a:custGeom>
          <a:solidFill>
            <a:srgbClr val="009900"/>
          </a:solidFill>
          <a:ln w="9525">
            <a:solidFill>
              <a:schemeClr val="bg1"/>
            </a:solidFill>
            <a:round/>
            <a:headEnd/>
            <a:tailEnd/>
          </a:ln>
        </p:spPr>
        <p:txBody>
          <a:bodyPr/>
          <a:lstStyle/>
          <a:p>
            <a:endParaRPr lang="en-US"/>
          </a:p>
        </p:txBody>
      </p:sp>
      <p:sp>
        <p:nvSpPr>
          <p:cNvPr id="319544" name="Freeform 56"/>
          <p:cNvSpPr>
            <a:spLocks/>
          </p:cNvSpPr>
          <p:nvPr/>
        </p:nvSpPr>
        <p:spPr bwMode="auto">
          <a:xfrm>
            <a:off x="538163" y="5764213"/>
            <a:ext cx="12700" cy="11112"/>
          </a:xfrm>
          <a:custGeom>
            <a:avLst/>
            <a:gdLst/>
            <a:ahLst/>
            <a:cxnLst>
              <a:cxn ang="0">
                <a:pos x="65" y="44"/>
              </a:cxn>
              <a:cxn ang="0">
                <a:pos x="65" y="27"/>
              </a:cxn>
              <a:cxn ang="0">
                <a:pos x="59" y="15"/>
              </a:cxn>
              <a:cxn ang="0">
                <a:pos x="38" y="4"/>
              </a:cxn>
              <a:cxn ang="0">
                <a:pos x="22" y="0"/>
              </a:cxn>
              <a:cxn ang="0">
                <a:pos x="14" y="0"/>
              </a:cxn>
              <a:cxn ang="0">
                <a:pos x="8" y="1"/>
              </a:cxn>
              <a:cxn ang="0">
                <a:pos x="0" y="9"/>
              </a:cxn>
              <a:cxn ang="0">
                <a:pos x="5" y="17"/>
              </a:cxn>
              <a:cxn ang="0">
                <a:pos x="17" y="36"/>
              </a:cxn>
              <a:cxn ang="0">
                <a:pos x="35" y="50"/>
              </a:cxn>
              <a:cxn ang="0">
                <a:pos x="55" y="57"/>
              </a:cxn>
              <a:cxn ang="0">
                <a:pos x="65" y="44"/>
              </a:cxn>
            </a:cxnLst>
            <a:rect l="0" t="0" r="r" b="b"/>
            <a:pathLst>
              <a:path w="65" h="57">
                <a:moveTo>
                  <a:pt x="65" y="44"/>
                </a:moveTo>
                <a:lnTo>
                  <a:pt x="65" y="27"/>
                </a:lnTo>
                <a:lnTo>
                  <a:pt x="59" y="15"/>
                </a:lnTo>
                <a:lnTo>
                  <a:pt x="38" y="4"/>
                </a:lnTo>
                <a:lnTo>
                  <a:pt x="22" y="0"/>
                </a:lnTo>
                <a:lnTo>
                  <a:pt x="14" y="0"/>
                </a:lnTo>
                <a:lnTo>
                  <a:pt x="8" y="1"/>
                </a:lnTo>
                <a:lnTo>
                  <a:pt x="0" y="9"/>
                </a:lnTo>
                <a:lnTo>
                  <a:pt x="5" y="17"/>
                </a:lnTo>
                <a:lnTo>
                  <a:pt x="17" y="36"/>
                </a:lnTo>
                <a:lnTo>
                  <a:pt x="35" y="50"/>
                </a:lnTo>
                <a:lnTo>
                  <a:pt x="55" y="57"/>
                </a:lnTo>
                <a:lnTo>
                  <a:pt x="65" y="44"/>
                </a:lnTo>
                <a:close/>
              </a:path>
            </a:pathLst>
          </a:custGeom>
          <a:solidFill>
            <a:srgbClr val="009900"/>
          </a:solidFill>
          <a:ln w="9525">
            <a:solidFill>
              <a:schemeClr val="bg1"/>
            </a:solidFill>
            <a:round/>
            <a:headEnd/>
            <a:tailEnd/>
          </a:ln>
        </p:spPr>
        <p:txBody>
          <a:bodyPr/>
          <a:lstStyle/>
          <a:p>
            <a:endParaRPr lang="en-US"/>
          </a:p>
        </p:txBody>
      </p:sp>
      <p:sp>
        <p:nvSpPr>
          <p:cNvPr id="319545" name="Freeform 57"/>
          <p:cNvSpPr>
            <a:spLocks/>
          </p:cNvSpPr>
          <p:nvPr/>
        </p:nvSpPr>
        <p:spPr bwMode="auto">
          <a:xfrm>
            <a:off x="519113" y="5751513"/>
            <a:ext cx="4762" cy="4762"/>
          </a:xfrm>
          <a:custGeom>
            <a:avLst/>
            <a:gdLst/>
            <a:ahLst/>
            <a:cxnLst>
              <a:cxn ang="0">
                <a:pos x="16" y="16"/>
              </a:cxn>
              <a:cxn ang="0">
                <a:pos x="21" y="15"/>
              </a:cxn>
              <a:cxn ang="0">
                <a:pos x="19" y="10"/>
              </a:cxn>
              <a:cxn ang="0">
                <a:pos x="15" y="2"/>
              </a:cxn>
              <a:cxn ang="0">
                <a:pos x="7" y="8"/>
              </a:cxn>
              <a:cxn ang="0">
                <a:pos x="5" y="2"/>
              </a:cxn>
              <a:cxn ang="0">
                <a:pos x="2" y="0"/>
              </a:cxn>
              <a:cxn ang="0">
                <a:pos x="0" y="13"/>
              </a:cxn>
              <a:cxn ang="0">
                <a:pos x="2" y="18"/>
              </a:cxn>
              <a:cxn ang="0">
                <a:pos x="3" y="23"/>
              </a:cxn>
              <a:cxn ang="0">
                <a:pos x="14" y="19"/>
              </a:cxn>
              <a:cxn ang="0">
                <a:pos x="16" y="16"/>
              </a:cxn>
            </a:cxnLst>
            <a:rect l="0" t="0" r="r" b="b"/>
            <a:pathLst>
              <a:path w="21" h="23">
                <a:moveTo>
                  <a:pt x="16" y="16"/>
                </a:moveTo>
                <a:lnTo>
                  <a:pt x="21" y="15"/>
                </a:lnTo>
                <a:lnTo>
                  <a:pt x="19" y="10"/>
                </a:lnTo>
                <a:lnTo>
                  <a:pt x="15" y="2"/>
                </a:lnTo>
                <a:lnTo>
                  <a:pt x="7" y="8"/>
                </a:lnTo>
                <a:lnTo>
                  <a:pt x="5" y="2"/>
                </a:lnTo>
                <a:lnTo>
                  <a:pt x="2" y="0"/>
                </a:lnTo>
                <a:lnTo>
                  <a:pt x="0" y="13"/>
                </a:lnTo>
                <a:lnTo>
                  <a:pt x="2" y="18"/>
                </a:lnTo>
                <a:lnTo>
                  <a:pt x="3" y="23"/>
                </a:lnTo>
                <a:lnTo>
                  <a:pt x="14" y="19"/>
                </a:lnTo>
                <a:lnTo>
                  <a:pt x="16" y="16"/>
                </a:lnTo>
                <a:close/>
              </a:path>
            </a:pathLst>
          </a:custGeom>
          <a:solidFill>
            <a:srgbClr val="009900"/>
          </a:solidFill>
          <a:ln w="9525">
            <a:solidFill>
              <a:schemeClr val="bg1"/>
            </a:solidFill>
            <a:round/>
            <a:headEnd/>
            <a:tailEnd/>
          </a:ln>
        </p:spPr>
        <p:txBody>
          <a:bodyPr/>
          <a:lstStyle/>
          <a:p>
            <a:endParaRPr lang="en-US"/>
          </a:p>
        </p:txBody>
      </p:sp>
      <p:sp>
        <p:nvSpPr>
          <p:cNvPr id="319546" name="Freeform 58"/>
          <p:cNvSpPr>
            <a:spLocks/>
          </p:cNvSpPr>
          <p:nvPr/>
        </p:nvSpPr>
        <p:spPr bwMode="auto">
          <a:xfrm>
            <a:off x="504825" y="5738813"/>
            <a:ext cx="4763" cy="11112"/>
          </a:xfrm>
          <a:custGeom>
            <a:avLst/>
            <a:gdLst/>
            <a:ahLst/>
            <a:cxnLst>
              <a:cxn ang="0">
                <a:pos x="30" y="24"/>
              </a:cxn>
              <a:cxn ang="0">
                <a:pos x="28" y="19"/>
              </a:cxn>
              <a:cxn ang="0">
                <a:pos x="27" y="13"/>
              </a:cxn>
              <a:cxn ang="0">
                <a:pos x="24" y="8"/>
              </a:cxn>
              <a:cxn ang="0">
                <a:pos x="20" y="0"/>
              </a:cxn>
              <a:cxn ang="0">
                <a:pos x="13" y="6"/>
              </a:cxn>
              <a:cxn ang="0">
                <a:pos x="7" y="8"/>
              </a:cxn>
              <a:cxn ang="0">
                <a:pos x="0" y="12"/>
              </a:cxn>
              <a:cxn ang="0">
                <a:pos x="7" y="25"/>
              </a:cxn>
              <a:cxn ang="0">
                <a:pos x="8" y="31"/>
              </a:cxn>
              <a:cxn ang="0">
                <a:pos x="14" y="37"/>
              </a:cxn>
              <a:cxn ang="0">
                <a:pos x="19" y="45"/>
              </a:cxn>
              <a:cxn ang="0">
                <a:pos x="24" y="42"/>
              </a:cxn>
              <a:cxn ang="0">
                <a:pos x="27" y="31"/>
              </a:cxn>
              <a:cxn ang="0">
                <a:pos x="31" y="28"/>
              </a:cxn>
              <a:cxn ang="0">
                <a:pos x="30" y="24"/>
              </a:cxn>
            </a:cxnLst>
            <a:rect l="0" t="0" r="r" b="b"/>
            <a:pathLst>
              <a:path w="31" h="45">
                <a:moveTo>
                  <a:pt x="30" y="24"/>
                </a:moveTo>
                <a:lnTo>
                  <a:pt x="28" y="19"/>
                </a:lnTo>
                <a:lnTo>
                  <a:pt x="27" y="13"/>
                </a:lnTo>
                <a:lnTo>
                  <a:pt x="24" y="8"/>
                </a:lnTo>
                <a:lnTo>
                  <a:pt x="20" y="0"/>
                </a:lnTo>
                <a:lnTo>
                  <a:pt x="13" y="6"/>
                </a:lnTo>
                <a:lnTo>
                  <a:pt x="7" y="8"/>
                </a:lnTo>
                <a:lnTo>
                  <a:pt x="0" y="12"/>
                </a:lnTo>
                <a:lnTo>
                  <a:pt x="7" y="25"/>
                </a:lnTo>
                <a:lnTo>
                  <a:pt x="8" y="31"/>
                </a:lnTo>
                <a:lnTo>
                  <a:pt x="14" y="37"/>
                </a:lnTo>
                <a:lnTo>
                  <a:pt x="19" y="45"/>
                </a:lnTo>
                <a:lnTo>
                  <a:pt x="24" y="42"/>
                </a:lnTo>
                <a:lnTo>
                  <a:pt x="27" y="31"/>
                </a:lnTo>
                <a:lnTo>
                  <a:pt x="31" y="28"/>
                </a:lnTo>
                <a:lnTo>
                  <a:pt x="30" y="24"/>
                </a:lnTo>
                <a:close/>
              </a:path>
            </a:pathLst>
          </a:custGeom>
          <a:solidFill>
            <a:srgbClr val="009900"/>
          </a:solidFill>
          <a:ln w="9525">
            <a:solidFill>
              <a:schemeClr val="bg1"/>
            </a:solidFill>
            <a:round/>
            <a:headEnd/>
            <a:tailEnd/>
          </a:ln>
        </p:spPr>
        <p:txBody>
          <a:bodyPr/>
          <a:lstStyle/>
          <a:p>
            <a:endParaRPr lang="en-US"/>
          </a:p>
        </p:txBody>
      </p:sp>
      <p:sp>
        <p:nvSpPr>
          <p:cNvPr id="319547" name="Freeform 59"/>
          <p:cNvSpPr>
            <a:spLocks/>
          </p:cNvSpPr>
          <p:nvPr/>
        </p:nvSpPr>
        <p:spPr bwMode="auto">
          <a:xfrm>
            <a:off x="484188" y="5711825"/>
            <a:ext cx="11112" cy="22225"/>
          </a:xfrm>
          <a:custGeom>
            <a:avLst/>
            <a:gdLst/>
            <a:ahLst/>
            <a:cxnLst>
              <a:cxn ang="0">
                <a:pos x="50" y="38"/>
              </a:cxn>
              <a:cxn ang="0">
                <a:pos x="43" y="25"/>
              </a:cxn>
              <a:cxn ang="0">
                <a:pos x="33" y="20"/>
              </a:cxn>
              <a:cxn ang="0">
                <a:pos x="24" y="11"/>
              </a:cxn>
              <a:cxn ang="0">
                <a:pos x="16" y="1"/>
              </a:cxn>
              <a:cxn ang="0">
                <a:pos x="11" y="0"/>
              </a:cxn>
              <a:cxn ang="0">
                <a:pos x="5" y="6"/>
              </a:cxn>
              <a:cxn ang="0">
                <a:pos x="0" y="7"/>
              </a:cxn>
              <a:cxn ang="0">
                <a:pos x="11" y="35"/>
              </a:cxn>
              <a:cxn ang="0">
                <a:pos x="24" y="59"/>
              </a:cxn>
              <a:cxn ang="0">
                <a:pos x="42" y="86"/>
              </a:cxn>
              <a:cxn ang="0">
                <a:pos x="55" y="111"/>
              </a:cxn>
              <a:cxn ang="0">
                <a:pos x="61" y="109"/>
              </a:cxn>
              <a:cxn ang="0">
                <a:pos x="67" y="104"/>
              </a:cxn>
              <a:cxn ang="0">
                <a:pos x="59" y="86"/>
              </a:cxn>
              <a:cxn ang="0">
                <a:pos x="60" y="69"/>
              </a:cxn>
              <a:cxn ang="0">
                <a:pos x="57" y="50"/>
              </a:cxn>
              <a:cxn ang="0">
                <a:pos x="50" y="38"/>
              </a:cxn>
            </a:cxnLst>
            <a:rect l="0" t="0" r="r" b="b"/>
            <a:pathLst>
              <a:path w="67" h="111">
                <a:moveTo>
                  <a:pt x="50" y="38"/>
                </a:moveTo>
                <a:lnTo>
                  <a:pt x="43" y="25"/>
                </a:lnTo>
                <a:lnTo>
                  <a:pt x="33" y="20"/>
                </a:lnTo>
                <a:lnTo>
                  <a:pt x="24" y="11"/>
                </a:lnTo>
                <a:lnTo>
                  <a:pt x="16" y="1"/>
                </a:lnTo>
                <a:lnTo>
                  <a:pt x="11" y="0"/>
                </a:lnTo>
                <a:lnTo>
                  <a:pt x="5" y="6"/>
                </a:lnTo>
                <a:lnTo>
                  <a:pt x="0" y="7"/>
                </a:lnTo>
                <a:lnTo>
                  <a:pt x="11" y="35"/>
                </a:lnTo>
                <a:lnTo>
                  <a:pt x="24" y="59"/>
                </a:lnTo>
                <a:lnTo>
                  <a:pt x="42" y="86"/>
                </a:lnTo>
                <a:lnTo>
                  <a:pt x="55" y="111"/>
                </a:lnTo>
                <a:lnTo>
                  <a:pt x="61" y="109"/>
                </a:lnTo>
                <a:lnTo>
                  <a:pt x="67" y="104"/>
                </a:lnTo>
                <a:lnTo>
                  <a:pt x="59" y="86"/>
                </a:lnTo>
                <a:lnTo>
                  <a:pt x="60" y="69"/>
                </a:lnTo>
                <a:lnTo>
                  <a:pt x="57" y="50"/>
                </a:lnTo>
                <a:lnTo>
                  <a:pt x="50" y="38"/>
                </a:lnTo>
                <a:close/>
              </a:path>
            </a:pathLst>
          </a:custGeom>
          <a:solidFill>
            <a:srgbClr val="009900"/>
          </a:solidFill>
          <a:ln w="9525">
            <a:solidFill>
              <a:schemeClr val="bg1"/>
            </a:solidFill>
            <a:round/>
            <a:headEnd/>
            <a:tailEnd/>
          </a:ln>
        </p:spPr>
        <p:txBody>
          <a:bodyPr/>
          <a:lstStyle/>
          <a:p>
            <a:endParaRPr lang="en-US"/>
          </a:p>
        </p:txBody>
      </p:sp>
      <p:sp>
        <p:nvSpPr>
          <p:cNvPr id="319548" name="Freeform 60"/>
          <p:cNvSpPr>
            <a:spLocks/>
          </p:cNvSpPr>
          <p:nvPr/>
        </p:nvSpPr>
        <p:spPr bwMode="auto">
          <a:xfrm>
            <a:off x="457200" y="5684838"/>
            <a:ext cx="38100" cy="22225"/>
          </a:xfrm>
          <a:custGeom>
            <a:avLst/>
            <a:gdLst/>
            <a:ahLst/>
            <a:cxnLst>
              <a:cxn ang="0">
                <a:pos x="153" y="27"/>
              </a:cxn>
              <a:cxn ang="0">
                <a:pos x="188" y="45"/>
              </a:cxn>
              <a:cxn ang="0">
                <a:pos x="203" y="67"/>
              </a:cxn>
              <a:cxn ang="0">
                <a:pos x="201" y="87"/>
              </a:cxn>
              <a:cxn ang="0">
                <a:pos x="171" y="111"/>
              </a:cxn>
              <a:cxn ang="0">
                <a:pos x="164" y="108"/>
              </a:cxn>
              <a:cxn ang="0">
                <a:pos x="151" y="100"/>
              </a:cxn>
              <a:cxn ang="0">
                <a:pos x="146" y="89"/>
              </a:cxn>
              <a:cxn ang="0">
                <a:pos x="140" y="78"/>
              </a:cxn>
              <a:cxn ang="0">
                <a:pos x="138" y="89"/>
              </a:cxn>
              <a:cxn ang="0">
                <a:pos x="141" y="100"/>
              </a:cxn>
              <a:cxn ang="0">
                <a:pos x="138" y="108"/>
              </a:cxn>
              <a:cxn ang="0">
                <a:pos x="146" y="116"/>
              </a:cxn>
              <a:cxn ang="0">
                <a:pos x="131" y="112"/>
              </a:cxn>
              <a:cxn ang="0">
                <a:pos x="117" y="106"/>
              </a:cxn>
              <a:cxn ang="0">
                <a:pos x="105" y="95"/>
              </a:cxn>
              <a:cxn ang="0">
                <a:pos x="89" y="82"/>
              </a:cxn>
              <a:cxn ang="0">
                <a:pos x="84" y="74"/>
              </a:cxn>
              <a:cxn ang="0">
                <a:pos x="74" y="69"/>
              </a:cxn>
              <a:cxn ang="0">
                <a:pos x="55" y="72"/>
              </a:cxn>
              <a:cxn ang="0">
                <a:pos x="50" y="66"/>
              </a:cxn>
              <a:cxn ang="0">
                <a:pos x="36" y="50"/>
              </a:cxn>
              <a:cxn ang="0">
                <a:pos x="19" y="40"/>
              </a:cxn>
              <a:cxn ang="0">
                <a:pos x="12" y="20"/>
              </a:cxn>
              <a:cxn ang="0">
                <a:pos x="0" y="0"/>
              </a:cxn>
              <a:cxn ang="0">
                <a:pos x="30" y="2"/>
              </a:cxn>
              <a:cxn ang="0">
                <a:pos x="62" y="10"/>
              </a:cxn>
              <a:cxn ang="0">
                <a:pos x="91" y="21"/>
              </a:cxn>
              <a:cxn ang="0">
                <a:pos x="122" y="28"/>
              </a:cxn>
              <a:cxn ang="0">
                <a:pos x="129" y="33"/>
              </a:cxn>
              <a:cxn ang="0">
                <a:pos x="141" y="42"/>
              </a:cxn>
              <a:cxn ang="0">
                <a:pos x="156" y="38"/>
              </a:cxn>
              <a:cxn ang="0">
                <a:pos x="153" y="27"/>
              </a:cxn>
            </a:cxnLst>
            <a:rect l="0" t="0" r="r" b="b"/>
            <a:pathLst>
              <a:path w="203" h="116">
                <a:moveTo>
                  <a:pt x="153" y="27"/>
                </a:moveTo>
                <a:lnTo>
                  <a:pt x="188" y="45"/>
                </a:lnTo>
                <a:lnTo>
                  <a:pt x="203" y="67"/>
                </a:lnTo>
                <a:lnTo>
                  <a:pt x="201" y="87"/>
                </a:lnTo>
                <a:lnTo>
                  <a:pt x="171" y="111"/>
                </a:lnTo>
                <a:lnTo>
                  <a:pt x="164" y="108"/>
                </a:lnTo>
                <a:lnTo>
                  <a:pt x="151" y="100"/>
                </a:lnTo>
                <a:lnTo>
                  <a:pt x="146" y="89"/>
                </a:lnTo>
                <a:lnTo>
                  <a:pt x="140" y="78"/>
                </a:lnTo>
                <a:lnTo>
                  <a:pt x="138" y="89"/>
                </a:lnTo>
                <a:lnTo>
                  <a:pt x="141" y="100"/>
                </a:lnTo>
                <a:lnTo>
                  <a:pt x="138" y="108"/>
                </a:lnTo>
                <a:lnTo>
                  <a:pt x="146" y="116"/>
                </a:lnTo>
                <a:lnTo>
                  <a:pt x="131" y="112"/>
                </a:lnTo>
                <a:lnTo>
                  <a:pt x="117" y="106"/>
                </a:lnTo>
                <a:lnTo>
                  <a:pt x="105" y="95"/>
                </a:lnTo>
                <a:lnTo>
                  <a:pt x="89" y="82"/>
                </a:lnTo>
                <a:lnTo>
                  <a:pt x="84" y="74"/>
                </a:lnTo>
                <a:lnTo>
                  <a:pt x="74" y="69"/>
                </a:lnTo>
                <a:lnTo>
                  <a:pt x="55" y="72"/>
                </a:lnTo>
                <a:lnTo>
                  <a:pt x="50" y="66"/>
                </a:lnTo>
                <a:lnTo>
                  <a:pt x="36" y="50"/>
                </a:lnTo>
                <a:lnTo>
                  <a:pt x="19" y="40"/>
                </a:lnTo>
                <a:lnTo>
                  <a:pt x="12" y="20"/>
                </a:lnTo>
                <a:lnTo>
                  <a:pt x="0" y="0"/>
                </a:lnTo>
                <a:lnTo>
                  <a:pt x="30" y="2"/>
                </a:lnTo>
                <a:lnTo>
                  <a:pt x="62" y="10"/>
                </a:lnTo>
                <a:lnTo>
                  <a:pt x="91" y="21"/>
                </a:lnTo>
                <a:lnTo>
                  <a:pt x="122" y="28"/>
                </a:lnTo>
                <a:lnTo>
                  <a:pt x="129" y="33"/>
                </a:lnTo>
                <a:lnTo>
                  <a:pt x="141" y="42"/>
                </a:lnTo>
                <a:lnTo>
                  <a:pt x="156" y="38"/>
                </a:lnTo>
                <a:lnTo>
                  <a:pt x="153" y="27"/>
                </a:lnTo>
                <a:close/>
              </a:path>
            </a:pathLst>
          </a:custGeom>
          <a:solidFill>
            <a:srgbClr val="009900"/>
          </a:solidFill>
          <a:ln w="9525">
            <a:solidFill>
              <a:schemeClr val="bg1"/>
            </a:solidFill>
            <a:round/>
            <a:headEnd/>
            <a:tailEnd/>
          </a:ln>
        </p:spPr>
        <p:txBody>
          <a:bodyPr/>
          <a:lstStyle/>
          <a:p>
            <a:endParaRPr lang="en-US"/>
          </a:p>
        </p:txBody>
      </p:sp>
      <p:sp>
        <p:nvSpPr>
          <p:cNvPr id="319549" name="Freeform 61"/>
          <p:cNvSpPr>
            <a:spLocks/>
          </p:cNvSpPr>
          <p:nvPr/>
        </p:nvSpPr>
        <p:spPr bwMode="auto">
          <a:xfrm>
            <a:off x="427038" y="5637213"/>
            <a:ext cx="28575" cy="36512"/>
          </a:xfrm>
          <a:custGeom>
            <a:avLst/>
            <a:gdLst/>
            <a:ahLst/>
            <a:cxnLst>
              <a:cxn ang="0">
                <a:pos x="123" y="119"/>
              </a:cxn>
              <a:cxn ang="0">
                <a:pos x="128" y="103"/>
              </a:cxn>
              <a:cxn ang="0">
                <a:pos x="139" y="92"/>
              </a:cxn>
              <a:cxn ang="0">
                <a:pos x="144" y="81"/>
              </a:cxn>
              <a:cxn ang="0">
                <a:pos x="155" y="69"/>
              </a:cxn>
              <a:cxn ang="0">
                <a:pos x="155" y="52"/>
              </a:cxn>
              <a:cxn ang="0">
                <a:pos x="155" y="34"/>
              </a:cxn>
              <a:cxn ang="0">
                <a:pos x="137" y="16"/>
              </a:cxn>
              <a:cxn ang="0">
                <a:pos x="129" y="8"/>
              </a:cxn>
              <a:cxn ang="0">
                <a:pos x="116" y="0"/>
              </a:cxn>
              <a:cxn ang="0">
                <a:pos x="103" y="7"/>
              </a:cxn>
              <a:cxn ang="0">
                <a:pos x="96" y="12"/>
              </a:cxn>
              <a:cxn ang="0">
                <a:pos x="84" y="19"/>
              </a:cxn>
              <a:cxn ang="0">
                <a:pos x="84" y="45"/>
              </a:cxn>
              <a:cxn ang="0">
                <a:pos x="85" y="77"/>
              </a:cxn>
              <a:cxn ang="0">
                <a:pos x="84" y="94"/>
              </a:cxn>
              <a:cxn ang="0">
                <a:pos x="64" y="106"/>
              </a:cxn>
              <a:cxn ang="0">
                <a:pos x="50" y="98"/>
              </a:cxn>
              <a:cxn ang="0">
                <a:pos x="38" y="92"/>
              </a:cxn>
              <a:cxn ang="0">
                <a:pos x="27" y="86"/>
              </a:cxn>
              <a:cxn ang="0">
                <a:pos x="15" y="84"/>
              </a:cxn>
              <a:cxn ang="0">
                <a:pos x="4" y="96"/>
              </a:cxn>
              <a:cxn ang="0">
                <a:pos x="5" y="118"/>
              </a:cxn>
              <a:cxn ang="0">
                <a:pos x="0" y="129"/>
              </a:cxn>
              <a:cxn ang="0">
                <a:pos x="15" y="141"/>
              </a:cxn>
              <a:cxn ang="0">
                <a:pos x="24" y="151"/>
              </a:cxn>
              <a:cxn ang="0">
                <a:pos x="34" y="156"/>
              </a:cxn>
              <a:cxn ang="0">
                <a:pos x="48" y="162"/>
              </a:cxn>
              <a:cxn ang="0">
                <a:pos x="58" y="168"/>
              </a:cxn>
              <a:cxn ang="0">
                <a:pos x="85" y="177"/>
              </a:cxn>
              <a:cxn ang="0">
                <a:pos x="104" y="166"/>
              </a:cxn>
              <a:cxn ang="0">
                <a:pos x="120" y="143"/>
              </a:cxn>
              <a:cxn ang="0">
                <a:pos x="123" y="119"/>
              </a:cxn>
            </a:cxnLst>
            <a:rect l="0" t="0" r="r" b="b"/>
            <a:pathLst>
              <a:path w="155" h="177">
                <a:moveTo>
                  <a:pt x="123" y="119"/>
                </a:moveTo>
                <a:lnTo>
                  <a:pt x="128" y="103"/>
                </a:lnTo>
                <a:lnTo>
                  <a:pt x="139" y="92"/>
                </a:lnTo>
                <a:lnTo>
                  <a:pt x="144" y="81"/>
                </a:lnTo>
                <a:lnTo>
                  <a:pt x="155" y="69"/>
                </a:lnTo>
                <a:lnTo>
                  <a:pt x="155" y="52"/>
                </a:lnTo>
                <a:lnTo>
                  <a:pt x="155" y="34"/>
                </a:lnTo>
                <a:lnTo>
                  <a:pt x="137" y="16"/>
                </a:lnTo>
                <a:lnTo>
                  <a:pt x="129" y="8"/>
                </a:lnTo>
                <a:lnTo>
                  <a:pt x="116" y="0"/>
                </a:lnTo>
                <a:lnTo>
                  <a:pt x="103" y="7"/>
                </a:lnTo>
                <a:lnTo>
                  <a:pt x="96" y="12"/>
                </a:lnTo>
                <a:lnTo>
                  <a:pt x="84" y="19"/>
                </a:lnTo>
                <a:lnTo>
                  <a:pt x="84" y="45"/>
                </a:lnTo>
                <a:lnTo>
                  <a:pt x="85" y="77"/>
                </a:lnTo>
                <a:lnTo>
                  <a:pt x="84" y="94"/>
                </a:lnTo>
                <a:lnTo>
                  <a:pt x="64" y="106"/>
                </a:lnTo>
                <a:lnTo>
                  <a:pt x="50" y="98"/>
                </a:lnTo>
                <a:lnTo>
                  <a:pt x="38" y="92"/>
                </a:lnTo>
                <a:lnTo>
                  <a:pt x="27" y="86"/>
                </a:lnTo>
                <a:lnTo>
                  <a:pt x="15" y="84"/>
                </a:lnTo>
                <a:lnTo>
                  <a:pt x="4" y="96"/>
                </a:lnTo>
                <a:lnTo>
                  <a:pt x="5" y="118"/>
                </a:lnTo>
                <a:lnTo>
                  <a:pt x="0" y="129"/>
                </a:lnTo>
                <a:lnTo>
                  <a:pt x="15" y="141"/>
                </a:lnTo>
                <a:lnTo>
                  <a:pt x="24" y="151"/>
                </a:lnTo>
                <a:lnTo>
                  <a:pt x="34" y="156"/>
                </a:lnTo>
                <a:lnTo>
                  <a:pt x="48" y="162"/>
                </a:lnTo>
                <a:lnTo>
                  <a:pt x="58" y="168"/>
                </a:lnTo>
                <a:lnTo>
                  <a:pt x="85" y="177"/>
                </a:lnTo>
                <a:lnTo>
                  <a:pt x="104" y="166"/>
                </a:lnTo>
                <a:lnTo>
                  <a:pt x="120" y="143"/>
                </a:lnTo>
                <a:lnTo>
                  <a:pt x="123" y="119"/>
                </a:lnTo>
                <a:close/>
              </a:path>
            </a:pathLst>
          </a:custGeom>
          <a:solidFill>
            <a:srgbClr val="009900"/>
          </a:solidFill>
          <a:ln w="9525">
            <a:solidFill>
              <a:schemeClr val="bg1"/>
            </a:solidFill>
            <a:round/>
            <a:headEnd/>
            <a:tailEnd/>
          </a:ln>
        </p:spPr>
        <p:txBody>
          <a:bodyPr/>
          <a:lstStyle/>
          <a:p>
            <a:endParaRPr lang="en-US"/>
          </a:p>
        </p:txBody>
      </p:sp>
      <p:sp>
        <p:nvSpPr>
          <p:cNvPr id="319550" name="Freeform 62"/>
          <p:cNvSpPr>
            <a:spLocks/>
          </p:cNvSpPr>
          <p:nvPr/>
        </p:nvSpPr>
        <p:spPr bwMode="auto">
          <a:xfrm>
            <a:off x="398463" y="5605463"/>
            <a:ext cx="41275" cy="31750"/>
          </a:xfrm>
          <a:custGeom>
            <a:avLst/>
            <a:gdLst/>
            <a:ahLst/>
            <a:cxnLst>
              <a:cxn ang="0">
                <a:pos x="153" y="103"/>
              </a:cxn>
              <a:cxn ang="0">
                <a:pos x="164" y="96"/>
              </a:cxn>
              <a:cxn ang="0">
                <a:pos x="170" y="86"/>
              </a:cxn>
              <a:cxn ang="0">
                <a:pos x="186" y="72"/>
              </a:cxn>
              <a:cxn ang="0">
                <a:pos x="199" y="65"/>
              </a:cxn>
              <a:cxn ang="0">
                <a:pos x="213" y="81"/>
              </a:cxn>
              <a:cxn ang="0">
                <a:pos x="222" y="95"/>
              </a:cxn>
              <a:cxn ang="0">
                <a:pos x="220" y="107"/>
              </a:cxn>
              <a:cxn ang="0">
                <a:pos x="212" y="116"/>
              </a:cxn>
              <a:cxn ang="0">
                <a:pos x="199" y="140"/>
              </a:cxn>
              <a:cxn ang="0">
                <a:pos x="182" y="158"/>
              </a:cxn>
              <a:cxn ang="0">
                <a:pos x="163" y="166"/>
              </a:cxn>
              <a:cxn ang="0">
                <a:pos x="149" y="159"/>
              </a:cxn>
              <a:cxn ang="0">
                <a:pos x="128" y="143"/>
              </a:cxn>
              <a:cxn ang="0">
                <a:pos x="109" y="129"/>
              </a:cxn>
              <a:cxn ang="0">
                <a:pos x="89" y="114"/>
              </a:cxn>
              <a:cxn ang="0">
                <a:pos x="72" y="96"/>
              </a:cxn>
              <a:cxn ang="0">
                <a:pos x="54" y="73"/>
              </a:cxn>
              <a:cxn ang="0">
                <a:pos x="35" y="59"/>
              </a:cxn>
              <a:cxn ang="0">
                <a:pos x="17" y="33"/>
              </a:cxn>
              <a:cxn ang="0">
                <a:pos x="0" y="15"/>
              </a:cxn>
              <a:cxn ang="0">
                <a:pos x="22" y="0"/>
              </a:cxn>
              <a:cxn ang="0">
                <a:pos x="38" y="3"/>
              </a:cxn>
              <a:cxn ang="0">
                <a:pos x="58" y="14"/>
              </a:cxn>
              <a:cxn ang="0">
                <a:pos x="77" y="37"/>
              </a:cxn>
              <a:cxn ang="0">
                <a:pos x="98" y="57"/>
              </a:cxn>
              <a:cxn ang="0">
                <a:pos x="111" y="81"/>
              </a:cxn>
              <a:cxn ang="0">
                <a:pos x="135" y="94"/>
              </a:cxn>
              <a:cxn ang="0">
                <a:pos x="153" y="103"/>
              </a:cxn>
            </a:cxnLst>
            <a:rect l="0" t="0" r="r" b="b"/>
            <a:pathLst>
              <a:path w="222" h="166">
                <a:moveTo>
                  <a:pt x="153" y="103"/>
                </a:moveTo>
                <a:lnTo>
                  <a:pt x="164" y="96"/>
                </a:lnTo>
                <a:lnTo>
                  <a:pt x="170" y="86"/>
                </a:lnTo>
                <a:lnTo>
                  <a:pt x="186" y="72"/>
                </a:lnTo>
                <a:lnTo>
                  <a:pt x="199" y="65"/>
                </a:lnTo>
                <a:lnTo>
                  <a:pt x="213" y="81"/>
                </a:lnTo>
                <a:lnTo>
                  <a:pt x="222" y="95"/>
                </a:lnTo>
                <a:lnTo>
                  <a:pt x="220" y="107"/>
                </a:lnTo>
                <a:lnTo>
                  <a:pt x="212" y="116"/>
                </a:lnTo>
                <a:lnTo>
                  <a:pt x="199" y="140"/>
                </a:lnTo>
                <a:lnTo>
                  <a:pt x="182" y="158"/>
                </a:lnTo>
                <a:lnTo>
                  <a:pt x="163" y="166"/>
                </a:lnTo>
                <a:lnTo>
                  <a:pt x="149" y="159"/>
                </a:lnTo>
                <a:lnTo>
                  <a:pt x="128" y="143"/>
                </a:lnTo>
                <a:lnTo>
                  <a:pt x="109" y="129"/>
                </a:lnTo>
                <a:lnTo>
                  <a:pt x="89" y="114"/>
                </a:lnTo>
                <a:lnTo>
                  <a:pt x="72" y="96"/>
                </a:lnTo>
                <a:lnTo>
                  <a:pt x="54" y="73"/>
                </a:lnTo>
                <a:lnTo>
                  <a:pt x="35" y="59"/>
                </a:lnTo>
                <a:lnTo>
                  <a:pt x="17" y="33"/>
                </a:lnTo>
                <a:lnTo>
                  <a:pt x="0" y="15"/>
                </a:lnTo>
                <a:lnTo>
                  <a:pt x="22" y="0"/>
                </a:lnTo>
                <a:lnTo>
                  <a:pt x="38" y="3"/>
                </a:lnTo>
                <a:lnTo>
                  <a:pt x="58" y="14"/>
                </a:lnTo>
                <a:lnTo>
                  <a:pt x="77" y="37"/>
                </a:lnTo>
                <a:lnTo>
                  <a:pt x="98" y="57"/>
                </a:lnTo>
                <a:lnTo>
                  <a:pt x="111" y="81"/>
                </a:lnTo>
                <a:lnTo>
                  <a:pt x="135" y="94"/>
                </a:lnTo>
                <a:lnTo>
                  <a:pt x="153" y="103"/>
                </a:lnTo>
                <a:close/>
              </a:path>
            </a:pathLst>
          </a:custGeom>
          <a:solidFill>
            <a:srgbClr val="009900"/>
          </a:solidFill>
          <a:ln w="9525">
            <a:solidFill>
              <a:schemeClr val="bg1"/>
            </a:solidFill>
            <a:round/>
            <a:headEnd/>
            <a:tailEnd/>
          </a:ln>
        </p:spPr>
        <p:txBody>
          <a:bodyPr/>
          <a:lstStyle/>
          <a:p>
            <a:endParaRPr lang="en-US"/>
          </a:p>
        </p:txBody>
      </p:sp>
      <p:sp>
        <p:nvSpPr>
          <p:cNvPr id="319551" name="Freeform 63"/>
          <p:cNvSpPr>
            <a:spLocks/>
          </p:cNvSpPr>
          <p:nvPr/>
        </p:nvSpPr>
        <p:spPr bwMode="auto">
          <a:xfrm>
            <a:off x="382588" y="5562600"/>
            <a:ext cx="38100" cy="31750"/>
          </a:xfrm>
          <a:custGeom>
            <a:avLst/>
            <a:gdLst/>
            <a:ahLst/>
            <a:cxnLst>
              <a:cxn ang="0">
                <a:pos x="141" y="85"/>
              </a:cxn>
              <a:cxn ang="0">
                <a:pos x="166" y="68"/>
              </a:cxn>
              <a:cxn ang="0">
                <a:pos x="176" y="42"/>
              </a:cxn>
              <a:cxn ang="0">
                <a:pos x="171" y="26"/>
              </a:cxn>
              <a:cxn ang="0">
                <a:pos x="164" y="6"/>
              </a:cxn>
              <a:cxn ang="0">
                <a:pos x="152" y="4"/>
              </a:cxn>
              <a:cxn ang="0">
                <a:pos x="145" y="0"/>
              </a:cxn>
              <a:cxn ang="0">
                <a:pos x="135" y="4"/>
              </a:cxn>
              <a:cxn ang="0">
                <a:pos x="124" y="7"/>
              </a:cxn>
              <a:cxn ang="0">
                <a:pos x="117" y="29"/>
              </a:cxn>
              <a:cxn ang="0">
                <a:pos x="115" y="50"/>
              </a:cxn>
              <a:cxn ang="0">
                <a:pos x="99" y="64"/>
              </a:cxn>
              <a:cxn ang="0">
                <a:pos x="85" y="73"/>
              </a:cxn>
              <a:cxn ang="0">
                <a:pos x="73" y="64"/>
              </a:cxn>
              <a:cxn ang="0">
                <a:pos x="61" y="53"/>
              </a:cxn>
              <a:cxn ang="0">
                <a:pos x="50" y="48"/>
              </a:cxn>
              <a:cxn ang="0">
                <a:pos x="36" y="32"/>
              </a:cxn>
              <a:cxn ang="0">
                <a:pos x="30" y="36"/>
              </a:cxn>
              <a:cxn ang="0">
                <a:pos x="26" y="43"/>
              </a:cxn>
              <a:cxn ang="0">
                <a:pos x="22" y="58"/>
              </a:cxn>
              <a:cxn ang="0">
                <a:pos x="20" y="71"/>
              </a:cxn>
              <a:cxn ang="0">
                <a:pos x="18" y="83"/>
              </a:cxn>
              <a:cxn ang="0">
                <a:pos x="13" y="85"/>
              </a:cxn>
              <a:cxn ang="0">
                <a:pos x="13" y="94"/>
              </a:cxn>
              <a:cxn ang="0">
                <a:pos x="13" y="111"/>
              </a:cxn>
              <a:cxn ang="0">
                <a:pos x="16" y="122"/>
              </a:cxn>
              <a:cxn ang="0">
                <a:pos x="31" y="125"/>
              </a:cxn>
              <a:cxn ang="0">
                <a:pos x="25" y="130"/>
              </a:cxn>
              <a:cxn ang="0">
                <a:pos x="17" y="136"/>
              </a:cxn>
              <a:cxn ang="0">
                <a:pos x="6" y="139"/>
              </a:cxn>
              <a:cxn ang="0">
                <a:pos x="0" y="136"/>
              </a:cxn>
              <a:cxn ang="0">
                <a:pos x="3" y="145"/>
              </a:cxn>
              <a:cxn ang="0">
                <a:pos x="14" y="151"/>
              </a:cxn>
              <a:cxn ang="0">
                <a:pos x="18" y="158"/>
              </a:cxn>
              <a:cxn ang="0">
                <a:pos x="26" y="162"/>
              </a:cxn>
              <a:cxn ang="0">
                <a:pos x="56" y="155"/>
              </a:cxn>
              <a:cxn ang="0">
                <a:pos x="76" y="140"/>
              </a:cxn>
              <a:cxn ang="0">
                <a:pos x="105" y="120"/>
              </a:cxn>
              <a:cxn ang="0">
                <a:pos x="124" y="108"/>
              </a:cxn>
              <a:cxn ang="0">
                <a:pos x="140" y="111"/>
              </a:cxn>
              <a:cxn ang="0">
                <a:pos x="153" y="110"/>
              </a:cxn>
              <a:cxn ang="0">
                <a:pos x="175" y="121"/>
              </a:cxn>
              <a:cxn ang="0">
                <a:pos x="189" y="111"/>
              </a:cxn>
              <a:cxn ang="0">
                <a:pos x="195" y="106"/>
              </a:cxn>
              <a:cxn ang="0">
                <a:pos x="192" y="95"/>
              </a:cxn>
              <a:cxn ang="0">
                <a:pos x="182" y="81"/>
              </a:cxn>
              <a:cxn ang="0">
                <a:pos x="166" y="68"/>
              </a:cxn>
              <a:cxn ang="0">
                <a:pos x="155" y="76"/>
              </a:cxn>
              <a:cxn ang="0">
                <a:pos x="152" y="79"/>
              </a:cxn>
              <a:cxn ang="0">
                <a:pos x="141" y="85"/>
              </a:cxn>
            </a:cxnLst>
            <a:rect l="0" t="0" r="r" b="b"/>
            <a:pathLst>
              <a:path w="195" h="162">
                <a:moveTo>
                  <a:pt x="141" y="85"/>
                </a:moveTo>
                <a:lnTo>
                  <a:pt x="166" y="68"/>
                </a:lnTo>
                <a:lnTo>
                  <a:pt x="176" y="42"/>
                </a:lnTo>
                <a:lnTo>
                  <a:pt x="171" y="26"/>
                </a:lnTo>
                <a:lnTo>
                  <a:pt x="164" y="6"/>
                </a:lnTo>
                <a:lnTo>
                  <a:pt x="152" y="4"/>
                </a:lnTo>
                <a:lnTo>
                  <a:pt x="145" y="0"/>
                </a:lnTo>
                <a:lnTo>
                  <a:pt x="135" y="4"/>
                </a:lnTo>
                <a:lnTo>
                  <a:pt x="124" y="7"/>
                </a:lnTo>
                <a:lnTo>
                  <a:pt x="117" y="29"/>
                </a:lnTo>
                <a:lnTo>
                  <a:pt x="115" y="50"/>
                </a:lnTo>
                <a:lnTo>
                  <a:pt x="99" y="64"/>
                </a:lnTo>
                <a:lnTo>
                  <a:pt x="85" y="73"/>
                </a:lnTo>
                <a:lnTo>
                  <a:pt x="73" y="64"/>
                </a:lnTo>
                <a:lnTo>
                  <a:pt x="61" y="53"/>
                </a:lnTo>
                <a:lnTo>
                  <a:pt x="50" y="48"/>
                </a:lnTo>
                <a:lnTo>
                  <a:pt x="36" y="32"/>
                </a:lnTo>
                <a:lnTo>
                  <a:pt x="30" y="36"/>
                </a:lnTo>
                <a:lnTo>
                  <a:pt x="26" y="43"/>
                </a:lnTo>
                <a:lnTo>
                  <a:pt x="22" y="58"/>
                </a:lnTo>
                <a:lnTo>
                  <a:pt x="20" y="71"/>
                </a:lnTo>
                <a:lnTo>
                  <a:pt x="18" y="83"/>
                </a:lnTo>
                <a:lnTo>
                  <a:pt x="13" y="85"/>
                </a:lnTo>
                <a:lnTo>
                  <a:pt x="13" y="94"/>
                </a:lnTo>
                <a:lnTo>
                  <a:pt x="13" y="111"/>
                </a:lnTo>
                <a:lnTo>
                  <a:pt x="16" y="122"/>
                </a:lnTo>
                <a:lnTo>
                  <a:pt x="31" y="125"/>
                </a:lnTo>
                <a:lnTo>
                  <a:pt x="25" y="130"/>
                </a:lnTo>
                <a:lnTo>
                  <a:pt x="17" y="136"/>
                </a:lnTo>
                <a:lnTo>
                  <a:pt x="6" y="139"/>
                </a:lnTo>
                <a:lnTo>
                  <a:pt x="0" y="136"/>
                </a:lnTo>
                <a:lnTo>
                  <a:pt x="3" y="145"/>
                </a:lnTo>
                <a:lnTo>
                  <a:pt x="14" y="151"/>
                </a:lnTo>
                <a:lnTo>
                  <a:pt x="18" y="158"/>
                </a:lnTo>
                <a:lnTo>
                  <a:pt x="26" y="162"/>
                </a:lnTo>
                <a:lnTo>
                  <a:pt x="56" y="155"/>
                </a:lnTo>
                <a:lnTo>
                  <a:pt x="76" y="140"/>
                </a:lnTo>
                <a:lnTo>
                  <a:pt x="105" y="120"/>
                </a:lnTo>
                <a:lnTo>
                  <a:pt x="124" y="108"/>
                </a:lnTo>
                <a:lnTo>
                  <a:pt x="140" y="111"/>
                </a:lnTo>
                <a:lnTo>
                  <a:pt x="153" y="110"/>
                </a:lnTo>
                <a:lnTo>
                  <a:pt x="175" y="121"/>
                </a:lnTo>
                <a:lnTo>
                  <a:pt x="189" y="111"/>
                </a:lnTo>
                <a:lnTo>
                  <a:pt x="195" y="106"/>
                </a:lnTo>
                <a:lnTo>
                  <a:pt x="192" y="95"/>
                </a:lnTo>
                <a:lnTo>
                  <a:pt x="182" y="81"/>
                </a:lnTo>
                <a:lnTo>
                  <a:pt x="166" y="68"/>
                </a:lnTo>
                <a:lnTo>
                  <a:pt x="155" y="76"/>
                </a:lnTo>
                <a:lnTo>
                  <a:pt x="152" y="79"/>
                </a:lnTo>
                <a:lnTo>
                  <a:pt x="141" y="85"/>
                </a:lnTo>
                <a:close/>
              </a:path>
            </a:pathLst>
          </a:custGeom>
          <a:solidFill>
            <a:srgbClr val="009900"/>
          </a:solidFill>
          <a:ln w="9525">
            <a:solidFill>
              <a:schemeClr val="bg1"/>
            </a:solidFill>
            <a:round/>
            <a:headEnd/>
            <a:tailEnd/>
          </a:ln>
        </p:spPr>
        <p:txBody>
          <a:bodyPr/>
          <a:lstStyle/>
          <a:p>
            <a:endParaRPr lang="en-US"/>
          </a:p>
        </p:txBody>
      </p:sp>
      <p:sp>
        <p:nvSpPr>
          <p:cNvPr id="319552" name="Freeform 64"/>
          <p:cNvSpPr>
            <a:spLocks/>
          </p:cNvSpPr>
          <p:nvPr/>
        </p:nvSpPr>
        <p:spPr bwMode="auto">
          <a:xfrm>
            <a:off x="388938" y="5553075"/>
            <a:ext cx="4762" cy="3175"/>
          </a:xfrm>
          <a:custGeom>
            <a:avLst/>
            <a:gdLst/>
            <a:ahLst/>
            <a:cxnLst>
              <a:cxn ang="0">
                <a:pos x="26" y="13"/>
              </a:cxn>
              <a:cxn ang="0">
                <a:pos x="20" y="6"/>
              </a:cxn>
              <a:cxn ang="0">
                <a:pos x="19" y="0"/>
              </a:cxn>
              <a:cxn ang="0">
                <a:pos x="11" y="0"/>
              </a:cxn>
              <a:cxn ang="0">
                <a:pos x="3" y="6"/>
              </a:cxn>
              <a:cxn ang="0">
                <a:pos x="7" y="8"/>
              </a:cxn>
              <a:cxn ang="0">
                <a:pos x="0" y="13"/>
              </a:cxn>
              <a:cxn ang="0">
                <a:pos x="1" y="17"/>
              </a:cxn>
              <a:cxn ang="0">
                <a:pos x="14" y="20"/>
              </a:cxn>
              <a:cxn ang="0">
                <a:pos x="18" y="19"/>
              </a:cxn>
              <a:cxn ang="0">
                <a:pos x="26" y="13"/>
              </a:cxn>
            </a:cxnLst>
            <a:rect l="0" t="0" r="r" b="b"/>
            <a:pathLst>
              <a:path w="26" h="20">
                <a:moveTo>
                  <a:pt x="26" y="13"/>
                </a:moveTo>
                <a:lnTo>
                  <a:pt x="20" y="6"/>
                </a:lnTo>
                <a:lnTo>
                  <a:pt x="19" y="0"/>
                </a:lnTo>
                <a:lnTo>
                  <a:pt x="11" y="0"/>
                </a:lnTo>
                <a:lnTo>
                  <a:pt x="3" y="6"/>
                </a:lnTo>
                <a:lnTo>
                  <a:pt x="7" y="8"/>
                </a:lnTo>
                <a:lnTo>
                  <a:pt x="0" y="13"/>
                </a:lnTo>
                <a:lnTo>
                  <a:pt x="1" y="17"/>
                </a:lnTo>
                <a:lnTo>
                  <a:pt x="14" y="20"/>
                </a:lnTo>
                <a:lnTo>
                  <a:pt x="18" y="19"/>
                </a:lnTo>
                <a:lnTo>
                  <a:pt x="26" y="13"/>
                </a:lnTo>
                <a:close/>
              </a:path>
            </a:pathLst>
          </a:custGeom>
          <a:solidFill>
            <a:srgbClr val="009900"/>
          </a:solidFill>
          <a:ln w="9525">
            <a:solidFill>
              <a:schemeClr val="bg1"/>
            </a:solidFill>
            <a:round/>
            <a:headEnd/>
            <a:tailEnd/>
          </a:ln>
        </p:spPr>
        <p:txBody>
          <a:bodyPr/>
          <a:lstStyle/>
          <a:p>
            <a:endParaRPr lang="en-US"/>
          </a:p>
        </p:txBody>
      </p:sp>
      <p:sp>
        <p:nvSpPr>
          <p:cNvPr id="319553" name="Freeform 65"/>
          <p:cNvSpPr>
            <a:spLocks/>
          </p:cNvSpPr>
          <p:nvPr/>
        </p:nvSpPr>
        <p:spPr bwMode="auto">
          <a:xfrm>
            <a:off x="379413" y="5526088"/>
            <a:ext cx="12700" cy="11112"/>
          </a:xfrm>
          <a:custGeom>
            <a:avLst/>
            <a:gdLst/>
            <a:ahLst/>
            <a:cxnLst>
              <a:cxn ang="0">
                <a:pos x="65" y="45"/>
              </a:cxn>
              <a:cxn ang="0">
                <a:pos x="65" y="28"/>
              </a:cxn>
              <a:cxn ang="0">
                <a:pos x="53" y="17"/>
              </a:cxn>
              <a:cxn ang="0">
                <a:pos x="37" y="4"/>
              </a:cxn>
              <a:cxn ang="0">
                <a:pos x="17" y="2"/>
              </a:cxn>
              <a:cxn ang="0">
                <a:pos x="5" y="0"/>
              </a:cxn>
              <a:cxn ang="0">
                <a:pos x="0" y="2"/>
              </a:cxn>
              <a:cxn ang="0">
                <a:pos x="0" y="11"/>
              </a:cxn>
              <a:cxn ang="0">
                <a:pos x="4" y="18"/>
              </a:cxn>
              <a:cxn ang="0">
                <a:pos x="12" y="35"/>
              </a:cxn>
              <a:cxn ang="0">
                <a:pos x="35" y="51"/>
              </a:cxn>
              <a:cxn ang="0">
                <a:pos x="54" y="57"/>
              </a:cxn>
              <a:cxn ang="0">
                <a:pos x="65" y="45"/>
              </a:cxn>
            </a:cxnLst>
            <a:rect l="0" t="0" r="r" b="b"/>
            <a:pathLst>
              <a:path w="65" h="57">
                <a:moveTo>
                  <a:pt x="65" y="45"/>
                </a:moveTo>
                <a:lnTo>
                  <a:pt x="65" y="28"/>
                </a:lnTo>
                <a:lnTo>
                  <a:pt x="53" y="17"/>
                </a:lnTo>
                <a:lnTo>
                  <a:pt x="37" y="4"/>
                </a:lnTo>
                <a:lnTo>
                  <a:pt x="17" y="2"/>
                </a:lnTo>
                <a:lnTo>
                  <a:pt x="5" y="0"/>
                </a:lnTo>
                <a:lnTo>
                  <a:pt x="0" y="2"/>
                </a:lnTo>
                <a:lnTo>
                  <a:pt x="0" y="11"/>
                </a:lnTo>
                <a:lnTo>
                  <a:pt x="4" y="18"/>
                </a:lnTo>
                <a:lnTo>
                  <a:pt x="12" y="35"/>
                </a:lnTo>
                <a:lnTo>
                  <a:pt x="35" y="51"/>
                </a:lnTo>
                <a:lnTo>
                  <a:pt x="54" y="57"/>
                </a:lnTo>
                <a:lnTo>
                  <a:pt x="65" y="45"/>
                </a:lnTo>
                <a:close/>
              </a:path>
            </a:pathLst>
          </a:custGeom>
          <a:solidFill>
            <a:srgbClr val="009900"/>
          </a:solidFill>
          <a:ln w="9525">
            <a:solidFill>
              <a:schemeClr val="bg1"/>
            </a:solidFill>
            <a:round/>
            <a:headEnd/>
            <a:tailEnd/>
          </a:ln>
        </p:spPr>
        <p:txBody>
          <a:bodyPr/>
          <a:lstStyle/>
          <a:p>
            <a:endParaRPr lang="en-US"/>
          </a:p>
        </p:txBody>
      </p:sp>
      <p:sp>
        <p:nvSpPr>
          <p:cNvPr id="319554" name="Freeform 66"/>
          <p:cNvSpPr>
            <a:spLocks/>
          </p:cNvSpPr>
          <p:nvPr/>
        </p:nvSpPr>
        <p:spPr bwMode="auto">
          <a:xfrm>
            <a:off x="352425" y="5481638"/>
            <a:ext cx="22225" cy="60325"/>
          </a:xfrm>
          <a:custGeom>
            <a:avLst/>
            <a:gdLst/>
            <a:ahLst/>
            <a:cxnLst>
              <a:cxn ang="0">
                <a:pos x="2" y="286"/>
              </a:cxn>
              <a:cxn ang="0">
                <a:pos x="8" y="290"/>
              </a:cxn>
              <a:cxn ang="0">
                <a:pos x="12" y="301"/>
              </a:cxn>
              <a:cxn ang="0">
                <a:pos x="19" y="295"/>
              </a:cxn>
              <a:cxn ang="0">
                <a:pos x="35" y="247"/>
              </a:cxn>
              <a:cxn ang="0">
                <a:pos x="59" y="193"/>
              </a:cxn>
              <a:cxn ang="0">
                <a:pos x="77" y="141"/>
              </a:cxn>
              <a:cxn ang="0">
                <a:pos x="103" y="101"/>
              </a:cxn>
              <a:cxn ang="0">
                <a:pos x="92" y="122"/>
              </a:cxn>
              <a:cxn ang="0">
                <a:pos x="93" y="118"/>
              </a:cxn>
              <a:cxn ang="0">
                <a:pos x="108" y="100"/>
              </a:cxn>
              <a:cxn ang="0">
                <a:pos x="121" y="67"/>
              </a:cxn>
              <a:cxn ang="0">
                <a:pos x="121" y="32"/>
              </a:cxn>
              <a:cxn ang="0">
                <a:pos x="122" y="5"/>
              </a:cxn>
              <a:cxn ang="0">
                <a:pos x="103" y="0"/>
              </a:cxn>
              <a:cxn ang="0">
                <a:pos x="70" y="14"/>
              </a:cxn>
              <a:cxn ang="0">
                <a:pos x="65" y="29"/>
              </a:cxn>
              <a:cxn ang="0">
                <a:pos x="60" y="65"/>
              </a:cxn>
              <a:cxn ang="0">
                <a:pos x="53" y="93"/>
              </a:cxn>
              <a:cxn ang="0">
                <a:pos x="47" y="116"/>
              </a:cxn>
              <a:cxn ang="0">
                <a:pos x="32" y="144"/>
              </a:cxn>
              <a:cxn ang="0">
                <a:pos x="23" y="161"/>
              </a:cxn>
              <a:cxn ang="0">
                <a:pos x="8" y="180"/>
              </a:cxn>
              <a:cxn ang="0">
                <a:pos x="0" y="206"/>
              </a:cxn>
              <a:cxn ang="0">
                <a:pos x="3" y="234"/>
              </a:cxn>
              <a:cxn ang="0">
                <a:pos x="1" y="263"/>
              </a:cxn>
              <a:cxn ang="0">
                <a:pos x="3" y="282"/>
              </a:cxn>
              <a:cxn ang="0">
                <a:pos x="2" y="286"/>
              </a:cxn>
            </a:cxnLst>
            <a:rect l="0" t="0" r="r" b="b"/>
            <a:pathLst>
              <a:path w="122" h="301">
                <a:moveTo>
                  <a:pt x="2" y="286"/>
                </a:moveTo>
                <a:lnTo>
                  <a:pt x="8" y="290"/>
                </a:lnTo>
                <a:lnTo>
                  <a:pt x="12" y="301"/>
                </a:lnTo>
                <a:lnTo>
                  <a:pt x="19" y="295"/>
                </a:lnTo>
                <a:lnTo>
                  <a:pt x="35" y="247"/>
                </a:lnTo>
                <a:lnTo>
                  <a:pt x="59" y="193"/>
                </a:lnTo>
                <a:lnTo>
                  <a:pt x="77" y="141"/>
                </a:lnTo>
                <a:lnTo>
                  <a:pt x="103" y="101"/>
                </a:lnTo>
                <a:lnTo>
                  <a:pt x="92" y="122"/>
                </a:lnTo>
                <a:lnTo>
                  <a:pt x="93" y="118"/>
                </a:lnTo>
                <a:lnTo>
                  <a:pt x="108" y="100"/>
                </a:lnTo>
                <a:lnTo>
                  <a:pt x="121" y="67"/>
                </a:lnTo>
                <a:lnTo>
                  <a:pt x="121" y="32"/>
                </a:lnTo>
                <a:lnTo>
                  <a:pt x="122" y="5"/>
                </a:lnTo>
                <a:lnTo>
                  <a:pt x="103" y="0"/>
                </a:lnTo>
                <a:lnTo>
                  <a:pt x="70" y="14"/>
                </a:lnTo>
                <a:lnTo>
                  <a:pt x="65" y="29"/>
                </a:lnTo>
                <a:lnTo>
                  <a:pt x="60" y="65"/>
                </a:lnTo>
                <a:lnTo>
                  <a:pt x="53" y="93"/>
                </a:lnTo>
                <a:lnTo>
                  <a:pt x="47" y="116"/>
                </a:lnTo>
                <a:lnTo>
                  <a:pt x="32" y="144"/>
                </a:lnTo>
                <a:lnTo>
                  <a:pt x="23" y="161"/>
                </a:lnTo>
                <a:lnTo>
                  <a:pt x="8" y="180"/>
                </a:lnTo>
                <a:lnTo>
                  <a:pt x="0" y="206"/>
                </a:lnTo>
                <a:lnTo>
                  <a:pt x="3" y="234"/>
                </a:lnTo>
                <a:lnTo>
                  <a:pt x="1" y="263"/>
                </a:lnTo>
                <a:lnTo>
                  <a:pt x="3" y="282"/>
                </a:lnTo>
                <a:lnTo>
                  <a:pt x="2" y="286"/>
                </a:lnTo>
                <a:close/>
              </a:path>
            </a:pathLst>
          </a:custGeom>
          <a:solidFill>
            <a:srgbClr val="009900"/>
          </a:solidFill>
          <a:ln w="9525">
            <a:solidFill>
              <a:schemeClr val="bg1"/>
            </a:solidFill>
            <a:round/>
            <a:headEnd/>
            <a:tailEnd/>
          </a:ln>
        </p:spPr>
        <p:txBody>
          <a:bodyPr/>
          <a:lstStyle/>
          <a:p>
            <a:endParaRPr lang="en-US"/>
          </a:p>
        </p:txBody>
      </p:sp>
      <p:sp>
        <p:nvSpPr>
          <p:cNvPr id="319555" name="Freeform 67"/>
          <p:cNvSpPr>
            <a:spLocks/>
          </p:cNvSpPr>
          <p:nvPr/>
        </p:nvSpPr>
        <p:spPr bwMode="auto">
          <a:xfrm>
            <a:off x="357188" y="5464175"/>
            <a:ext cx="4762" cy="3175"/>
          </a:xfrm>
          <a:custGeom>
            <a:avLst/>
            <a:gdLst/>
            <a:ahLst/>
            <a:cxnLst>
              <a:cxn ang="0">
                <a:pos x="19" y="11"/>
              </a:cxn>
              <a:cxn ang="0">
                <a:pos x="24" y="10"/>
              </a:cxn>
              <a:cxn ang="0">
                <a:pos x="23" y="5"/>
              </a:cxn>
              <a:cxn ang="0">
                <a:pos x="12" y="0"/>
              </a:cxn>
              <a:cxn ang="0">
                <a:pos x="6" y="4"/>
              </a:cxn>
              <a:cxn ang="0">
                <a:pos x="0" y="6"/>
              </a:cxn>
              <a:cxn ang="0">
                <a:pos x="1" y="11"/>
              </a:cxn>
              <a:cxn ang="0">
                <a:pos x="7" y="19"/>
              </a:cxn>
              <a:cxn ang="0">
                <a:pos x="15" y="19"/>
              </a:cxn>
              <a:cxn ang="0">
                <a:pos x="21" y="17"/>
              </a:cxn>
              <a:cxn ang="0">
                <a:pos x="19" y="11"/>
              </a:cxn>
            </a:cxnLst>
            <a:rect l="0" t="0" r="r" b="b"/>
            <a:pathLst>
              <a:path w="24" h="19">
                <a:moveTo>
                  <a:pt x="19" y="11"/>
                </a:moveTo>
                <a:lnTo>
                  <a:pt x="24" y="10"/>
                </a:lnTo>
                <a:lnTo>
                  <a:pt x="23" y="5"/>
                </a:lnTo>
                <a:lnTo>
                  <a:pt x="12" y="0"/>
                </a:lnTo>
                <a:lnTo>
                  <a:pt x="6" y="4"/>
                </a:lnTo>
                <a:lnTo>
                  <a:pt x="0" y="6"/>
                </a:lnTo>
                <a:lnTo>
                  <a:pt x="1" y="11"/>
                </a:lnTo>
                <a:lnTo>
                  <a:pt x="7" y="19"/>
                </a:lnTo>
                <a:lnTo>
                  <a:pt x="15" y="19"/>
                </a:lnTo>
                <a:lnTo>
                  <a:pt x="21" y="17"/>
                </a:lnTo>
                <a:lnTo>
                  <a:pt x="19" y="11"/>
                </a:lnTo>
                <a:close/>
              </a:path>
            </a:pathLst>
          </a:custGeom>
          <a:solidFill>
            <a:srgbClr val="009900"/>
          </a:solidFill>
          <a:ln w="9525">
            <a:solidFill>
              <a:schemeClr val="bg1"/>
            </a:solidFill>
            <a:round/>
            <a:headEnd/>
            <a:tailEnd/>
          </a:ln>
        </p:spPr>
        <p:txBody>
          <a:bodyPr/>
          <a:lstStyle/>
          <a:p>
            <a:endParaRPr lang="en-US"/>
          </a:p>
        </p:txBody>
      </p:sp>
      <p:sp>
        <p:nvSpPr>
          <p:cNvPr id="319556" name="Freeform 68"/>
          <p:cNvSpPr>
            <a:spLocks/>
          </p:cNvSpPr>
          <p:nvPr/>
        </p:nvSpPr>
        <p:spPr bwMode="auto">
          <a:xfrm>
            <a:off x="339725" y="5424488"/>
            <a:ext cx="39688" cy="15875"/>
          </a:xfrm>
          <a:custGeom>
            <a:avLst/>
            <a:gdLst/>
            <a:ahLst/>
            <a:cxnLst>
              <a:cxn ang="0">
                <a:pos x="84" y="20"/>
              </a:cxn>
              <a:cxn ang="0">
                <a:pos x="116" y="28"/>
              </a:cxn>
              <a:cxn ang="0">
                <a:pos x="148" y="32"/>
              </a:cxn>
              <a:cxn ang="0">
                <a:pos x="176" y="46"/>
              </a:cxn>
              <a:cxn ang="0">
                <a:pos x="205" y="57"/>
              </a:cxn>
              <a:cxn ang="0">
                <a:pos x="177" y="77"/>
              </a:cxn>
              <a:cxn ang="0">
                <a:pos x="149" y="72"/>
              </a:cxn>
              <a:cxn ang="0">
                <a:pos x="115" y="62"/>
              </a:cxn>
              <a:cxn ang="0">
                <a:pos x="85" y="60"/>
              </a:cxn>
              <a:cxn ang="0">
                <a:pos x="79" y="62"/>
              </a:cxn>
              <a:cxn ang="0">
                <a:pos x="69" y="74"/>
              </a:cxn>
              <a:cxn ang="0">
                <a:pos x="69" y="83"/>
              </a:cxn>
              <a:cxn ang="0">
                <a:pos x="63" y="84"/>
              </a:cxn>
              <a:cxn ang="0">
                <a:pos x="45" y="78"/>
              </a:cxn>
              <a:cxn ang="0">
                <a:pos x="28" y="70"/>
              </a:cxn>
              <a:cxn ang="0">
                <a:pos x="12" y="57"/>
              </a:cxn>
              <a:cxn ang="0">
                <a:pos x="0" y="46"/>
              </a:cxn>
              <a:cxn ang="0">
                <a:pos x="2" y="34"/>
              </a:cxn>
              <a:cxn ang="0">
                <a:pos x="0" y="20"/>
              </a:cxn>
              <a:cxn ang="0">
                <a:pos x="5" y="10"/>
              </a:cxn>
              <a:cxn ang="0">
                <a:pos x="20" y="0"/>
              </a:cxn>
              <a:cxn ang="0">
                <a:pos x="32" y="11"/>
              </a:cxn>
              <a:cxn ang="0">
                <a:pos x="53" y="13"/>
              </a:cxn>
              <a:cxn ang="0">
                <a:pos x="72" y="10"/>
              </a:cxn>
              <a:cxn ang="0">
                <a:pos x="91" y="15"/>
              </a:cxn>
              <a:cxn ang="0">
                <a:pos x="84" y="20"/>
              </a:cxn>
            </a:cxnLst>
            <a:rect l="0" t="0" r="r" b="b"/>
            <a:pathLst>
              <a:path w="205" h="84">
                <a:moveTo>
                  <a:pt x="84" y="20"/>
                </a:moveTo>
                <a:lnTo>
                  <a:pt x="116" y="28"/>
                </a:lnTo>
                <a:lnTo>
                  <a:pt x="148" y="32"/>
                </a:lnTo>
                <a:lnTo>
                  <a:pt x="176" y="46"/>
                </a:lnTo>
                <a:lnTo>
                  <a:pt x="205" y="57"/>
                </a:lnTo>
                <a:lnTo>
                  <a:pt x="177" y="77"/>
                </a:lnTo>
                <a:lnTo>
                  <a:pt x="149" y="72"/>
                </a:lnTo>
                <a:lnTo>
                  <a:pt x="115" y="62"/>
                </a:lnTo>
                <a:lnTo>
                  <a:pt x="85" y="60"/>
                </a:lnTo>
                <a:lnTo>
                  <a:pt x="79" y="62"/>
                </a:lnTo>
                <a:lnTo>
                  <a:pt x="69" y="74"/>
                </a:lnTo>
                <a:lnTo>
                  <a:pt x="69" y="83"/>
                </a:lnTo>
                <a:lnTo>
                  <a:pt x="63" y="84"/>
                </a:lnTo>
                <a:lnTo>
                  <a:pt x="45" y="78"/>
                </a:lnTo>
                <a:lnTo>
                  <a:pt x="28" y="70"/>
                </a:lnTo>
                <a:lnTo>
                  <a:pt x="12" y="57"/>
                </a:lnTo>
                <a:lnTo>
                  <a:pt x="0" y="46"/>
                </a:lnTo>
                <a:lnTo>
                  <a:pt x="2" y="34"/>
                </a:lnTo>
                <a:lnTo>
                  <a:pt x="0" y="20"/>
                </a:lnTo>
                <a:lnTo>
                  <a:pt x="5" y="10"/>
                </a:lnTo>
                <a:lnTo>
                  <a:pt x="20" y="0"/>
                </a:lnTo>
                <a:lnTo>
                  <a:pt x="32" y="11"/>
                </a:lnTo>
                <a:lnTo>
                  <a:pt x="53" y="13"/>
                </a:lnTo>
                <a:lnTo>
                  <a:pt x="72" y="10"/>
                </a:lnTo>
                <a:lnTo>
                  <a:pt x="91" y="15"/>
                </a:lnTo>
                <a:lnTo>
                  <a:pt x="84" y="20"/>
                </a:lnTo>
                <a:close/>
              </a:path>
            </a:pathLst>
          </a:custGeom>
          <a:solidFill>
            <a:srgbClr val="009900"/>
          </a:solidFill>
          <a:ln w="9525">
            <a:solidFill>
              <a:schemeClr val="bg1"/>
            </a:solidFill>
            <a:round/>
            <a:headEnd/>
            <a:tailEnd/>
          </a:ln>
        </p:spPr>
        <p:txBody>
          <a:bodyPr/>
          <a:lstStyle/>
          <a:p>
            <a:endParaRPr lang="en-US"/>
          </a:p>
        </p:txBody>
      </p:sp>
      <p:sp>
        <p:nvSpPr>
          <p:cNvPr id="319557" name="Freeform 69"/>
          <p:cNvSpPr>
            <a:spLocks/>
          </p:cNvSpPr>
          <p:nvPr/>
        </p:nvSpPr>
        <p:spPr bwMode="auto">
          <a:xfrm>
            <a:off x="374650" y="5329238"/>
            <a:ext cx="4763" cy="4762"/>
          </a:xfrm>
          <a:custGeom>
            <a:avLst/>
            <a:gdLst/>
            <a:ahLst/>
            <a:cxnLst>
              <a:cxn ang="0">
                <a:pos x="20" y="18"/>
              </a:cxn>
              <a:cxn ang="0">
                <a:pos x="23" y="10"/>
              </a:cxn>
              <a:cxn ang="0">
                <a:pos x="21" y="5"/>
              </a:cxn>
              <a:cxn ang="0">
                <a:pos x="16" y="7"/>
              </a:cxn>
              <a:cxn ang="0">
                <a:pos x="11" y="0"/>
              </a:cxn>
              <a:cxn ang="0">
                <a:pos x="3" y="5"/>
              </a:cxn>
              <a:cxn ang="0">
                <a:pos x="0" y="13"/>
              </a:cxn>
              <a:cxn ang="0">
                <a:pos x="6" y="19"/>
              </a:cxn>
              <a:cxn ang="0">
                <a:pos x="3" y="22"/>
              </a:cxn>
              <a:cxn ang="0">
                <a:pos x="14" y="19"/>
              </a:cxn>
              <a:cxn ang="0">
                <a:pos x="20" y="18"/>
              </a:cxn>
            </a:cxnLst>
            <a:rect l="0" t="0" r="r" b="b"/>
            <a:pathLst>
              <a:path w="23" h="22">
                <a:moveTo>
                  <a:pt x="20" y="18"/>
                </a:moveTo>
                <a:lnTo>
                  <a:pt x="23" y="10"/>
                </a:lnTo>
                <a:lnTo>
                  <a:pt x="21" y="5"/>
                </a:lnTo>
                <a:lnTo>
                  <a:pt x="16" y="7"/>
                </a:lnTo>
                <a:lnTo>
                  <a:pt x="11" y="0"/>
                </a:lnTo>
                <a:lnTo>
                  <a:pt x="3" y="5"/>
                </a:lnTo>
                <a:lnTo>
                  <a:pt x="0" y="13"/>
                </a:lnTo>
                <a:lnTo>
                  <a:pt x="6" y="19"/>
                </a:lnTo>
                <a:lnTo>
                  <a:pt x="3" y="22"/>
                </a:lnTo>
                <a:lnTo>
                  <a:pt x="14" y="19"/>
                </a:lnTo>
                <a:lnTo>
                  <a:pt x="20" y="18"/>
                </a:lnTo>
                <a:close/>
              </a:path>
            </a:pathLst>
          </a:custGeom>
          <a:solidFill>
            <a:srgbClr val="009900"/>
          </a:solidFill>
          <a:ln w="9525">
            <a:solidFill>
              <a:schemeClr val="bg1"/>
            </a:solidFill>
            <a:round/>
            <a:headEnd/>
            <a:tailEnd/>
          </a:ln>
        </p:spPr>
        <p:txBody>
          <a:bodyPr/>
          <a:lstStyle/>
          <a:p>
            <a:endParaRPr lang="en-US"/>
          </a:p>
        </p:txBody>
      </p:sp>
      <p:sp>
        <p:nvSpPr>
          <p:cNvPr id="319558" name="Freeform 70"/>
          <p:cNvSpPr>
            <a:spLocks noEditPoints="1"/>
          </p:cNvSpPr>
          <p:nvPr/>
        </p:nvSpPr>
        <p:spPr bwMode="auto">
          <a:xfrm>
            <a:off x="628650" y="4598988"/>
            <a:ext cx="2744788" cy="2173287"/>
          </a:xfrm>
          <a:custGeom>
            <a:avLst/>
            <a:gdLst/>
            <a:ahLst/>
            <a:cxnLst>
              <a:cxn ang="0">
                <a:pos x="10339" y="7519"/>
              </a:cxn>
              <a:cxn ang="0">
                <a:pos x="11318" y="8195"/>
              </a:cxn>
              <a:cxn ang="0">
                <a:pos x="11993" y="7838"/>
              </a:cxn>
              <a:cxn ang="0">
                <a:pos x="14267" y="9720"/>
              </a:cxn>
              <a:cxn ang="0">
                <a:pos x="14316" y="10781"/>
              </a:cxn>
              <a:cxn ang="0">
                <a:pos x="13250" y="10131"/>
              </a:cxn>
              <a:cxn ang="0">
                <a:pos x="12763" y="10276"/>
              </a:cxn>
              <a:cxn ang="0">
                <a:pos x="11896" y="8772"/>
              </a:cxn>
              <a:cxn ang="0">
                <a:pos x="11665" y="8888"/>
              </a:cxn>
              <a:cxn ang="0">
                <a:pos x="9999" y="7791"/>
              </a:cxn>
              <a:cxn ang="0">
                <a:pos x="8772" y="7126"/>
              </a:cxn>
              <a:cxn ang="0">
                <a:pos x="8007" y="6808"/>
              </a:cxn>
              <a:cxn ang="0">
                <a:pos x="6389" y="7133"/>
              </a:cxn>
              <a:cxn ang="0">
                <a:pos x="6646" y="6480"/>
              </a:cxn>
              <a:cxn ang="0">
                <a:pos x="5570" y="6690"/>
              </a:cxn>
              <a:cxn ang="0">
                <a:pos x="5098" y="7251"/>
              </a:cxn>
              <a:cxn ang="0">
                <a:pos x="3092" y="7270"/>
              </a:cxn>
              <a:cxn ang="0">
                <a:pos x="2108" y="6736"/>
              </a:cxn>
              <a:cxn ang="0">
                <a:pos x="3777" y="6584"/>
              </a:cxn>
              <a:cxn ang="0">
                <a:pos x="3949" y="5955"/>
              </a:cxn>
              <a:cxn ang="0">
                <a:pos x="3452" y="5541"/>
              </a:cxn>
              <a:cxn ang="0">
                <a:pos x="2899" y="5097"/>
              </a:cxn>
              <a:cxn ang="0">
                <a:pos x="3316" y="4506"/>
              </a:cxn>
              <a:cxn ang="0">
                <a:pos x="2919" y="3641"/>
              </a:cxn>
              <a:cxn ang="0">
                <a:pos x="3194" y="3310"/>
              </a:cxn>
              <a:cxn ang="0">
                <a:pos x="3880" y="2888"/>
              </a:cxn>
              <a:cxn ang="0">
                <a:pos x="4433" y="3019"/>
              </a:cxn>
              <a:cxn ang="0">
                <a:pos x="5203" y="3196"/>
              </a:cxn>
              <a:cxn ang="0">
                <a:pos x="5816" y="2686"/>
              </a:cxn>
              <a:cxn ang="0">
                <a:pos x="5073" y="2283"/>
              </a:cxn>
              <a:cxn ang="0">
                <a:pos x="4560" y="1766"/>
              </a:cxn>
              <a:cxn ang="0">
                <a:pos x="4863" y="1207"/>
              </a:cxn>
              <a:cxn ang="0">
                <a:pos x="5436" y="1303"/>
              </a:cxn>
              <a:cxn ang="0">
                <a:pos x="5863" y="1581"/>
              </a:cxn>
              <a:cxn ang="0">
                <a:pos x="6245" y="2029"/>
              </a:cxn>
              <a:cxn ang="0">
                <a:pos x="6175" y="1269"/>
              </a:cxn>
              <a:cxn ang="0">
                <a:pos x="6523" y="184"/>
              </a:cxn>
              <a:cxn ang="0">
                <a:pos x="7785" y="74"/>
              </a:cxn>
              <a:cxn ang="0">
                <a:pos x="8955" y="132"/>
              </a:cxn>
              <a:cxn ang="0">
                <a:pos x="9372" y="1006"/>
              </a:cxn>
              <a:cxn ang="0">
                <a:pos x="10214" y="1536"/>
              </a:cxn>
              <a:cxn ang="0">
                <a:pos x="10913" y="1843"/>
              </a:cxn>
              <a:cxn ang="0">
                <a:pos x="1584" y="6284"/>
              </a:cxn>
              <a:cxn ang="0">
                <a:pos x="153" y="5773"/>
              </a:cxn>
              <a:cxn ang="0">
                <a:pos x="256" y="6069"/>
              </a:cxn>
              <a:cxn ang="0">
                <a:pos x="870" y="6402"/>
              </a:cxn>
              <a:cxn ang="0">
                <a:pos x="1877" y="6851"/>
              </a:cxn>
              <a:cxn ang="0">
                <a:pos x="5550" y="7304"/>
              </a:cxn>
              <a:cxn ang="0">
                <a:pos x="4795" y="7544"/>
              </a:cxn>
              <a:cxn ang="0">
                <a:pos x="5097" y="7876"/>
              </a:cxn>
              <a:cxn ang="0">
                <a:pos x="5922" y="7505"/>
              </a:cxn>
              <a:cxn ang="0">
                <a:pos x="2181" y="3096"/>
              </a:cxn>
              <a:cxn ang="0">
                <a:pos x="2416" y="3682"/>
              </a:cxn>
              <a:cxn ang="0">
                <a:pos x="2291" y="3157"/>
              </a:cxn>
              <a:cxn ang="0">
                <a:pos x="3178" y="1521"/>
              </a:cxn>
              <a:cxn ang="0">
                <a:pos x="3584" y="1838"/>
              </a:cxn>
              <a:cxn ang="0">
                <a:pos x="3293" y="1175"/>
              </a:cxn>
            </a:cxnLst>
            <a:rect l="0" t="0" r="r" b="b"/>
            <a:pathLst>
              <a:path w="14649" h="10810">
                <a:moveTo>
                  <a:pt x="10913" y="1843"/>
                </a:moveTo>
                <a:lnTo>
                  <a:pt x="10022" y="7347"/>
                </a:lnTo>
                <a:lnTo>
                  <a:pt x="10190" y="7439"/>
                </a:lnTo>
                <a:lnTo>
                  <a:pt x="10339" y="7519"/>
                </a:lnTo>
                <a:lnTo>
                  <a:pt x="10736" y="7495"/>
                </a:lnTo>
                <a:lnTo>
                  <a:pt x="10840" y="7791"/>
                </a:lnTo>
                <a:lnTo>
                  <a:pt x="11194" y="7982"/>
                </a:lnTo>
                <a:lnTo>
                  <a:pt x="11318" y="8195"/>
                </a:lnTo>
                <a:lnTo>
                  <a:pt x="11393" y="8235"/>
                </a:lnTo>
                <a:lnTo>
                  <a:pt x="11505" y="8295"/>
                </a:lnTo>
                <a:lnTo>
                  <a:pt x="11702" y="8065"/>
                </a:lnTo>
                <a:lnTo>
                  <a:pt x="11993" y="7838"/>
                </a:lnTo>
                <a:lnTo>
                  <a:pt x="12268" y="8084"/>
                </a:lnTo>
                <a:lnTo>
                  <a:pt x="12480" y="8271"/>
                </a:lnTo>
                <a:lnTo>
                  <a:pt x="13678" y="9474"/>
                </a:lnTo>
                <a:lnTo>
                  <a:pt x="14267" y="9720"/>
                </a:lnTo>
                <a:lnTo>
                  <a:pt x="14508" y="9851"/>
                </a:lnTo>
                <a:lnTo>
                  <a:pt x="14649" y="10168"/>
                </a:lnTo>
                <a:lnTo>
                  <a:pt x="14578" y="10610"/>
                </a:lnTo>
                <a:lnTo>
                  <a:pt x="14316" y="10781"/>
                </a:lnTo>
                <a:lnTo>
                  <a:pt x="13748" y="10810"/>
                </a:lnTo>
                <a:lnTo>
                  <a:pt x="13562" y="10709"/>
                </a:lnTo>
                <a:lnTo>
                  <a:pt x="13362" y="10504"/>
                </a:lnTo>
                <a:lnTo>
                  <a:pt x="13250" y="10131"/>
                </a:lnTo>
                <a:lnTo>
                  <a:pt x="13064" y="10030"/>
                </a:lnTo>
                <a:lnTo>
                  <a:pt x="13020" y="10247"/>
                </a:lnTo>
                <a:lnTo>
                  <a:pt x="12933" y="10272"/>
                </a:lnTo>
                <a:lnTo>
                  <a:pt x="12763" y="10276"/>
                </a:lnTo>
                <a:lnTo>
                  <a:pt x="11976" y="9200"/>
                </a:lnTo>
                <a:lnTo>
                  <a:pt x="11795" y="8957"/>
                </a:lnTo>
                <a:lnTo>
                  <a:pt x="11835" y="8883"/>
                </a:lnTo>
                <a:lnTo>
                  <a:pt x="11896" y="8772"/>
                </a:lnTo>
                <a:lnTo>
                  <a:pt x="11966" y="8642"/>
                </a:lnTo>
                <a:lnTo>
                  <a:pt x="11836" y="8571"/>
                </a:lnTo>
                <a:lnTo>
                  <a:pt x="11820" y="8779"/>
                </a:lnTo>
                <a:lnTo>
                  <a:pt x="11665" y="8888"/>
                </a:lnTo>
                <a:lnTo>
                  <a:pt x="10906" y="8379"/>
                </a:lnTo>
                <a:lnTo>
                  <a:pt x="10450" y="7892"/>
                </a:lnTo>
                <a:lnTo>
                  <a:pt x="10333" y="7972"/>
                </a:lnTo>
                <a:lnTo>
                  <a:pt x="9999" y="7791"/>
                </a:lnTo>
                <a:lnTo>
                  <a:pt x="9475" y="7604"/>
                </a:lnTo>
                <a:lnTo>
                  <a:pt x="9061" y="7524"/>
                </a:lnTo>
                <a:lnTo>
                  <a:pt x="8878" y="7376"/>
                </a:lnTo>
                <a:lnTo>
                  <a:pt x="8772" y="7126"/>
                </a:lnTo>
                <a:lnTo>
                  <a:pt x="8450" y="7144"/>
                </a:lnTo>
                <a:lnTo>
                  <a:pt x="8360" y="6999"/>
                </a:lnTo>
                <a:lnTo>
                  <a:pt x="8234" y="6787"/>
                </a:lnTo>
                <a:lnTo>
                  <a:pt x="8007" y="6808"/>
                </a:lnTo>
                <a:lnTo>
                  <a:pt x="7650" y="7023"/>
                </a:lnTo>
                <a:lnTo>
                  <a:pt x="7515" y="7095"/>
                </a:lnTo>
                <a:lnTo>
                  <a:pt x="6917" y="7179"/>
                </a:lnTo>
                <a:lnTo>
                  <a:pt x="6389" y="7133"/>
                </a:lnTo>
                <a:lnTo>
                  <a:pt x="6259" y="7063"/>
                </a:lnTo>
                <a:lnTo>
                  <a:pt x="6444" y="6851"/>
                </a:lnTo>
                <a:lnTo>
                  <a:pt x="6385" y="6650"/>
                </a:lnTo>
                <a:lnTo>
                  <a:pt x="6646" y="6480"/>
                </a:lnTo>
                <a:lnTo>
                  <a:pt x="6661" y="6318"/>
                </a:lnTo>
                <a:lnTo>
                  <a:pt x="6400" y="6490"/>
                </a:lnTo>
                <a:lnTo>
                  <a:pt x="5656" y="6664"/>
                </a:lnTo>
                <a:lnTo>
                  <a:pt x="5570" y="6690"/>
                </a:lnTo>
                <a:lnTo>
                  <a:pt x="5601" y="6946"/>
                </a:lnTo>
                <a:lnTo>
                  <a:pt x="5711" y="7007"/>
                </a:lnTo>
                <a:lnTo>
                  <a:pt x="5424" y="7092"/>
                </a:lnTo>
                <a:lnTo>
                  <a:pt x="5098" y="7251"/>
                </a:lnTo>
                <a:lnTo>
                  <a:pt x="4580" y="7187"/>
                </a:lnTo>
                <a:lnTo>
                  <a:pt x="3981" y="7271"/>
                </a:lnTo>
                <a:lnTo>
                  <a:pt x="3249" y="7114"/>
                </a:lnTo>
                <a:lnTo>
                  <a:pt x="3092" y="7270"/>
                </a:lnTo>
                <a:lnTo>
                  <a:pt x="2650" y="7199"/>
                </a:lnTo>
                <a:lnTo>
                  <a:pt x="2278" y="6997"/>
                </a:lnTo>
                <a:lnTo>
                  <a:pt x="2067" y="6810"/>
                </a:lnTo>
                <a:lnTo>
                  <a:pt x="2108" y="6736"/>
                </a:lnTo>
                <a:lnTo>
                  <a:pt x="2289" y="6666"/>
                </a:lnTo>
                <a:lnTo>
                  <a:pt x="3053" y="6767"/>
                </a:lnTo>
                <a:lnTo>
                  <a:pt x="3611" y="6758"/>
                </a:lnTo>
                <a:lnTo>
                  <a:pt x="3777" y="6584"/>
                </a:lnTo>
                <a:lnTo>
                  <a:pt x="4098" y="6300"/>
                </a:lnTo>
                <a:lnTo>
                  <a:pt x="4299" y="6241"/>
                </a:lnTo>
                <a:lnTo>
                  <a:pt x="4039" y="6100"/>
                </a:lnTo>
                <a:lnTo>
                  <a:pt x="3949" y="5955"/>
                </a:lnTo>
                <a:lnTo>
                  <a:pt x="3893" y="5925"/>
                </a:lnTo>
                <a:lnTo>
                  <a:pt x="3692" y="5984"/>
                </a:lnTo>
                <a:lnTo>
                  <a:pt x="3637" y="5954"/>
                </a:lnTo>
                <a:lnTo>
                  <a:pt x="3452" y="5541"/>
                </a:lnTo>
                <a:lnTo>
                  <a:pt x="3445" y="5466"/>
                </a:lnTo>
                <a:lnTo>
                  <a:pt x="3025" y="5310"/>
                </a:lnTo>
                <a:lnTo>
                  <a:pt x="2839" y="5209"/>
                </a:lnTo>
                <a:lnTo>
                  <a:pt x="2899" y="5097"/>
                </a:lnTo>
                <a:lnTo>
                  <a:pt x="3185" y="4747"/>
                </a:lnTo>
                <a:lnTo>
                  <a:pt x="3272" y="4721"/>
                </a:lnTo>
                <a:lnTo>
                  <a:pt x="3371" y="4536"/>
                </a:lnTo>
                <a:lnTo>
                  <a:pt x="3316" y="4506"/>
                </a:lnTo>
                <a:lnTo>
                  <a:pt x="2926" y="4294"/>
                </a:lnTo>
                <a:lnTo>
                  <a:pt x="2838" y="4102"/>
                </a:lnTo>
                <a:lnTo>
                  <a:pt x="2978" y="3842"/>
                </a:lnTo>
                <a:lnTo>
                  <a:pt x="2919" y="3641"/>
                </a:lnTo>
                <a:lnTo>
                  <a:pt x="2949" y="3585"/>
                </a:lnTo>
                <a:lnTo>
                  <a:pt x="3135" y="3686"/>
                </a:lnTo>
                <a:lnTo>
                  <a:pt x="3165" y="3630"/>
                </a:lnTo>
                <a:lnTo>
                  <a:pt x="3194" y="3310"/>
                </a:lnTo>
                <a:lnTo>
                  <a:pt x="3126" y="3128"/>
                </a:lnTo>
                <a:lnTo>
                  <a:pt x="3322" y="2898"/>
                </a:lnTo>
                <a:lnTo>
                  <a:pt x="3775" y="2903"/>
                </a:lnTo>
                <a:lnTo>
                  <a:pt x="3880" y="2888"/>
                </a:lnTo>
                <a:lnTo>
                  <a:pt x="4092" y="2762"/>
                </a:lnTo>
                <a:lnTo>
                  <a:pt x="4349" y="2732"/>
                </a:lnTo>
                <a:lnTo>
                  <a:pt x="4404" y="2763"/>
                </a:lnTo>
                <a:lnTo>
                  <a:pt x="4433" y="3019"/>
                </a:lnTo>
                <a:lnTo>
                  <a:pt x="4619" y="3120"/>
                </a:lnTo>
                <a:lnTo>
                  <a:pt x="4906" y="3035"/>
                </a:lnTo>
                <a:lnTo>
                  <a:pt x="4962" y="3065"/>
                </a:lnTo>
                <a:lnTo>
                  <a:pt x="5203" y="3196"/>
                </a:lnTo>
                <a:lnTo>
                  <a:pt x="5308" y="3180"/>
                </a:lnTo>
                <a:lnTo>
                  <a:pt x="5375" y="2881"/>
                </a:lnTo>
                <a:lnTo>
                  <a:pt x="5475" y="2695"/>
                </a:lnTo>
                <a:lnTo>
                  <a:pt x="5816" y="2686"/>
                </a:lnTo>
                <a:lnTo>
                  <a:pt x="5686" y="2616"/>
                </a:lnTo>
                <a:lnTo>
                  <a:pt x="5233" y="2564"/>
                </a:lnTo>
                <a:lnTo>
                  <a:pt x="5103" y="2493"/>
                </a:lnTo>
                <a:lnTo>
                  <a:pt x="5073" y="2283"/>
                </a:lnTo>
                <a:lnTo>
                  <a:pt x="4886" y="2182"/>
                </a:lnTo>
                <a:lnTo>
                  <a:pt x="4701" y="2083"/>
                </a:lnTo>
                <a:lnTo>
                  <a:pt x="4632" y="1900"/>
                </a:lnTo>
                <a:lnTo>
                  <a:pt x="4560" y="1766"/>
                </a:lnTo>
                <a:lnTo>
                  <a:pt x="4631" y="1636"/>
                </a:lnTo>
                <a:lnTo>
                  <a:pt x="4874" y="1454"/>
                </a:lnTo>
                <a:lnTo>
                  <a:pt x="4904" y="1398"/>
                </a:lnTo>
                <a:lnTo>
                  <a:pt x="4863" y="1207"/>
                </a:lnTo>
                <a:lnTo>
                  <a:pt x="4893" y="1152"/>
                </a:lnTo>
                <a:lnTo>
                  <a:pt x="5189" y="1048"/>
                </a:lnTo>
                <a:lnTo>
                  <a:pt x="5301" y="1108"/>
                </a:lnTo>
                <a:lnTo>
                  <a:pt x="5436" y="1303"/>
                </a:lnTo>
                <a:lnTo>
                  <a:pt x="5617" y="1280"/>
                </a:lnTo>
                <a:lnTo>
                  <a:pt x="5728" y="1340"/>
                </a:lnTo>
                <a:lnTo>
                  <a:pt x="5858" y="1411"/>
                </a:lnTo>
                <a:lnTo>
                  <a:pt x="5863" y="1581"/>
                </a:lnTo>
                <a:lnTo>
                  <a:pt x="5822" y="1655"/>
                </a:lnTo>
                <a:lnTo>
                  <a:pt x="5932" y="2028"/>
                </a:lnTo>
                <a:lnTo>
                  <a:pt x="6044" y="2089"/>
                </a:lnTo>
                <a:lnTo>
                  <a:pt x="6245" y="2029"/>
                </a:lnTo>
                <a:lnTo>
                  <a:pt x="6461" y="2074"/>
                </a:lnTo>
                <a:lnTo>
                  <a:pt x="6249" y="1887"/>
                </a:lnTo>
                <a:lnTo>
                  <a:pt x="6477" y="1601"/>
                </a:lnTo>
                <a:lnTo>
                  <a:pt x="6175" y="1269"/>
                </a:lnTo>
                <a:lnTo>
                  <a:pt x="6306" y="1028"/>
                </a:lnTo>
                <a:lnTo>
                  <a:pt x="6291" y="611"/>
                </a:lnTo>
                <a:lnTo>
                  <a:pt x="6262" y="356"/>
                </a:lnTo>
                <a:lnTo>
                  <a:pt x="6523" y="184"/>
                </a:lnTo>
                <a:lnTo>
                  <a:pt x="6764" y="315"/>
                </a:lnTo>
                <a:lnTo>
                  <a:pt x="7054" y="401"/>
                </a:lnTo>
                <a:lnTo>
                  <a:pt x="7507" y="141"/>
                </a:lnTo>
                <a:lnTo>
                  <a:pt x="7785" y="74"/>
                </a:lnTo>
                <a:lnTo>
                  <a:pt x="8115" y="85"/>
                </a:lnTo>
                <a:lnTo>
                  <a:pt x="8402" y="0"/>
                </a:lnTo>
                <a:lnTo>
                  <a:pt x="8473" y="134"/>
                </a:lnTo>
                <a:lnTo>
                  <a:pt x="8955" y="132"/>
                </a:lnTo>
                <a:lnTo>
                  <a:pt x="8918" y="377"/>
                </a:lnTo>
                <a:lnTo>
                  <a:pt x="9326" y="645"/>
                </a:lnTo>
                <a:lnTo>
                  <a:pt x="9346" y="920"/>
                </a:lnTo>
                <a:lnTo>
                  <a:pt x="9372" y="1006"/>
                </a:lnTo>
                <a:lnTo>
                  <a:pt x="9687" y="1178"/>
                </a:lnTo>
                <a:lnTo>
                  <a:pt x="9943" y="1461"/>
                </a:lnTo>
                <a:lnTo>
                  <a:pt x="10129" y="1562"/>
                </a:lnTo>
                <a:lnTo>
                  <a:pt x="10214" y="1536"/>
                </a:lnTo>
                <a:lnTo>
                  <a:pt x="10460" y="1525"/>
                </a:lnTo>
                <a:lnTo>
                  <a:pt x="10590" y="1595"/>
                </a:lnTo>
                <a:lnTo>
                  <a:pt x="10858" y="1812"/>
                </a:lnTo>
                <a:lnTo>
                  <a:pt x="10913" y="1843"/>
                </a:lnTo>
                <a:close/>
                <a:moveTo>
                  <a:pt x="2034" y="6697"/>
                </a:moveTo>
                <a:lnTo>
                  <a:pt x="1937" y="6475"/>
                </a:lnTo>
                <a:lnTo>
                  <a:pt x="1703" y="6373"/>
                </a:lnTo>
                <a:lnTo>
                  <a:pt x="1584" y="6284"/>
                </a:lnTo>
                <a:lnTo>
                  <a:pt x="1396" y="6230"/>
                </a:lnTo>
                <a:lnTo>
                  <a:pt x="1055" y="6238"/>
                </a:lnTo>
                <a:lnTo>
                  <a:pt x="719" y="6104"/>
                </a:lnTo>
                <a:lnTo>
                  <a:pt x="153" y="5773"/>
                </a:lnTo>
                <a:lnTo>
                  <a:pt x="20" y="5796"/>
                </a:lnTo>
                <a:lnTo>
                  <a:pt x="0" y="5834"/>
                </a:lnTo>
                <a:lnTo>
                  <a:pt x="52" y="5959"/>
                </a:lnTo>
                <a:lnTo>
                  <a:pt x="256" y="6069"/>
                </a:lnTo>
                <a:lnTo>
                  <a:pt x="468" y="6256"/>
                </a:lnTo>
                <a:lnTo>
                  <a:pt x="580" y="6317"/>
                </a:lnTo>
                <a:lnTo>
                  <a:pt x="815" y="6372"/>
                </a:lnTo>
                <a:lnTo>
                  <a:pt x="870" y="6402"/>
                </a:lnTo>
                <a:lnTo>
                  <a:pt x="1297" y="6634"/>
                </a:lnTo>
                <a:lnTo>
                  <a:pt x="1532" y="6689"/>
                </a:lnTo>
                <a:lnTo>
                  <a:pt x="1617" y="6710"/>
                </a:lnTo>
                <a:lnTo>
                  <a:pt x="1877" y="6851"/>
                </a:lnTo>
                <a:lnTo>
                  <a:pt x="1963" y="6826"/>
                </a:lnTo>
                <a:lnTo>
                  <a:pt x="2034" y="6697"/>
                </a:lnTo>
                <a:close/>
                <a:moveTo>
                  <a:pt x="5797" y="7294"/>
                </a:moveTo>
                <a:lnTo>
                  <a:pt x="5550" y="7304"/>
                </a:lnTo>
                <a:lnTo>
                  <a:pt x="5354" y="7534"/>
                </a:lnTo>
                <a:lnTo>
                  <a:pt x="5097" y="7563"/>
                </a:lnTo>
                <a:lnTo>
                  <a:pt x="4911" y="7462"/>
                </a:lnTo>
                <a:lnTo>
                  <a:pt x="4795" y="7544"/>
                </a:lnTo>
                <a:lnTo>
                  <a:pt x="4724" y="7674"/>
                </a:lnTo>
                <a:lnTo>
                  <a:pt x="4735" y="7921"/>
                </a:lnTo>
                <a:lnTo>
                  <a:pt x="4952" y="7965"/>
                </a:lnTo>
                <a:lnTo>
                  <a:pt x="5097" y="7876"/>
                </a:lnTo>
                <a:lnTo>
                  <a:pt x="5538" y="7947"/>
                </a:lnTo>
                <a:lnTo>
                  <a:pt x="5751" y="7821"/>
                </a:lnTo>
                <a:lnTo>
                  <a:pt x="5766" y="7661"/>
                </a:lnTo>
                <a:lnTo>
                  <a:pt x="5922" y="7505"/>
                </a:lnTo>
                <a:lnTo>
                  <a:pt x="5983" y="7394"/>
                </a:lnTo>
                <a:lnTo>
                  <a:pt x="5927" y="7363"/>
                </a:lnTo>
                <a:lnTo>
                  <a:pt x="5797" y="7294"/>
                </a:lnTo>
                <a:close/>
                <a:moveTo>
                  <a:pt x="2181" y="3096"/>
                </a:moveTo>
                <a:lnTo>
                  <a:pt x="2064" y="3178"/>
                </a:lnTo>
                <a:lnTo>
                  <a:pt x="2120" y="3473"/>
                </a:lnTo>
                <a:lnTo>
                  <a:pt x="2305" y="3621"/>
                </a:lnTo>
                <a:lnTo>
                  <a:pt x="2416" y="3682"/>
                </a:lnTo>
                <a:lnTo>
                  <a:pt x="2637" y="3584"/>
                </a:lnTo>
                <a:lnTo>
                  <a:pt x="2578" y="3384"/>
                </a:lnTo>
                <a:lnTo>
                  <a:pt x="2336" y="3253"/>
                </a:lnTo>
                <a:lnTo>
                  <a:pt x="2291" y="3157"/>
                </a:lnTo>
                <a:lnTo>
                  <a:pt x="2181" y="3096"/>
                </a:lnTo>
                <a:close/>
                <a:moveTo>
                  <a:pt x="3293" y="1175"/>
                </a:moveTo>
                <a:lnTo>
                  <a:pt x="3249" y="1391"/>
                </a:lnTo>
                <a:lnTo>
                  <a:pt x="3178" y="1521"/>
                </a:lnTo>
                <a:lnTo>
                  <a:pt x="3212" y="1636"/>
                </a:lnTo>
                <a:lnTo>
                  <a:pt x="3398" y="1737"/>
                </a:lnTo>
                <a:lnTo>
                  <a:pt x="3383" y="1897"/>
                </a:lnTo>
                <a:lnTo>
                  <a:pt x="3584" y="1838"/>
                </a:lnTo>
                <a:lnTo>
                  <a:pt x="3535" y="1617"/>
                </a:lnTo>
                <a:lnTo>
                  <a:pt x="3424" y="1245"/>
                </a:lnTo>
                <a:lnTo>
                  <a:pt x="3349" y="1205"/>
                </a:lnTo>
                <a:lnTo>
                  <a:pt x="3293" y="1175"/>
                </a:lnTo>
                <a:close/>
              </a:path>
            </a:pathLst>
          </a:custGeom>
          <a:solidFill>
            <a:srgbClr val="669900"/>
          </a:solidFill>
          <a:ln w="28575" cmpd="sng">
            <a:solidFill>
              <a:schemeClr val="bg1"/>
            </a:solidFill>
            <a:round/>
            <a:headEnd/>
            <a:tailEnd/>
          </a:ln>
        </p:spPr>
        <p:txBody>
          <a:bodyPr/>
          <a:lstStyle/>
          <a:p>
            <a:endParaRPr lang="en-US"/>
          </a:p>
        </p:txBody>
      </p:sp>
      <p:grpSp>
        <p:nvGrpSpPr>
          <p:cNvPr id="3" name="Group 71"/>
          <p:cNvGrpSpPr>
            <a:grpSpLocks/>
          </p:cNvGrpSpPr>
          <p:nvPr/>
        </p:nvGrpSpPr>
        <p:grpSpPr bwMode="auto">
          <a:xfrm>
            <a:off x="3098800" y="5659438"/>
            <a:ext cx="1416050" cy="892175"/>
            <a:chOff x="1661" y="3362"/>
            <a:chExt cx="756" cy="444"/>
          </a:xfrm>
        </p:grpSpPr>
        <p:sp>
          <p:nvSpPr>
            <p:cNvPr id="319560" name="Freeform 72"/>
            <p:cNvSpPr>
              <a:spLocks/>
            </p:cNvSpPr>
            <p:nvPr/>
          </p:nvSpPr>
          <p:spPr bwMode="auto">
            <a:xfrm>
              <a:off x="2261" y="3609"/>
              <a:ext cx="156" cy="197"/>
            </a:xfrm>
            <a:custGeom>
              <a:avLst/>
              <a:gdLst/>
              <a:ahLst/>
              <a:cxnLst>
                <a:cxn ang="0">
                  <a:pos x="434" y="237"/>
                </a:cxn>
                <a:cxn ang="0">
                  <a:pos x="552" y="631"/>
                </a:cxn>
                <a:cxn ang="0">
                  <a:pos x="552" y="1024"/>
                </a:cxn>
                <a:cxn ang="0">
                  <a:pos x="158" y="1261"/>
                </a:cxn>
                <a:cxn ang="0">
                  <a:pos x="0" y="1537"/>
                </a:cxn>
                <a:cxn ang="0">
                  <a:pos x="0" y="1930"/>
                </a:cxn>
                <a:cxn ang="0">
                  <a:pos x="276" y="2088"/>
                </a:cxn>
                <a:cxn ang="0">
                  <a:pos x="276" y="2482"/>
                </a:cxn>
                <a:cxn ang="0">
                  <a:pos x="158" y="3388"/>
                </a:cxn>
                <a:cxn ang="0">
                  <a:pos x="158" y="3546"/>
                </a:cxn>
                <a:cxn ang="0">
                  <a:pos x="828" y="3939"/>
                </a:cxn>
                <a:cxn ang="0">
                  <a:pos x="1222" y="4333"/>
                </a:cxn>
                <a:cxn ang="0">
                  <a:pos x="1458" y="3781"/>
                </a:cxn>
                <a:cxn ang="0">
                  <a:pos x="1971" y="3269"/>
                </a:cxn>
                <a:cxn ang="0">
                  <a:pos x="3035" y="2600"/>
                </a:cxn>
                <a:cxn ang="0">
                  <a:pos x="3429" y="2324"/>
                </a:cxn>
                <a:cxn ang="0">
                  <a:pos x="3429" y="2207"/>
                </a:cxn>
                <a:cxn ang="0">
                  <a:pos x="3154" y="1694"/>
                </a:cxn>
                <a:cxn ang="0">
                  <a:pos x="2917" y="1418"/>
                </a:cxn>
                <a:cxn ang="0">
                  <a:pos x="2917" y="1143"/>
                </a:cxn>
                <a:cxn ang="0">
                  <a:pos x="2286" y="631"/>
                </a:cxn>
                <a:cxn ang="0">
                  <a:pos x="1616" y="237"/>
                </a:cxn>
                <a:cxn ang="0">
                  <a:pos x="670" y="0"/>
                </a:cxn>
                <a:cxn ang="0">
                  <a:pos x="434" y="237"/>
                </a:cxn>
              </a:cxnLst>
              <a:rect l="0" t="0" r="r" b="b"/>
              <a:pathLst>
                <a:path w="3429" h="4333">
                  <a:moveTo>
                    <a:pt x="434" y="237"/>
                  </a:moveTo>
                  <a:lnTo>
                    <a:pt x="552" y="631"/>
                  </a:lnTo>
                  <a:lnTo>
                    <a:pt x="552" y="1024"/>
                  </a:lnTo>
                  <a:lnTo>
                    <a:pt x="158" y="1261"/>
                  </a:lnTo>
                  <a:lnTo>
                    <a:pt x="0" y="1537"/>
                  </a:lnTo>
                  <a:lnTo>
                    <a:pt x="0" y="1930"/>
                  </a:lnTo>
                  <a:lnTo>
                    <a:pt x="276" y="2088"/>
                  </a:lnTo>
                  <a:lnTo>
                    <a:pt x="276" y="2482"/>
                  </a:lnTo>
                  <a:lnTo>
                    <a:pt x="158" y="3388"/>
                  </a:lnTo>
                  <a:lnTo>
                    <a:pt x="158" y="3546"/>
                  </a:lnTo>
                  <a:lnTo>
                    <a:pt x="828" y="3939"/>
                  </a:lnTo>
                  <a:lnTo>
                    <a:pt x="1222" y="4333"/>
                  </a:lnTo>
                  <a:lnTo>
                    <a:pt x="1458" y="3781"/>
                  </a:lnTo>
                  <a:lnTo>
                    <a:pt x="1971" y="3269"/>
                  </a:lnTo>
                  <a:lnTo>
                    <a:pt x="3035" y="2600"/>
                  </a:lnTo>
                  <a:lnTo>
                    <a:pt x="3429" y="2324"/>
                  </a:lnTo>
                  <a:lnTo>
                    <a:pt x="3429" y="2207"/>
                  </a:lnTo>
                  <a:lnTo>
                    <a:pt x="3154" y="1694"/>
                  </a:lnTo>
                  <a:lnTo>
                    <a:pt x="2917" y="1418"/>
                  </a:lnTo>
                  <a:lnTo>
                    <a:pt x="2917" y="1143"/>
                  </a:lnTo>
                  <a:lnTo>
                    <a:pt x="2286" y="631"/>
                  </a:lnTo>
                  <a:lnTo>
                    <a:pt x="1616" y="237"/>
                  </a:lnTo>
                  <a:lnTo>
                    <a:pt x="670" y="0"/>
                  </a:lnTo>
                  <a:lnTo>
                    <a:pt x="434" y="237"/>
                  </a:lnTo>
                  <a:close/>
                </a:path>
              </a:pathLst>
            </a:custGeom>
            <a:solidFill>
              <a:srgbClr val="FFBF3F"/>
            </a:solidFill>
            <a:ln w="28575" cmpd="sng">
              <a:solidFill>
                <a:schemeClr val="bg1"/>
              </a:solidFill>
              <a:round/>
              <a:headEnd/>
              <a:tailEnd/>
            </a:ln>
          </p:spPr>
          <p:txBody>
            <a:bodyPr/>
            <a:lstStyle/>
            <a:p>
              <a:endParaRPr lang="en-US"/>
            </a:p>
          </p:txBody>
        </p:sp>
        <p:sp>
          <p:nvSpPr>
            <p:cNvPr id="319561" name="Freeform 73"/>
            <p:cNvSpPr>
              <a:spLocks/>
            </p:cNvSpPr>
            <p:nvPr/>
          </p:nvSpPr>
          <p:spPr bwMode="auto">
            <a:xfrm>
              <a:off x="2172" y="3505"/>
              <a:ext cx="89" cy="61"/>
            </a:xfrm>
            <a:custGeom>
              <a:avLst/>
              <a:gdLst/>
              <a:ahLst/>
              <a:cxnLst>
                <a:cxn ang="0">
                  <a:pos x="0" y="393"/>
                </a:cxn>
                <a:cxn ang="0">
                  <a:pos x="512" y="551"/>
                </a:cxn>
                <a:cxn ang="0">
                  <a:pos x="669" y="788"/>
                </a:cxn>
                <a:cxn ang="0">
                  <a:pos x="946" y="1182"/>
                </a:cxn>
                <a:cxn ang="0">
                  <a:pos x="1182" y="1339"/>
                </a:cxn>
                <a:cxn ang="0">
                  <a:pos x="1734" y="1063"/>
                </a:cxn>
                <a:cxn ang="0">
                  <a:pos x="1852" y="945"/>
                </a:cxn>
                <a:cxn ang="0">
                  <a:pos x="1970" y="670"/>
                </a:cxn>
                <a:cxn ang="0">
                  <a:pos x="1458" y="276"/>
                </a:cxn>
                <a:cxn ang="0">
                  <a:pos x="1063" y="118"/>
                </a:cxn>
                <a:cxn ang="0">
                  <a:pos x="669" y="118"/>
                </a:cxn>
                <a:cxn ang="0">
                  <a:pos x="394" y="0"/>
                </a:cxn>
                <a:cxn ang="0">
                  <a:pos x="275" y="0"/>
                </a:cxn>
                <a:cxn ang="0">
                  <a:pos x="157" y="118"/>
                </a:cxn>
                <a:cxn ang="0">
                  <a:pos x="0" y="393"/>
                </a:cxn>
              </a:cxnLst>
              <a:rect l="0" t="0" r="r" b="b"/>
              <a:pathLst>
                <a:path w="1970" h="1339">
                  <a:moveTo>
                    <a:pt x="0" y="393"/>
                  </a:moveTo>
                  <a:lnTo>
                    <a:pt x="512" y="551"/>
                  </a:lnTo>
                  <a:lnTo>
                    <a:pt x="669" y="788"/>
                  </a:lnTo>
                  <a:lnTo>
                    <a:pt x="946" y="1182"/>
                  </a:lnTo>
                  <a:lnTo>
                    <a:pt x="1182" y="1339"/>
                  </a:lnTo>
                  <a:lnTo>
                    <a:pt x="1734" y="1063"/>
                  </a:lnTo>
                  <a:lnTo>
                    <a:pt x="1852" y="945"/>
                  </a:lnTo>
                  <a:lnTo>
                    <a:pt x="1970" y="670"/>
                  </a:lnTo>
                  <a:lnTo>
                    <a:pt x="1458" y="276"/>
                  </a:lnTo>
                  <a:lnTo>
                    <a:pt x="1063" y="118"/>
                  </a:lnTo>
                  <a:lnTo>
                    <a:pt x="669" y="118"/>
                  </a:lnTo>
                  <a:lnTo>
                    <a:pt x="394" y="0"/>
                  </a:lnTo>
                  <a:lnTo>
                    <a:pt x="275" y="0"/>
                  </a:lnTo>
                  <a:lnTo>
                    <a:pt x="157" y="118"/>
                  </a:lnTo>
                  <a:lnTo>
                    <a:pt x="0" y="393"/>
                  </a:lnTo>
                  <a:close/>
                </a:path>
              </a:pathLst>
            </a:custGeom>
            <a:solidFill>
              <a:srgbClr val="FFBF3F"/>
            </a:solidFill>
            <a:ln w="28575" cmpd="sng">
              <a:solidFill>
                <a:schemeClr val="bg1"/>
              </a:solidFill>
              <a:round/>
              <a:headEnd/>
              <a:tailEnd/>
            </a:ln>
          </p:spPr>
          <p:txBody>
            <a:bodyPr/>
            <a:lstStyle/>
            <a:p>
              <a:endParaRPr lang="en-US"/>
            </a:p>
          </p:txBody>
        </p:sp>
        <p:sp>
          <p:nvSpPr>
            <p:cNvPr id="319562" name="Freeform 74"/>
            <p:cNvSpPr>
              <a:spLocks/>
            </p:cNvSpPr>
            <p:nvPr/>
          </p:nvSpPr>
          <p:spPr bwMode="auto">
            <a:xfrm>
              <a:off x="2172" y="3566"/>
              <a:ext cx="30" cy="23"/>
            </a:xfrm>
            <a:custGeom>
              <a:avLst/>
              <a:gdLst/>
              <a:ahLst/>
              <a:cxnLst>
                <a:cxn ang="0">
                  <a:pos x="512" y="0"/>
                </a:cxn>
                <a:cxn ang="0">
                  <a:pos x="275" y="0"/>
                </a:cxn>
                <a:cxn ang="0">
                  <a:pos x="157" y="118"/>
                </a:cxn>
                <a:cxn ang="0">
                  <a:pos x="0" y="237"/>
                </a:cxn>
                <a:cxn ang="0">
                  <a:pos x="0" y="512"/>
                </a:cxn>
                <a:cxn ang="0">
                  <a:pos x="275" y="395"/>
                </a:cxn>
                <a:cxn ang="0">
                  <a:pos x="512" y="395"/>
                </a:cxn>
                <a:cxn ang="0">
                  <a:pos x="669" y="395"/>
                </a:cxn>
                <a:cxn ang="0">
                  <a:pos x="669" y="237"/>
                </a:cxn>
                <a:cxn ang="0">
                  <a:pos x="512" y="0"/>
                </a:cxn>
              </a:cxnLst>
              <a:rect l="0" t="0" r="r" b="b"/>
              <a:pathLst>
                <a:path w="669" h="512">
                  <a:moveTo>
                    <a:pt x="512" y="0"/>
                  </a:moveTo>
                  <a:lnTo>
                    <a:pt x="275" y="0"/>
                  </a:lnTo>
                  <a:lnTo>
                    <a:pt x="157" y="118"/>
                  </a:lnTo>
                  <a:lnTo>
                    <a:pt x="0" y="237"/>
                  </a:lnTo>
                  <a:lnTo>
                    <a:pt x="0" y="512"/>
                  </a:lnTo>
                  <a:lnTo>
                    <a:pt x="275" y="395"/>
                  </a:lnTo>
                  <a:lnTo>
                    <a:pt x="512" y="395"/>
                  </a:lnTo>
                  <a:lnTo>
                    <a:pt x="669" y="395"/>
                  </a:lnTo>
                  <a:lnTo>
                    <a:pt x="669" y="237"/>
                  </a:lnTo>
                  <a:lnTo>
                    <a:pt x="512" y="0"/>
                  </a:lnTo>
                  <a:close/>
                </a:path>
              </a:pathLst>
            </a:custGeom>
            <a:solidFill>
              <a:srgbClr val="FFBF3F"/>
            </a:solidFill>
            <a:ln w="28575" cmpd="sng">
              <a:solidFill>
                <a:schemeClr val="bg1"/>
              </a:solidFill>
              <a:round/>
              <a:headEnd/>
              <a:tailEnd/>
            </a:ln>
          </p:spPr>
          <p:txBody>
            <a:bodyPr/>
            <a:lstStyle/>
            <a:p>
              <a:endParaRPr lang="en-US"/>
            </a:p>
          </p:txBody>
        </p:sp>
        <p:sp>
          <p:nvSpPr>
            <p:cNvPr id="319563" name="Freeform 75"/>
            <p:cNvSpPr>
              <a:spLocks/>
            </p:cNvSpPr>
            <p:nvPr/>
          </p:nvSpPr>
          <p:spPr bwMode="auto">
            <a:xfrm>
              <a:off x="2123" y="3518"/>
              <a:ext cx="36" cy="36"/>
            </a:xfrm>
            <a:custGeom>
              <a:avLst/>
              <a:gdLst/>
              <a:ahLst/>
              <a:cxnLst>
                <a:cxn ang="0">
                  <a:pos x="0" y="117"/>
                </a:cxn>
                <a:cxn ang="0">
                  <a:pos x="0" y="275"/>
                </a:cxn>
                <a:cxn ang="0">
                  <a:pos x="158" y="394"/>
                </a:cxn>
                <a:cxn ang="0">
                  <a:pos x="276" y="669"/>
                </a:cxn>
                <a:cxn ang="0">
                  <a:pos x="513" y="787"/>
                </a:cxn>
                <a:cxn ang="0">
                  <a:pos x="788" y="787"/>
                </a:cxn>
                <a:cxn ang="0">
                  <a:pos x="788" y="512"/>
                </a:cxn>
                <a:cxn ang="0">
                  <a:pos x="788" y="394"/>
                </a:cxn>
                <a:cxn ang="0">
                  <a:pos x="671" y="117"/>
                </a:cxn>
                <a:cxn ang="0">
                  <a:pos x="276" y="0"/>
                </a:cxn>
                <a:cxn ang="0">
                  <a:pos x="0" y="117"/>
                </a:cxn>
              </a:cxnLst>
              <a:rect l="0" t="0" r="r" b="b"/>
              <a:pathLst>
                <a:path w="788" h="787">
                  <a:moveTo>
                    <a:pt x="0" y="117"/>
                  </a:moveTo>
                  <a:lnTo>
                    <a:pt x="0" y="275"/>
                  </a:lnTo>
                  <a:lnTo>
                    <a:pt x="158" y="394"/>
                  </a:lnTo>
                  <a:lnTo>
                    <a:pt x="276" y="669"/>
                  </a:lnTo>
                  <a:lnTo>
                    <a:pt x="513" y="787"/>
                  </a:lnTo>
                  <a:lnTo>
                    <a:pt x="788" y="787"/>
                  </a:lnTo>
                  <a:lnTo>
                    <a:pt x="788" y="512"/>
                  </a:lnTo>
                  <a:lnTo>
                    <a:pt x="788" y="394"/>
                  </a:lnTo>
                  <a:lnTo>
                    <a:pt x="671" y="117"/>
                  </a:lnTo>
                  <a:lnTo>
                    <a:pt x="276" y="0"/>
                  </a:lnTo>
                  <a:lnTo>
                    <a:pt x="0" y="117"/>
                  </a:lnTo>
                  <a:close/>
                </a:path>
              </a:pathLst>
            </a:custGeom>
            <a:solidFill>
              <a:srgbClr val="FFBF3F"/>
            </a:solidFill>
            <a:ln w="28575" cmpd="sng">
              <a:solidFill>
                <a:schemeClr val="bg1"/>
              </a:solidFill>
              <a:round/>
              <a:headEnd/>
              <a:tailEnd/>
            </a:ln>
          </p:spPr>
          <p:txBody>
            <a:bodyPr/>
            <a:lstStyle/>
            <a:p>
              <a:endParaRPr lang="en-US"/>
            </a:p>
          </p:txBody>
        </p:sp>
        <p:sp>
          <p:nvSpPr>
            <p:cNvPr id="319564" name="Freeform 76"/>
            <p:cNvSpPr>
              <a:spLocks/>
            </p:cNvSpPr>
            <p:nvPr/>
          </p:nvSpPr>
          <p:spPr bwMode="auto">
            <a:xfrm>
              <a:off x="2077" y="3482"/>
              <a:ext cx="95" cy="36"/>
            </a:xfrm>
            <a:custGeom>
              <a:avLst/>
              <a:gdLst/>
              <a:ahLst/>
              <a:cxnLst>
                <a:cxn ang="0">
                  <a:pos x="394" y="118"/>
                </a:cxn>
                <a:cxn ang="0">
                  <a:pos x="119" y="276"/>
                </a:cxn>
                <a:cxn ang="0">
                  <a:pos x="0" y="512"/>
                </a:cxn>
                <a:cxn ang="0">
                  <a:pos x="0" y="788"/>
                </a:cxn>
                <a:cxn ang="0">
                  <a:pos x="237" y="512"/>
                </a:cxn>
                <a:cxn ang="0">
                  <a:pos x="789" y="512"/>
                </a:cxn>
                <a:cxn ang="0">
                  <a:pos x="1301" y="393"/>
                </a:cxn>
                <a:cxn ang="0">
                  <a:pos x="1696" y="393"/>
                </a:cxn>
                <a:cxn ang="0">
                  <a:pos x="1971" y="276"/>
                </a:cxn>
                <a:cxn ang="0">
                  <a:pos x="2090" y="118"/>
                </a:cxn>
                <a:cxn ang="0">
                  <a:pos x="1971" y="0"/>
                </a:cxn>
                <a:cxn ang="0">
                  <a:pos x="1301" y="0"/>
                </a:cxn>
                <a:cxn ang="0">
                  <a:pos x="946" y="118"/>
                </a:cxn>
                <a:cxn ang="0">
                  <a:pos x="671" y="118"/>
                </a:cxn>
                <a:cxn ang="0">
                  <a:pos x="394" y="118"/>
                </a:cxn>
              </a:cxnLst>
              <a:rect l="0" t="0" r="r" b="b"/>
              <a:pathLst>
                <a:path w="2090" h="788">
                  <a:moveTo>
                    <a:pt x="394" y="118"/>
                  </a:moveTo>
                  <a:lnTo>
                    <a:pt x="119" y="276"/>
                  </a:lnTo>
                  <a:lnTo>
                    <a:pt x="0" y="512"/>
                  </a:lnTo>
                  <a:lnTo>
                    <a:pt x="0" y="788"/>
                  </a:lnTo>
                  <a:lnTo>
                    <a:pt x="237" y="512"/>
                  </a:lnTo>
                  <a:lnTo>
                    <a:pt x="789" y="512"/>
                  </a:lnTo>
                  <a:lnTo>
                    <a:pt x="1301" y="393"/>
                  </a:lnTo>
                  <a:lnTo>
                    <a:pt x="1696" y="393"/>
                  </a:lnTo>
                  <a:lnTo>
                    <a:pt x="1971" y="276"/>
                  </a:lnTo>
                  <a:lnTo>
                    <a:pt x="2090" y="118"/>
                  </a:lnTo>
                  <a:lnTo>
                    <a:pt x="1971" y="0"/>
                  </a:lnTo>
                  <a:lnTo>
                    <a:pt x="1301" y="0"/>
                  </a:lnTo>
                  <a:lnTo>
                    <a:pt x="946" y="118"/>
                  </a:lnTo>
                  <a:lnTo>
                    <a:pt x="671" y="118"/>
                  </a:lnTo>
                  <a:lnTo>
                    <a:pt x="394" y="118"/>
                  </a:lnTo>
                  <a:close/>
                </a:path>
              </a:pathLst>
            </a:custGeom>
            <a:solidFill>
              <a:srgbClr val="FFBF3F"/>
            </a:solidFill>
            <a:ln w="28575" cmpd="sng">
              <a:solidFill>
                <a:schemeClr val="bg1"/>
              </a:solidFill>
              <a:round/>
              <a:headEnd/>
              <a:tailEnd/>
            </a:ln>
          </p:spPr>
          <p:txBody>
            <a:bodyPr/>
            <a:lstStyle/>
            <a:p>
              <a:endParaRPr lang="en-US"/>
            </a:p>
          </p:txBody>
        </p:sp>
        <p:sp>
          <p:nvSpPr>
            <p:cNvPr id="319565" name="Freeform 77"/>
            <p:cNvSpPr>
              <a:spLocks/>
            </p:cNvSpPr>
            <p:nvPr/>
          </p:nvSpPr>
          <p:spPr bwMode="auto">
            <a:xfrm>
              <a:off x="1962" y="3421"/>
              <a:ext cx="79" cy="61"/>
            </a:xfrm>
            <a:custGeom>
              <a:avLst/>
              <a:gdLst/>
              <a:ahLst/>
              <a:cxnLst>
                <a:cxn ang="0">
                  <a:pos x="669" y="0"/>
                </a:cxn>
                <a:cxn ang="0">
                  <a:pos x="669" y="118"/>
                </a:cxn>
                <a:cxn ang="0">
                  <a:pos x="275" y="393"/>
                </a:cxn>
                <a:cxn ang="0">
                  <a:pos x="0" y="512"/>
                </a:cxn>
                <a:cxn ang="0">
                  <a:pos x="157" y="512"/>
                </a:cxn>
                <a:cxn ang="0">
                  <a:pos x="275" y="1063"/>
                </a:cxn>
                <a:cxn ang="0">
                  <a:pos x="551" y="1339"/>
                </a:cxn>
                <a:cxn ang="0">
                  <a:pos x="669" y="1339"/>
                </a:cxn>
                <a:cxn ang="0">
                  <a:pos x="906" y="1182"/>
                </a:cxn>
                <a:cxn ang="0">
                  <a:pos x="1063" y="1182"/>
                </a:cxn>
                <a:cxn ang="0">
                  <a:pos x="1340" y="1339"/>
                </a:cxn>
                <a:cxn ang="0">
                  <a:pos x="1458" y="1182"/>
                </a:cxn>
                <a:cxn ang="0">
                  <a:pos x="1575" y="1182"/>
                </a:cxn>
                <a:cxn ang="0">
                  <a:pos x="1734" y="1063"/>
                </a:cxn>
                <a:cxn ang="0">
                  <a:pos x="1575" y="788"/>
                </a:cxn>
                <a:cxn ang="0">
                  <a:pos x="1340" y="512"/>
                </a:cxn>
                <a:cxn ang="0">
                  <a:pos x="1063" y="118"/>
                </a:cxn>
                <a:cxn ang="0">
                  <a:pos x="906" y="0"/>
                </a:cxn>
                <a:cxn ang="0">
                  <a:pos x="669" y="0"/>
                </a:cxn>
              </a:cxnLst>
              <a:rect l="0" t="0" r="r" b="b"/>
              <a:pathLst>
                <a:path w="1734" h="1339">
                  <a:moveTo>
                    <a:pt x="669" y="0"/>
                  </a:moveTo>
                  <a:lnTo>
                    <a:pt x="669" y="118"/>
                  </a:lnTo>
                  <a:lnTo>
                    <a:pt x="275" y="393"/>
                  </a:lnTo>
                  <a:lnTo>
                    <a:pt x="0" y="512"/>
                  </a:lnTo>
                  <a:lnTo>
                    <a:pt x="157" y="512"/>
                  </a:lnTo>
                  <a:lnTo>
                    <a:pt x="275" y="1063"/>
                  </a:lnTo>
                  <a:lnTo>
                    <a:pt x="551" y="1339"/>
                  </a:lnTo>
                  <a:lnTo>
                    <a:pt x="669" y="1339"/>
                  </a:lnTo>
                  <a:lnTo>
                    <a:pt x="906" y="1182"/>
                  </a:lnTo>
                  <a:lnTo>
                    <a:pt x="1063" y="1182"/>
                  </a:lnTo>
                  <a:lnTo>
                    <a:pt x="1340" y="1339"/>
                  </a:lnTo>
                  <a:lnTo>
                    <a:pt x="1458" y="1182"/>
                  </a:lnTo>
                  <a:lnTo>
                    <a:pt x="1575" y="1182"/>
                  </a:lnTo>
                  <a:lnTo>
                    <a:pt x="1734" y="1063"/>
                  </a:lnTo>
                  <a:lnTo>
                    <a:pt x="1575" y="788"/>
                  </a:lnTo>
                  <a:lnTo>
                    <a:pt x="1340" y="512"/>
                  </a:lnTo>
                  <a:lnTo>
                    <a:pt x="1063" y="118"/>
                  </a:lnTo>
                  <a:lnTo>
                    <a:pt x="906" y="0"/>
                  </a:lnTo>
                  <a:lnTo>
                    <a:pt x="669" y="0"/>
                  </a:lnTo>
                  <a:close/>
                </a:path>
              </a:pathLst>
            </a:custGeom>
            <a:solidFill>
              <a:srgbClr val="FFBF3F"/>
            </a:solidFill>
            <a:ln w="28575" cmpd="sng">
              <a:solidFill>
                <a:schemeClr val="bg1"/>
              </a:solidFill>
              <a:round/>
              <a:headEnd/>
              <a:tailEnd/>
            </a:ln>
          </p:spPr>
          <p:txBody>
            <a:bodyPr/>
            <a:lstStyle/>
            <a:p>
              <a:endParaRPr lang="en-US"/>
            </a:p>
          </p:txBody>
        </p:sp>
        <p:sp>
          <p:nvSpPr>
            <p:cNvPr id="319566" name="Freeform 78"/>
            <p:cNvSpPr>
              <a:spLocks/>
            </p:cNvSpPr>
            <p:nvPr/>
          </p:nvSpPr>
          <p:spPr bwMode="auto">
            <a:xfrm>
              <a:off x="1772" y="3362"/>
              <a:ext cx="72" cy="54"/>
            </a:xfrm>
            <a:custGeom>
              <a:avLst/>
              <a:gdLst/>
              <a:ahLst/>
              <a:cxnLst>
                <a:cxn ang="0">
                  <a:pos x="0" y="512"/>
                </a:cxn>
                <a:cxn ang="0">
                  <a:pos x="0" y="787"/>
                </a:cxn>
                <a:cxn ang="0">
                  <a:pos x="118" y="787"/>
                </a:cxn>
                <a:cxn ang="0">
                  <a:pos x="394" y="787"/>
                </a:cxn>
                <a:cxn ang="0">
                  <a:pos x="473" y="1181"/>
                </a:cxn>
                <a:cxn ang="0">
                  <a:pos x="906" y="1181"/>
                </a:cxn>
                <a:cxn ang="0">
                  <a:pos x="1182" y="1064"/>
                </a:cxn>
                <a:cxn ang="0">
                  <a:pos x="1300" y="906"/>
                </a:cxn>
                <a:cxn ang="0">
                  <a:pos x="1419" y="512"/>
                </a:cxn>
                <a:cxn ang="0">
                  <a:pos x="1576" y="237"/>
                </a:cxn>
                <a:cxn ang="0">
                  <a:pos x="1300" y="0"/>
                </a:cxn>
                <a:cxn ang="0">
                  <a:pos x="906" y="0"/>
                </a:cxn>
                <a:cxn ang="0">
                  <a:pos x="118" y="237"/>
                </a:cxn>
                <a:cxn ang="0">
                  <a:pos x="0" y="512"/>
                </a:cxn>
              </a:cxnLst>
              <a:rect l="0" t="0" r="r" b="b"/>
              <a:pathLst>
                <a:path w="1576" h="1181">
                  <a:moveTo>
                    <a:pt x="0" y="512"/>
                  </a:moveTo>
                  <a:lnTo>
                    <a:pt x="0" y="787"/>
                  </a:lnTo>
                  <a:lnTo>
                    <a:pt x="118" y="787"/>
                  </a:lnTo>
                  <a:lnTo>
                    <a:pt x="394" y="787"/>
                  </a:lnTo>
                  <a:lnTo>
                    <a:pt x="473" y="1181"/>
                  </a:lnTo>
                  <a:lnTo>
                    <a:pt x="906" y="1181"/>
                  </a:lnTo>
                  <a:lnTo>
                    <a:pt x="1182" y="1064"/>
                  </a:lnTo>
                  <a:lnTo>
                    <a:pt x="1300" y="906"/>
                  </a:lnTo>
                  <a:lnTo>
                    <a:pt x="1419" y="512"/>
                  </a:lnTo>
                  <a:lnTo>
                    <a:pt x="1576" y="237"/>
                  </a:lnTo>
                  <a:lnTo>
                    <a:pt x="1300" y="0"/>
                  </a:lnTo>
                  <a:lnTo>
                    <a:pt x="906" y="0"/>
                  </a:lnTo>
                  <a:lnTo>
                    <a:pt x="118" y="237"/>
                  </a:lnTo>
                  <a:lnTo>
                    <a:pt x="0" y="512"/>
                  </a:lnTo>
                  <a:close/>
                </a:path>
              </a:pathLst>
            </a:custGeom>
            <a:solidFill>
              <a:srgbClr val="FFBF3F"/>
            </a:solidFill>
            <a:ln w="28575" cmpd="sng">
              <a:solidFill>
                <a:schemeClr val="bg1"/>
              </a:solidFill>
              <a:round/>
              <a:headEnd/>
              <a:tailEnd/>
            </a:ln>
          </p:spPr>
          <p:txBody>
            <a:bodyPr/>
            <a:lstStyle/>
            <a:p>
              <a:endParaRPr lang="en-US"/>
            </a:p>
          </p:txBody>
        </p:sp>
        <p:sp>
          <p:nvSpPr>
            <p:cNvPr id="319567" name="Freeform 79"/>
            <p:cNvSpPr>
              <a:spLocks/>
            </p:cNvSpPr>
            <p:nvPr/>
          </p:nvSpPr>
          <p:spPr bwMode="auto">
            <a:xfrm>
              <a:off x="1709" y="3403"/>
              <a:ext cx="38" cy="36"/>
            </a:xfrm>
            <a:custGeom>
              <a:avLst/>
              <a:gdLst/>
              <a:ahLst/>
              <a:cxnLst>
                <a:cxn ang="0">
                  <a:pos x="315" y="275"/>
                </a:cxn>
                <a:cxn ang="0">
                  <a:pos x="0" y="512"/>
                </a:cxn>
                <a:cxn ang="0">
                  <a:pos x="157" y="630"/>
                </a:cxn>
                <a:cxn ang="0">
                  <a:pos x="434" y="787"/>
                </a:cxn>
                <a:cxn ang="0">
                  <a:pos x="552" y="394"/>
                </a:cxn>
                <a:cxn ang="0">
                  <a:pos x="670" y="275"/>
                </a:cxn>
                <a:cxn ang="0">
                  <a:pos x="828" y="0"/>
                </a:cxn>
                <a:cxn ang="0">
                  <a:pos x="670" y="0"/>
                </a:cxn>
                <a:cxn ang="0">
                  <a:pos x="552" y="0"/>
                </a:cxn>
                <a:cxn ang="0">
                  <a:pos x="315" y="275"/>
                </a:cxn>
              </a:cxnLst>
              <a:rect l="0" t="0" r="r" b="b"/>
              <a:pathLst>
                <a:path w="828" h="787">
                  <a:moveTo>
                    <a:pt x="315" y="275"/>
                  </a:moveTo>
                  <a:lnTo>
                    <a:pt x="0" y="512"/>
                  </a:lnTo>
                  <a:lnTo>
                    <a:pt x="157" y="630"/>
                  </a:lnTo>
                  <a:lnTo>
                    <a:pt x="434" y="787"/>
                  </a:lnTo>
                  <a:lnTo>
                    <a:pt x="552" y="394"/>
                  </a:lnTo>
                  <a:lnTo>
                    <a:pt x="670" y="275"/>
                  </a:lnTo>
                  <a:lnTo>
                    <a:pt x="828" y="0"/>
                  </a:lnTo>
                  <a:lnTo>
                    <a:pt x="670" y="0"/>
                  </a:lnTo>
                  <a:lnTo>
                    <a:pt x="552" y="0"/>
                  </a:lnTo>
                  <a:lnTo>
                    <a:pt x="315" y="275"/>
                  </a:lnTo>
                  <a:close/>
                </a:path>
              </a:pathLst>
            </a:custGeom>
            <a:solidFill>
              <a:srgbClr val="FFBF3F"/>
            </a:solidFill>
            <a:ln w="28575" cmpd="sng">
              <a:solidFill>
                <a:schemeClr val="bg1"/>
              </a:solidFill>
              <a:round/>
              <a:headEnd/>
              <a:tailEnd/>
            </a:ln>
          </p:spPr>
          <p:txBody>
            <a:bodyPr/>
            <a:lstStyle/>
            <a:p>
              <a:endParaRPr lang="en-US"/>
            </a:p>
          </p:txBody>
        </p:sp>
        <p:sp>
          <p:nvSpPr>
            <p:cNvPr id="319568" name="Freeform 80"/>
            <p:cNvSpPr>
              <a:spLocks/>
            </p:cNvSpPr>
            <p:nvPr/>
          </p:nvSpPr>
          <p:spPr bwMode="auto">
            <a:xfrm>
              <a:off x="1661" y="3444"/>
              <a:ext cx="20" cy="18"/>
            </a:xfrm>
            <a:custGeom>
              <a:avLst/>
              <a:gdLst/>
              <a:ahLst/>
              <a:cxnLst>
                <a:cxn ang="0">
                  <a:pos x="158" y="0"/>
                </a:cxn>
                <a:cxn ang="0">
                  <a:pos x="0" y="276"/>
                </a:cxn>
                <a:cxn ang="0">
                  <a:pos x="158" y="393"/>
                </a:cxn>
                <a:cxn ang="0">
                  <a:pos x="433" y="276"/>
                </a:cxn>
                <a:cxn ang="0">
                  <a:pos x="433" y="158"/>
                </a:cxn>
                <a:cxn ang="0">
                  <a:pos x="433" y="0"/>
                </a:cxn>
                <a:cxn ang="0">
                  <a:pos x="158" y="0"/>
                </a:cxn>
              </a:cxnLst>
              <a:rect l="0" t="0" r="r" b="b"/>
              <a:pathLst>
                <a:path w="433" h="393">
                  <a:moveTo>
                    <a:pt x="158" y="0"/>
                  </a:moveTo>
                  <a:lnTo>
                    <a:pt x="0" y="276"/>
                  </a:lnTo>
                  <a:lnTo>
                    <a:pt x="158" y="393"/>
                  </a:lnTo>
                  <a:lnTo>
                    <a:pt x="433" y="276"/>
                  </a:lnTo>
                  <a:lnTo>
                    <a:pt x="433" y="158"/>
                  </a:lnTo>
                  <a:lnTo>
                    <a:pt x="433" y="0"/>
                  </a:lnTo>
                  <a:lnTo>
                    <a:pt x="158" y="0"/>
                  </a:lnTo>
                  <a:close/>
                </a:path>
              </a:pathLst>
            </a:custGeom>
            <a:solidFill>
              <a:srgbClr val="FFBF3F"/>
            </a:solidFill>
            <a:ln w="28575" cmpd="sng">
              <a:solidFill>
                <a:schemeClr val="bg1"/>
              </a:solidFill>
              <a:round/>
              <a:headEnd/>
              <a:tailEnd/>
            </a:ln>
          </p:spPr>
          <p:txBody>
            <a:bodyPr/>
            <a:lstStyle/>
            <a:p>
              <a:endParaRPr lang="en-US"/>
            </a:p>
          </p:txBody>
        </p:sp>
      </p:grpSp>
      <p:sp>
        <p:nvSpPr>
          <p:cNvPr id="319569" name="Text Box 81"/>
          <p:cNvSpPr txBox="1">
            <a:spLocks noChangeArrowheads="1"/>
          </p:cNvSpPr>
          <p:nvPr/>
        </p:nvSpPr>
        <p:spPr bwMode="auto">
          <a:xfrm>
            <a:off x="1905000" y="5257800"/>
            <a:ext cx="457200" cy="244475"/>
          </a:xfrm>
          <a:prstGeom prst="rect">
            <a:avLst/>
          </a:prstGeom>
          <a:solidFill>
            <a:srgbClr val="669900"/>
          </a:solidFill>
          <a:ln w="38100">
            <a:noFill/>
            <a:miter lim="800000"/>
            <a:headEnd/>
            <a:tailEnd/>
          </a:ln>
          <a:effectLst/>
        </p:spPr>
        <p:txBody>
          <a:bodyPr lIns="0" tIns="0" rIns="0" bIns="0">
            <a:spAutoFit/>
          </a:bodyPr>
          <a:lstStyle/>
          <a:p>
            <a:pPr algn="ctr" eaLnBrk="0" hangingPunct="0">
              <a:spcBef>
                <a:spcPct val="50000"/>
              </a:spcBef>
            </a:pPr>
            <a:r>
              <a:rPr lang="en-US" sz="1600" dirty="0">
                <a:latin typeface="FrizQuadrata BT" pitchFamily="34" charset="0"/>
              </a:rPr>
              <a:t>AK </a:t>
            </a:r>
            <a:r>
              <a:rPr lang="en-US" sz="1600" dirty="0" smtClean="0">
                <a:latin typeface="FrizQuadrata BT" pitchFamily="34" charset="0"/>
              </a:rPr>
              <a:t>3</a:t>
            </a:r>
            <a:endParaRPr lang="en-US" sz="1600" dirty="0">
              <a:latin typeface="FrizQuadrata BT" pitchFamily="34" charset="0"/>
            </a:endParaRPr>
          </a:p>
        </p:txBody>
      </p:sp>
      <p:sp>
        <p:nvSpPr>
          <p:cNvPr id="319570" name="Text Box 82"/>
          <p:cNvSpPr txBox="1">
            <a:spLocks noChangeArrowheads="1"/>
          </p:cNvSpPr>
          <p:nvPr/>
        </p:nvSpPr>
        <p:spPr bwMode="auto">
          <a:xfrm>
            <a:off x="1066800" y="3048000"/>
            <a:ext cx="449263" cy="492443"/>
          </a:xfrm>
          <a:prstGeom prst="rect">
            <a:avLst/>
          </a:prstGeom>
          <a:solidFill>
            <a:srgbClr val="669900"/>
          </a:solidFill>
          <a:ln w="38100">
            <a:noFill/>
            <a:miter lim="800000"/>
            <a:headEnd/>
            <a:tailEnd/>
          </a:ln>
          <a:effectLst/>
        </p:spPr>
        <p:txBody>
          <a:bodyPr wrap="square" lIns="0" tIns="0" rIns="0" bIns="0">
            <a:spAutoFit/>
          </a:bodyPr>
          <a:lstStyle/>
          <a:p>
            <a:pPr algn="ctr" eaLnBrk="0" hangingPunct="0">
              <a:spcBef>
                <a:spcPct val="50000"/>
              </a:spcBef>
            </a:pPr>
            <a:r>
              <a:rPr lang="en-US" sz="1600" dirty="0">
                <a:latin typeface="FrizQuadrata BT" pitchFamily="34" charset="0"/>
              </a:rPr>
              <a:t>CA </a:t>
            </a:r>
            <a:r>
              <a:rPr lang="en-US" sz="1600" dirty="0" smtClean="0">
                <a:latin typeface="FrizQuadrata BT" pitchFamily="34" charset="0"/>
              </a:rPr>
              <a:t>25</a:t>
            </a:r>
            <a:endParaRPr lang="en-US" sz="1600" dirty="0">
              <a:latin typeface="FrizQuadrata BT" pitchFamily="34" charset="0"/>
            </a:endParaRPr>
          </a:p>
        </p:txBody>
      </p:sp>
      <p:sp>
        <p:nvSpPr>
          <p:cNvPr id="319571" name="Text Box 83"/>
          <p:cNvSpPr txBox="1">
            <a:spLocks noChangeArrowheads="1"/>
          </p:cNvSpPr>
          <p:nvPr/>
        </p:nvSpPr>
        <p:spPr bwMode="auto">
          <a:xfrm>
            <a:off x="3124200" y="2895600"/>
            <a:ext cx="600075" cy="244475"/>
          </a:xfrm>
          <a:prstGeom prst="rect">
            <a:avLst/>
          </a:prstGeom>
          <a:solidFill>
            <a:srgbClr val="669900"/>
          </a:solidFill>
          <a:ln w="38100">
            <a:noFill/>
            <a:miter lim="800000"/>
            <a:headEnd/>
            <a:tailEnd/>
          </a:ln>
          <a:effectLst/>
        </p:spPr>
        <p:txBody>
          <a:bodyPr lIns="0" tIns="0" rIns="0" bIns="0">
            <a:spAutoFit/>
          </a:bodyPr>
          <a:lstStyle/>
          <a:p>
            <a:pPr algn="ctr" eaLnBrk="0" hangingPunct="0">
              <a:spcBef>
                <a:spcPct val="50000"/>
              </a:spcBef>
            </a:pPr>
            <a:r>
              <a:rPr lang="en-US" sz="1600" dirty="0">
                <a:latin typeface="FrizQuadrata BT" pitchFamily="34" charset="0"/>
              </a:rPr>
              <a:t>CO </a:t>
            </a:r>
            <a:r>
              <a:rPr lang="en-US" sz="1600" dirty="0" smtClean="0">
                <a:latin typeface="FrizQuadrata BT" pitchFamily="34" charset="0"/>
              </a:rPr>
              <a:t>2</a:t>
            </a:r>
            <a:endParaRPr lang="en-US" sz="1600" dirty="0">
              <a:latin typeface="FrizQuadrata BT" pitchFamily="34" charset="0"/>
            </a:endParaRPr>
          </a:p>
        </p:txBody>
      </p:sp>
      <p:sp>
        <p:nvSpPr>
          <p:cNvPr id="319572" name="Text Box 84"/>
          <p:cNvSpPr txBox="1">
            <a:spLocks noChangeArrowheads="1"/>
          </p:cNvSpPr>
          <p:nvPr/>
        </p:nvSpPr>
        <p:spPr bwMode="auto">
          <a:xfrm>
            <a:off x="7088188" y="4967288"/>
            <a:ext cx="487362" cy="581025"/>
          </a:xfrm>
          <a:prstGeom prst="rect">
            <a:avLst/>
          </a:prstGeom>
          <a:noFill/>
          <a:ln w="38100">
            <a:noFill/>
            <a:miter lim="800000"/>
            <a:headEnd/>
            <a:tailEnd/>
          </a:ln>
          <a:effectLst/>
        </p:spPr>
        <p:txBody>
          <a:bodyPr>
            <a:spAutoFit/>
          </a:bodyPr>
          <a:lstStyle/>
          <a:p>
            <a:pPr algn="ctr" eaLnBrk="0" hangingPunct="0">
              <a:spcBef>
                <a:spcPct val="50000"/>
              </a:spcBef>
            </a:pPr>
            <a:r>
              <a:rPr lang="en-US" sz="1600">
                <a:latin typeface="FrizQuadrata BT" pitchFamily="34" charset="0"/>
              </a:rPr>
              <a:t>FL 1</a:t>
            </a:r>
          </a:p>
        </p:txBody>
      </p:sp>
      <p:sp>
        <p:nvSpPr>
          <p:cNvPr id="319573" name="Text Box 85"/>
          <p:cNvSpPr txBox="1">
            <a:spLocks noChangeArrowheads="1"/>
          </p:cNvSpPr>
          <p:nvPr/>
        </p:nvSpPr>
        <p:spPr bwMode="auto">
          <a:xfrm>
            <a:off x="8418513" y="2192338"/>
            <a:ext cx="708025" cy="266700"/>
          </a:xfrm>
          <a:prstGeom prst="rect">
            <a:avLst/>
          </a:prstGeom>
          <a:solidFill>
            <a:srgbClr val="669900"/>
          </a:solidFill>
          <a:ln w="22225">
            <a:solidFill>
              <a:schemeClr val="bg1"/>
            </a:solidFill>
            <a:miter lim="800000"/>
            <a:headEnd/>
            <a:tailEnd/>
          </a:ln>
          <a:effectLst/>
        </p:spPr>
        <p:txBody>
          <a:bodyPr lIns="0" tIns="0" rIns="0" bIns="0">
            <a:spAutoFit/>
          </a:bodyPr>
          <a:lstStyle/>
          <a:p>
            <a:pPr algn="ctr" eaLnBrk="0" hangingPunct="0">
              <a:spcBef>
                <a:spcPct val="50000"/>
              </a:spcBef>
            </a:pPr>
            <a:r>
              <a:rPr lang="en-US" sz="1600">
                <a:latin typeface="FrizQuadrata BT" pitchFamily="34" charset="0"/>
              </a:rPr>
              <a:t>MA 2</a:t>
            </a:r>
          </a:p>
        </p:txBody>
      </p:sp>
      <p:sp>
        <p:nvSpPr>
          <p:cNvPr id="319574" name="Text Box 86"/>
          <p:cNvSpPr txBox="1">
            <a:spLocks noChangeArrowheads="1"/>
          </p:cNvSpPr>
          <p:nvPr/>
        </p:nvSpPr>
        <p:spPr bwMode="auto">
          <a:xfrm>
            <a:off x="8401050" y="2741613"/>
            <a:ext cx="685800" cy="266700"/>
          </a:xfrm>
          <a:prstGeom prst="rect">
            <a:avLst/>
          </a:prstGeom>
          <a:solidFill>
            <a:srgbClr val="669900"/>
          </a:solidFill>
          <a:ln w="22225">
            <a:solidFill>
              <a:schemeClr val="bg1"/>
            </a:solidFill>
            <a:miter lim="800000"/>
            <a:headEnd/>
            <a:tailEnd/>
          </a:ln>
          <a:effectLst/>
        </p:spPr>
        <p:txBody>
          <a:bodyPr lIns="0" tIns="0" rIns="0" bIns="0">
            <a:spAutoFit/>
          </a:bodyPr>
          <a:lstStyle/>
          <a:p>
            <a:pPr algn="ctr" eaLnBrk="0" hangingPunct="0">
              <a:spcBef>
                <a:spcPct val="50000"/>
              </a:spcBef>
            </a:pPr>
            <a:r>
              <a:rPr lang="en-US" sz="1600">
                <a:latin typeface="FrizQuadrata BT" pitchFamily="34" charset="0"/>
              </a:rPr>
              <a:t>NJ 1</a:t>
            </a:r>
          </a:p>
        </p:txBody>
      </p:sp>
      <p:sp>
        <p:nvSpPr>
          <p:cNvPr id="319575" name="Line 87"/>
          <p:cNvSpPr>
            <a:spLocks noChangeShapeType="1"/>
          </p:cNvSpPr>
          <p:nvPr/>
        </p:nvSpPr>
        <p:spPr bwMode="auto">
          <a:xfrm flipH="1" flipV="1">
            <a:off x="8037513" y="2592388"/>
            <a:ext cx="681037" cy="144462"/>
          </a:xfrm>
          <a:prstGeom prst="line">
            <a:avLst/>
          </a:prstGeom>
          <a:noFill/>
          <a:ln w="25400">
            <a:solidFill>
              <a:schemeClr val="bg1"/>
            </a:solidFill>
            <a:round/>
            <a:headEnd/>
            <a:tailEnd/>
          </a:ln>
          <a:effectLst/>
        </p:spPr>
        <p:txBody>
          <a:bodyPr wrap="none" anchor="ctr"/>
          <a:lstStyle/>
          <a:p>
            <a:endParaRPr lang="en-US"/>
          </a:p>
        </p:txBody>
      </p:sp>
      <p:sp>
        <p:nvSpPr>
          <p:cNvPr id="319576" name="Line 88"/>
          <p:cNvSpPr>
            <a:spLocks noChangeShapeType="1"/>
          </p:cNvSpPr>
          <p:nvPr/>
        </p:nvSpPr>
        <p:spPr bwMode="auto">
          <a:xfrm flipH="1" flipV="1">
            <a:off x="8280400" y="1976438"/>
            <a:ext cx="454025" cy="214312"/>
          </a:xfrm>
          <a:prstGeom prst="line">
            <a:avLst/>
          </a:prstGeom>
          <a:noFill/>
          <a:ln w="25400">
            <a:solidFill>
              <a:schemeClr val="bg1"/>
            </a:solidFill>
            <a:round/>
            <a:headEnd/>
            <a:tailEnd/>
          </a:ln>
          <a:effectLst/>
        </p:spPr>
        <p:txBody>
          <a:bodyPr wrap="none" anchor="ctr"/>
          <a:lstStyle/>
          <a:p>
            <a:endParaRPr lang="en-US"/>
          </a:p>
        </p:txBody>
      </p:sp>
      <p:sp>
        <p:nvSpPr>
          <p:cNvPr id="319577" name="Text Box 89"/>
          <p:cNvSpPr txBox="1">
            <a:spLocks noChangeArrowheads="1"/>
          </p:cNvSpPr>
          <p:nvPr/>
        </p:nvSpPr>
        <p:spPr bwMode="auto">
          <a:xfrm>
            <a:off x="1357313" y="0"/>
            <a:ext cx="7597775" cy="946150"/>
          </a:xfrm>
          <a:prstGeom prst="rect">
            <a:avLst/>
          </a:prstGeom>
          <a:noFill/>
          <a:ln w="38100">
            <a:noFill/>
            <a:miter lim="800000"/>
            <a:headEnd/>
            <a:tailEnd/>
          </a:ln>
          <a:effectLst/>
        </p:spPr>
        <p:txBody>
          <a:bodyPr>
            <a:spAutoFit/>
          </a:bodyPr>
          <a:lstStyle/>
          <a:p>
            <a:pPr algn="ctr" eaLnBrk="0" hangingPunct="0"/>
            <a:r>
              <a:rPr lang="en-US" sz="2800" b="1" dirty="0">
                <a:solidFill>
                  <a:schemeClr val="accent1">
                    <a:lumMod val="50000"/>
                  </a:schemeClr>
                </a:solidFill>
                <a:effectLst>
                  <a:outerShdw blurRad="38100" dist="38100" dir="2700000" algn="tl">
                    <a:srgbClr val="000000">
                      <a:alpha val="43137"/>
                    </a:srgbClr>
                  </a:outerShdw>
                </a:effectLst>
                <a:cs typeface="Arial" charset="0"/>
              </a:rPr>
              <a:t>Completed HIAs in the United States</a:t>
            </a:r>
          </a:p>
          <a:p>
            <a:pPr algn="ctr" eaLnBrk="0" hangingPunct="0"/>
            <a:r>
              <a:rPr lang="en-US" sz="2800" b="1" dirty="0" smtClean="0">
                <a:solidFill>
                  <a:schemeClr val="accent1">
                    <a:lumMod val="50000"/>
                  </a:schemeClr>
                </a:solidFill>
                <a:effectLst>
                  <a:outerShdw blurRad="38100" dist="38100" dir="2700000" algn="tl">
                    <a:srgbClr val="000000">
                      <a:alpha val="43137"/>
                    </a:srgbClr>
                  </a:outerShdw>
                </a:effectLst>
                <a:cs typeface="Arial" charset="0"/>
              </a:rPr>
              <a:t>1999–2009  </a:t>
            </a:r>
            <a:r>
              <a:rPr lang="en-US" sz="2800" b="1" dirty="0">
                <a:solidFill>
                  <a:schemeClr val="accent1">
                    <a:lumMod val="50000"/>
                  </a:schemeClr>
                </a:solidFill>
                <a:effectLst>
                  <a:outerShdw blurRad="38100" dist="38100" dir="2700000" algn="tl">
                    <a:srgbClr val="000000">
                      <a:alpha val="43137"/>
                    </a:srgbClr>
                  </a:outerShdw>
                </a:effectLst>
                <a:cs typeface="Arial" charset="0"/>
              </a:rPr>
              <a:t>(N = </a:t>
            </a:r>
            <a:r>
              <a:rPr lang="en-US" sz="2800" b="1" dirty="0" smtClean="0">
                <a:solidFill>
                  <a:schemeClr val="accent1">
                    <a:lumMod val="50000"/>
                  </a:schemeClr>
                </a:solidFill>
                <a:effectLst>
                  <a:outerShdw blurRad="38100" dist="38100" dir="2700000" algn="tl">
                    <a:srgbClr val="000000">
                      <a:alpha val="43137"/>
                    </a:srgbClr>
                  </a:outerShdw>
                </a:effectLst>
                <a:cs typeface="Arial" charset="0"/>
              </a:rPr>
              <a:t>54)</a:t>
            </a:r>
            <a:endParaRPr lang="en-US" sz="2800" b="1" dirty="0">
              <a:solidFill>
                <a:schemeClr val="accent1">
                  <a:lumMod val="50000"/>
                </a:schemeClr>
              </a:solidFill>
              <a:effectLst>
                <a:outerShdw blurRad="38100" dist="38100" dir="2700000" algn="tl">
                  <a:srgbClr val="000000">
                    <a:alpha val="43137"/>
                  </a:srgbClr>
                </a:outerShdw>
              </a:effectLst>
              <a:cs typeface="Arial" charset="0"/>
            </a:endParaRPr>
          </a:p>
        </p:txBody>
      </p:sp>
      <p:sp>
        <p:nvSpPr>
          <p:cNvPr id="319578" name="Text Box 90"/>
          <p:cNvSpPr txBox="1">
            <a:spLocks noChangeArrowheads="1"/>
          </p:cNvSpPr>
          <p:nvPr/>
        </p:nvSpPr>
        <p:spPr bwMode="auto">
          <a:xfrm>
            <a:off x="4843463" y="1243013"/>
            <a:ext cx="523875" cy="244475"/>
          </a:xfrm>
          <a:prstGeom prst="rect">
            <a:avLst/>
          </a:prstGeom>
          <a:solidFill>
            <a:srgbClr val="669900"/>
          </a:solidFill>
          <a:ln w="38100">
            <a:noFill/>
            <a:miter lim="800000"/>
            <a:headEnd/>
            <a:tailEnd/>
          </a:ln>
          <a:effectLst/>
        </p:spPr>
        <p:txBody>
          <a:bodyPr lIns="0" tIns="0" rIns="0" bIns="0">
            <a:spAutoFit/>
          </a:bodyPr>
          <a:lstStyle/>
          <a:p>
            <a:pPr algn="ctr" eaLnBrk="0" hangingPunct="0">
              <a:spcBef>
                <a:spcPct val="50000"/>
              </a:spcBef>
            </a:pPr>
            <a:r>
              <a:rPr lang="en-US" sz="1600" dirty="0">
                <a:latin typeface="FrizQuadrata BT" pitchFamily="34" charset="0"/>
              </a:rPr>
              <a:t>MN </a:t>
            </a:r>
            <a:r>
              <a:rPr lang="en-US" sz="1600" dirty="0" smtClean="0">
                <a:latin typeface="FrizQuadrata BT" pitchFamily="34" charset="0"/>
              </a:rPr>
              <a:t>5</a:t>
            </a:r>
            <a:endParaRPr lang="en-US" sz="1600" dirty="0">
              <a:latin typeface="FrizQuadrata BT" pitchFamily="34" charset="0"/>
            </a:endParaRPr>
          </a:p>
        </p:txBody>
      </p:sp>
      <p:sp>
        <p:nvSpPr>
          <p:cNvPr id="319579" name="Freeform 91"/>
          <p:cNvSpPr>
            <a:spLocks/>
          </p:cNvSpPr>
          <p:nvPr/>
        </p:nvSpPr>
        <p:spPr bwMode="auto">
          <a:xfrm>
            <a:off x="5880100" y="3016250"/>
            <a:ext cx="1133475" cy="622300"/>
          </a:xfrm>
          <a:custGeom>
            <a:avLst/>
            <a:gdLst/>
            <a:ahLst/>
            <a:cxnLst>
              <a:cxn ang="0">
                <a:pos x="24" y="60"/>
              </a:cxn>
              <a:cxn ang="0">
                <a:pos x="24" y="56"/>
              </a:cxn>
              <a:cxn ang="0">
                <a:pos x="27" y="57"/>
              </a:cxn>
              <a:cxn ang="0">
                <a:pos x="97" y="49"/>
              </a:cxn>
              <a:cxn ang="0">
                <a:pos x="104" y="46"/>
              </a:cxn>
              <a:cxn ang="0">
                <a:pos x="108" y="42"/>
              </a:cxn>
              <a:cxn ang="0">
                <a:pos x="108" y="40"/>
              </a:cxn>
              <a:cxn ang="0">
                <a:pos x="110" y="37"/>
              </a:cxn>
              <a:cxn ang="0">
                <a:pos x="120" y="28"/>
              </a:cxn>
              <a:cxn ang="0">
                <a:pos x="120" y="27"/>
              </a:cxn>
              <a:cxn ang="0">
                <a:pos x="118" y="26"/>
              </a:cxn>
              <a:cxn ang="0">
                <a:pos x="116" y="24"/>
              </a:cxn>
              <a:cxn ang="0">
                <a:pos x="115" y="24"/>
              </a:cxn>
              <a:cxn ang="0">
                <a:pos x="109" y="16"/>
              </a:cxn>
              <a:cxn ang="0">
                <a:pos x="109" y="14"/>
              </a:cxn>
              <a:cxn ang="0">
                <a:pos x="109" y="10"/>
              </a:cxn>
              <a:cxn ang="0">
                <a:pos x="106" y="8"/>
              </a:cxn>
              <a:cxn ang="0">
                <a:pos x="103" y="5"/>
              </a:cxn>
              <a:cxn ang="0">
                <a:pos x="100" y="5"/>
              </a:cxn>
              <a:cxn ang="0">
                <a:pos x="98" y="6"/>
              </a:cxn>
              <a:cxn ang="0">
                <a:pos x="95" y="7"/>
              </a:cxn>
              <a:cxn ang="0">
                <a:pos x="91" y="6"/>
              </a:cxn>
              <a:cxn ang="0">
                <a:pos x="87" y="6"/>
              </a:cxn>
              <a:cxn ang="0">
                <a:pos x="81" y="5"/>
              </a:cxn>
              <a:cxn ang="0">
                <a:pos x="76" y="0"/>
              </a:cxn>
              <a:cxn ang="0">
                <a:pos x="74" y="1"/>
              </a:cxn>
              <a:cxn ang="0">
                <a:pos x="71" y="0"/>
              </a:cxn>
              <a:cxn ang="0">
                <a:pos x="70" y="2"/>
              </a:cxn>
              <a:cxn ang="0">
                <a:pos x="70" y="7"/>
              </a:cxn>
              <a:cxn ang="0">
                <a:pos x="66" y="9"/>
              </a:cxn>
              <a:cxn ang="0">
                <a:pos x="62" y="10"/>
              </a:cxn>
              <a:cxn ang="0">
                <a:pos x="56" y="21"/>
              </a:cxn>
              <a:cxn ang="0">
                <a:pos x="51" y="25"/>
              </a:cxn>
              <a:cxn ang="0">
                <a:pos x="48" y="23"/>
              </a:cxn>
              <a:cxn ang="0">
                <a:pos x="45" y="28"/>
              </a:cxn>
              <a:cxn ang="0">
                <a:pos x="42" y="29"/>
              </a:cxn>
              <a:cxn ang="0">
                <a:pos x="39" y="28"/>
              </a:cxn>
              <a:cxn ang="0">
                <a:pos x="37" y="32"/>
              </a:cxn>
              <a:cxn ang="0">
                <a:pos x="31" y="29"/>
              </a:cxn>
              <a:cxn ang="0">
                <a:pos x="24" y="30"/>
              </a:cxn>
              <a:cxn ang="0">
                <a:pos x="24" y="32"/>
              </a:cxn>
              <a:cxn ang="0">
                <a:pos x="22" y="32"/>
              </a:cxn>
              <a:cxn ang="0">
                <a:pos x="22" y="33"/>
              </a:cxn>
              <a:cxn ang="0">
                <a:pos x="21" y="35"/>
              </a:cxn>
              <a:cxn ang="0">
                <a:pos x="20" y="37"/>
              </a:cxn>
              <a:cxn ang="0">
                <a:pos x="22" y="39"/>
              </a:cxn>
              <a:cxn ang="0">
                <a:pos x="15" y="41"/>
              </a:cxn>
              <a:cxn ang="0">
                <a:pos x="16" y="48"/>
              </a:cxn>
              <a:cxn ang="0">
                <a:pos x="12" y="47"/>
              </a:cxn>
              <a:cxn ang="0">
                <a:pos x="7" y="46"/>
              </a:cxn>
              <a:cxn ang="0">
                <a:pos x="4" y="50"/>
              </a:cxn>
              <a:cxn ang="0">
                <a:pos x="5" y="51"/>
              </a:cxn>
              <a:cxn ang="0">
                <a:pos x="7" y="54"/>
              </a:cxn>
              <a:cxn ang="0">
                <a:pos x="4" y="59"/>
              </a:cxn>
              <a:cxn ang="0">
                <a:pos x="1" y="60"/>
              </a:cxn>
            </a:cxnLst>
            <a:rect l="0" t="0" r="r" b="b"/>
            <a:pathLst>
              <a:path w="121" h="62">
                <a:moveTo>
                  <a:pt x="0" y="62"/>
                </a:moveTo>
                <a:lnTo>
                  <a:pt x="24" y="60"/>
                </a:lnTo>
                <a:lnTo>
                  <a:pt x="24" y="58"/>
                </a:lnTo>
                <a:lnTo>
                  <a:pt x="24" y="56"/>
                </a:lnTo>
                <a:lnTo>
                  <a:pt x="26" y="56"/>
                </a:lnTo>
                <a:lnTo>
                  <a:pt x="27" y="57"/>
                </a:lnTo>
                <a:lnTo>
                  <a:pt x="95" y="51"/>
                </a:lnTo>
                <a:lnTo>
                  <a:pt x="97" y="49"/>
                </a:lnTo>
                <a:lnTo>
                  <a:pt x="98" y="48"/>
                </a:lnTo>
                <a:lnTo>
                  <a:pt x="104" y="46"/>
                </a:lnTo>
                <a:lnTo>
                  <a:pt x="104" y="44"/>
                </a:lnTo>
                <a:lnTo>
                  <a:pt x="108" y="42"/>
                </a:lnTo>
                <a:lnTo>
                  <a:pt x="108" y="40"/>
                </a:lnTo>
                <a:lnTo>
                  <a:pt x="108" y="40"/>
                </a:lnTo>
                <a:lnTo>
                  <a:pt x="110" y="39"/>
                </a:lnTo>
                <a:lnTo>
                  <a:pt x="110" y="37"/>
                </a:lnTo>
                <a:lnTo>
                  <a:pt x="112" y="35"/>
                </a:lnTo>
                <a:lnTo>
                  <a:pt x="120" y="28"/>
                </a:lnTo>
                <a:lnTo>
                  <a:pt x="121" y="27"/>
                </a:lnTo>
                <a:lnTo>
                  <a:pt x="120" y="27"/>
                </a:lnTo>
                <a:lnTo>
                  <a:pt x="118" y="26"/>
                </a:lnTo>
                <a:lnTo>
                  <a:pt x="118" y="26"/>
                </a:lnTo>
                <a:lnTo>
                  <a:pt x="117" y="25"/>
                </a:lnTo>
                <a:lnTo>
                  <a:pt x="116" y="24"/>
                </a:lnTo>
                <a:lnTo>
                  <a:pt x="115" y="24"/>
                </a:lnTo>
                <a:lnTo>
                  <a:pt x="115" y="24"/>
                </a:lnTo>
                <a:lnTo>
                  <a:pt x="112" y="21"/>
                </a:lnTo>
                <a:lnTo>
                  <a:pt x="109" y="16"/>
                </a:lnTo>
                <a:lnTo>
                  <a:pt x="109" y="15"/>
                </a:lnTo>
                <a:lnTo>
                  <a:pt x="109" y="14"/>
                </a:lnTo>
                <a:lnTo>
                  <a:pt x="109" y="12"/>
                </a:lnTo>
                <a:lnTo>
                  <a:pt x="109" y="10"/>
                </a:lnTo>
                <a:lnTo>
                  <a:pt x="108" y="9"/>
                </a:lnTo>
                <a:lnTo>
                  <a:pt x="106" y="8"/>
                </a:lnTo>
                <a:lnTo>
                  <a:pt x="104" y="7"/>
                </a:lnTo>
                <a:lnTo>
                  <a:pt x="103" y="5"/>
                </a:lnTo>
                <a:lnTo>
                  <a:pt x="102" y="4"/>
                </a:lnTo>
                <a:lnTo>
                  <a:pt x="100" y="5"/>
                </a:lnTo>
                <a:lnTo>
                  <a:pt x="99" y="6"/>
                </a:lnTo>
                <a:lnTo>
                  <a:pt x="98" y="6"/>
                </a:lnTo>
                <a:lnTo>
                  <a:pt x="98" y="7"/>
                </a:lnTo>
                <a:lnTo>
                  <a:pt x="95" y="7"/>
                </a:lnTo>
                <a:lnTo>
                  <a:pt x="92" y="6"/>
                </a:lnTo>
                <a:lnTo>
                  <a:pt x="91" y="6"/>
                </a:lnTo>
                <a:lnTo>
                  <a:pt x="90" y="8"/>
                </a:lnTo>
                <a:lnTo>
                  <a:pt x="87" y="6"/>
                </a:lnTo>
                <a:lnTo>
                  <a:pt x="83" y="6"/>
                </a:lnTo>
                <a:lnTo>
                  <a:pt x="81" y="5"/>
                </a:lnTo>
                <a:lnTo>
                  <a:pt x="80" y="2"/>
                </a:lnTo>
                <a:lnTo>
                  <a:pt x="76" y="0"/>
                </a:lnTo>
                <a:lnTo>
                  <a:pt x="75" y="1"/>
                </a:lnTo>
                <a:lnTo>
                  <a:pt x="74" y="1"/>
                </a:lnTo>
                <a:lnTo>
                  <a:pt x="72" y="0"/>
                </a:lnTo>
                <a:lnTo>
                  <a:pt x="71" y="0"/>
                </a:lnTo>
                <a:lnTo>
                  <a:pt x="70" y="1"/>
                </a:lnTo>
                <a:lnTo>
                  <a:pt x="70" y="2"/>
                </a:lnTo>
                <a:lnTo>
                  <a:pt x="71" y="6"/>
                </a:lnTo>
                <a:lnTo>
                  <a:pt x="70" y="7"/>
                </a:lnTo>
                <a:lnTo>
                  <a:pt x="69" y="8"/>
                </a:lnTo>
                <a:lnTo>
                  <a:pt x="66" y="9"/>
                </a:lnTo>
                <a:lnTo>
                  <a:pt x="64" y="9"/>
                </a:lnTo>
                <a:lnTo>
                  <a:pt x="62" y="10"/>
                </a:lnTo>
                <a:lnTo>
                  <a:pt x="62" y="13"/>
                </a:lnTo>
                <a:lnTo>
                  <a:pt x="56" y="21"/>
                </a:lnTo>
                <a:lnTo>
                  <a:pt x="55" y="25"/>
                </a:lnTo>
                <a:lnTo>
                  <a:pt x="51" y="25"/>
                </a:lnTo>
                <a:lnTo>
                  <a:pt x="49" y="23"/>
                </a:lnTo>
                <a:lnTo>
                  <a:pt x="48" y="23"/>
                </a:lnTo>
                <a:lnTo>
                  <a:pt x="47" y="24"/>
                </a:lnTo>
                <a:lnTo>
                  <a:pt x="45" y="28"/>
                </a:lnTo>
                <a:lnTo>
                  <a:pt x="44" y="30"/>
                </a:lnTo>
                <a:lnTo>
                  <a:pt x="42" y="29"/>
                </a:lnTo>
                <a:lnTo>
                  <a:pt x="41" y="27"/>
                </a:lnTo>
                <a:lnTo>
                  <a:pt x="39" y="28"/>
                </a:lnTo>
                <a:lnTo>
                  <a:pt x="38" y="31"/>
                </a:lnTo>
                <a:lnTo>
                  <a:pt x="37" y="32"/>
                </a:lnTo>
                <a:lnTo>
                  <a:pt x="36" y="31"/>
                </a:lnTo>
                <a:lnTo>
                  <a:pt x="31" y="29"/>
                </a:lnTo>
                <a:lnTo>
                  <a:pt x="27" y="30"/>
                </a:lnTo>
                <a:lnTo>
                  <a:pt x="24" y="30"/>
                </a:lnTo>
                <a:lnTo>
                  <a:pt x="24" y="32"/>
                </a:lnTo>
                <a:lnTo>
                  <a:pt x="24" y="32"/>
                </a:lnTo>
                <a:lnTo>
                  <a:pt x="23" y="33"/>
                </a:lnTo>
                <a:lnTo>
                  <a:pt x="22" y="32"/>
                </a:lnTo>
                <a:lnTo>
                  <a:pt x="21" y="32"/>
                </a:lnTo>
                <a:lnTo>
                  <a:pt x="22" y="33"/>
                </a:lnTo>
                <a:lnTo>
                  <a:pt x="21" y="34"/>
                </a:lnTo>
                <a:lnTo>
                  <a:pt x="21" y="35"/>
                </a:lnTo>
                <a:lnTo>
                  <a:pt x="20" y="36"/>
                </a:lnTo>
                <a:lnTo>
                  <a:pt x="20" y="37"/>
                </a:lnTo>
                <a:lnTo>
                  <a:pt x="22" y="39"/>
                </a:lnTo>
                <a:lnTo>
                  <a:pt x="22" y="39"/>
                </a:lnTo>
                <a:lnTo>
                  <a:pt x="17" y="40"/>
                </a:lnTo>
                <a:lnTo>
                  <a:pt x="15" y="41"/>
                </a:lnTo>
                <a:lnTo>
                  <a:pt x="15" y="43"/>
                </a:lnTo>
                <a:lnTo>
                  <a:pt x="16" y="48"/>
                </a:lnTo>
                <a:lnTo>
                  <a:pt x="14" y="49"/>
                </a:lnTo>
                <a:lnTo>
                  <a:pt x="12" y="47"/>
                </a:lnTo>
                <a:lnTo>
                  <a:pt x="10" y="46"/>
                </a:lnTo>
                <a:lnTo>
                  <a:pt x="7" y="46"/>
                </a:lnTo>
                <a:lnTo>
                  <a:pt x="5" y="47"/>
                </a:lnTo>
                <a:lnTo>
                  <a:pt x="4" y="50"/>
                </a:lnTo>
                <a:lnTo>
                  <a:pt x="5" y="51"/>
                </a:lnTo>
                <a:lnTo>
                  <a:pt x="5" y="51"/>
                </a:lnTo>
                <a:lnTo>
                  <a:pt x="6" y="52"/>
                </a:lnTo>
                <a:lnTo>
                  <a:pt x="7" y="54"/>
                </a:lnTo>
                <a:lnTo>
                  <a:pt x="5" y="59"/>
                </a:lnTo>
                <a:lnTo>
                  <a:pt x="4" y="59"/>
                </a:lnTo>
                <a:lnTo>
                  <a:pt x="3" y="59"/>
                </a:lnTo>
                <a:lnTo>
                  <a:pt x="1" y="60"/>
                </a:lnTo>
                <a:lnTo>
                  <a:pt x="0" y="62"/>
                </a:lnTo>
              </a:path>
            </a:pathLst>
          </a:custGeom>
          <a:solidFill>
            <a:srgbClr val="FFBF3F"/>
          </a:solidFill>
          <a:ln w="25400">
            <a:solidFill>
              <a:schemeClr val="bg1"/>
            </a:solidFill>
            <a:round/>
            <a:headEnd/>
            <a:tailEnd/>
          </a:ln>
        </p:spPr>
        <p:txBody>
          <a:bodyPr/>
          <a:lstStyle/>
          <a:p>
            <a:endParaRPr lang="en-US"/>
          </a:p>
        </p:txBody>
      </p:sp>
      <p:sp>
        <p:nvSpPr>
          <p:cNvPr id="319580" name="Freeform 92"/>
          <p:cNvSpPr>
            <a:spLocks/>
          </p:cNvSpPr>
          <p:nvPr/>
        </p:nvSpPr>
        <p:spPr bwMode="auto">
          <a:xfrm>
            <a:off x="5776913" y="3478213"/>
            <a:ext cx="1265237" cy="482600"/>
          </a:xfrm>
          <a:custGeom>
            <a:avLst/>
            <a:gdLst/>
            <a:ahLst/>
            <a:cxnLst>
              <a:cxn ang="0">
                <a:pos x="135" y="0"/>
              </a:cxn>
              <a:cxn ang="0">
                <a:pos x="108" y="3"/>
              </a:cxn>
              <a:cxn ang="0">
                <a:pos x="107" y="5"/>
              </a:cxn>
              <a:cxn ang="0">
                <a:pos x="38" y="11"/>
              </a:cxn>
              <a:cxn ang="0">
                <a:pos x="37" y="10"/>
              </a:cxn>
              <a:cxn ang="0">
                <a:pos x="35" y="10"/>
              </a:cxn>
              <a:cxn ang="0">
                <a:pos x="35" y="12"/>
              </a:cxn>
              <a:cxn ang="0">
                <a:pos x="35" y="13"/>
              </a:cxn>
              <a:cxn ang="0">
                <a:pos x="11" y="16"/>
              </a:cxn>
              <a:cxn ang="0">
                <a:pos x="10" y="18"/>
              </a:cxn>
              <a:cxn ang="0">
                <a:pos x="9" y="22"/>
              </a:cxn>
              <a:cxn ang="0">
                <a:pos x="9" y="23"/>
              </a:cxn>
              <a:cxn ang="0">
                <a:pos x="8" y="26"/>
              </a:cxn>
              <a:cxn ang="0">
                <a:pos x="8" y="27"/>
              </a:cxn>
              <a:cxn ang="0">
                <a:pos x="8" y="28"/>
              </a:cxn>
              <a:cxn ang="0">
                <a:pos x="7" y="30"/>
              </a:cxn>
              <a:cxn ang="0">
                <a:pos x="5" y="32"/>
              </a:cxn>
              <a:cxn ang="0">
                <a:pos x="5" y="36"/>
              </a:cxn>
              <a:cxn ang="0">
                <a:pos x="2" y="39"/>
              </a:cxn>
              <a:cxn ang="0">
                <a:pos x="3" y="42"/>
              </a:cxn>
              <a:cxn ang="0">
                <a:pos x="3" y="46"/>
              </a:cxn>
              <a:cxn ang="0">
                <a:pos x="2" y="46"/>
              </a:cxn>
              <a:cxn ang="0">
                <a:pos x="0" y="48"/>
              </a:cxn>
              <a:cxn ang="0">
                <a:pos x="35" y="45"/>
              </a:cxn>
              <a:cxn ang="0">
                <a:pos x="79" y="41"/>
              </a:cxn>
              <a:cxn ang="0">
                <a:pos x="95" y="39"/>
              </a:cxn>
              <a:cxn ang="0">
                <a:pos x="96" y="34"/>
              </a:cxn>
              <a:cxn ang="0">
                <a:pos x="97" y="34"/>
              </a:cxn>
              <a:cxn ang="0">
                <a:pos x="98" y="34"/>
              </a:cxn>
              <a:cxn ang="0">
                <a:pos x="99" y="33"/>
              </a:cxn>
              <a:cxn ang="0">
                <a:pos x="99" y="32"/>
              </a:cxn>
              <a:cxn ang="0">
                <a:pos x="99" y="31"/>
              </a:cxn>
              <a:cxn ang="0">
                <a:pos x="100" y="30"/>
              </a:cxn>
              <a:cxn ang="0">
                <a:pos x="101" y="28"/>
              </a:cxn>
              <a:cxn ang="0">
                <a:pos x="104" y="27"/>
              </a:cxn>
              <a:cxn ang="0">
                <a:pos x="108" y="26"/>
              </a:cxn>
              <a:cxn ang="0">
                <a:pos x="112" y="22"/>
              </a:cxn>
              <a:cxn ang="0">
                <a:pos x="114" y="22"/>
              </a:cxn>
              <a:cxn ang="0">
                <a:pos x="116" y="19"/>
              </a:cxn>
              <a:cxn ang="0">
                <a:pos x="117" y="17"/>
              </a:cxn>
              <a:cxn ang="0">
                <a:pos x="117" y="17"/>
              </a:cxn>
              <a:cxn ang="0">
                <a:pos x="118" y="17"/>
              </a:cxn>
              <a:cxn ang="0">
                <a:pos x="119" y="16"/>
              </a:cxn>
              <a:cxn ang="0">
                <a:pos x="119" y="16"/>
              </a:cxn>
              <a:cxn ang="0">
                <a:pos x="120" y="14"/>
              </a:cxn>
              <a:cxn ang="0">
                <a:pos x="121" y="15"/>
              </a:cxn>
              <a:cxn ang="0">
                <a:pos x="122" y="16"/>
              </a:cxn>
              <a:cxn ang="0">
                <a:pos x="123" y="15"/>
              </a:cxn>
              <a:cxn ang="0">
                <a:pos x="124" y="14"/>
              </a:cxn>
              <a:cxn ang="0">
                <a:pos x="125" y="12"/>
              </a:cxn>
              <a:cxn ang="0">
                <a:pos x="127" y="12"/>
              </a:cxn>
              <a:cxn ang="0">
                <a:pos x="129" y="12"/>
              </a:cxn>
              <a:cxn ang="0">
                <a:pos x="132" y="7"/>
              </a:cxn>
              <a:cxn ang="0">
                <a:pos x="135" y="6"/>
              </a:cxn>
              <a:cxn ang="0">
                <a:pos x="135" y="4"/>
              </a:cxn>
              <a:cxn ang="0">
                <a:pos x="135" y="3"/>
              </a:cxn>
              <a:cxn ang="0">
                <a:pos x="135" y="1"/>
              </a:cxn>
              <a:cxn ang="0">
                <a:pos x="135" y="0"/>
              </a:cxn>
            </a:cxnLst>
            <a:rect l="0" t="0" r="r" b="b"/>
            <a:pathLst>
              <a:path w="135" h="48">
                <a:moveTo>
                  <a:pt x="135" y="0"/>
                </a:moveTo>
                <a:lnTo>
                  <a:pt x="108" y="3"/>
                </a:lnTo>
                <a:lnTo>
                  <a:pt x="107" y="5"/>
                </a:lnTo>
                <a:lnTo>
                  <a:pt x="38" y="11"/>
                </a:lnTo>
                <a:lnTo>
                  <a:pt x="37" y="10"/>
                </a:lnTo>
                <a:lnTo>
                  <a:pt x="35" y="10"/>
                </a:lnTo>
                <a:lnTo>
                  <a:pt x="35" y="12"/>
                </a:lnTo>
                <a:lnTo>
                  <a:pt x="35" y="13"/>
                </a:lnTo>
                <a:lnTo>
                  <a:pt x="11" y="16"/>
                </a:lnTo>
                <a:lnTo>
                  <a:pt x="10" y="18"/>
                </a:lnTo>
                <a:lnTo>
                  <a:pt x="9" y="22"/>
                </a:lnTo>
                <a:lnTo>
                  <a:pt x="9" y="23"/>
                </a:lnTo>
                <a:lnTo>
                  <a:pt x="8" y="26"/>
                </a:lnTo>
                <a:lnTo>
                  <a:pt x="8" y="27"/>
                </a:lnTo>
                <a:lnTo>
                  <a:pt x="8" y="28"/>
                </a:lnTo>
                <a:lnTo>
                  <a:pt x="7" y="30"/>
                </a:lnTo>
                <a:lnTo>
                  <a:pt x="5" y="32"/>
                </a:lnTo>
                <a:lnTo>
                  <a:pt x="5" y="36"/>
                </a:lnTo>
                <a:lnTo>
                  <a:pt x="2" y="39"/>
                </a:lnTo>
                <a:lnTo>
                  <a:pt x="3" y="42"/>
                </a:lnTo>
                <a:lnTo>
                  <a:pt x="3" y="46"/>
                </a:lnTo>
                <a:lnTo>
                  <a:pt x="2" y="46"/>
                </a:lnTo>
                <a:lnTo>
                  <a:pt x="0" y="48"/>
                </a:lnTo>
                <a:lnTo>
                  <a:pt x="35" y="45"/>
                </a:lnTo>
                <a:lnTo>
                  <a:pt x="79" y="41"/>
                </a:lnTo>
                <a:lnTo>
                  <a:pt x="95" y="39"/>
                </a:lnTo>
                <a:lnTo>
                  <a:pt x="96" y="34"/>
                </a:lnTo>
                <a:lnTo>
                  <a:pt x="97" y="34"/>
                </a:lnTo>
                <a:lnTo>
                  <a:pt x="98" y="34"/>
                </a:lnTo>
                <a:lnTo>
                  <a:pt x="99" y="33"/>
                </a:lnTo>
                <a:lnTo>
                  <a:pt x="99" y="32"/>
                </a:lnTo>
                <a:lnTo>
                  <a:pt x="99" y="31"/>
                </a:lnTo>
                <a:lnTo>
                  <a:pt x="100" y="30"/>
                </a:lnTo>
                <a:lnTo>
                  <a:pt x="101" y="28"/>
                </a:lnTo>
                <a:lnTo>
                  <a:pt x="104" y="27"/>
                </a:lnTo>
                <a:lnTo>
                  <a:pt x="108" y="26"/>
                </a:lnTo>
                <a:lnTo>
                  <a:pt x="112" y="22"/>
                </a:lnTo>
                <a:lnTo>
                  <a:pt x="114" y="22"/>
                </a:lnTo>
                <a:lnTo>
                  <a:pt x="116" y="19"/>
                </a:lnTo>
                <a:lnTo>
                  <a:pt x="117" y="17"/>
                </a:lnTo>
                <a:lnTo>
                  <a:pt x="117" y="17"/>
                </a:lnTo>
                <a:lnTo>
                  <a:pt x="118" y="17"/>
                </a:lnTo>
                <a:lnTo>
                  <a:pt x="119" y="16"/>
                </a:lnTo>
                <a:lnTo>
                  <a:pt x="119" y="16"/>
                </a:lnTo>
                <a:lnTo>
                  <a:pt x="120" y="14"/>
                </a:lnTo>
                <a:lnTo>
                  <a:pt x="121" y="15"/>
                </a:lnTo>
                <a:lnTo>
                  <a:pt x="122" y="16"/>
                </a:lnTo>
                <a:lnTo>
                  <a:pt x="123" y="15"/>
                </a:lnTo>
                <a:lnTo>
                  <a:pt x="124" y="14"/>
                </a:lnTo>
                <a:lnTo>
                  <a:pt x="125" y="12"/>
                </a:lnTo>
                <a:lnTo>
                  <a:pt x="127" y="12"/>
                </a:lnTo>
                <a:lnTo>
                  <a:pt x="129" y="12"/>
                </a:lnTo>
                <a:lnTo>
                  <a:pt x="132" y="7"/>
                </a:lnTo>
                <a:lnTo>
                  <a:pt x="135" y="6"/>
                </a:lnTo>
                <a:lnTo>
                  <a:pt x="135" y="4"/>
                </a:lnTo>
                <a:lnTo>
                  <a:pt x="135" y="3"/>
                </a:lnTo>
                <a:lnTo>
                  <a:pt x="135" y="1"/>
                </a:lnTo>
                <a:lnTo>
                  <a:pt x="135" y="0"/>
                </a:lnTo>
              </a:path>
            </a:pathLst>
          </a:custGeom>
          <a:solidFill>
            <a:srgbClr val="FFBF3F"/>
          </a:solidFill>
          <a:ln w="25400">
            <a:solidFill>
              <a:schemeClr val="bg1"/>
            </a:solidFill>
            <a:round/>
            <a:headEnd/>
            <a:tailEnd/>
          </a:ln>
        </p:spPr>
        <p:txBody>
          <a:bodyPr/>
          <a:lstStyle/>
          <a:p>
            <a:endParaRPr lang="en-US"/>
          </a:p>
        </p:txBody>
      </p:sp>
      <p:sp>
        <p:nvSpPr>
          <p:cNvPr id="319581" name="Freeform 93"/>
          <p:cNvSpPr>
            <a:spLocks/>
          </p:cNvSpPr>
          <p:nvPr/>
        </p:nvSpPr>
        <p:spPr bwMode="auto">
          <a:xfrm>
            <a:off x="5608638" y="3930650"/>
            <a:ext cx="533400" cy="1014413"/>
          </a:xfrm>
          <a:custGeom>
            <a:avLst/>
            <a:gdLst/>
            <a:ahLst/>
            <a:cxnLst>
              <a:cxn ang="0">
                <a:pos x="53" y="0"/>
              </a:cxn>
              <a:cxn ang="0">
                <a:pos x="18" y="2"/>
              </a:cxn>
              <a:cxn ang="0">
                <a:pos x="18" y="4"/>
              </a:cxn>
              <a:cxn ang="0">
                <a:pos x="15" y="6"/>
              </a:cxn>
              <a:cxn ang="0">
                <a:pos x="14" y="10"/>
              </a:cxn>
              <a:cxn ang="0">
                <a:pos x="14" y="13"/>
              </a:cxn>
              <a:cxn ang="0">
                <a:pos x="13" y="15"/>
              </a:cxn>
              <a:cxn ang="0">
                <a:pos x="10" y="17"/>
              </a:cxn>
              <a:cxn ang="0">
                <a:pos x="8" y="20"/>
              </a:cxn>
              <a:cxn ang="0">
                <a:pos x="8" y="21"/>
              </a:cxn>
              <a:cxn ang="0">
                <a:pos x="8" y="23"/>
              </a:cxn>
              <a:cxn ang="0">
                <a:pos x="6" y="25"/>
              </a:cxn>
              <a:cxn ang="0">
                <a:pos x="6" y="27"/>
              </a:cxn>
              <a:cxn ang="0">
                <a:pos x="5" y="30"/>
              </a:cxn>
              <a:cxn ang="0">
                <a:pos x="3" y="33"/>
              </a:cxn>
              <a:cxn ang="0">
                <a:pos x="4" y="36"/>
              </a:cxn>
              <a:cxn ang="0">
                <a:pos x="5" y="38"/>
              </a:cxn>
              <a:cxn ang="0">
                <a:pos x="6" y="40"/>
              </a:cxn>
              <a:cxn ang="0">
                <a:pos x="6" y="40"/>
              </a:cxn>
              <a:cxn ang="0">
                <a:pos x="6" y="41"/>
              </a:cxn>
              <a:cxn ang="0">
                <a:pos x="5" y="42"/>
              </a:cxn>
              <a:cxn ang="0">
                <a:pos x="5" y="44"/>
              </a:cxn>
              <a:cxn ang="0">
                <a:pos x="5" y="45"/>
              </a:cxn>
              <a:cxn ang="0">
                <a:pos x="5" y="47"/>
              </a:cxn>
              <a:cxn ang="0">
                <a:pos x="7" y="51"/>
              </a:cxn>
              <a:cxn ang="0">
                <a:pos x="8" y="54"/>
              </a:cxn>
              <a:cxn ang="0">
                <a:pos x="8" y="57"/>
              </a:cxn>
              <a:cxn ang="0">
                <a:pos x="10" y="58"/>
              </a:cxn>
              <a:cxn ang="0">
                <a:pos x="10" y="60"/>
              </a:cxn>
              <a:cxn ang="0">
                <a:pos x="8" y="61"/>
              </a:cxn>
              <a:cxn ang="0">
                <a:pos x="7" y="62"/>
              </a:cxn>
              <a:cxn ang="0">
                <a:pos x="6" y="66"/>
              </a:cxn>
              <a:cxn ang="0">
                <a:pos x="3" y="71"/>
              </a:cxn>
              <a:cxn ang="0">
                <a:pos x="0" y="80"/>
              </a:cxn>
              <a:cxn ang="0">
                <a:pos x="0" y="86"/>
              </a:cxn>
              <a:cxn ang="0">
                <a:pos x="32" y="85"/>
              </a:cxn>
              <a:cxn ang="0">
                <a:pos x="33" y="86"/>
              </a:cxn>
              <a:cxn ang="0">
                <a:pos x="32" y="89"/>
              </a:cxn>
              <a:cxn ang="0">
                <a:pos x="32" y="94"/>
              </a:cxn>
              <a:cxn ang="0">
                <a:pos x="35" y="97"/>
              </a:cxn>
              <a:cxn ang="0">
                <a:pos x="36" y="101"/>
              </a:cxn>
              <a:cxn ang="0">
                <a:pos x="38" y="101"/>
              </a:cxn>
              <a:cxn ang="0">
                <a:pos x="42" y="98"/>
              </a:cxn>
              <a:cxn ang="0">
                <a:pos x="50" y="96"/>
              </a:cxn>
              <a:cxn ang="0">
                <a:pos x="52" y="96"/>
              </a:cxn>
              <a:cxn ang="0">
                <a:pos x="55" y="95"/>
              </a:cxn>
              <a:cxn ang="0">
                <a:pos x="55" y="96"/>
              </a:cxn>
              <a:cxn ang="0">
                <a:pos x="57" y="97"/>
              </a:cxn>
              <a:cxn ang="0">
                <a:pos x="57" y="96"/>
              </a:cxn>
              <a:cxn ang="0">
                <a:pos x="54" y="66"/>
              </a:cxn>
              <a:cxn ang="0">
                <a:pos x="53" y="63"/>
              </a:cxn>
              <a:cxn ang="0">
                <a:pos x="55" y="2"/>
              </a:cxn>
              <a:cxn ang="0">
                <a:pos x="53" y="0"/>
              </a:cxn>
            </a:cxnLst>
            <a:rect l="0" t="0" r="r" b="b"/>
            <a:pathLst>
              <a:path w="57" h="101">
                <a:moveTo>
                  <a:pt x="53" y="0"/>
                </a:moveTo>
                <a:lnTo>
                  <a:pt x="18" y="2"/>
                </a:lnTo>
                <a:lnTo>
                  <a:pt x="18" y="4"/>
                </a:lnTo>
                <a:lnTo>
                  <a:pt x="15" y="6"/>
                </a:lnTo>
                <a:lnTo>
                  <a:pt x="14" y="10"/>
                </a:lnTo>
                <a:lnTo>
                  <a:pt x="14" y="13"/>
                </a:lnTo>
                <a:lnTo>
                  <a:pt x="13" y="15"/>
                </a:lnTo>
                <a:lnTo>
                  <a:pt x="10" y="17"/>
                </a:lnTo>
                <a:lnTo>
                  <a:pt x="8" y="20"/>
                </a:lnTo>
                <a:lnTo>
                  <a:pt x="8" y="21"/>
                </a:lnTo>
                <a:lnTo>
                  <a:pt x="8" y="23"/>
                </a:lnTo>
                <a:lnTo>
                  <a:pt x="6" y="25"/>
                </a:lnTo>
                <a:lnTo>
                  <a:pt x="6" y="27"/>
                </a:lnTo>
                <a:lnTo>
                  <a:pt x="5" y="30"/>
                </a:lnTo>
                <a:lnTo>
                  <a:pt x="3" y="33"/>
                </a:lnTo>
                <a:lnTo>
                  <a:pt x="4" y="36"/>
                </a:lnTo>
                <a:lnTo>
                  <a:pt x="5" y="38"/>
                </a:lnTo>
                <a:lnTo>
                  <a:pt x="6" y="40"/>
                </a:lnTo>
                <a:lnTo>
                  <a:pt x="6" y="40"/>
                </a:lnTo>
                <a:lnTo>
                  <a:pt x="6" y="41"/>
                </a:lnTo>
                <a:lnTo>
                  <a:pt x="5" y="42"/>
                </a:lnTo>
                <a:lnTo>
                  <a:pt x="5" y="44"/>
                </a:lnTo>
                <a:lnTo>
                  <a:pt x="5" y="45"/>
                </a:lnTo>
                <a:lnTo>
                  <a:pt x="5" y="47"/>
                </a:lnTo>
                <a:lnTo>
                  <a:pt x="7" y="51"/>
                </a:lnTo>
                <a:lnTo>
                  <a:pt x="8" y="54"/>
                </a:lnTo>
                <a:lnTo>
                  <a:pt x="8" y="57"/>
                </a:lnTo>
                <a:lnTo>
                  <a:pt x="10" y="58"/>
                </a:lnTo>
                <a:lnTo>
                  <a:pt x="10" y="60"/>
                </a:lnTo>
                <a:lnTo>
                  <a:pt x="8" y="61"/>
                </a:lnTo>
                <a:lnTo>
                  <a:pt x="7" y="62"/>
                </a:lnTo>
                <a:lnTo>
                  <a:pt x="6" y="66"/>
                </a:lnTo>
                <a:lnTo>
                  <a:pt x="3" y="71"/>
                </a:lnTo>
                <a:lnTo>
                  <a:pt x="0" y="80"/>
                </a:lnTo>
                <a:lnTo>
                  <a:pt x="0" y="86"/>
                </a:lnTo>
                <a:lnTo>
                  <a:pt x="32" y="85"/>
                </a:lnTo>
                <a:lnTo>
                  <a:pt x="33" y="86"/>
                </a:lnTo>
                <a:lnTo>
                  <a:pt x="32" y="89"/>
                </a:lnTo>
                <a:lnTo>
                  <a:pt x="32" y="94"/>
                </a:lnTo>
                <a:lnTo>
                  <a:pt x="35" y="97"/>
                </a:lnTo>
                <a:lnTo>
                  <a:pt x="36" y="101"/>
                </a:lnTo>
                <a:lnTo>
                  <a:pt x="38" y="101"/>
                </a:lnTo>
                <a:lnTo>
                  <a:pt x="42" y="98"/>
                </a:lnTo>
                <a:lnTo>
                  <a:pt x="50" y="96"/>
                </a:lnTo>
                <a:lnTo>
                  <a:pt x="52" y="96"/>
                </a:lnTo>
                <a:lnTo>
                  <a:pt x="55" y="95"/>
                </a:lnTo>
                <a:lnTo>
                  <a:pt x="55" y="96"/>
                </a:lnTo>
                <a:lnTo>
                  <a:pt x="57" y="97"/>
                </a:lnTo>
                <a:lnTo>
                  <a:pt x="57" y="96"/>
                </a:lnTo>
                <a:lnTo>
                  <a:pt x="54" y="66"/>
                </a:lnTo>
                <a:lnTo>
                  <a:pt x="53" y="63"/>
                </a:lnTo>
                <a:lnTo>
                  <a:pt x="55" y="2"/>
                </a:lnTo>
                <a:lnTo>
                  <a:pt x="53" y="0"/>
                </a:lnTo>
              </a:path>
            </a:pathLst>
          </a:custGeom>
          <a:solidFill>
            <a:srgbClr val="FFBF3F"/>
          </a:solidFill>
          <a:ln w="25400">
            <a:solidFill>
              <a:schemeClr val="bg1"/>
            </a:solidFill>
            <a:round/>
            <a:headEnd/>
            <a:tailEnd/>
          </a:ln>
        </p:spPr>
        <p:txBody>
          <a:bodyPr/>
          <a:lstStyle/>
          <a:p>
            <a:endParaRPr lang="en-US"/>
          </a:p>
        </p:txBody>
      </p:sp>
      <p:sp>
        <p:nvSpPr>
          <p:cNvPr id="319582" name="Freeform 94"/>
          <p:cNvSpPr>
            <a:spLocks/>
          </p:cNvSpPr>
          <p:nvPr/>
        </p:nvSpPr>
        <p:spPr bwMode="auto">
          <a:xfrm>
            <a:off x="6105525" y="3890963"/>
            <a:ext cx="590550" cy="1014412"/>
          </a:xfrm>
          <a:custGeom>
            <a:avLst/>
            <a:gdLst/>
            <a:ahLst/>
            <a:cxnLst>
              <a:cxn ang="0">
                <a:pos x="0" y="4"/>
              </a:cxn>
              <a:cxn ang="0">
                <a:pos x="2" y="6"/>
              </a:cxn>
              <a:cxn ang="0">
                <a:pos x="1" y="67"/>
              </a:cxn>
              <a:cxn ang="0">
                <a:pos x="1" y="70"/>
              </a:cxn>
              <a:cxn ang="0">
                <a:pos x="4" y="100"/>
              </a:cxn>
              <a:cxn ang="0">
                <a:pos x="5" y="100"/>
              </a:cxn>
              <a:cxn ang="0">
                <a:pos x="6" y="99"/>
              </a:cxn>
              <a:cxn ang="0">
                <a:pos x="9" y="100"/>
              </a:cxn>
              <a:cxn ang="0">
                <a:pos x="10" y="99"/>
              </a:cxn>
              <a:cxn ang="0">
                <a:pos x="10" y="94"/>
              </a:cxn>
              <a:cxn ang="0">
                <a:pos x="11" y="91"/>
              </a:cxn>
              <a:cxn ang="0">
                <a:pos x="13" y="94"/>
              </a:cxn>
              <a:cxn ang="0">
                <a:pos x="13" y="96"/>
              </a:cxn>
              <a:cxn ang="0">
                <a:pos x="14" y="98"/>
              </a:cxn>
              <a:cxn ang="0">
                <a:pos x="16" y="101"/>
              </a:cxn>
              <a:cxn ang="0">
                <a:pos x="17" y="101"/>
              </a:cxn>
              <a:cxn ang="0">
                <a:pos x="19" y="101"/>
              </a:cxn>
              <a:cxn ang="0">
                <a:pos x="21" y="99"/>
              </a:cxn>
              <a:cxn ang="0">
                <a:pos x="21" y="98"/>
              </a:cxn>
              <a:cxn ang="0">
                <a:pos x="22" y="97"/>
              </a:cxn>
              <a:cxn ang="0">
                <a:pos x="22" y="97"/>
              </a:cxn>
              <a:cxn ang="0">
                <a:pos x="22" y="97"/>
              </a:cxn>
              <a:cxn ang="0">
                <a:pos x="21" y="96"/>
              </a:cxn>
              <a:cxn ang="0">
                <a:pos x="21" y="96"/>
              </a:cxn>
              <a:cxn ang="0">
                <a:pos x="22" y="94"/>
              </a:cxn>
              <a:cxn ang="0">
                <a:pos x="22" y="93"/>
              </a:cxn>
              <a:cxn ang="0">
                <a:pos x="20" y="92"/>
              </a:cxn>
              <a:cxn ang="0">
                <a:pos x="20" y="92"/>
              </a:cxn>
              <a:cxn ang="0">
                <a:pos x="19" y="91"/>
              </a:cxn>
              <a:cxn ang="0">
                <a:pos x="18" y="89"/>
              </a:cxn>
              <a:cxn ang="0">
                <a:pos x="17" y="88"/>
              </a:cxn>
              <a:cxn ang="0">
                <a:pos x="18" y="87"/>
              </a:cxn>
              <a:cxn ang="0">
                <a:pos x="18" y="87"/>
              </a:cxn>
              <a:cxn ang="0">
                <a:pos x="18" y="86"/>
              </a:cxn>
              <a:cxn ang="0">
                <a:pos x="63" y="81"/>
              </a:cxn>
              <a:cxn ang="0">
                <a:pos x="63" y="80"/>
              </a:cxn>
              <a:cxn ang="0">
                <a:pos x="61" y="77"/>
              </a:cxn>
              <a:cxn ang="0">
                <a:pos x="61" y="71"/>
              </a:cxn>
              <a:cxn ang="0">
                <a:pos x="59" y="67"/>
              </a:cxn>
              <a:cxn ang="0">
                <a:pos x="59" y="63"/>
              </a:cxn>
              <a:cxn ang="0">
                <a:pos x="60" y="61"/>
              </a:cxn>
              <a:cxn ang="0">
                <a:pos x="60" y="58"/>
              </a:cxn>
              <a:cxn ang="0">
                <a:pos x="62" y="56"/>
              </a:cxn>
              <a:cxn ang="0">
                <a:pos x="62" y="55"/>
              </a:cxn>
              <a:cxn ang="0">
                <a:pos x="60" y="53"/>
              </a:cxn>
              <a:cxn ang="0">
                <a:pos x="61" y="51"/>
              </a:cxn>
              <a:cxn ang="0">
                <a:pos x="60" y="50"/>
              </a:cxn>
              <a:cxn ang="0">
                <a:pos x="58" y="49"/>
              </a:cxn>
              <a:cxn ang="0">
                <a:pos x="58" y="48"/>
              </a:cxn>
              <a:cxn ang="0">
                <a:pos x="57" y="45"/>
              </a:cxn>
              <a:cxn ang="0">
                <a:pos x="56" y="44"/>
              </a:cxn>
              <a:cxn ang="0">
                <a:pos x="44" y="0"/>
              </a:cxn>
              <a:cxn ang="0">
                <a:pos x="0" y="4"/>
              </a:cxn>
            </a:cxnLst>
            <a:rect l="0" t="0" r="r" b="b"/>
            <a:pathLst>
              <a:path w="63" h="101">
                <a:moveTo>
                  <a:pt x="0" y="4"/>
                </a:moveTo>
                <a:lnTo>
                  <a:pt x="2" y="6"/>
                </a:lnTo>
                <a:lnTo>
                  <a:pt x="1" y="67"/>
                </a:lnTo>
                <a:lnTo>
                  <a:pt x="1" y="70"/>
                </a:lnTo>
                <a:lnTo>
                  <a:pt x="4" y="100"/>
                </a:lnTo>
                <a:lnTo>
                  <a:pt x="5" y="100"/>
                </a:lnTo>
                <a:lnTo>
                  <a:pt x="6" y="99"/>
                </a:lnTo>
                <a:lnTo>
                  <a:pt x="9" y="100"/>
                </a:lnTo>
                <a:lnTo>
                  <a:pt x="10" y="99"/>
                </a:lnTo>
                <a:lnTo>
                  <a:pt x="10" y="94"/>
                </a:lnTo>
                <a:lnTo>
                  <a:pt x="11" y="91"/>
                </a:lnTo>
                <a:lnTo>
                  <a:pt x="13" y="94"/>
                </a:lnTo>
                <a:lnTo>
                  <a:pt x="13" y="96"/>
                </a:lnTo>
                <a:lnTo>
                  <a:pt x="14" y="98"/>
                </a:lnTo>
                <a:lnTo>
                  <a:pt x="16" y="101"/>
                </a:lnTo>
                <a:lnTo>
                  <a:pt x="17" y="101"/>
                </a:lnTo>
                <a:lnTo>
                  <a:pt x="19" y="101"/>
                </a:lnTo>
                <a:lnTo>
                  <a:pt x="21" y="99"/>
                </a:lnTo>
                <a:lnTo>
                  <a:pt x="21" y="98"/>
                </a:lnTo>
                <a:lnTo>
                  <a:pt x="22" y="97"/>
                </a:lnTo>
                <a:lnTo>
                  <a:pt x="22" y="97"/>
                </a:lnTo>
                <a:lnTo>
                  <a:pt x="22" y="97"/>
                </a:lnTo>
                <a:lnTo>
                  <a:pt x="21" y="96"/>
                </a:lnTo>
                <a:lnTo>
                  <a:pt x="21" y="96"/>
                </a:lnTo>
                <a:lnTo>
                  <a:pt x="22" y="94"/>
                </a:lnTo>
                <a:lnTo>
                  <a:pt x="22" y="93"/>
                </a:lnTo>
                <a:lnTo>
                  <a:pt x="20" y="92"/>
                </a:lnTo>
                <a:lnTo>
                  <a:pt x="20" y="92"/>
                </a:lnTo>
                <a:lnTo>
                  <a:pt x="19" y="91"/>
                </a:lnTo>
                <a:lnTo>
                  <a:pt x="18" y="89"/>
                </a:lnTo>
                <a:lnTo>
                  <a:pt x="17" y="88"/>
                </a:lnTo>
                <a:lnTo>
                  <a:pt x="18" y="87"/>
                </a:lnTo>
                <a:lnTo>
                  <a:pt x="18" y="87"/>
                </a:lnTo>
                <a:lnTo>
                  <a:pt x="18" y="86"/>
                </a:lnTo>
                <a:lnTo>
                  <a:pt x="63" y="81"/>
                </a:lnTo>
                <a:lnTo>
                  <a:pt x="63" y="80"/>
                </a:lnTo>
                <a:lnTo>
                  <a:pt x="61" y="77"/>
                </a:lnTo>
                <a:lnTo>
                  <a:pt x="61" y="71"/>
                </a:lnTo>
                <a:lnTo>
                  <a:pt x="59" y="67"/>
                </a:lnTo>
                <a:lnTo>
                  <a:pt x="59" y="63"/>
                </a:lnTo>
                <a:lnTo>
                  <a:pt x="60" y="61"/>
                </a:lnTo>
                <a:lnTo>
                  <a:pt x="60" y="58"/>
                </a:lnTo>
                <a:lnTo>
                  <a:pt x="62" y="56"/>
                </a:lnTo>
                <a:lnTo>
                  <a:pt x="62" y="55"/>
                </a:lnTo>
                <a:lnTo>
                  <a:pt x="60" y="53"/>
                </a:lnTo>
                <a:lnTo>
                  <a:pt x="61" y="51"/>
                </a:lnTo>
                <a:lnTo>
                  <a:pt x="60" y="50"/>
                </a:lnTo>
                <a:lnTo>
                  <a:pt x="58" y="49"/>
                </a:lnTo>
                <a:lnTo>
                  <a:pt x="58" y="48"/>
                </a:lnTo>
                <a:lnTo>
                  <a:pt x="57" y="45"/>
                </a:lnTo>
                <a:lnTo>
                  <a:pt x="56" y="44"/>
                </a:lnTo>
                <a:lnTo>
                  <a:pt x="44" y="0"/>
                </a:lnTo>
                <a:lnTo>
                  <a:pt x="0" y="4"/>
                </a:lnTo>
              </a:path>
            </a:pathLst>
          </a:custGeom>
          <a:solidFill>
            <a:srgbClr val="FFBF3F"/>
          </a:solidFill>
          <a:ln w="25400">
            <a:solidFill>
              <a:schemeClr val="bg1"/>
            </a:solidFill>
            <a:round/>
            <a:headEnd/>
            <a:tailEnd/>
          </a:ln>
        </p:spPr>
        <p:txBody>
          <a:bodyPr/>
          <a:lstStyle/>
          <a:p>
            <a:endParaRPr lang="en-US"/>
          </a:p>
        </p:txBody>
      </p:sp>
      <p:sp>
        <p:nvSpPr>
          <p:cNvPr id="319583" name="Freeform 95"/>
          <p:cNvSpPr>
            <a:spLocks/>
          </p:cNvSpPr>
          <p:nvPr/>
        </p:nvSpPr>
        <p:spPr bwMode="auto">
          <a:xfrm>
            <a:off x="6789738" y="2795588"/>
            <a:ext cx="1171575" cy="712787"/>
          </a:xfrm>
          <a:custGeom>
            <a:avLst/>
            <a:gdLst/>
            <a:ahLst/>
            <a:cxnLst>
              <a:cxn ang="0">
                <a:pos x="39" y="67"/>
              </a:cxn>
              <a:cxn ang="0">
                <a:pos x="32" y="68"/>
              </a:cxn>
              <a:cxn ang="0">
                <a:pos x="27" y="68"/>
              </a:cxn>
              <a:cxn ang="0">
                <a:pos x="7" y="68"/>
              </a:cxn>
              <a:cxn ang="0">
                <a:pos x="11" y="62"/>
              </a:cxn>
              <a:cxn ang="0">
                <a:pos x="13" y="59"/>
              </a:cxn>
              <a:cxn ang="0">
                <a:pos x="24" y="49"/>
              </a:cxn>
              <a:cxn ang="0">
                <a:pos x="26" y="53"/>
              </a:cxn>
              <a:cxn ang="0">
                <a:pos x="33" y="53"/>
              </a:cxn>
              <a:cxn ang="0">
                <a:pos x="36" y="52"/>
              </a:cxn>
              <a:cxn ang="0">
                <a:pos x="42" y="51"/>
              </a:cxn>
              <a:cxn ang="0">
                <a:pos x="44" y="49"/>
              </a:cxn>
              <a:cxn ang="0">
                <a:pos x="51" y="43"/>
              </a:cxn>
              <a:cxn ang="0">
                <a:pos x="54" y="34"/>
              </a:cxn>
              <a:cxn ang="0">
                <a:pos x="60" y="22"/>
              </a:cxn>
              <a:cxn ang="0">
                <a:pos x="63" y="23"/>
              </a:cxn>
              <a:cxn ang="0">
                <a:pos x="67" y="14"/>
              </a:cxn>
              <a:cxn ang="0">
                <a:pos x="72" y="11"/>
              </a:cxn>
              <a:cxn ang="0">
                <a:pos x="75" y="6"/>
              </a:cxn>
              <a:cxn ang="0">
                <a:pos x="75" y="1"/>
              </a:cxn>
              <a:cxn ang="0">
                <a:pos x="83" y="4"/>
              </a:cxn>
              <a:cxn ang="0">
                <a:pos x="85" y="0"/>
              </a:cxn>
              <a:cxn ang="0">
                <a:pos x="89" y="1"/>
              </a:cxn>
              <a:cxn ang="0">
                <a:pos x="93" y="5"/>
              </a:cxn>
              <a:cxn ang="0">
                <a:pos x="98" y="9"/>
              </a:cxn>
              <a:cxn ang="0">
                <a:pos x="95" y="17"/>
              </a:cxn>
              <a:cxn ang="0">
                <a:pos x="99" y="18"/>
              </a:cxn>
              <a:cxn ang="0">
                <a:pos x="103" y="21"/>
              </a:cxn>
              <a:cxn ang="0">
                <a:pos x="106" y="21"/>
              </a:cxn>
              <a:cxn ang="0">
                <a:pos x="113" y="24"/>
              </a:cxn>
              <a:cxn ang="0">
                <a:pos x="113" y="27"/>
              </a:cxn>
              <a:cxn ang="0">
                <a:pos x="112" y="31"/>
              </a:cxn>
              <a:cxn ang="0">
                <a:pos x="116" y="35"/>
              </a:cxn>
              <a:cxn ang="0">
                <a:pos x="113" y="36"/>
              </a:cxn>
              <a:cxn ang="0">
                <a:pos x="114" y="37"/>
              </a:cxn>
              <a:cxn ang="0">
                <a:pos x="112" y="38"/>
              </a:cxn>
              <a:cxn ang="0">
                <a:pos x="115" y="40"/>
              </a:cxn>
              <a:cxn ang="0">
                <a:pos x="115" y="44"/>
              </a:cxn>
              <a:cxn ang="0">
                <a:pos x="112" y="44"/>
              </a:cxn>
              <a:cxn ang="0">
                <a:pos x="117" y="45"/>
              </a:cxn>
              <a:cxn ang="0">
                <a:pos x="123" y="44"/>
              </a:cxn>
              <a:cxn ang="0">
                <a:pos x="124" y="51"/>
              </a:cxn>
            </a:cxnLst>
            <a:rect l="0" t="0" r="r" b="b"/>
            <a:pathLst>
              <a:path w="125" h="71">
                <a:moveTo>
                  <a:pt x="123" y="52"/>
                </a:moveTo>
                <a:lnTo>
                  <a:pt x="82" y="60"/>
                </a:lnTo>
                <a:lnTo>
                  <a:pt x="39" y="67"/>
                </a:lnTo>
                <a:lnTo>
                  <a:pt x="38" y="67"/>
                </a:lnTo>
                <a:lnTo>
                  <a:pt x="36" y="67"/>
                </a:lnTo>
                <a:lnTo>
                  <a:pt x="32" y="68"/>
                </a:lnTo>
                <a:lnTo>
                  <a:pt x="32" y="67"/>
                </a:lnTo>
                <a:lnTo>
                  <a:pt x="27" y="68"/>
                </a:lnTo>
                <a:lnTo>
                  <a:pt x="27" y="68"/>
                </a:lnTo>
                <a:lnTo>
                  <a:pt x="0" y="71"/>
                </a:lnTo>
                <a:lnTo>
                  <a:pt x="1" y="70"/>
                </a:lnTo>
                <a:lnTo>
                  <a:pt x="7" y="68"/>
                </a:lnTo>
                <a:lnTo>
                  <a:pt x="7" y="66"/>
                </a:lnTo>
                <a:lnTo>
                  <a:pt x="11" y="64"/>
                </a:lnTo>
                <a:lnTo>
                  <a:pt x="11" y="62"/>
                </a:lnTo>
                <a:lnTo>
                  <a:pt x="11" y="62"/>
                </a:lnTo>
                <a:lnTo>
                  <a:pt x="13" y="61"/>
                </a:lnTo>
                <a:lnTo>
                  <a:pt x="13" y="59"/>
                </a:lnTo>
                <a:lnTo>
                  <a:pt x="15" y="57"/>
                </a:lnTo>
                <a:lnTo>
                  <a:pt x="23" y="50"/>
                </a:lnTo>
                <a:lnTo>
                  <a:pt x="24" y="49"/>
                </a:lnTo>
                <a:lnTo>
                  <a:pt x="24" y="49"/>
                </a:lnTo>
                <a:lnTo>
                  <a:pt x="24" y="51"/>
                </a:lnTo>
                <a:lnTo>
                  <a:pt x="26" y="53"/>
                </a:lnTo>
                <a:lnTo>
                  <a:pt x="30" y="54"/>
                </a:lnTo>
                <a:lnTo>
                  <a:pt x="31" y="54"/>
                </a:lnTo>
                <a:lnTo>
                  <a:pt x="33" y="53"/>
                </a:lnTo>
                <a:lnTo>
                  <a:pt x="34" y="52"/>
                </a:lnTo>
                <a:lnTo>
                  <a:pt x="35" y="51"/>
                </a:lnTo>
                <a:lnTo>
                  <a:pt x="36" y="52"/>
                </a:lnTo>
                <a:lnTo>
                  <a:pt x="37" y="53"/>
                </a:lnTo>
                <a:lnTo>
                  <a:pt x="38" y="52"/>
                </a:lnTo>
                <a:lnTo>
                  <a:pt x="42" y="51"/>
                </a:lnTo>
                <a:lnTo>
                  <a:pt x="43" y="48"/>
                </a:lnTo>
                <a:lnTo>
                  <a:pt x="43" y="48"/>
                </a:lnTo>
                <a:lnTo>
                  <a:pt x="44" y="49"/>
                </a:lnTo>
                <a:lnTo>
                  <a:pt x="48" y="46"/>
                </a:lnTo>
                <a:lnTo>
                  <a:pt x="49" y="47"/>
                </a:lnTo>
                <a:lnTo>
                  <a:pt x="51" y="43"/>
                </a:lnTo>
                <a:lnTo>
                  <a:pt x="51" y="42"/>
                </a:lnTo>
                <a:lnTo>
                  <a:pt x="51" y="39"/>
                </a:lnTo>
                <a:lnTo>
                  <a:pt x="54" y="34"/>
                </a:lnTo>
                <a:lnTo>
                  <a:pt x="57" y="21"/>
                </a:lnTo>
                <a:lnTo>
                  <a:pt x="58" y="21"/>
                </a:lnTo>
                <a:lnTo>
                  <a:pt x="60" y="22"/>
                </a:lnTo>
                <a:lnTo>
                  <a:pt x="60" y="23"/>
                </a:lnTo>
                <a:lnTo>
                  <a:pt x="61" y="24"/>
                </a:lnTo>
                <a:lnTo>
                  <a:pt x="63" y="23"/>
                </a:lnTo>
                <a:lnTo>
                  <a:pt x="65" y="21"/>
                </a:lnTo>
                <a:lnTo>
                  <a:pt x="66" y="16"/>
                </a:lnTo>
                <a:lnTo>
                  <a:pt x="67" y="14"/>
                </a:lnTo>
                <a:lnTo>
                  <a:pt x="69" y="15"/>
                </a:lnTo>
                <a:lnTo>
                  <a:pt x="71" y="12"/>
                </a:lnTo>
                <a:lnTo>
                  <a:pt x="72" y="11"/>
                </a:lnTo>
                <a:lnTo>
                  <a:pt x="73" y="10"/>
                </a:lnTo>
                <a:lnTo>
                  <a:pt x="74" y="7"/>
                </a:lnTo>
                <a:lnTo>
                  <a:pt x="75" y="6"/>
                </a:lnTo>
                <a:lnTo>
                  <a:pt x="75" y="5"/>
                </a:lnTo>
                <a:lnTo>
                  <a:pt x="74" y="5"/>
                </a:lnTo>
                <a:lnTo>
                  <a:pt x="75" y="1"/>
                </a:lnTo>
                <a:lnTo>
                  <a:pt x="75" y="0"/>
                </a:lnTo>
                <a:lnTo>
                  <a:pt x="76" y="0"/>
                </a:lnTo>
                <a:lnTo>
                  <a:pt x="83" y="4"/>
                </a:lnTo>
                <a:lnTo>
                  <a:pt x="84" y="5"/>
                </a:lnTo>
                <a:lnTo>
                  <a:pt x="84" y="5"/>
                </a:lnTo>
                <a:lnTo>
                  <a:pt x="85" y="0"/>
                </a:lnTo>
                <a:lnTo>
                  <a:pt x="86" y="0"/>
                </a:lnTo>
                <a:lnTo>
                  <a:pt x="88" y="1"/>
                </a:lnTo>
                <a:lnTo>
                  <a:pt x="89" y="1"/>
                </a:lnTo>
                <a:lnTo>
                  <a:pt x="89" y="3"/>
                </a:lnTo>
                <a:lnTo>
                  <a:pt x="90" y="5"/>
                </a:lnTo>
                <a:lnTo>
                  <a:pt x="93" y="5"/>
                </a:lnTo>
                <a:lnTo>
                  <a:pt x="95" y="6"/>
                </a:lnTo>
                <a:lnTo>
                  <a:pt x="97" y="7"/>
                </a:lnTo>
                <a:lnTo>
                  <a:pt x="98" y="9"/>
                </a:lnTo>
                <a:lnTo>
                  <a:pt x="98" y="10"/>
                </a:lnTo>
                <a:lnTo>
                  <a:pt x="96" y="14"/>
                </a:lnTo>
                <a:lnTo>
                  <a:pt x="95" y="17"/>
                </a:lnTo>
                <a:lnTo>
                  <a:pt x="95" y="19"/>
                </a:lnTo>
                <a:lnTo>
                  <a:pt x="97" y="19"/>
                </a:lnTo>
                <a:lnTo>
                  <a:pt x="99" y="18"/>
                </a:lnTo>
                <a:lnTo>
                  <a:pt x="101" y="20"/>
                </a:lnTo>
                <a:lnTo>
                  <a:pt x="102" y="20"/>
                </a:lnTo>
                <a:lnTo>
                  <a:pt x="103" y="21"/>
                </a:lnTo>
                <a:lnTo>
                  <a:pt x="104" y="22"/>
                </a:lnTo>
                <a:lnTo>
                  <a:pt x="105" y="22"/>
                </a:lnTo>
                <a:lnTo>
                  <a:pt x="106" y="21"/>
                </a:lnTo>
                <a:lnTo>
                  <a:pt x="107" y="21"/>
                </a:lnTo>
                <a:lnTo>
                  <a:pt x="110" y="23"/>
                </a:lnTo>
                <a:lnTo>
                  <a:pt x="113" y="24"/>
                </a:lnTo>
                <a:lnTo>
                  <a:pt x="114" y="26"/>
                </a:lnTo>
                <a:lnTo>
                  <a:pt x="114" y="26"/>
                </a:lnTo>
                <a:lnTo>
                  <a:pt x="113" y="27"/>
                </a:lnTo>
                <a:lnTo>
                  <a:pt x="114" y="30"/>
                </a:lnTo>
                <a:lnTo>
                  <a:pt x="113" y="30"/>
                </a:lnTo>
                <a:lnTo>
                  <a:pt x="112" y="31"/>
                </a:lnTo>
                <a:lnTo>
                  <a:pt x="112" y="31"/>
                </a:lnTo>
                <a:lnTo>
                  <a:pt x="115" y="33"/>
                </a:lnTo>
                <a:lnTo>
                  <a:pt x="116" y="35"/>
                </a:lnTo>
                <a:lnTo>
                  <a:pt x="116" y="35"/>
                </a:lnTo>
                <a:lnTo>
                  <a:pt x="116" y="36"/>
                </a:lnTo>
                <a:lnTo>
                  <a:pt x="113" y="36"/>
                </a:lnTo>
                <a:lnTo>
                  <a:pt x="113" y="37"/>
                </a:lnTo>
                <a:lnTo>
                  <a:pt x="114" y="37"/>
                </a:lnTo>
                <a:lnTo>
                  <a:pt x="114" y="37"/>
                </a:lnTo>
                <a:lnTo>
                  <a:pt x="114" y="38"/>
                </a:lnTo>
                <a:lnTo>
                  <a:pt x="113" y="39"/>
                </a:lnTo>
                <a:lnTo>
                  <a:pt x="112" y="38"/>
                </a:lnTo>
                <a:lnTo>
                  <a:pt x="112" y="39"/>
                </a:lnTo>
                <a:lnTo>
                  <a:pt x="113" y="40"/>
                </a:lnTo>
                <a:lnTo>
                  <a:pt x="115" y="40"/>
                </a:lnTo>
                <a:lnTo>
                  <a:pt x="117" y="41"/>
                </a:lnTo>
                <a:lnTo>
                  <a:pt x="117" y="42"/>
                </a:lnTo>
                <a:lnTo>
                  <a:pt x="115" y="44"/>
                </a:lnTo>
                <a:lnTo>
                  <a:pt x="114" y="44"/>
                </a:lnTo>
                <a:lnTo>
                  <a:pt x="112" y="43"/>
                </a:lnTo>
                <a:lnTo>
                  <a:pt x="112" y="44"/>
                </a:lnTo>
                <a:lnTo>
                  <a:pt x="113" y="45"/>
                </a:lnTo>
                <a:lnTo>
                  <a:pt x="115" y="46"/>
                </a:lnTo>
                <a:lnTo>
                  <a:pt x="117" y="45"/>
                </a:lnTo>
                <a:lnTo>
                  <a:pt x="119" y="44"/>
                </a:lnTo>
                <a:lnTo>
                  <a:pt x="120" y="44"/>
                </a:lnTo>
                <a:lnTo>
                  <a:pt x="123" y="44"/>
                </a:lnTo>
                <a:lnTo>
                  <a:pt x="123" y="44"/>
                </a:lnTo>
                <a:lnTo>
                  <a:pt x="125" y="50"/>
                </a:lnTo>
                <a:lnTo>
                  <a:pt x="124" y="51"/>
                </a:lnTo>
                <a:lnTo>
                  <a:pt x="123" y="51"/>
                </a:lnTo>
                <a:lnTo>
                  <a:pt x="123" y="52"/>
                </a:lnTo>
              </a:path>
            </a:pathLst>
          </a:custGeom>
          <a:solidFill>
            <a:srgbClr val="FFBF3F"/>
          </a:solidFill>
          <a:ln w="25400">
            <a:solidFill>
              <a:schemeClr val="bg1"/>
            </a:solidFill>
            <a:round/>
            <a:headEnd/>
            <a:tailEnd/>
          </a:ln>
        </p:spPr>
        <p:txBody>
          <a:bodyPr/>
          <a:lstStyle/>
          <a:p>
            <a:endParaRPr lang="en-US"/>
          </a:p>
        </p:txBody>
      </p:sp>
      <p:sp>
        <p:nvSpPr>
          <p:cNvPr id="319584" name="Freeform 96"/>
          <p:cNvSpPr>
            <a:spLocks/>
          </p:cNvSpPr>
          <p:nvPr/>
        </p:nvSpPr>
        <p:spPr bwMode="auto">
          <a:xfrm>
            <a:off x="6667500" y="3317875"/>
            <a:ext cx="1358900" cy="622300"/>
          </a:xfrm>
          <a:custGeom>
            <a:avLst/>
            <a:gdLst/>
            <a:ahLst/>
            <a:cxnLst>
              <a:cxn ang="0">
                <a:pos x="2" y="50"/>
              </a:cxn>
              <a:cxn ang="0">
                <a:pos x="4" y="48"/>
              </a:cxn>
              <a:cxn ang="0">
                <a:pos x="6" y="44"/>
              </a:cxn>
              <a:cxn ang="0">
                <a:pos x="17" y="38"/>
              </a:cxn>
              <a:cxn ang="0">
                <a:pos x="22" y="33"/>
              </a:cxn>
              <a:cxn ang="0">
                <a:pos x="24" y="32"/>
              </a:cxn>
              <a:cxn ang="0">
                <a:pos x="26" y="31"/>
              </a:cxn>
              <a:cxn ang="0">
                <a:pos x="28" y="30"/>
              </a:cxn>
              <a:cxn ang="0">
                <a:pos x="34" y="28"/>
              </a:cxn>
              <a:cxn ang="0">
                <a:pos x="40" y="20"/>
              </a:cxn>
              <a:cxn ang="0">
                <a:pos x="40" y="16"/>
              </a:cxn>
              <a:cxn ang="0">
                <a:pos x="44" y="16"/>
              </a:cxn>
              <a:cxn ang="0">
                <a:pos x="52" y="15"/>
              </a:cxn>
              <a:cxn ang="0">
                <a:pos x="137" y="1"/>
              </a:cxn>
              <a:cxn ang="0">
                <a:pos x="139" y="2"/>
              </a:cxn>
              <a:cxn ang="0">
                <a:pos x="141" y="6"/>
              </a:cxn>
              <a:cxn ang="0">
                <a:pos x="141" y="7"/>
              </a:cxn>
              <a:cxn ang="0">
                <a:pos x="138" y="6"/>
              </a:cxn>
              <a:cxn ang="0">
                <a:pos x="137" y="7"/>
              </a:cxn>
              <a:cxn ang="0">
                <a:pos x="132" y="10"/>
              </a:cxn>
              <a:cxn ang="0">
                <a:pos x="128" y="14"/>
              </a:cxn>
              <a:cxn ang="0">
                <a:pos x="129" y="14"/>
              </a:cxn>
              <a:cxn ang="0">
                <a:pos x="136" y="11"/>
              </a:cxn>
              <a:cxn ang="0">
                <a:pos x="138" y="13"/>
              </a:cxn>
              <a:cxn ang="0">
                <a:pos x="140" y="14"/>
              </a:cxn>
              <a:cxn ang="0">
                <a:pos x="143" y="11"/>
              </a:cxn>
              <a:cxn ang="0">
                <a:pos x="145" y="17"/>
              </a:cxn>
              <a:cxn ang="0">
                <a:pos x="142" y="21"/>
              </a:cxn>
              <a:cxn ang="0">
                <a:pos x="139" y="24"/>
              </a:cxn>
              <a:cxn ang="0">
                <a:pos x="134" y="24"/>
              </a:cxn>
              <a:cxn ang="0">
                <a:pos x="133" y="23"/>
              </a:cxn>
              <a:cxn ang="0">
                <a:pos x="132" y="22"/>
              </a:cxn>
              <a:cxn ang="0">
                <a:pos x="131" y="25"/>
              </a:cxn>
              <a:cxn ang="0">
                <a:pos x="133" y="26"/>
              </a:cxn>
              <a:cxn ang="0">
                <a:pos x="134" y="30"/>
              </a:cxn>
              <a:cxn ang="0">
                <a:pos x="128" y="33"/>
              </a:cxn>
              <a:cxn ang="0">
                <a:pos x="128" y="35"/>
              </a:cxn>
              <a:cxn ang="0">
                <a:pos x="136" y="32"/>
              </a:cxn>
              <a:cxn ang="0">
                <a:pos x="139" y="33"/>
              </a:cxn>
              <a:cxn ang="0">
                <a:pos x="132" y="39"/>
              </a:cxn>
              <a:cxn ang="0">
                <a:pos x="125" y="44"/>
              </a:cxn>
              <a:cxn ang="0">
                <a:pos x="124" y="45"/>
              </a:cxn>
              <a:cxn ang="0">
                <a:pos x="117" y="54"/>
              </a:cxn>
              <a:cxn ang="0">
                <a:pos x="113" y="61"/>
              </a:cxn>
              <a:cxn ang="0">
                <a:pos x="84" y="47"/>
              </a:cxn>
              <a:cxn ang="0">
                <a:pos x="61" y="44"/>
              </a:cxn>
              <a:cxn ang="0">
                <a:pos x="59" y="44"/>
              </a:cxn>
              <a:cxn ang="0">
                <a:pos x="37" y="46"/>
              </a:cxn>
              <a:cxn ang="0">
                <a:pos x="32" y="49"/>
              </a:cxn>
              <a:cxn ang="0">
                <a:pos x="0" y="55"/>
              </a:cxn>
            </a:cxnLst>
            <a:rect l="0" t="0" r="r" b="b"/>
            <a:pathLst>
              <a:path w="145" h="62">
                <a:moveTo>
                  <a:pt x="0" y="55"/>
                </a:moveTo>
                <a:lnTo>
                  <a:pt x="1" y="50"/>
                </a:lnTo>
                <a:lnTo>
                  <a:pt x="2" y="50"/>
                </a:lnTo>
                <a:lnTo>
                  <a:pt x="3" y="50"/>
                </a:lnTo>
                <a:lnTo>
                  <a:pt x="4" y="49"/>
                </a:lnTo>
                <a:lnTo>
                  <a:pt x="4" y="48"/>
                </a:lnTo>
                <a:lnTo>
                  <a:pt x="4" y="47"/>
                </a:lnTo>
                <a:lnTo>
                  <a:pt x="5" y="46"/>
                </a:lnTo>
                <a:lnTo>
                  <a:pt x="6" y="44"/>
                </a:lnTo>
                <a:lnTo>
                  <a:pt x="9" y="43"/>
                </a:lnTo>
                <a:lnTo>
                  <a:pt x="13" y="42"/>
                </a:lnTo>
                <a:lnTo>
                  <a:pt x="17" y="38"/>
                </a:lnTo>
                <a:lnTo>
                  <a:pt x="19" y="38"/>
                </a:lnTo>
                <a:lnTo>
                  <a:pt x="21" y="35"/>
                </a:lnTo>
                <a:lnTo>
                  <a:pt x="22" y="33"/>
                </a:lnTo>
                <a:lnTo>
                  <a:pt x="22" y="33"/>
                </a:lnTo>
                <a:lnTo>
                  <a:pt x="23" y="33"/>
                </a:lnTo>
                <a:lnTo>
                  <a:pt x="24" y="32"/>
                </a:lnTo>
                <a:lnTo>
                  <a:pt x="24" y="32"/>
                </a:lnTo>
                <a:lnTo>
                  <a:pt x="25" y="30"/>
                </a:lnTo>
                <a:lnTo>
                  <a:pt x="26" y="31"/>
                </a:lnTo>
                <a:lnTo>
                  <a:pt x="27" y="31"/>
                </a:lnTo>
                <a:lnTo>
                  <a:pt x="28" y="31"/>
                </a:lnTo>
                <a:lnTo>
                  <a:pt x="28" y="30"/>
                </a:lnTo>
                <a:lnTo>
                  <a:pt x="30" y="28"/>
                </a:lnTo>
                <a:lnTo>
                  <a:pt x="32" y="28"/>
                </a:lnTo>
                <a:lnTo>
                  <a:pt x="34" y="28"/>
                </a:lnTo>
                <a:lnTo>
                  <a:pt x="37" y="23"/>
                </a:lnTo>
                <a:lnTo>
                  <a:pt x="40" y="22"/>
                </a:lnTo>
                <a:lnTo>
                  <a:pt x="40" y="20"/>
                </a:lnTo>
                <a:lnTo>
                  <a:pt x="40" y="19"/>
                </a:lnTo>
                <a:lnTo>
                  <a:pt x="40" y="17"/>
                </a:lnTo>
                <a:lnTo>
                  <a:pt x="40" y="16"/>
                </a:lnTo>
                <a:lnTo>
                  <a:pt x="40" y="16"/>
                </a:lnTo>
                <a:lnTo>
                  <a:pt x="45" y="15"/>
                </a:lnTo>
                <a:lnTo>
                  <a:pt x="44" y="16"/>
                </a:lnTo>
                <a:lnTo>
                  <a:pt x="49" y="15"/>
                </a:lnTo>
                <a:lnTo>
                  <a:pt x="51" y="15"/>
                </a:lnTo>
                <a:lnTo>
                  <a:pt x="52" y="15"/>
                </a:lnTo>
                <a:lnTo>
                  <a:pt x="95" y="8"/>
                </a:lnTo>
                <a:lnTo>
                  <a:pt x="136" y="0"/>
                </a:lnTo>
                <a:lnTo>
                  <a:pt x="137" y="1"/>
                </a:lnTo>
                <a:lnTo>
                  <a:pt x="137" y="1"/>
                </a:lnTo>
                <a:lnTo>
                  <a:pt x="138" y="2"/>
                </a:lnTo>
                <a:lnTo>
                  <a:pt x="139" y="2"/>
                </a:lnTo>
                <a:lnTo>
                  <a:pt x="140" y="3"/>
                </a:lnTo>
                <a:lnTo>
                  <a:pt x="140" y="4"/>
                </a:lnTo>
                <a:lnTo>
                  <a:pt x="141" y="6"/>
                </a:lnTo>
                <a:lnTo>
                  <a:pt x="141" y="7"/>
                </a:lnTo>
                <a:lnTo>
                  <a:pt x="141" y="7"/>
                </a:lnTo>
                <a:lnTo>
                  <a:pt x="141" y="7"/>
                </a:lnTo>
                <a:lnTo>
                  <a:pt x="140" y="6"/>
                </a:lnTo>
                <a:lnTo>
                  <a:pt x="139" y="6"/>
                </a:lnTo>
                <a:lnTo>
                  <a:pt x="138" y="6"/>
                </a:lnTo>
                <a:lnTo>
                  <a:pt x="137" y="6"/>
                </a:lnTo>
                <a:lnTo>
                  <a:pt x="137" y="6"/>
                </a:lnTo>
                <a:lnTo>
                  <a:pt x="137" y="7"/>
                </a:lnTo>
                <a:lnTo>
                  <a:pt x="137" y="8"/>
                </a:lnTo>
                <a:lnTo>
                  <a:pt x="133" y="9"/>
                </a:lnTo>
                <a:lnTo>
                  <a:pt x="132" y="10"/>
                </a:lnTo>
                <a:lnTo>
                  <a:pt x="131" y="12"/>
                </a:lnTo>
                <a:lnTo>
                  <a:pt x="128" y="12"/>
                </a:lnTo>
                <a:lnTo>
                  <a:pt x="128" y="14"/>
                </a:lnTo>
                <a:lnTo>
                  <a:pt x="128" y="14"/>
                </a:lnTo>
                <a:lnTo>
                  <a:pt x="128" y="14"/>
                </a:lnTo>
                <a:lnTo>
                  <a:pt x="129" y="14"/>
                </a:lnTo>
                <a:lnTo>
                  <a:pt x="132" y="13"/>
                </a:lnTo>
                <a:lnTo>
                  <a:pt x="134" y="12"/>
                </a:lnTo>
                <a:lnTo>
                  <a:pt x="136" y="11"/>
                </a:lnTo>
                <a:lnTo>
                  <a:pt x="138" y="11"/>
                </a:lnTo>
                <a:lnTo>
                  <a:pt x="139" y="12"/>
                </a:lnTo>
                <a:lnTo>
                  <a:pt x="138" y="13"/>
                </a:lnTo>
                <a:lnTo>
                  <a:pt x="139" y="14"/>
                </a:lnTo>
                <a:lnTo>
                  <a:pt x="139" y="14"/>
                </a:lnTo>
                <a:lnTo>
                  <a:pt x="140" y="14"/>
                </a:lnTo>
                <a:lnTo>
                  <a:pt x="141" y="13"/>
                </a:lnTo>
                <a:lnTo>
                  <a:pt x="142" y="11"/>
                </a:lnTo>
                <a:lnTo>
                  <a:pt x="143" y="11"/>
                </a:lnTo>
                <a:lnTo>
                  <a:pt x="144" y="13"/>
                </a:lnTo>
                <a:lnTo>
                  <a:pt x="145" y="16"/>
                </a:lnTo>
                <a:lnTo>
                  <a:pt x="145" y="17"/>
                </a:lnTo>
                <a:lnTo>
                  <a:pt x="145" y="18"/>
                </a:lnTo>
                <a:lnTo>
                  <a:pt x="143" y="20"/>
                </a:lnTo>
                <a:lnTo>
                  <a:pt x="142" y="21"/>
                </a:lnTo>
                <a:lnTo>
                  <a:pt x="142" y="22"/>
                </a:lnTo>
                <a:lnTo>
                  <a:pt x="140" y="23"/>
                </a:lnTo>
                <a:lnTo>
                  <a:pt x="139" y="24"/>
                </a:lnTo>
                <a:lnTo>
                  <a:pt x="138" y="24"/>
                </a:lnTo>
                <a:lnTo>
                  <a:pt x="135" y="24"/>
                </a:lnTo>
                <a:lnTo>
                  <a:pt x="134" y="24"/>
                </a:lnTo>
                <a:lnTo>
                  <a:pt x="134" y="24"/>
                </a:lnTo>
                <a:lnTo>
                  <a:pt x="134" y="24"/>
                </a:lnTo>
                <a:lnTo>
                  <a:pt x="133" y="23"/>
                </a:lnTo>
                <a:lnTo>
                  <a:pt x="133" y="22"/>
                </a:lnTo>
                <a:lnTo>
                  <a:pt x="133" y="22"/>
                </a:lnTo>
                <a:lnTo>
                  <a:pt x="132" y="22"/>
                </a:lnTo>
                <a:lnTo>
                  <a:pt x="131" y="22"/>
                </a:lnTo>
                <a:lnTo>
                  <a:pt x="132" y="25"/>
                </a:lnTo>
                <a:lnTo>
                  <a:pt x="131" y="25"/>
                </a:lnTo>
                <a:lnTo>
                  <a:pt x="131" y="25"/>
                </a:lnTo>
                <a:lnTo>
                  <a:pt x="132" y="26"/>
                </a:lnTo>
                <a:lnTo>
                  <a:pt x="133" y="26"/>
                </a:lnTo>
                <a:lnTo>
                  <a:pt x="134" y="28"/>
                </a:lnTo>
                <a:lnTo>
                  <a:pt x="133" y="29"/>
                </a:lnTo>
                <a:lnTo>
                  <a:pt x="134" y="30"/>
                </a:lnTo>
                <a:lnTo>
                  <a:pt x="131" y="34"/>
                </a:lnTo>
                <a:lnTo>
                  <a:pt x="130" y="34"/>
                </a:lnTo>
                <a:lnTo>
                  <a:pt x="128" y="33"/>
                </a:lnTo>
                <a:lnTo>
                  <a:pt x="127" y="33"/>
                </a:lnTo>
                <a:lnTo>
                  <a:pt x="126" y="34"/>
                </a:lnTo>
                <a:lnTo>
                  <a:pt x="128" y="35"/>
                </a:lnTo>
                <a:lnTo>
                  <a:pt x="131" y="35"/>
                </a:lnTo>
                <a:lnTo>
                  <a:pt x="133" y="34"/>
                </a:lnTo>
                <a:lnTo>
                  <a:pt x="136" y="32"/>
                </a:lnTo>
                <a:lnTo>
                  <a:pt x="137" y="31"/>
                </a:lnTo>
                <a:lnTo>
                  <a:pt x="137" y="32"/>
                </a:lnTo>
                <a:lnTo>
                  <a:pt x="139" y="33"/>
                </a:lnTo>
                <a:lnTo>
                  <a:pt x="137" y="35"/>
                </a:lnTo>
                <a:lnTo>
                  <a:pt x="135" y="38"/>
                </a:lnTo>
                <a:lnTo>
                  <a:pt x="132" y="39"/>
                </a:lnTo>
                <a:lnTo>
                  <a:pt x="131" y="39"/>
                </a:lnTo>
                <a:lnTo>
                  <a:pt x="128" y="40"/>
                </a:lnTo>
                <a:lnTo>
                  <a:pt x="125" y="44"/>
                </a:lnTo>
                <a:lnTo>
                  <a:pt x="123" y="45"/>
                </a:lnTo>
                <a:lnTo>
                  <a:pt x="123" y="45"/>
                </a:lnTo>
                <a:lnTo>
                  <a:pt x="124" y="45"/>
                </a:lnTo>
                <a:lnTo>
                  <a:pt x="120" y="47"/>
                </a:lnTo>
                <a:lnTo>
                  <a:pt x="119" y="50"/>
                </a:lnTo>
                <a:lnTo>
                  <a:pt x="117" y="54"/>
                </a:lnTo>
                <a:lnTo>
                  <a:pt x="116" y="59"/>
                </a:lnTo>
                <a:lnTo>
                  <a:pt x="115" y="60"/>
                </a:lnTo>
                <a:lnTo>
                  <a:pt x="113" y="61"/>
                </a:lnTo>
                <a:lnTo>
                  <a:pt x="107" y="62"/>
                </a:lnTo>
                <a:lnTo>
                  <a:pt x="106" y="62"/>
                </a:lnTo>
                <a:lnTo>
                  <a:pt x="84" y="47"/>
                </a:lnTo>
                <a:lnTo>
                  <a:pt x="65" y="50"/>
                </a:lnTo>
                <a:lnTo>
                  <a:pt x="65" y="47"/>
                </a:lnTo>
                <a:lnTo>
                  <a:pt x="61" y="44"/>
                </a:lnTo>
                <a:lnTo>
                  <a:pt x="60" y="45"/>
                </a:lnTo>
                <a:lnTo>
                  <a:pt x="59" y="44"/>
                </a:lnTo>
                <a:lnTo>
                  <a:pt x="59" y="44"/>
                </a:lnTo>
                <a:lnTo>
                  <a:pt x="59" y="43"/>
                </a:lnTo>
                <a:lnTo>
                  <a:pt x="37" y="46"/>
                </a:lnTo>
                <a:lnTo>
                  <a:pt x="37" y="46"/>
                </a:lnTo>
                <a:lnTo>
                  <a:pt x="36" y="46"/>
                </a:lnTo>
                <a:lnTo>
                  <a:pt x="32" y="48"/>
                </a:lnTo>
                <a:lnTo>
                  <a:pt x="32" y="49"/>
                </a:lnTo>
                <a:lnTo>
                  <a:pt x="30" y="49"/>
                </a:lnTo>
                <a:lnTo>
                  <a:pt x="25" y="52"/>
                </a:lnTo>
                <a:lnTo>
                  <a:pt x="0" y="55"/>
                </a:lnTo>
              </a:path>
            </a:pathLst>
          </a:custGeom>
          <a:solidFill>
            <a:srgbClr val="FFBF3F"/>
          </a:solidFill>
          <a:ln w="25400">
            <a:solidFill>
              <a:schemeClr val="bg1"/>
            </a:solidFill>
            <a:round/>
            <a:headEnd/>
            <a:tailEnd/>
          </a:ln>
        </p:spPr>
        <p:txBody>
          <a:bodyPr/>
          <a:lstStyle/>
          <a:p>
            <a:endParaRPr lang="en-US"/>
          </a:p>
        </p:txBody>
      </p:sp>
      <p:sp>
        <p:nvSpPr>
          <p:cNvPr id="319585" name="Freeform 97"/>
          <p:cNvSpPr>
            <a:spLocks/>
          </p:cNvSpPr>
          <p:nvPr/>
        </p:nvSpPr>
        <p:spPr bwMode="auto">
          <a:xfrm>
            <a:off x="6873875" y="3749675"/>
            <a:ext cx="787400" cy="642938"/>
          </a:xfrm>
          <a:custGeom>
            <a:avLst/>
            <a:gdLst/>
            <a:ahLst/>
            <a:cxnLst>
              <a:cxn ang="0">
                <a:pos x="49" y="64"/>
              </a:cxn>
              <a:cxn ang="0">
                <a:pos x="46" y="63"/>
              </a:cxn>
              <a:cxn ang="0">
                <a:pos x="45" y="58"/>
              </a:cxn>
              <a:cxn ang="0">
                <a:pos x="40" y="54"/>
              </a:cxn>
              <a:cxn ang="0">
                <a:pos x="37" y="48"/>
              </a:cxn>
              <a:cxn ang="0">
                <a:pos x="35" y="45"/>
              </a:cxn>
              <a:cxn ang="0">
                <a:pos x="30" y="41"/>
              </a:cxn>
              <a:cxn ang="0">
                <a:pos x="28" y="39"/>
              </a:cxn>
              <a:cxn ang="0">
                <a:pos x="26" y="36"/>
              </a:cxn>
              <a:cxn ang="0">
                <a:pos x="18" y="30"/>
              </a:cxn>
              <a:cxn ang="0">
                <a:pos x="15" y="28"/>
              </a:cxn>
              <a:cxn ang="0">
                <a:pos x="11" y="22"/>
              </a:cxn>
              <a:cxn ang="0">
                <a:pos x="9" y="20"/>
              </a:cxn>
              <a:cxn ang="0">
                <a:pos x="1" y="17"/>
              </a:cxn>
              <a:cxn ang="0">
                <a:pos x="1" y="12"/>
              </a:cxn>
              <a:cxn ang="0">
                <a:pos x="3" y="10"/>
              </a:cxn>
              <a:cxn ang="0">
                <a:pos x="3" y="9"/>
              </a:cxn>
              <a:cxn ang="0">
                <a:pos x="10" y="6"/>
              </a:cxn>
              <a:cxn ang="0">
                <a:pos x="14" y="3"/>
              </a:cxn>
              <a:cxn ang="0">
                <a:pos x="15" y="3"/>
              </a:cxn>
              <a:cxn ang="0">
                <a:pos x="37" y="1"/>
              </a:cxn>
              <a:cxn ang="0">
                <a:pos x="38" y="2"/>
              </a:cxn>
              <a:cxn ang="0">
                <a:pos x="43" y="4"/>
              </a:cxn>
              <a:cxn ang="0">
                <a:pos x="62" y="4"/>
              </a:cxn>
              <a:cxn ang="0">
                <a:pos x="83" y="20"/>
              </a:cxn>
              <a:cxn ang="0">
                <a:pos x="80" y="23"/>
              </a:cxn>
              <a:cxn ang="0">
                <a:pos x="76" y="29"/>
              </a:cxn>
              <a:cxn ang="0">
                <a:pos x="76" y="34"/>
              </a:cxn>
              <a:cxn ang="0">
                <a:pos x="75" y="36"/>
              </a:cxn>
              <a:cxn ang="0">
                <a:pos x="73" y="37"/>
              </a:cxn>
              <a:cxn ang="0">
                <a:pos x="71" y="39"/>
              </a:cxn>
              <a:cxn ang="0">
                <a:pos x="69" y="43"/>
              </a:cxn>
              <a:cxn ang="0">
                <a:pos x="65" y="47"/>
              </a:cxn>
              <a:cxn ang="0">
                <a:pos x="61" y="50"/>
              </a:cxn>
              <a:cxn ang="0">
                <a:pos x="59" y="52"/>
              </a:cxn>
              <a:cxn ang="0">
                <a:pos x="56" y="53"/>
              </a:cxn>
              <a:cxn ang="0">
                <a:pos x="56" y="54"/>
              </a:cxn>
              <a:cxn ang="0">
                <a:pos x="55" y="56"/>
              </a:cxn>
              <a:cxn ang="0">
                <a:pos x="52" y="58"/>
              </a:cxn>
              <a:cxn ang="0">
                <a:pos x="52" y="58"/>
              </a:cxn>
              <a:cxn ang="0">
                <a:pos x="53" y="59"/>
              </a:cxn>
              <a:cxn ang="0">
                <a:pos x="53" y="60"/>
              </a:cxn>
              <a:cxn ang="0">
                <a:pos x="51" y="62"/>
              </a:cxn>
              <a:cxn ang="0">
                <a:pos x="50" y="64"/>
              </a:cxn>
            </a:cxnLst>
            <a:rect l="0" t="0" r="r" b="b"/>
            <a:pathLst>
              <a:path w="84" h="64">
                <a:moveTo>
                  <a:pt x="50" y="64"/>
                </a:moveTo>
                <a:lnTo>
                  <a:pt x="49" y="64"/>
                </a:lnTo>
                <a:lnTo>
                  <a:pt x="47" y="64"/>
                </a:lnTo>
                <a:lnTo>
                  <a:pt x="46" y="63"/>
                </a:lnTo>
                <a:lnTo>
                  <a:pt x="46" y="62"/>
                </a:lnTo>
                <a:lnTo>
                  <a:pt x="45" y="58"/>
                </a:lnTo>
                <a:lnTo>
                  <a:pt x="43" y="55"/>
                </a:lnTo>
                <a:lnTo>
                  <a:pt x="40" y="54"/>
                </a:lnTo>
                <a:lnTo>
                  <a:pt x="39" y="49"/>
                </a:lnTo>
                <a:lnTo>
                  <a:pt x="37" y="48"/>
                </a:lnTo>
                <a:lnTo>
                  <a:pt x="36" y="45"/>
                </a:lnTo>
                <a:lnTo>
                  <a:pt x="35" y="45"/>
                </a:lnTo>
                <a:lnTo>
                  <a:pt x="32" y="44"/>
                </a:lnTo>
                <a:lnTo>
                  <a:pt x="30" y="41"/>
                </a:lnTo>
                <a:lnTo>
                  <a:pt x="28" y="40"/>
                </a:lnTo>
                <a:lnTo>
                  <a:pt x="28" y="39"/>
                </a:lnTo>
                <a:lnTo>
                  <a:pt x="27" y="37"/>
                </a:lnTo>
                <a:lnTo>
                  <a:pt x="26" y="36"/>
                </a:lnTo>
                <a:lnTo>
                  <a:pt x="24" y="35"/>
                </a:lnTo>
                <a:lnTo>
                  <a:pt x="18" y="30"/>
                </a:lnTo>
                <a:lnTo>
                  <a:pt x="16" y="29"/>
                </a:lnTo>
                <a:lnTo>
                  <a:pt x="15" y="28"/>
                </a:lnTo>
                <a:lnTo>
                  <a:pt x="13" y="26"/>
                </a:lnTo>
                <a:lnTo>
                  <a:pt x="11" y="22"/>
                </a:lnTo>
                <a:lnTo>
                  <a:pt x="10" y="21"/>
                </a:lnTo>
                <a:lnTo>
                  <a:pt x="9" y="20"/>
                </a:lnTo>
                <a:lnTo>
                  <a:pt x="6" y="19"/>
                </a:lnTo>
                <a:lnTo>
                  <a:pt x="1" y="17"/>
                </a:lnTo>
                <a:lnTo>
                  <a:pt x="0" y="15"/>
                </a:lnTo>
                <a:lnTo>
                  <a:pt x="1" y="12"/>
                </a:lnTo>
                <a:lnTo>
                  <a:pt x="3" y="11"/>
                </a:lnTo>
                <a:lnTo>
                  <a:pt x="3" y="10"/>
                </a:lnTo>
                <a:lnTo>
                  <a:pt x="3" y="9"/>
                </a:lnTo>
                <a:lnTo>
                  <a:pt x="3" y="9"/>
                </a:lnTo>
                <a:lnTo>
                  <a:pt x="8" y="6"/>
                </a:lnTo>
                <a:lnTo>
                  <a:pt x="10" y="6"/>
                </a:lnTo>
                <a:lnTo>
                  <a:pt x="10" y="5"/>
                </a:lnTo>
                <a:lnTo>
                  <a:pt x="14" y="3"/>
                </a:lnTo>
                <a:lnTo>
                  <a:pt x="15" y="3"/>
                </a:lnTo>
                <a:lnTo>
                  <a:pt x="15" y="3"/>
                </a:lnTo>
                <a:lnTo>
                  <a:pt x="37" y="0"/>
                </a:lnTo>
                <a:lnTo>
                  <a:pt x="37" y="1"/>
                </a:lnTo>
                <a:lnTo>
                  <a:pt x="37" y="2"/>
                </a:lnTo>
                <a:lnTo>
                  <a:pt x="38" y="2"/>
                </a:lnTo>
                <a:lnTo>
                  <a:pt x="39" y="1"/>
                </a:lnTo>
                <a:lnTo>
                  <a:pt x="43" y="4"/>
                </a:lnTo>
                <a:lnTo>
                  <a:pt x="43" y="7"/>
                </a:lnTo>
                <a:lnTo>
                  <a:pt x="62" y="4"/>
                </a:lnTo>
                <a:lnTo>
                  <a:pt x="84" y="19"/>
                </a:lnTo>
                <a:lnTo>
                  <a:pt x="83" y="20"/>
                </a:lnTo>
                <a:lnTo>
                  <a:pt x="81" y="21"/>
                </a:lnTo>
                <a:lnTo>
                  <a:pt x="80" y="23"/>
                </a:lnTo>
                <a:lnTo>
                  <a:pt x="77" y="27"/>
                </a:lnTo>
                <a:lnTo>
                  <a:pt x="76" y="29"/>
                </a:lnTo>
                <a:lnTo>
                  <a:pt x="75" y="32"/>
                </a:lnTo>
                <a:lnTo>
                  <a:pt x="76" y="34"/>
                </a:lnTo>
                <a:lnTo>
                  <a:pt x="75" y="35"/>
                </a:lnTo>
                <a:lnTo>
                  <a:pt x="75" y="36"/>
                </a:lnTo>
                <a:lnTo>
                  <a:pt x="74" y="37"/>
                </a:lnTo>
                <a:lnTo>
                  <a:pt x="73" y="37"/>
                </a:lnTo>
                <a:lnTo>
                  <a:pt x="72" y="38"/>
                </a:lnTo>
                <a:lnTo>
                  <a:pt x="71" y="39"/>
                </a:lnTo>
                <a:lnTo>
                  <a:pt x="70" y="41"/>
                </a:lnTo>
                <a:lnTo>
                  <a:pt x="69" y="43"/>
                </a:lnTo>
                <a:lnTo>
                  <a:pt x="66" y="45"/>
                </a:lnTo>
                <a:lnTo>
                  <a:pt x="65" y="47"/>
                </a:lnTo>
                <a:lnTo>
                  <a:pt x="63" y="48"/>
                </a:lnTo>
                <a:lnTo>
                  <a:pt x="61" y="50"/>
                </a:lnTo>
                <a:lnTo>
                  <a:pt x="60" y="51"/>
                </a:lnTo>
                <a:lnTo>
                  <a:pt x="59" y="52"/>
                </a:lnTo>
                <a:lnTo>
                  <a:pt x="58" y="53"/>
                </a:lnTo>
                <a:lnTo>
                  <a:pt x="56" y="53"/>
                </a:lnTo>
                <a:lnTo>
                  <a:pt x="56" y="54"/>
                </a:lnTo>
                <a:lnTo>
                  <a:pt x="56" y="54"/>
                </a:lnTo>
                <a:lnTo>
                  <a:pt x="56" y="55"/>
                </a:lnTo>
                <a:lnTo>
                  <a:pt x="55" y="56"/>
                </a:lnTo>
                <a:lnTo>
                  <a:pt x="54" y="58"/>
                </a:lnTo>
                <a:lnTo>
                  <a:pt x="52" y="58"/>
                </a:lnTo>
                <a:lnTo>
                  <a:pt x="52" y="58"/>
                </a:lnTo>
                <a:lnTo>
                  <a:pt x="52" y="58"/>
                </a:lnTo>
                <a:lnTo>
                  <a:pt x="52" y="59"/>
                </a:lnTo>
                <a:lnTo>
                  <a:pt x="53" y="59"/>
                </a:lnTo>
                <a:lnTo>
                  <a:pt x="53" y="59"/>
                </a:lnTo>
                <a:lnTo>
                  <a:pt x="53" y="60"/>
                </a:lnTo>
                <a:lnTo>
                  <a:pt x="52" y="61"/>
                </a:lnTo>
                <a:lnTo>
                  <a:pt x="51" y="62"/>
                </a:lnTo>
                <a:lnTo>
                  <a:pt x="50" y="63"/>
                </a:lnTo>
                <a:lnTo>
                  <a:pt x="50" y="64"/>
                </a:lnTo>
              </a:path>
            </a:pathLst>
          </a:custGeom>
          <a:solidFill>
            <a:srgbClr val="FFBF3F"/>
          </a:solidFill>
          <a:ln w="25400">
            <a:solidFill>
              <a:schemeClr val="bg1"/>
            </a:solidFill>
            <a:round/>
            <a:headEnd/>
            <a:tailEnd/>
          </a:ln>
        </p:spPr>
        <p:txBody>
          <a:bodyPr/>
          <a:lstStyle/>
          <a:p>
            <a:endParaRPr lang="en-US"/>
          </a:p>
        </p:txBody>
      </p:sp>
      <p:sp>
        <p:nvSpPr>
          <p:cNvPr id="319586" name="Freeform 98"/>
          <p:cNvSpPr>
            <a:spLocks/>
          </p:cNvSpPr>
          <p:nvPr/>
        </p:nvSpPr>
        <p:spPr bwMode="auto">
          <a:xfrm>
            <a:off x="6518275" y="3840163"/>
            <a:ext cx="833438" cy="925512"/>
          </a:xfrm>
          <a:custGeom>
            <a:avLst/>
            <a:gdLst/>
            <a:ahLst/>
            <a:cxnLst>
              <a:cxn ang="0">
                <a:pos x="12" y="49"/>
              </a:cxn>
              <a:cxn ang="0">
                <a:pos x="14" y="53"/>
              </a:cxn>
              <a:cxn ang="0">
                <a:pos x="16" y="55"/>
              </a:cxn>
              <a:cxn ang="0">
                <a:pos x="16" y="58"/>
              </a:cxn>
              <a:cxn ang="0">
                <a:pos x="18" y="61"/>
              </a:cxn>
              <a:cxn ang="0">
                <a:pos x="16" y="66"/>
              </a:cxn>
              <a:cxn ang="0">
                <a:pos x="15" y="72"/>
              </a:cxn>
              <a:cxn ang="0">
                <a:pos x="17" y="82"/>
              </a:cxn>
              <a:cxn ang="0">
                <a:pos x="19" y="86"/>
              </a:cxn>
              <a:cxn ang="0">
                <a:pos x="21" y="89"/>
              </a:cxn>
              <a:cxn ang="0">
                <a:pos x="22" y="92"/>
              </a:cxn>
              <a:cxn ang="0">
                <a:pos x="70" y="91"/>
              </a:cxn>
              <a:cxn ang="0">
                <a:pos x="73" y="92"/>
              </a:cxn>
              <a:cxn ang="0">
                <a:pos x="72" y="86"/>
              </a:cxn>
              <a:cxn ang="0">
                <a:pos x="73" y="83"/>
              </a:cxn>
              <a:cxn ang="0">
                <a:pos x="78" y="84"/>
              </a:cxn>
              <a:cxn ang="0">
                <a:pos x="82" y="84"/>
              </a:cxn>
              <a:cxn ang="0">
                <a:pos x="81" y="78"/>
              </a:cxn>
              <a:cxn ang="0">
                <a:pos x="82" y="74"/>
              </a:cxn>
              <a:cxn ang="0">
                <a:pos x="85" y="64"/>
              </a:cxn>
              <a:cxn ang="0">
                <a:pos x="87" y="58"/>
              </a:cxn>
              <a:cxn ang="0">
                <a:pos x="89" y="56"/>
              </a:cxn>
              <a:cxn ang="0">
                <a:pos x="88" y="55"/>
              </a:cxn>
              <a:cxn ang="0">
                <a:pos x="88" y="55"/>
              </a:cxn>
              <a:cxn ang="0">
                <a:pos x="84" y="54"/>
              </a:cxn>
              <a:cxn ang="0">
                <a:pos x="83" y="49"/>
              </a:cxn>
              <a:cxn ang="0">
                <a:pos x="78" y="45"/>
              </a:cxn>
              <a:cxn ang="0">
                <a:pos x="75" y="39"/>
              </a:cxn>
              <a:cxn ang="0">
                <a:pos x="73" y="36"/>
              </a:cxn>
              <a:cxn ang="0">
                <a:pos x="68" y="32"/>
              </a:cxn>
              <a:cxn ang="0">
                <a:pos x="66" y="30"/>
              </a:cxn>
              <a:cxn ang="0">
                <a:pos x="65" y="27"/>
              </a:cxn>
              <a:cxn ang="0">
                <a:pos x="56" y="21"/>
              </a:cxn>
              <a:cxn ang="0">
                <a:pos x="53" y="19"/>
              </a:cxn>
              <a:cxn ang="0">
                <a:pos x="49" y="13"/>
              </a:cxn>
              <a:cxn ang="0">
                <a:pos x="47" y="11"/>
              </a:cxn>
              <a:cxn ang="0">
                <a:pos x="39" y="8"/>
              </a:cxn>
              <a:cxn ang="0">
                <a:pos x="39" y="3"/>
              </a:cxn>
              <a:cxn ang="0">
                <a:pos x="41" y="1"/>
              </a:cxn>
              <a:cxn ang="0">
                <a:pos x="41" y="0"/>
              </a:cxn>
              <a:cxn ang="0">
                <a:pos x="0" y="5"/>
              </a:cxn>
            </a:cxnLst>
            <a:rect l="0" t="0" r="r" b="b"/>
            <a:pathLst>
              <a:path w="89" h="92">
                <a:moveTo>
                  <a:pt x="0" y="5"/>
                </a:moveTo>
                <a:lnTo>
                  <a:pt x="12" y="49"/>
                </a:lnTo>
                <a:lnTo>
                  <a:pt x="13" y="50"/>
                </a:lnTo>
                <a:lnTo>
                  <a:pt x="14" y="53"/>
                </a:lnTo>
                <a:lnTo>
                  <a:pt x="14" y="54"/>
                </a:lnTo>
                <a:lnTo>
                  <a:pt x="16" y="55"/>
                </a:lnTo>
                <a:lnTo>
                  <a:pt x="17" y="57"/>
                </a:lnTo>
                <a:lnTo>
                  <a:pt x="16" y="58"/>
                </a:lnTo>
                <a:lnTo>
                  <a:pt x="18" y="60"/>
                </a:lnTo>
                <a:lnTo>
                  <a:pt x="18" y="61"/>
                </a:lnTo>
                <a:lnTo>
                  <a:pt x="16" y="63"/>
                </a:lnTo>
                <a:lnTo>
                  <a:pt x="16" y="66"/>
                </a:lnTo>
                <a:lnTo>
                  <a:pt x="15" y="68"/>
                </a:lnTo>
                <a:lnTo>
                  <a:pt x="15" y="72"/>
                </a:lnTo>
                <a:lnTo>
                  <a:pt x="17" y="76"/>
                </a:lnTo>
                <a:lnTo>
                  <a:pt x="17" y="82"/>
                </a:lnTo>
                <a:lnTo>
                  <a:pt x="19" y="85"/>
                </a:lnTo>
                <a:lnTo>
                  <a:pt x="19" y="86"/>
                </a:lnTo>
                <a:lnTo>
                  <a:pt x="20" y="87"/>
                </a:lnTo>
                <a:lnTo>
                  <a:pt x="21" y="89"/>
                </a:lnTo>
                <a:lnTo>
                  <a:pt x="21" y="90"/>
                </a:lnTo>
                <a:lnTo>
                  <a:pt x="22" y="92"/>
                </a:lnTo>
                <a:lnTo>
                  <a:pt x="69" y="89"/>
                </a:lnTo>
                <a:lnTo>
                  <a:pt x="70" y="91"/>
                </a:lnTo>
                <a:lnTo>
                  <a:pt x="71" y="92"/>
                </a:lnTo>
                <a:lnTo>
                  <a:pt x="73" y="92"/>
                </a:lnTo>
                <a:lnTo>
                  <a:pt x="74" y="90"/>
                </a:lnTo>
                <a:lnTo>
                  <a:pt x="72" y="86"/>
                </a:lnTo>
                <a:lnTo>
                  <a:pt x="73" y="84"/>
                </a:lnTo>
                <a:lnTo>
                  <a:pt x="73" y="83"/>
                </a:lnTo>
                <a:lnTo>
                  <a:pt x="74" y="82"/>
                </a:lnTo>
                <a:lnTo>
                  <a:pt x="78" y="84"/>
                </a:lnTo>
                <a:lnTo>
                  <a:pt x="81" y="84"/>
                </a:lnTo>
                <a:lnTo>
                  <a:pt x="82" y="84"/>
                </a:lnTo>
                <a:lnTo>
                  <a:pt x="82" y="80"/>
                </a:lnTo>
                <a:lnTo>
                  <a:pt x="81" y="78"/>
                </a:lnTo>
                <a:lnTo>
                  <a:pt x="81" y="76"/>
                </a:lnTo>
                <a:lnTo>
                  <a:pt x="82" y="74"/>
                </a:lnTo>
                <a:lnTo>
                  <a:pt x="84" y="67"/>
                </a:lnTo>
                <a:lnTo>
                  <a:pt x="85" y="64"/>
                </a:lnTo>
                <a:lnTo>
                  <a:pt x="86" y="61"/>
                </a:lnTo>
                <a:lnTo>
                  <a:pt x="87" y="58"/>
                </a:lnTo>
                <a:lnTo>
                  <a:pt x="89" y="57"/>
                </a:lnTo>
                <a:lnTo>
                  <a:pt x="89" y="56"/>
                </a:lnTo>
                <a:lnTo>
                  <a:pt x="89" y="56"/>
                </a:lnTo>
                <a:lnTo>
                  <a:pt x="88" y="55"/>
                </a:lnTo>
                <a:lnTo>
                  <a:pt x="88" y="55"/>
                </a:lnTo>
                <a:lnTo>
                  <a:pt x="88" y="55"/>
                </a:lnTo>
                <a:lnTo>
                  <a:pt x="85" y="55"/>
                </a:lnTo>
                <a:lnTo>
                  <a:pt x="84" y="54"/>
                </a:lnTo>
                <a:lnTo>
                  <a:pt x="84" y="53"/>
                </a:lnTo>
                <a:lnTo>
                  <a:pt x="83" y="49"/>
                </a:lnTo>
                <a:lnTo>
                  <a:pt x="81" y="46"/>
                </a:lnTo>
                <a:lnTo>
                  <a:pt x="78" y="45"/>
                </a:lnTo>
                <a:lnTo>
                  <a:pt x="77" y="40"/>
                </a:lnTo>
                <a:lnTo>
                  <a:pt x="75" y="39"/>
                </a:lnTo>
                <a:lnTo>
                  <a:pt x="74" y="36"/>
                </a:lnTo>
                <a:lnTo>
                  <a:pt x="73" y="36"/>
                </a:lnTo>
                <a:lnTo>
                  <a:pt x="70" y="35"/>
                </a:lnTo>
                <a:lnTo>
                  <a:pt x="68" y="32"/>
                </a:lnTo>
                <a:lnTo>
                  <a:pt x="66" y="31"/>
                </a:lnTo>
                <a:lnTo>
                  <a:pt x="66" y="30"/>
                </a:lnTo>
                <a:lnTo>
                  <a:pt x="65" y="28"/>
                </a:lnTo>
                <a:lnTo>
                  <a:pt x="65" y="27"/>
                </a:lnTo>
                <a:lnTo>
                  <a:pt x="62" y="26"/>
                </a:lnTo>
                <a:lnTo>
                  <a:pt x="56" y="21"/>
                </a:lnTo>
                <a:lnTo>
                  <a:pt x="54" y="20"/>
                </a:lnTo>
                <a:lnTo>
                  <a:pt x="53" y="19"/>
                </a:lnTo>
                <a:lnTo>
                  <a:pt x="51" y="17"/>
                </a:lnTo>
                <a:lnTo>
                  <a:pt x="49" y="13"/>
                </a:lnTo>
                <a:lnTo>
                  <a:pt x="48" y="12"/>
                </a:lnTo>
                <a:lnTo>
                  <a:pt x="47" y="11"/>
                </a:lnTo>
                <a:lnTo>
                  <a:pt x="44" y="10"/>
                </a:lnTo>
                <a:lnTo>
                  <a:pt x="39" y="8"/>
                </a:lnTo>
                <a:lnTo>
                  <a:pt x="38" y="7"/>
                </a:lnTo>
                <a:lnTo>
                  <a:pt x="39" y="3"/>
                </a:lnTo>
                <a:lnTo>
                  <a:pt x="41" y="2"/>
                </a:lnTo>
                <a:lnTo>
                  <a:pt x="41" y="1"/>
                </a:lnTo>
                <a:lnTo>
                  <a:pt x="42" y="0"/>
                </a:lnTo>
                <a:lnTo>
                  <a:pt x="41" y="0"/>
                </a:lnTo>
                <a:lnTo>
                  <a:pt x="16" y="3"/>
                </a:lnTo>
                <a:lnTo>
                  <a:pt x="0" y="5"/>
                </a:lnTo>
              </a:path>
            </a:pathLst>
          </a:custGeom>
          <a:solidFill>
            <a:srgbClr val="669900"/>
          </a:solidFill>
          <a:ln w="25400">
            <a:solidFill>
              <a:schemeClr val="bg1"/>
            </a:solidFill>
            <a:round/>
            <a:headEnd/>
            <a:tailEnd/>
          </a:ln>
        </p:spPr>
        <p:txBody>
          <a:bodyPr/>
          <a:lstStyle/>
          <a:p>
            <a:endParaRPr lang="en-US"/>
          </a:p>
        </p:txBody>
      </p:sp>
      <p:sp>
        <p:nvSpPr>
          <p:cNvPr id="319587" name="Text Box 99"/>
          <p:cNvSpPr txBox="1">
            <a:spLocks noChangeArrowheads="1"/>
          </p:cNvSpPr>
          <p:nvPr/>
        </p:nvSpPr>
        <p:spPr bwMode="auto">
          <a:xfrm>
            <a:off x="6700838" y="4314825"/>
            <a:ext cx="508000" cy="244475"/>
          </a:xfrm>
          <a:prstGeom prst="rect">
            <a:avLst/>
          </a:prstGeom>
          <a:solidFill>
            <a:srgbClr val="669900"/>
          </a:solidFill>
          <a:ln w="38100">
            <a:noFill/>
            <a:miter lim="800000"/>
            <a:headEnd/>
            <a:tailEnd/>
          </a:ln>
          <a:effectLst/>
        </p:spPr>
        <p:txBody>
          <a:bodyPr lIns="0" tIns="0" rIns="0" bIns="0">
            <a:spAutoFit/>
          </a:bodyPr>
          <a:lstStyle/>
          <a:p>
            <a:pPr algn="ctr" eaLnBrk="0" hangingPunct="0">
              <a:spcBef>
                <a:spcPct val="50000"/>
              </a:spcBef>
            </a:pPr>
            <a:r>
              <a:rPr lang="en-US" sz="1600" dirty="0">
                <a:latin typeface="FrizQuadrata BT" pitchFamily="34" charset="0"/>
              </a:rPr>
              <a:t>GA </a:t>
            </a:r>
            <a:r>
              <a:rPr lang="en-US" sz="1600" dirty="0" smtClean="0">
                <a:latin typeface="FrizQuadrata BT" pitchFamily="34" charset="0"/>
              </a:rPr>
              <a:t>4</a:t>
            </a:r>
            <a:endParaRPr lang="en-US" sz="1600" dirty="0">
              <a:latin typeface="FrizQuadrata BT" pitchFamily="34" charset="0"/>
            </a:endParaRPr>
          </a:p>
        </p:txBody>
      </p:sp>
      <p:sp>
        <p:nvSpPr>
          <p:cNvPr id="319588" name="Text Box 100"/>
          <p:cNvSpPr txBox="1">
            <a:spLocks noChangeArrowheads="1"/>
          </p:cNvSpPr>
          <p:nvPr/>
        </p:nvSpPr>
        <p:spPr bwMode="auto">
          <a:xfrm>
            <a:off x="1371600" y="838200"/>
            <a:ext cx="762000" cy="336550"/>
          </a:xfrm>
          <a:prstGeom prst="rect">
            <a:avLst/>
          </a:prstGeom>
          <a:noFill/>
          <a:ln w="9525">
            <a:noFill/>
            <a:miter lim="800000"/>
            <a:headEnd/>
            <a:tailEnd/>
          </a:ln>
          <a:effectLst/>
        </p:spPr>
        <p:txBody>
          <a:bodyPr>
            <a:spAutoFit/>
          </a:bodyPr>
          <a:lstStyle/>
          <a:p>
            <a:r>
              <a:rPr lang="en-US" sz="1600" dirty="0"/>
              <a:t>WA </a:t>
            </a:r>
            <a:r>
              <a:rPr lang="en-US" sz="1600" dirty="0" smtClean="0"/>
              <a:t>4</a:t>
            </a:r>
            <a:endParaRPr lang="en-US" sz="1600" dirty="0"/>
          </a:p>
        </p:txBody>
      </p:sp>
      <p:sp>
        <p:nvSpPr>
          <p:cNvPr id="319589" name="Text Box 101"/>
          <p:cNvSpPr txBox="1">
            <a:spLocks noChangeArrowheads="1"/>
          </p:cNvSpPr>
          <p:nvPr/>
        </p:nvSpPr>
        <p:spPr bwMode="auto">
          <a:xfrm>
            <a:off x="1143000" y="1447800"/>
            <a:ext cx="762000" cy="336550"/>
          </a:xfrm>
          <a:prstGeom prst="rect">
            <a:avLst/>
          </a:prstGeom>
          <a:noFill/>
          <a:ln w="9525">
            <a:noFill/>
            <a:miter lim="800000"/>
            <a:headEnd/>
            <a:tailEnd/>
          </a:ln>
          <a:effectLst/>
        </p:spPr>
        <p:txBody>
          <a:bodyPr>
            <a:spAutoFit/>
          </a:bodyPr>
          <a:lstStyle/>
          <a:p>
            <a:r>
              <a:rPr lang="en-US" sz="1600" dirty="0"/>
              <a:t>OR </a:t>
            </a:r>
            <a:r>
              <a:rPr lang="en-US" sz="1600" dirty="0" smtClean="0"/>
              <a:t>2</a:t>
            </a:r>
            <a:endParaRPr lang="en-US" sz="1600" dirty="0"/>
          </a:p>
        </p:txBody>
      </p:sp>
      <p:sp>
        <p:nvSpPr>
          <p:cNvPr id="319590" name="Text Box 102"/>
          <p:cNvSpPr txBox="1">
            <a:spLocks noChangeArrowheads="1"/>
          </p:cNvSpPr>
          <p:nvPr/>
        </p:nvSpPr>
        <p:spPr bwMode="auto">
          <a:xfrm>
            <a:off x="6477000" y="2514600"/>
            <a:ext cx="762000" cy="336550"/>
          </a:xfrm>
          <a:prstGeom prst="rect">
            <a:avLst/>
          </a:prstGeom>
          <a:noFill/>
          <a:ln w="9525">
            <a:noFill/>
            <a:miter lim="800000"/>
            <a:headEnd/>
            <a:tailEnd/>
          </a:ln>
          <a:effectLst/>
        </p:spPr>
        <p:txBody>
          <a:bodyPr>
            <a:spAutoFit/>
          </a:bodyPr>
          <a:lstStyle/>
          <a:p>
            <a:r>
              <a:rPr lang="en-US" sz="1600"/>
              <a:t>OH 1</a:t>
            </a:r>
          </a:p>
        </p:txBody>
      </p:sp>
      <p:sp>
        <p:nvSpPr>
          <p:cNvPr id="319591" name="Text Box 103"/>
          <p:cNvSpPr txBox="1">
            <a:spLocks noChangeArrowheads="1"/>
          </p:cNvSpPr>
          <p:nvPr/>
        </p:nvSpPr>
        <p:spPr bwMode="auto">
          <a:xfrm>
            <a:off x="7239000" y="2270125"/>
            <a:ext cx="760413" cy="336550"/>
          </a:xfrm>
          <a:prstGeom prst="rect">
            <a:avLst/>
          </a:prstGeom>
          <a:noFill/>
          <a:ln w="9525">
            <a:noFill/>
            <a:miter lim="800000"/>
            <a:headEnd/>
            <a:tailEnd/>
          </a:ln>
          <a:effectLst/>
        </p:spPr>
        <p:txBody>
          <a:bodyPr>
            <a:spAutoFit/>
          </a:bodyPr>
          <a:lstStyle/>
          <a:p>
            <a:r>
              <a:rPr lang="en-US" sz="1600"/>
              <a:t>PA 1</a:t>
            </a:r>
          </a:p>
        </p:txBody>
      </p:sp>
      <p:sp>
        <p:nvSpPr>
          <p:cNvPr id="319592" name="Text Box 104"/>
          <p:cNvSpPr txBox="1">
            <a:spLocks noChangeArrowheads="1"/>
          </p:cNvSpPr>
          <p:nvPr/>
        </p:nvSpPr>
        <p:spPr bwMode="auto">
          <a:xfrm>
            <a:off x="7924800" y="3048000"/>
            <a:ext cx="669925" cy="336550"/>
          </a:xfrm>
          <a:prstGeom prst="rect">
            <a:avLst/>
          </a:prstGeom>
          <a:solidFill>
            <a:srgbClr val="669900"/>
          </a:solidFill>
          <a:ln w="28575">
            <a:solidFill>
              <a:schemeClr val="accent3"/>
            </a:solidFill>
            <a:miter lim="800000"/>
            <a:headEnd/>
            <a:tailEnd/>
          </a:ln>
          <a:effectLst/>
        </p:spPr>
        <p:txBody>
          <a:bodyPr wrap="none">
            <a:spAutoFit/>
          </a:bodyPr>
          <a:lstStyle/>
          <a:p>
            <a:r>
              <a:rPr lang="en-US" sz="1600" dirty="0">
                <a:latin typeface="FrizQuadrata BT" pitchFamily="34" charset="0"/>
              </a:rPr>
              <a:t>MD 1</a:t>
            </a:r>
          </a:p>
        </p:txBody>
      </p:sp>
      <p:sp>
        <p:nvSpPr>
          <p:cNvPr id="105" name="Text Box 90"/>
          <p:cNvSpPr txBox="1">
            <a:spLocks noChangeArrowheads="1"/>
          </p:cNvSpPr>
          <p:nvPr/>
        </p:nvSpPr>
        <p:spPr bwMode="auto">
          <a:xfrm>
            <a:off x="2819400" y="1219200"/>
            <a:ext cx="523875" cy="246221"/>
          </a:xfrm>
          <a:prstGeom prst="rect">
            <a:avLst/>
          </a:prstGeom>
          <a:solidFill>
            <a:srgbClr val="669900"/>
          </a:solidFill>
          <a:ln w="38100">
            <a:noFill/>
            <a:miter lim="800000"/>
            <a:headEnd/>
            <a:tailEnd/>
          </a:ln>
          <a:effectLst/>
        </p:spPr>
        <p:txBody>
          <a:bodyPr wrap="square" lIns="0" tIns="0" rIns="0" bIns="0">
            <a:spAutoFit/>
          </a:bodyPr>
          <a:lstStyle/>
          <a:p>
            <a:pPr algn="ctr" eaLnBrk="0" hangingPunct="0">
              <a:spcBef>
                <a:spcPct val="50000"/>
              </a:spcBef>
            </a:pPr>
            <a:r>
              <a:rPr lang="en-US" sz="1600" dirty="0" smtClean="0">
                <a:latin typeface="FrizQuadrata BT" pitchFamily="34" charset="0"/>
              </a:rPr>
              <a:t>MT 1</a:t>
            </a:r>
            <a:endParaRPr lang="en-US" sz="1600" dirty="0">
              <a:latin typeface="FrizQuadrata BT" pitchFamily="34" charset="0"/>
            </a:endParaRPr>
          </a:p>
        </p:txBody>
      </p:sp>
      <p:sp>
        <p:nvSpPr>
          <p:cNvPr id="106" name="Text Box 90"/>
          <p:cNvSpPr txBox="1">
            <a:spLocks noChangeArrowheads="1"/>
          </p:cNvSpPr>
          <p:nvPr/>
        </p:nvSpPr>
        <p:spPr bwMode="auto">
          <a:xfrm>
            <a:off x="6248400" y="2133600"/>
            <a:ext cx="447675" cy="246221"/>
          </a:xfrm>
          <a:prstGeom prst="rect">
            <a:avLst/>
          </a:prstGeom>
          <a:solidFill>
            <a:srgbClr val="669900"/>
          </a:solidFill>
          <a:ln w="38100">
            <a:noFill/>
            <a:miter lim="800000"/>
            <a:headEnd/>
            <a:tailEnd/>
          </a:ln>
          <a:effectLst/>
        </p:spPr>
        <p:txBody>
          <a:bodyPr wrap="square" lIns="0" tIns="0" rIns="0" bIns="0">
            <a:spAutoFit/>
          </a:bodyPr>
          <a:lstStyle/>
          <a:p>
            <a:pPr algn="ctr" eaLnBrk="0" hangingPunct="0">
              <a:spcBef>
                <a:spcPct val="50000"/>
              </a:spcBef>
            </a:pPr>
            <a:r>
              <a:rPr lang="en-US" sz="1600" dirty="0" smtClean="0">
                <a:latin typeface="FrizQuadrata BT" pitchFamily="34" charset="0"/>
              </a:rPr>
              <a:t>MI 1</a:t>
            </a:r>
            <a:endParaRPr lang="en-US" sz="1600" dirty="0">
              <a:latin typeface="FrizQuadrata BT"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a:xfrm>
            <a:off x="685800" y="381000"/>
            <a:ext cx="7924800" cy="609600"/>
          </a:xfrm>
        </p:spPr>
        <p:txBody>
          <a:bodyPr/>
          <a:lstStyle/>
          <a:p>
            <a:pPr eaLnBrk="1" hangingPunct="1">
              <a:defRPr/>
            </a:pPr>
            <a:r>
              <a:rPr lang="en-US" b="1" dirty="0" smtClean="0">
                <a:solidFill>
                  <a:schemeClr val="accent1">
                    <a:lumMod val="50000"/>
                  </a:schemeClr>
                </a:solidFill>
              </a:rPr>
              <a:t>HIA Examples:  </a:t>
            </a:r>
            <a:br>
              <a:rPr lang="en-US" b="1" dirty="0" smtClean="0">
                <a:solidFill>
                  <a:schemeClr val="accent1">
                    <a:lumMod val="50000"/>
                  </a:schemeClr>
                </a:solidFill>
              </a:rPr>
            </a:br>
            <a:r>
              <a:rPr lang="en-US" sz="2800" b="1" dirty="0" smtClean="0">
                <a:solidFill>
                  <a:schemeClr val="accent1">
                    <a:lumMod val="50000"/>
                  </a:schemeClr>
                </a:solidFill>
                <a:effectLst>
                  <a:outerShdw blurRad="38100" dist="38100" dir="2700000" algn="tl">
                    <a:srgbClr val="000000">
                      <a:alpha val="43137"/>
                    </a:srgbClr>
                  </a:outerShdw>
                </a:effectLst>
              </a:rPr>
              <a:t>Atlanta Beltline</a:t>
            </a:r>
            <a:endParaRPr lang="en-US" sz="2600" b="1" dirty="0" smtClean="0">
              <a:solidFill>
                <a:schemeClr val="accent1">
                  <a:lumMod val="50000"/>
                </a:schemeClr>
              </a:solidFill>
              <a:effectLst>
                <a:outerShdw blurRad="38100" dist="38100" dir="2700000" algn="tl">
                  <a:srgbClr val="000000">
                    <a:alpha val="43137"/>
                  </a:srgbClr>
                </a:outerShdw>
              </a:effectLst>
            </a:endParaRPr>
          </a:p>
        </p:txBody>
      </p:sp>
      <p:sp>
        <p:nvSpPr>
          <p:cNvPr id="9" name="Content Placeholder 8"/>
          <p:cNvSpPr>
            <a:spLocks noGrp="1"/>
          </p:cNvSpPr>
          <p:nvPr>
            <p:ph sz="half" idx="1"/>
          </p:nvPr>
        </p:nvSpPr>
        <p:spPr>
          <a:xfrm>
            <a:off x="152400" y="1447800"/>
            <a:ext cx="5029200" cy="4953000"/>
          </a:xfrm>
        </p:spPr>
        <p:txBody>
          <a:bodyPr/>
          <a:lstStyle/>
          <a:p>
            <a:pPr marL="171450" indent="-171450">
              <a:buFont typeface="Arial" pitchFamily="34" charset="0"/>
              <a:buChar char="•"/>
            </a:pPr>
            <a:r>
              <a:rPr lang="en-US" sz="2400" i="1" u="sng" dirty="0" smtClean="0"/>
              <a:t>Decision</a:t>
            </a:r>
            <a:r>
              <a:rPr lang="en-US" sz="2400" dirty="0" smtClean="0"/>
              <a:t>: Planning for an extensive new transit corridor, paths, open-space, and redevelopment</a:t>
            </a:r>
          </a:p>
          <a:p>
            <a:pPr marL="171450" indent="-171450">
              <a:buFont typeface="Arial" pitchFamily="34" charset="0"/>
              <a:buChar char="•"/>
            </a:pPr>
            <a:r>
              <a:rPr lang="en-US" sz="2400" dirty="0" smtClean="0"/>
              <a:t>HIA identified vulnerable communities, health risks, and many opportunities for health benefits (safety, exercise, air qual.)</a:t>
            </a:r>
          </a:p>
          <a:p>
            <a:pPr marL="171450" indent="-171450">
              <a:buFont typeface="Arial" pitchFamily="34" charset="0"/>
              <a:buChar char="•"/>
            </a:pPr>
            <a:r>
              <a:rPr lang="en-US" sz="2400" i="1" u="sng" dirty="0" smtClean="0"/>
              <a:t>Outcomes to date</a:t>
            </a:r>
            <a:r>
              <a:rPr lang="en-US" sz="2400" dirty="0" smtClean="0"/>
              <a:t>:</a:t>
            </a:r>
          </a:p>
          <a:p>
            <a:pPr lvl="1">
              <a:buFont typeface="Arial" pitchFamily="34" charset="0"/>
              <a:buChar char="•"/>
            </a:pPr>
            <a:r>
              <a:rPr lang="en-US" sz="2000" dirty="0" smtClean="0"/>
              <a:t>Public health now formal part of planning: new open space, transit, etc</a:t>
            </a:r>
          </a:p>
          <a:p>
            <a:pPr lvl="1">
              <a:buFont typeface="Arial" pitchFamily="34" charset="0"/>
              <a:buChar char="•"/>
            </a:pPr>
            <a:r>
              <a:rPr lang="en-US" sz="2000" dirty="0" smtClean="0"/>
              <a:t>$1 million EPA grant to speed development (health benefits cited)</a:t>
            </a:r>
          </a:p>
        </p:txBody>
      </p:sp>
      <p:pic>
        <p:nvPicPr>
          <p:cNvPr id="1026" name="Picture 2"/>
          <p:cNvPicPr>
            <a:picLocks noGrp="1" noChangeAspect="1" noChangeArrowheads="1"/>
          </p:cNvPicPr>
          <p:nvPr>
            <p:ph sz="half" idx="2"/>
          </p:nvPr>
        </p:nvPicPr>
        <p:blipFill>
          <a:blip r:embed="rId3" cstate="print"/>
          <a:srcRect/>
          <a:stretch>
            <a:fillRect/>
          </a:stretch>
        </p:blipFill>
        <p:spPr bwMode="auto">
          <a:xfrm>
            <a:off x="5201789" y="1447800"/>
            <a:ext cx="3942211" cy="51054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a:xfrm>
            <a:off x="457200" y="304800"/>
            <a:ext cx="8534400" cy="990600"/>
          </a:xfrm>
        </p:spPr>
        <p:txBody>
          <a:bodyPr/>
          <a:lstStyle/>
          <a:p>
            <a:pPr eaLnBrk="1" hangingPunct="1">
              <a:defRPr/>
            </a:pPr>
            <a:r>
              <a:rPr lang="en-US" sz="2800" b="1" dirty="0" smtClean="0">
                <a:solidFill>
                  <a:schemeClr val="accent1">
                    <a:lumMod val="50000"/>
                  </a:schemeClr>
                </a:solidFill>
              </a:rPr>
              <a:t>HIA examples:  </a:t>
            </a:r>
            <a:r>
              <a:rPr lang="en-US" sz="2800" b="1" u="sng" dirty="0" smtClean="0">
                <a:solidFill>
                  <a:schemeClr val="accent1">
                    <a:lumMod val="50000"/>
                  </a:schemeClr>
                </a:solidFill>
              </a:rPr>
              <a:t>Humboldt County General Plan</a:t>
            </a:r>
            <a:br>
              <a:rPr lang="en-US" sz="2800" b="1" u="sng" dirty="0" smtClean="0">
                <a:solidFill>
                  <a:schemeClr val="accent1">
                    <a:lumMod val="50000"/>
                  </a:schemeClr>
                </a:solidFill>
              </a:rPr>
            </a:br>
            <a:r>
              <a:rPr lang="en-US" sz="2800" b="1" dirty="0" smtClean="0">
                <a:solidFill>
                  <a:schemeClr val="accent1">
                    <a:lumMod val="50000"/>
                  </a:schemeClr>
                </a:solidFill>
                <a:effectLst>
                  <a:outerShdw blurRad="38100" dist="38100" dir="2700000" algn="tl">
                    <a:srgbClr val="000000">
                      <a:alpha val="43137"/>
                    </a:srgbClr>
                  </a:outerShdw>
                </a:effectLst>
              </a:rPr>
              <a:t>Alternative growth scenarios</a:t>
            </a:r>
            <a:endParaRPr lang="en-US" sz="2600" b="1" dirty="0" smtClean="0">
              <a:solidFill>
                <a:schemeClr val="accent1">
                  <a:lumMod val="50000"/>
                </a:schemeClr>
              </a:solidFill>
              <a:effectLst>
                <a:outerShdw blurRad="38100" dist="38100" dir="2700000" algn="tl">
                  <a:srgbClr val="000000">
                    <a:alpha val="43137"/>
                  </a:srgbClr>
                </a:outerShdw>
              </a:effectLst>
            </a:endParaRPr>
          </a:p>
        </p:txBody>
      </p:sp>
      <p:sp>
        <p:nvSpPr>
          <p:cNvPr id="412675" name="Rectangle 3"/>
          <p:cNvSpPr>
            <a:spLocks noGrp="1" noChangeArrowheads="1"/>
          </p:cNvSpPr>
          <p:nvPr>
            <p:ph type="body" idx="1"/>
          </p:nvPr>
        </p:nvSpPr>
        <p:spPr>
          <a:xfrm>
            <a:off x="685800" y="1600200"/>
            <a:ext cx="8077200" cy="3657600"/>
          </a:xfrm>
        </p:spPr>
        <p:txBody>
          <a:bodyPr/>
          <a:lstStyle/>
          <a:p>
            <a:pPr eaLnBrk="1" hangingPunct="1">
              <a:defRPr/>
            </a:pPr>
            <a:r>
              <a:rPr lang="en-US" sz="2400" i="1" u="sng" dirty="0" smtClean="0">
                <a:solidFill>
                  <a:schemeClr val="accent4">
                    <a:lumMod val="85000"/>
                    <a:lumOff val="15000"/>
                  </a:schemeClr>
                </a:solidFill>
              </a:rPr>
              <a:t>3 Alternative growth scenarios:</a:t>
            </a:r>
          </a:p>
          <a:p>
            <a:pPr marL="457200" indent="-457200" eaLnBrk="1" hangingPunct="1">
              <a:buAutoNum type="alphaLcPeriod"/>
              <a:defRPr/>
            </a:pPr>
            <a:r>
              <a:rPr lang="en-US" sz="2400" dirty="0" smtClean="0">
                <a:solidFill>
                  <a:schemeClr val="accent4">
                    <a:lumMod val="85000"/>
                    <a:lumOff val="15000"/>
                  </a:schemeClr>
                </a:solidFill>
              </a:rPr>
              <a:t>Focused infill:  infill development – limited to current municipal boundary, locations where there is existing infrastructure</a:t>
            </a:r>
          </a:p>
          <a:p>
            <a:pPr marL="457200" indent="-457200" eaLnBrk="1" hangingPunct="1">
              <a:buAutoNum type="alphaLcPeriod"/>
              <a:defRPr/>
            </a:pPr>
            <a:r>
              <a:rPr lang="en-US" sz="2400" dirty="0" smtClean="0">
                <a:solidFill>
                  <a:schemeClr val="accent4">
                    <a:lumMod val="85000"/>
                    <a:lumOff val="15000"/>
                  </a:schemeClr>
                </a:solidFill>
              </a:rPr>
              <a:t>Moderate growth: infill development, and limited expansion</a:t>
            </a:r>
          </a:p>
          <a:p>
            <a:pPr marL="457200" indent="-457200" eaLnBrk="1" hangingPunct="1">
              <a:buAutoNum type="alphaLcPeriod"/>
              <a:defRPr/>
            </a:pPr>
            <a:r>
              <a:rPr lang="en-US" sz="2400" dirty="0" smtClean="0">
                <a:solidFill>
                  <a:schemeClr val="accent4">
                    <a:lumMod val="85000"/>
                    <a:lumOff val="15000"/>
                  </a:schemeClr>
                </a:solidFill>
              </a:rPr>
              <a:t>Expanded development:  minimally restricted expansion outside current municipal border</a:t>
            </a:r>
          </a:p>
          <a:p>
            <a:pPr marL="457200" indent="-457200" eaLnBrk="1" hangingPunct="1">
              <a:defRPr/>
            </a:pPr>
            <a:endParaRPr lang="en-US" sz="2400" dirty="0" smtClean="0">
              <a:solidFill>
                <a:schemeClr val="accent4">
                  <a:lumMod val="85000"/>
                  <a:lumOff val="15000"/>
                </a:schemeClr>
              </a:solidFill>
            </a:endParaRPr>
          </a:p>
          <a:p>
            <a:pPr marL="457200" indent="-457200" eaLnBrk="1" hangingPunct="1">
              <a:defRPr/>
            </a:pPr>
            <a:r>
              <a:rPr lang="en-US" sz="2400" i="1" dirty="0" smtClean="0">
                <a:solidFill>
                  <a:schemeClr val="accent4">
                    <a:lumMod val="85000"/>
                    <a:lumOff val="15000"/>
                  </a:schemeClr>
                </a:solidFill>
              </a:rPr>
              <a:t>Human Impact Partners -- </a:t>
            </a:r>
            <a:r>
              <a:rPr lang="en-US" sz="2400" i="1" dirty="0" smtClean="0">
                <a:solidFill>
                  <a:schemeClr val="accent4">
                    <a:lumMod val="85000"/>
                    <a:lumOff val="15000"/>
                  </a:schemeClr>
                </a:solidFill>
                <a:hlinkClick r:id="rId3"/>
              </a:rPr>
              <a:t>http://www.humanimpact.org/HumboldtGPU.html</a:t>
            </a:r>
            <a:r>
              <a:rPr lang="en-US" sz="2400" i="1" dirty="0" smtClean="0">
                <a:solidFill>
                  <a:schemeClr val="accent4">
                    <a:lumMod val="85000"/>
                    <a:lumOff val="15000"/>
                  </a:schemeClr>
                </a:solidFill>
              </a:rPr>
              <a:t> </a:t>
            </a:r>
          </a:p>
          <a:p>
            <a:pPr marL="457200" indent="-457200" eaLnBrk="1" hangingPunct="1">
              <a:buAutoNum type="alphaLcPeriod"/>
              <a:defRPr/>
            </a:pPr>
            <a:endParaRPr lang="en-US" sz="2400" dirty="0" smtClean="0">
              <a:solidFill>
                <a:schemeClr val="accent4">
                  <a:lumMod val="85000"/>
                  <a:lumOff val="15000"/>
                </a:schemeClr>
              </a:solidFill>
            </a:endParaRP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28600" y="76200"/>
            <a:ext cx="8686800" cy="1143000"/>
          </a:xfrm>
        </p:spPr>
        <p:txBody>
          <a:bodyPr/>
          <a:lstStyle/>
          <a:p>
            <a:pPr algn="l"/>
            <a:r>
              <a:rPr lang="en-US" sz="3400" b="1" dirty="0" smtClean="0">
                <a:solidFill>
                  <a:schemeClr val="accent1">
                    <a:lumMod val="50000"/>
                  </a:schemeClr>
                </a:solidFill>
                <a:effectLst>
                  <a:outerShdw blurRad="38100" dist="38100" dir="2700000" algn="tl">
                    <a:srgbClr val="000000">
                      <a:alpha val="43137"/>
                    </a:srgbClr>
                  </a:outerShdw>
                </a:effectLst>
                <a:latin typeface="+mn-lt"/>
              </a:rPr>
              <a:t>Humboldt County General Plan HIA</a:t>
            </a:r>
            <a:br>
              <a:rPr lang="en-US" sz="3400" b="1" dirty="0" smtClean="0">
                <a:solidFill>
                  <a:schemeClr val="accent1">
                    <a:lumMod val="50000"/>
                  </a:schemeClr>
                </a:solidFill>
                <a:effectLst>
                  <a:outerShdw blurRad="38100" dist="38100" dir="2700000" algn="tl">
                    <a:srgbClr val="000000">
                      <a:alpha val="43137"/>
                    </a:srgbClr>
                  </a:outerShdw>
                </a:effectLst>
                <a:latin typeface="+mn-lt"/>
              </a:rPr>
            </a:br>
            <a:r>
              <a:rPr lang="en-US" sz="3400" b="1" dirty="0" smtClean="0">
                <a:solidFill>
                  <a:schemeClr val="accent1">
                    <a:lumMod val="50000"/>
                  </a:schemeClr>
                </a:solidFill>
                <a:latin typeface="+mn-lt"/>
              </a:rPr>
              <a:t>Examples of health determinants </a:t>
            </a:r>
            <a:endParaRPr lang="en-US" sz="4000" b="1" dirty="0">
              <a:solidFill>
                <a:schemeClr val="accent1">
                  <a:lumMod val="50000"/>
                </a:schemeClr>
              </a:solidFill>
              <a:latin typeface="+mn-lt"/>
            </a:endParaRPr>
          </a:p>
        </p:txBody>
      </p:sp>
      <p:graphicFrame>
        <p:nvGraphicFramePr>
          <p:cNvPr id="49422" name="Group 270"/>
          <p:cNvGraphicFramePr>
            <a:graphicFrameLocks noGrp="1"/>
          </p:cNvGraphicFramePr>
          <p:nvPr>
            <p:ph sz="half" idx="1"/>
          </p:nvPr>
        </p:nvGraphicFramePr>
        <p:xfrm>
          <a:off x="0" y="1447800"/>
          <a:ext cx="9144000" cy="5410200"/>
        </p:xfrm>
        <a:graphic>
          <a:graphicData uri="http://schemas.openxmlformats.org/drawingml/2006/table">
            <a:tbl>
              <a:tblPr/>
              <a:tblGrid>
                <a:gridCol w="1337028"/>
                <a:gridCol w="3935237"/>
                <a:gridCol w="1314097"/>
                <a:gridCol w="1310569"/>
                <a:gridCol w="1247069"/>
              </a:tblGrid>
              <a:tr h="9081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Verdana" pitchFamily="34" charset="0"/>
                          <a:ea typeface="ＭＳ Ｐゴシック" charset="-128"/>
                          <a:cs typeface="Times New Roman" pitchFamily="18" charset="0"/>
                        </a:rPr>
                        <a:t>Indicator</a:t>
                      </a:r>
                      <a:endParaRPr kumimoji="0" lang="en-US" sz="1500" b="1" i="0" u="none" strike="noStrike" cap="none" normalizeH="0" baseline="0" dirty="0" smtClean="0">
                        <a:ln>
                          <a:noFill/>
                        </a:ln>
                        <a:solidFill>
                          <a:schemeClr val="tx1"/>
                        </a:solidFill>
                        <a:effectLst/>
                        <a:latin typeface="Verdana" pitchFamily="34" charset="0"/>
                        <a:ea typeface="ＭＳ Ｐゴシック"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Verdana" pitchFamily="34" charset="0"/>
                          <a:ea typeface="ＭＳ Ｐゴシック" charset="-128"/>
                          <a:cs typeface="Times New Roman" pitchFamily="18" charset="0"/>
                        </a:rPr>
                        <a:t>Description</a:t>
                      </a:r>
                      <a:endParaRPr kumimoji="0" lang="en-US" sz="1500" b="1" i="0" u="none" strike="noStrike" cap="none" normalizeH="0" baseline="0" dirty="0" smtClean="0">
                        <a:ln>
                          <a:noFill/>
                        </a:ln>
                        <a:solidFill>
                          <a:schemeClr val="tx1"/>
                        </a:solidFill>
                        <a:effectLst/>
                        <a:latin typeface="Verdana" pitchFamily="34" charset="0"/>
                        <a:ea typeface="ＭＳ Ｐゴシック"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Verdana" pitchFamily="34" charset="0"/>
                          <a:ea typeface="ＭＳ Ｐゴシック" charset="-128"/>
                          <a:cs typeface="Times New Roman" pitchFamily="18" charset="0"/>
                        </a:rPr>
                        <a:t>Alter-native A Impact</a:t>
                      </a:r>
                      <a:endParaRPr kumimoji="0" lang="en-US" sz="1500" b="1" i="0" u="none" strike="noStrike" cap="none" normalizeH="0" baseline="0" smtClean="0">
                        <a:ln>
                          <a:noFill/>
                        </a:ln>
                        <a:solidFill>
                          <a:schemeClr val="tx1"/>
                        </a:solidFill>
                        <a:effectLst/>
                        <a:latin typeface="Verdana" pitchFamily="34" charset="0"/>
                        <a:ea typeface="ＭＳ Ｐゴシック"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Verdana" pitchFamily="34" charset="0"/>
                          <a:ea typeface="ＭＳ Ｐゴシック" charset="-128"/>
                          <a:cs typeface="Times New Roman" pitchFamily="18" charset="0"/>
                        </a:rPr>
                        <a:t>Alter-native B Impact</a:t>
                      </a:r>
                      <a:endParaRPr kumimoji="0" lang="en-US" sz="1500" b="1" i="0" u="none" strike="noStrike" cap="none" normalizeH="0" baseline="0" smtClean="0">
                        <a:ln>
                          <a:noFill/>
                        </a:ln>
                        <a:solidFill>
                          <a:schemeClr val="tx1"/>
                        </a:solidFill>
                        <a:effectLst/>
                        <a:latin typeface="Verdana" pitchFamily="34" charset="0"/>
                        <a:ea typeface="ＭＳ Ｐゴシック"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Verdana" pitchFamily="34" charset="0"/>
                          <a:ea typeface="ＭＳ Ｐゴシック" charset="-128"/>
                          <a:cs typeface="Times New Roman" pitchFamily="18" charset="0"/>
                        </a:rPr>
                        <a:t>Alter-native C Impact</a:t>
                      </a:r>
                      <a:endParaRPr kumimoji="0" lang="en-US" sz="1500" b="1" i="0" u="none" strike="noStrike" cap="none" normalizeH="0" baseline="0" smtClean="0">
                        <a:ln>
                          <a:noFill/>
                        </a:ln>
                        <a:solidFill>
                          <a:schemeClr val="tx1"/>
                        </a:solidFill>
                        <a:effectLst/>
                        <a:latin typeface="Verdana" pitchFamily="34" charset="0"/>
                        <a:ea typeface="ＭＳ Ｐゴシック"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1"/>
                    </a:solidFill>
                  </a:tcPr>
                </a:tc>
              </a:tr>
              <a:tr h="11255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ea typeface="ＭＳ Ｐゴシック" charset="-128"/>
                          <a:cs typeface="Times New Roman" pitchFamily="18" charset="0"/>
                        </a:rPr>
                        <a:t>ST.4</a:t>
                      </a:r>
                      <a:endParaRPr kumimoji="0" lang="en-US" sz="2100" b="0" i="0" u="none" strike="noStrike" cap="none" normalizeH="0" baseline="0" smtClean="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smtClean="0">
                          <a:ln>
                            <a:noFill/>
                          </a:ln>
                          <a:solidFill>
                            <a:schemeClr val="tx1"/>
                          </a:solidFill>
                          <a:effectLst/>
                          <a:latin typeface="Arial" charset="0"/>
                          <a:ea typeface="ＭＳ Ｐゴシック" charset="-128"/>
                          <a:cs typeface="Times New Roman" pitchFamily="18" charset="0"/>
                        </a:rPr>
                        <a:t>Proportion of households with 1/4-mile access to local bus</a:t>
                      </a:r>
                      <a:endParaRPr kumimoji="0" lang="en-US" sz="2100" b="1"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smtClean="0">
                          <a:ln>
                            <a:noFill/>
                          </a:ln>
                          <a:solidFill>
                            <a:schemeClr val="tx1"/>
                          </a:solidFill>
                          <a:effectLst/>
                          <a:latin typeface="Arial" charset="0"/>
                          <a:ea typeface="ＭＳ Ｐゴシック" charset="-128"/>
                          <a:cs typeface="Times New Roman" pitchFamily="18" charset="0"/>
                        </a:rPr>
                        <a:t>+</a:t>
                      </a:r>
                      <a:endParaRPr kumimoji="0" lang="en-US" sz="2100" b="1" i="0" u="none" strike="noStrike" cap="none" normalizeH="0" baseline="0" dirty="0" smtClean="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smtClean="0">
                          <a:ln>
                            <a:noFill/>
                          </a:ln>
                          <a:solidFill>
                            <a:schemeClr val="tx1"/>
                          </a:solidFill>
                          <a:effectLst/>
                          <a:latin typeface="Arial" charset="0"/>
                          <a:ea typeface="ＭＳ Ｐゴシック" charset="-128"/>
                          <a:cs typeface="Times New Roman" pitchFamily="18" charset="0"/>
                        </a:rPr>
                        <a:t>~</a:t>
                      </a:r>
                      <a:endParaRPr kumimoji="0" lang="en-US" sz="2100" b="1" i="0" u="none" strike="noStrike" cap="none" normalizeH="0" baseline="0" dirty="0" smtClean="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tx1"/>
                          </a:solidFill>
                          <a:effectLst/>
                          <a:latin typeface="Arial" charset="0"/>
                          <a:ea typeface="ＭＳ Ｐゴシック" charset="-128"/>
                          <a:cs typeface="Times New Roman" pitchFamily="18" charset="0"/>
                        </a:rPr>
                        <a:t>-</a:t>
                      </a:r>
                      <a:endParaRPr kumimoji="0" lang="en-US" sz="2100" b="1" i="0" u="none" strike="noStrike" cap="none" normalizeH="0" baseline="0" smtClean="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1255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ea typeface="ＭＳ Ｐゴシック" charset="-128"/>
                          <a:cs typeface="Times New Roman" pitchFamily="18" charset="0"/>
                        </a:rPr>
                        <a:t>ST.5</a:t>
                      </a:r>
                      <a:endParaRPr kumimoji="0" lang="en-US" sz="2100" b="0" i="0" u="none" strike="noStrike" cap="none" normalizeH="0" baseline="0" smtClean="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smtClean="0">
                          <a:ln>
                            <a:noFill/>
                          </a:ln>
                          <a:solidFill>
                            <a:schemeClr val="tx1"/>
                          </a:solidFill>
                          <a:effectLst/>
                          <a:latin typeface="Arial" charset="0"/>
                          <a:ea typeface="ＭＳ Ｐゴシック" charset="-128"/>
                          <a:cs typeface="Times New Roman" pitchFamily="18" charset="0"/>
                        </a:rPr>
                        <a:t>Proportion of average income spent on transportation expense</a:t>
                      </a:r>
                      <a:endParaRPr kumimoji="0" lang="en-US" sz="2100" b="1"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smtClean="0">
                          <a:ln>
                            <a:noFill/>
                          </a:ln>
                          <a:solidFill>
                            <a:schemeClr val="tx1"/>
                          </a:solidFill>
                          <a:effectLst/>
                          <a:latin typeface="Arial" charset="0"/>
                          <a:ea typeface="ＭＳ Ｐゴシック" charset="-128"/>
                          <a:cs typeface="Times New Roman" pitchFamily="18" charset="0"/>
                        </a:rPr>
                        <a:t>+</a:t>
                      </a:r>
                      <a:endParaRPr kumimoji="0" lang="en-US" sz="2100" b="1" i="0" u="none" strike="noStrike" cap="none" normalizeH="0" baseline="0" dirty="0" smtClean="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smtClean="0">
                          <a:ln>
                            <a:noFill/>
                          </a:ln>
                          <a:solidFill>
                            <a:schemeClr val="tx1"/>
                          </a:solidFill>
                          <a:effectLst/>
                          <a:latin typeface="Arial" charset="0"/>
                          <a:ea typeface="ＭＳ Ｐゴシック" charset="-128"/>
                          <a:cs typeface="Times New Roman" pitchFamily="18" charset="0"/>
                        </a:rPr>
                        <a:t>~</a:t>
                      </a:r>
                      <a:endParaRPr kumimoji="0" lang="en-US" sz="2100" b="1" i="0" u="none" strike="noStrike" cap="none" normalizeH="0" baseline="0" dirty="0" smtClean="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tx1"/>
                          </a:solidFill>
                          <a:effectLst/>
                          <a:latin typeface="Arial" charset="0"/>
                          <a:ea typeface="ＭＳ Ｐゴシック" charset="-128"/>
                          <a:cs typeface="Times New Roman" pitchFamily="18" charset="0"/>
                        </a:rPr>
                        <a:t>-</a:t>
                      </a:r>
                      <a:endParaRPr kumimoji="0" lang="en-US" sz="2100" b="1" i="0" u="none" strike="noStrike" cap="none" normalizeH="0" baseline="0" smtClean="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1255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ea typeface="ＭＳ Ｐゴシック" charset="-128"/>
                          <a:cs typeface="Times New Roman" pitchFamily="18" charset="0"/>
                        </a:rPr>
                        <a:t>ST.6</a:t>
                      </a:r>
                      <a:endParaRPr kumimoji="0" lang="en-US" sz="2100" b="0" i="0" u="none" strike="noStrike" cap="none" normalizeH="0" baseline="0" smtClean="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tx1"/>
                          </a:solidFill>
                          <a:effectLst/>
                          <a:latin typeface="Arial" charset="0"/>
                          <a:ea typeface="ＭＳ Ｐゴシック" charset="-128"/>
                          <a:cs typeface="Times New Roman" pitchFamily="18" charset="0"/>
                        </a:rPr>
                        <a:t>Ratio of miles of bike lanes/pedestrian facilities to road miles</a:t>
                      </a:r>
                      <a:endParaRPr kumimoji="0" lang="en-US" sz="2100" b="1"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smtClean="0">
                          <a:ln>
                            <a:noFill/>
                          </a:ln>
                          <a:solidFill>
                            <a:schemeClr val="tx1"/>
                          </a:solidFill>
                          <a:effectLst/>
                          <a:latin typeface="Arial" charset="0"/>
                          <a:ea typeface="ＭＳ Ｐゴシック" charset="-128"/>
                          <a:cs typeface="Times New Roman" pitchFamily="18" charset="0"/>
                        </a:rPr>
                        <a:t>+</a:t>
                      </a:r>
                      <a:endParaRPr kumimoji="0" lang="en-US" sz="2100" b="1" i="0" u="none" strike="noStrike" cap="none" normalizeH="0" baseline="0" dirty="0" smtClean="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smtClean="0">
                          <a:ln>
                            <a:noFill/>
                          </a:ln>
                          <a:solidFill>
                            <a:schemeClr val="tx1"/>
                          </a:solidFill>
                          <a:effectLst/>
                          <a:latin typeface="Arial" charset="0"/>
                          <a:ea typeface="ＭＳ Ｐゴシック" charset="-128"/>
                          <a:cs typeface="Times New Roman" pitchFamily="18" charset="0"/>
                        </a:rPr>
                        <a:t>-</a:t>
                      </a:r>
                      <a:endParaRPr kumimoji="0" lang="en-US" sz="2100" b="1" i="0" u="none" strike="noStrike" cap="none" normalizeH="0" baseline="0" dirty="0" smtClean="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smtClean="0">
                          <a:ln>
                            <a:noFill/>
                          </a:ln>
                          <a:solidFill>
                            <a:schemeClr val="tx1"/>
                          </a:solidFill>
                          <a:effectLst/>
                          <a:latin typeface="Arial" charset="0"/>
                          <a:ea typeface="ＭＳ Ｐゴシック" charset="-128"/>
                          <a:cs typeface="Times New Roman" pitchFamily="18" charset="0"/>
                        </a:rPr>
                        <a:t>-</a:t>
                      </a:r>
                      <a:endParaRPr kumimoji="0" lang="en-US" sz="2100" b="1" i="0" u="none" strike="noStrike" cap="none" normalizeH="0" baseline="0" dirty="0" smtClean="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1255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ea typeface="ＭＳ Ｐゴシック" charset="-128"/>
                          <a:cs typeface="Times New Roman" pitchFamily="18" charset="0"/>
                        </a:rPr>
                        <a:t>ST.7</a:t>
                      </a:r>
                      <a:endParaRPr kumimoji="0" lang="en-US" sz="2100" b="0" i="0" u="none" strike="noStrike" cap="none" normalizeH="0" baseline="0" smtClean="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tx1"/>
                          </a:solidFill>
                          <a:effectLst/>
                          <a:latin typeface="Arial" charset="0"/>
                          <a:ea typeface="ＭＳ Ｐゴシック" charset="-128"/>
                          <a:cs typeface="Times New Roman" pitchFamily="18" charset="0"/>
                        </a:rPr>
                        <a:t>Proportion of commute trips and trips to school made by walking or biking</a:t>
                      </a:r>
                      <a:endParaRPr kumimoji="0" lang="en-US" sz="2100" b="1"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tx1"/>
                          </a:solidFill>
                          <a:effectLst/>
                          <a:latin typeface="Arial" charset="0"/>
                          <a:ea typeface="ＭＳ Ｐゴシック" charset="-128"/>
                          <a:cs typeface="Times New Roman" pitchFamily="18" charset="0"/>
                        </a:rPr>
                        <a:t>+</a:t>
                      </a:r>
                      <a:endParaRPr kumimoji="0" lang="en-US" sz="2100" b="1" i="0" u="none" strike="noStrike" cap="none" normalizeH="0" baseline="0" smtClean="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tx1"/>
                          </a:solidFill>
                          <a:effectLst/>
                          <a:latin typeface="Arial" charset="0"/>
                          <a:ea typeface="ＭＳ Ｐゴシック" charset="-128"/>
                          <a:cs typeface="Times New Roman" pitchFamily="18" charset="0"/>
                        </a:rPr>
                        <a:t>~</a:t>
                      </a:r>
                      <a:endParaRPr kumimoji="0" lang="en-US" sz="2100" b="1" i="0" u="none" strike="noStrike" cap="none" normalizeH="0" baseline="0" smtClean="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smtClean="0">
                          <a:ln>
                            <a:noFill/>
                          </a:ln>
                          <a:solidFill>
                            <a:schemeClr val="tx1"/>
                          </a:solidFill>
                          <a:effectLst/>
                          <a:latin typeface="Arial" charset="0"/>
                          <a:ea typeface="ＭＳ Ｐゴシック" charset="-128"/>
                          <a:cs typeface="Times New Roman" pitchFamily="18" charset="0"/>
                        </a:rPr>
                        <a:t>-</a:t>
                      </a:r>
                      <a:endParaRPr kumimoji="0" lang="en-US" sz="2100" b="1" i="0" u="none" strike="noStrike" cap="none" normalizeH="0" baseline="0" dirty="0" smtClean="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228600" y="76200"/>
            <a:ext cx="8686800" cy="1371600"/>
          </a:xfrm>
        </p:spPr>
        <p:txBody>
          <a:bodyPr/>
          <a:lstStyle/>
          <a:p>
            <a:pPr algn="l"/>
            <a:r>
              <a:rPr lang="en-US" sz="3400" b="1" dirty="0" smtClean="0">
                <a:solidFill>
                  <a:schemeClr val="accent1">
                    <a:lumMod val="50000"/>
                  </a:schemeClr>
                </a:solidFill>
                <a:effectLst>
                  <a:outerShdw blurRad="38100" dist="38100" dir="2700000" algn="tl">
                    <a:srgbClr val="000000">
                      <a:alpha val="43137"/>
                    </a:srgbClr>
                  </a:outerShdw>
                </a:effectLst>
              </a:rPr>
              <a:t>Humboldt County General Plan HIA</a:t>
            </a:r>
            <a:br>
              <a:rPr lang="en-US" sz="3400" b="1" dirty="0" smtClean="0">
                <a:solidFill>
                  <a:schemeClr val="accent1">
                    <a:lumMod val="50000"/>
                  </a:schemeClr>
                </a:solidFill>
                <a:effectLst>
                  <a:outerShdw blurRad="38100" dist="38100" dir="2700000" algn="tl">
                    <a:srgbClr val="000000">
                      <a:alpha val="43137"/>
                    </a:srgbClr>
                  </a:outerShdw>
                </a:effectLst>
              </a:rPr>
            </a:br>
            <a:r>
              <a:rPr lang="en-US" sz="3400" b="1" dirty="0" smtClean="0">
                <a:solidFill>
                  <a:schemeClr val="accent1">
                    <a:lumMod val="50000"/>
                  </a:schemeClr>
                </a:solidFill>
              </a:rPr>
              <a:t>Examples of health determinants</a:t>
            </a:r>
            <a:endParaRPr lang="en-US" sz="4000" dirty="0"/>
          </a:p>
        </p:txBody>
      </p:sp>
      <p:graphicFrame>
        <p:nvGraphicFramePr>
          <p:cNvPr id="135223" name="Group 55"/>
          <p:cNvGraphicFramePr>
            <a:graphicFrameLocks noGrp="1"/>
          </p:cNvGraphicFramePr>
          <p:nvPr>
            <p:ph sz="half" idx="1"/>
          </p:nvPr>
        </p:nvGraphicFramePr>
        <p:xfrm>
          <a:off x="1" y="1524000"/>
          <a:ext cx="9143999" cy="5334000"/>
        </p:xfrm>
        <a:graphic>
          <a:graphicData uri="http://schemas.openxmlformats.org/drawingml/2006/table">
            <a:tbl>
              <a:tblPr/>
              <a:tblGrid>
                <a:gridCol w="1337027"/>
                <a:gridCol w="3935236"/>
                <a:gridCol w="1314097"/>
                <a:gridCol w="1310570"/>
                <a:gridCol w="1247069"/>
              </a:tblGrid>
              <a:tr h="9137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Verdana" pitchFamily="34" charset="0"/>
                          <a:ea typeface="ＭＳ Ｐゴシック" charset="-128"/>
                          <a:cs typeface="Times New Roman" pitchFamily="18" charset="0"/>
                        </a:rPr>
                        <a:t>Indicator</a:t>
                      </a:r>
                      <a:endParaRPr kumimoji="0" lang="en-US" sz="1500" b="1" i="0" u="none" strike="noStrike" cap="none" normalizeH="0" baseline="0" dirty="0" smtClean="0">
                        <a:ln>
                          <a:noFill/>
                        </a:ln>
                        <a:solidFill>
                          <a:schemeClr val="tx1"/>
                        </a:solidFill>
                        <a:effectLst/>
                        <a:latin typeface="Verdana" pitchFamily="34" charset="0"/>
                        <a:ea typeface="ＭＳ Ｐゴシック"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Verdana" pitchFamily="34" charset="0"/>
                          <a:ea typeface="ＭＳ Ｐゴシック" charset="-128"/>
                          <a:cs typeface="Times New Roman" pitchFamily="18" charset="0"/>
                        </a:rPr>
                        <a:t>Description</a:t>
                      </a:r>
                      <a:endParaRPr kumimoji="0" lang="en-US" sz="1500" b="1" i="0" u="none" strike="noStrike" cap="none" normalizeH="0" baseline="0" dirty="0" smtClean="0">
                        <a:ln>
                          <a:noFill/>
                        </a:ln>
                        <a:solidFill>
                          <a:schemeClr val="tx1"/>
                        </a:solidFill>
                        <a:effectLst/>
                        <a:latin typeface="Verdana" pitchFamily="34" charset="0"/>
                        <a:ea typeface="ＭＳ Ｐゴシック"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Verdana" pitchFamily="34" charset="0"/>
                          <a:ea typeface="ＭＳ Ｐゴシック" charset="-128"/>
                          <a:cs typeface="Times New Roman" pitchFamily="18" charset="0"/>
                        </a:rPr>
                        <a:t>Alter-native A Impact</a:t>
                      </a:r>
                      <a:endParaRPr kumimoji="0" lang="en-US" sz="1500" b="1" i="0" u="none" strike="noStrike" cap="none" normalizeH="0" baseline="0" smtClean="0">
                        <a:ln>
                          <a:noFill/>
                        </a:ln>
                        <a:solidFill>
                          <a:schemeClr val="tx1"/>
                        </a:solidFill>
                        <a:effectLst/>
                        <a:latin typeface="Verdana" pitchFamily="34" charset="0"/>
                        <a:ea typeface="ＭＳ Ｐゴシック"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Verdana" pitchFamily="34" charset="0"/>
                          <a:ea typeface="ＭＳ Ｐゴシック" charset="-128"/>
                          <a:cs typeface="Times New Roman" pitchFamily="18" charset="0"/>
                        </a:rPr>
                        <a:t>Alter-native B Impact</a:t>
                      </a:r>
                      <a:endParaRPr kumimoji="0" lang="en-US" sz="1500" b="1" i="0" u="none" strike="noStrike" cap="none" normalizeH="0" baseline="0" smtClean="0">
                        <a:ln>
                          <a:noFill/>
                        </a:ln>
                        <a:solidFill>
                          <a:schemeClr val="tx1"/>
                        </a:solidFill>
                        <a:effectLst/>
                        <a:latin typeface="Verdana" pitchFamily="34" charset="0"/>
                        <a:ea typeface="ＭＳ Ｐゴシック"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Verdana" pitchFamily="34" charset="0"/>
                          <a:ea typeface="ＭＳ Ｐゴシック" charset="-128"/>
                          <a:cs typeface="Times New Roman" pitchFamily="18" charset="0"/>
                        </a:rPr>
                        <a:t>Alter-native C Impact</a:t>
                      </a:r>
                      <a:endParaRPr kumimoji="0" lang="en-US" sz="1500" b="1" i="0" u="none" strike="noStrike" cap="none" normalizeH="0" baseline="0" smtClean="0">
                        <a:ln>
                          <a:noFill/>
                        </a:ln>
                        <a:solidFill>
                          <a:schemeClr val="tx1"/>
                        </a:solidFill>
                        <a:effectLst/>
                        <a:latin typeface="Verdana" pitchFamily="34" charset="0"/>
                        <a:ea typeface="ＭＳ Ｐゴシック"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r>
              <a:tr h="13363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charset="-128"/>
                          <a:cs typeface="Times New Roman" pitchFamily="18" charset="0"/>
                        </a:rPr>
                        <a:t>ST.8</a:t>
                      </a:r>
                      <a:endParaRPr kumimoji="0" lang="en-US" sz="2400" b="0" i="0" u="none" strike="noStrike" cap="none" normalizeH="0" baseline="0" dirty="0" smtClean="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charset="-128"/>
                          <a:cs typeface="Times New Roman" pitchFamily="18" charset="0"/>
                        </a:rPr>
                        <a:t>Number and rate of bicycle/pedestrian injury collisions</a:t>
                      </a:r>
                      <a:endParaRPr kumimoji="0" lang="en-US" sz="2400" b="1"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charset="0"/>
                          <a:ea typeface="ＭＳ Ｐゴシック" charset="-128"/>
                          <a:cs typeface="Times New Roman" pitchFamily="18" charset="0"/>
                        </a:rPr>
                        <a:t>To be determined</a:t>
                      </a:r>
                      <a:endParaRPr kumimoji="0" lang="en-US" sz="1500" b="1" i="0" u="none" strike="noStrike" cap="none" normalizeH="0" baseline="0" dirty="0" smtClean="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charset="0"/>
                          <a:ea typeface="ＭＳ Ｐゴシック" charset="-128"/>
                          <a:cs typeface="Times New Roman" pitchFamily="18" charset="0"/>
                        </a:rPr>
                        <a:t>To be determined</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ＭＳ Ｐゴシック" charset="-128"/>
                          <a:cs typeface="Times New Roman" pitchFamily="18" charset="0"/>
                        </a:rPr>
                        <a:t>-</a:t>
                      </a:r>
                      <a:endParaRPr kumimoji="0" lang="en-US" sz="2400" b="1" i="0" u="none" strike="noStrike" cap="none" normalizeH="0" baseline="0" smtClean="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r>
              <a:tr h="17475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ＭＳ Ｐゴシック" charset="-128"/>
                          <a:cs typeface="Times New Roman" pitchFamily="18" charset="0"/>
                        </a:rPr>
                        <a:t>ST.9</a:t>
                      </a:r>
                      <a:endParaRPr kumimoji="0" lang="en-US" sz="2400" b="0" i="0" u="none" strike="noStrike" cap="none" normalizeH="0" baseline="0" smtClean="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ＭＳ Ｐゴシック" charset="-128"/>
                          <a:cs typeface="Times New Roman" pitchFamily="18" charset="0"/>
                        </a:rPr>
                        <a:t>Proportion of population living on residential streets with &lt;35 mph speed limits</a:t>
                      </a:r>
                      <a:endParaRPr kumimoji="0" lang="en-US" sz="2400" b="1"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ＭＳ Ｐゴシック" charset="-128"/>
                          <a:cs typeface="Times New Roman" pitchFamily="18" charset="0"/>
                        </a:rPr>
                        <a:t>+</a:t>
                      </a:r>
                      <a:endParaRPr kumimoji="0" lang="en-US" sz="2400" b="1" i="0" u="none" strike="noStrike" cap="none" normalizeH="0" baseline="0" smtClean="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ＭＳ Ｐゴシック" charset="-128"/>
                          <a:cs typeface="Times New Roman" pitchFamily="18" charset="0"/>
                        </a:rPr>
                        <a:t>~</a:t>
                      </a:r>
                      <a:endParaRPr kumimoji="0" lang="en-US" sz="2400" b="1" i="0" u="none" strike="noStrike" cap="none" normalizeH="0" baseline="0" smtClean="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charset="-128"/>
                          <a:cs typeface="Times New Roman" pitchFamily="18" charset="0"/>
                        </a:rPr>
                        <a:t>-</a:t>
                      </a:r>
                      <a:endParaRPr kumimoji="0" lang="en-US" sz="2400" b="1" i="0" u="none" strike="noStrike" cap="none" normalizeH="0" baseline="0" dirty="0" smtClean="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r>
              <a:tr h="13363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ＭＳ Ｐゴシック" charset="-128"/>
                          <a:cs typeface="Times New Roman" pitchFamily="18" charset="0"/>
                        </a:rPr>
                        <a:t>ST.10</a:t>
                      </a:r>
                      <a:endParaRPr kumimoji="0" lang="en-US" sz="2400" b="0" i="0" u="none" strike="noStrike" cap="none" normalizeH="0" baseline="0" smtClean="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ＭＳ Ｐゴシック" charset="-128"/>
                          <a:cs typeface="Times New Roman" pitchFamily="18" charset="0"/>
                        </a:rPr>
                        <a:t>Percent of population who have access to pedestrian facilities</a:t>
                      </a:r>
                      <a:endParaRPr kumimoji="0" lang="en-US" sz="2400" b="1"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ＭＳ Ｐゴシック" charset="-128"/>
                          <a:cs typeface="Times New Roman" pitchFamily="18" charset="0"/>
                        </a:rPr>
                        <a:t>+</a:t>
                      </a:r>
                      <a:endParaRPr kumimoji="0" lang="en-US" sz="2400" b="1" i="0" u="none" strike="noStrike" cap="none" normalizeH="0" baseline="0" smtClean="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ＭＳ Ｐゴシック" charset="-128"/>
                          <a:cs typeface="Times New Roman" pitchFamily="18" charset="0"/>
                        </a:rPr>
                        <a:t>~</a:t>
                      </a:r>
                      <a:endParaRPr kumimoji="0" lang="en-US" sz="2400" b="1" i="0" u="none" strike="noStrike" cap="none" normalizeH="0" baseline="0" smtClean="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charset="-128"/>
                          <a:cs typeface="Times New Roman" pitchFamily="18" charset="0"/>
                        </a:rPr>
                        <a:t>-</a:t>
                      </a:r>
                      <a:endParaRPr kumimoji="0" lang="en-US" sz="2400" b="1" i="0" u="none" strike="noStrike" cap="none" normalizeH="0" baseline="0" dirty="0" smtClean="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r>
            </a:tbl>
          </a:graphicData>
        </a:graphic>
      </p:graphicFrame>
      <p:sp>
        <p:nvSpPr>
          <p:cNvPr id="135215" name="Rectangle 47"/>
          <p:cNvSpPr>
            <a:spLocks noChangeArrowheads="1"/>
          </p:cNvSpPr>
          <p:nvPr/>
        </p:nvSpPr>
        <p:spPr bwMode="auto">
          <a:xfrm>
            <a:off x="187325" y="2343150"/>
            <a:ext cx="184150" cy="366713"/>
          </a:xfrm>
          <a:prstGeom prst="rect">
            <a:avLst/>
          </a:prstGeom>
          <a:noFill/>
          <a:ln w="9525">
            <a:noFill/>
            <a:miter lim="800000"/>
            <a:headEnd/>
            <a:tailEnd/>
          </a:ln>
          <a:effectLst/>
        </p:spPr>
        <p:txBody>
          <a:bodyPr wrap="none">
            <a:spAutoFit/>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a:xfrm>
            <a:off x="457200" y="304800"/>
            <a:ext cx="8534400" cy="990600"/>
          </a:xfrm>
        </p:spPr>
        <p:txBody>
          <a:bodyPr/>
          <a:lstStyle/>
          <a:p>
            <a:pPr eaLnBrk="1" hangingPunct="1">
              <a:defRPr/>
            </a:pPr>
            <a:r>
              <a:rPr lang="en-US" sz="2800" b="1" dirty="0" smtClean="0">
                <a:solidFill>
                  <a:schemeClr val="accent1">
                    <a:lumMod val="50000"/>
                  </a:schemeClr>
                </a:solidFill>
              </a:rPr>
              <a:t>HIA examples:  </a:t>
            </a:r>
            <a:r>
              <a:rPr lang="en-US" sz="2800" b="1" u="sng" dirty="0" smtClean="0">
                <a:solidFill>
                  <a:schemeClr val="accent1">
                    <a:lumMod val="50000"/>
                  </a:schemeClr>
                </a:solidFill>
              </a:rPr>
              <a:t>San Francisco</a:t>
            </a:r>
            <a:br>
              <a:rPr lang="en-US" sz="2800" b="1" u="sng" dirty="0" smtClean="0">
                <a:solidFill>
                  <a:schemeClr val="accent1">
                    <a:lumMod val="50000"/>
                  </a:schemeClr>
                </a:solidFill>
              </a:rPr>
            </a:br>
            <a:r>
              <a:rPr lang="en-US" sz="2800" b="1" dirty="0" smtClean="0">
                <a:solidFill>
                  <a:schemeClr val="accent1">
                    <a:lumMod val="50000"/>
                  </a:schemeClr>
                </a:solidFill>
                <a:effectLst>
                  <a:outerShdw blurRad="38100" dist="38100" dir="2700000" algn="tl">
                    <a:srgbClr val="000000">
                      <a:alpha val="43137"/>
                    </a:srgbClr>
                  </a:outerShdw>
                </a:effectLst>
              </a:rPr>
              <a:t>New housing development near congested roads</a:t>
            </a:r>
            <a:endParaRPr lang="en-US" sz="2600" b="1" dirty="0" smtClean="0">
              <a:solidFill>
                <a:schemeClr val="accent1">
                  <a:lumMod val="50000"/>
                </a:schemeClr>
              </a:solidFill>
              <a:effectLst>
                <a:outerShdw blurRad="38100" dist="38100" dir="2700000" algn="tl">
                  <a:srgbClr val="000000">
                    <a:alpha val="43137"/>
                  </a:srgbClr>
                </a:outerShdw>
              </a:effectLst>
            </a:endParaRPr>
          </a:p>
        </p:txBody>
      </p:sp>
      <p:sp>
        <p:nvSpPr>
          <p:cNvPr id="412675" name="Rectangle 3"/>
          <p:cNvSpPr>
            <a:spLocks noGrp="1" noChangeArrowheads="1"/>
          </p:cNvSpPr>
          <p:nvPr>
            <p:ph type="body" idx="1"/>
          </p:nvPr>
        </p:nvSpPr>
        <p:spPr>
          <a:xfrm>
            <a:off x="152400" y="1447800"/>
            <a:ext cx="5105400" cy="3810000"/>
          </a:xfrm>
        </p:spPr>
        <p:txBody>
          <a:bodyPr/>
          <a:lstStyle/>
          <a:p>
            <a:pPr eaLnBrk="1" hangingPunct="1">
              <a:defRPr/>
            </a:pPr>
            <a:r>
              <a:rPr lang="en-US" sz="2400" i="1" u="sng" dirty="0" smtClean="0">
                <a:solidFill>
                  <a:schemeClr val="accent4">
                    <a:lumMod val="85000"/>
                    <a:lumOff val="15000"/>
                  </a:schemeClr>
                </a:solidFill>
              </a:rPr>
              <a:t>Decision</a:t>
            </a:r>
            <a:r>
              <a:rPr lang="en-US" sz="2400" i="1" dirty="0" smtClean="0">
                <a:solidFill>
                  <a:schemeClr val="accent4">
                    <a:lumMod val="85000"/>
                    <a:lumOff val="15000"/>
                  </a:schemeClr>
                </a:solidFill>
              </a:rPr>
              <a:t>: </a:t>
            </a:r>
            <a:r>
              <a:rPr lang="en-US" sz="2400" dirty="0" smtClean="0">
                <a:solidFill>
                  <a:schemeClr val="accent4">
                    <a:lumMod val="85000"/>
                    <a:lumOff val="15000"/>
                  </a:schemeClr>
                </a:solidFill>
              </a:rPr>
              <a:t>new zoning for a large housing development. HIA done by SFDPH, with Planning Dept</a:t>
            </a:r>
          </a:p>
          <a:p>
            <a:pPr eaLnBrk="1" hangingPunct="1">
              <a:defRPr/>
            </a:pPr>
            <a:r>
              <a:rPr lang="en-US" sz="2400" i="1" u="sng" dirty="0" smtClean="0">
                <a:solidFill>
                  <a:schemeClr val="accent4">
                    <a:lumMod val="85000"/>
                    <a:lumOff val="15000"/>
                  </a:schemeClr>
                </a:solidFill>
              </a:rPr>
              <a:t>Impacts</a:t>
            </a:r>
            <a:r>
              <a:rPr lang="en-US" sz="2400" i="1" dirty="0" smtClean="0">
                <a:solidFill>
                  <a:schemeClr val="accent4">
                    <a:lumMod val="85000"/>
                    <a:lumOff val="15000"/>
                  </a:schemeClr>
                </a:solidFill>
              </a:rPr>
              <a:t>: </a:t>
            </a:r>
          </a:p>
          <a:p>
            <a:pPr eaLnBrk="1" hangingPunct="1">
              <a:defRPr/>
            </a:pPr>
            <a:r>
              <a:rPr lang="en-US" sz="2400" i="1" dirty="0" smtClean="0">
                <a:solidFill>
                  <a:schemeClr val="accent4">
                    <a:lumMod val="85000"/>
                    <a:lumOff val="15000"/>
                  </a:schemeClr>
                </a:solidFill>
              </a:rPr>
              <a:t>	-</a:t>
            </a:r>
            <a:r>
              <a:rPr lang="en-US" sz="2400" dirty="0" smtClean="0">
                <a:solidFill>
                  <a:schemeClr val="accent4">
                    <a:lumMod val="85000"/>
                    <a:lumOff val="15000"/>
                  </a:schemeClr>
                </a:solidFill>
              </a:rPr>
              <a:t>Air modeling showed air pollution “hot spots” close to major roadway</a:t>
            </a:r>
          </a:p>
          <a:p>
            <a:pPr eaLnBrk="1" hangingPunct="1">
              <a:defRPr/>
            </a:pPr>
            <a:r>
              <a:rPr lang="en-US" sz="2400" dirty="0" smtClean="0">
                <a:solidFill>
                  <a:schemeClr val="accent4">
                    <a:lumMod val="85000"/>
                    <a:lumOff val="15000"/>
                  </a:schemeClr>
                </a:solidFill>
              </a:rPr>
              <a:t> 	-Noise modeling showed unhealthful exposure</a:t>
            </a:r>
          </a:p>
          <a:p>
            <a:pPr eaLnBrk="1" hangingPunct="1">
              <a:defRPr/>
            </a:pPr>
            <a:endParaRPr lang="en-US" sz="400" dirty="0" smtClean="0">
              <a:solidFill>
                <a:schemeClr val="accent4">
                  <a:lumMod val="85000"/>
                  <a:lumOff val="15000"/>
                </a:schemeClr>
              </a:solidFill>
            </a:endParaRPr>
          </a:p>
          <a:p>
            <a:pPr eaLnBrk="1" hangingPunct="1">
              <a:defRPr/>
            </a:pPr>
            <a:r>
              <a:rPr lang="en-US" sz="2400" i="1" u="sng" dirty="0" smtClean="0">
                <a:solidFill>
                  <a:schemeClr val="accent4">
                    <a:lumMod val="85000"/>
                    <a:lumOff val="15000"/>
                  </a:schemeClr>
                </a:solidFill>
              </a:rPr>
              <a:t>Outcome</a:t>
            </a:r>
            <a:r>
              <a:rPr lang="en-US" sz="2400" dirty="0" smtClean="0">
                <a:solidFill>
                  <a:schemeClr val="accent4">
                    <a:lumMod val="85000"/>
                    <a:lumOff val="15000"/>
                  </a:schemeClr>
                </a:solidFill>
              </a:rPr>
              <a:t>: new buildings required to include particulate air filtration, noise reduction design features. </a:t>
            </a:r>
          </a:p>
        </p:txBody>
      </p:sp>
      <p:pic>
        <p:nvPicPr>
          <p:cNvPr id="2051" name="Picture 3"/>
          <p:cNvPicPr>
            <a:picLocks noChangeAspect="1" noChangeArrowheads="1"/>
          </p:cNvPicPr>
          <p:nvPr/>
        </p:nvPicPr>
        <p:blipFill>
          <a:blip r:embed="rId3" cstate="print"/>
          <a:srcRect/>
          <a:stretch>
            <a:fillRect/>
          </a:stretch>
        </p:blipFill>
        <p:spPr bwMode="auto">
          <a:xfrm>
            <a:off x="5242407" y="1447800"/>
            <a:ext cx="3901593" cy="4343400"/>
          </a:xfrm>
          <a:prstGeom prst="rect">
            <a:avLst/>
          </a:prstGeom>
          <a:noFill/>
          <a:ln w="9525">
            <a:noFill/>
            <a:miter lim="800000"/>
            <a:headEnd/>
            <a:tailEnd/>
          </a:ln>
        </p:spPr>
      </p:pic>
      <p:sp>
        <p:nvSpPr>
          <p:cNvPr id="5" name="Slide Number Placeholder 4"/>
          <p:cNvSpPr>
            <a:spLocks noGrp="1"/>
          </p:cNvSpPr>
          <p:nvPr>
            <p:ph type="sldNum" sz="quarter" idx="10"/>
          </p:nvPr>
        </p:nvSpPr>
        <p:spPr/>
        <p:txBody>
          <a:bodyPr/>
          <a:lstStyle/>
          <a:p>
            <a:pPr algn="ctr"/>
            <a:endParaRPr lang="en-US" sz="1600" dirty="0" smtClean="0"/>
          </a:p>
          <a:p>
            <a:pPr algn="ctr"/>
            <a:r>
              <a:rPr lang="en-US" sz="1600" dirty="0" smtClean="0"/>
              <a:t>26</a:t>
            </a:r>
            <a:endParaRPr lang="en-US" sz="1600" dirty="0"/>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457200" y="5943600"/>
            <a:ext cx="1905000" cy="457200"/>
          </a:xfrm>
          <a:prstGeom prst="rect">
            <a:avLst/>
          </a:prstGeom>
        </p:spPr>
        <p:txBody>
          <a:bodyPr/>
          <a:lstStyle/>
          <a:p>
            <a:pPr algn="ctr"/>
            <a:endParaRPr lang="en-US" sz="1600" dirty="0"/>
          </a:p>
        </p:txBody>
      </p:sp>
      <p:sp>
        <p:nvSpPr>
          <p:cNvPr id="453634" name="Rectangle 2"/>
          <p:cNvSpPr>
            <a:spLocks noGrp="1" noChangeArrowheads="1"/>
          </p:cNvSpPr>
          <p:nvPr>
            <p:ph type="title"/>
          </p:nvPr>
        </p:nvSpPr>
        <p:spPr>
          <a:xfrm>
            <a:off x="457200" y="304800"/>
            <a:ext cx="7924800" cy="609600"/>
          </a:xfrm>
        </p:spPr>
        <p:txBody>
          <a:bodyPr/>
          <a:lstStyle/>
          <a:p>
            <a:r>
              <a:rPr lang="en-US" sz="3600" b="1" dirty="0">
                <a:solidFill>
                  <a:schemeClr val="accent1">
                    <a:lumMod val="50000"/>
                  </a:schemeClr>
                </a:solidFill>
                <a:effectLst>
                  <a:outerShdw blurRad="38100" dist="38100" dir="2700000" algn="tl">
                    <a:srgbClr val="000000">
                      <a:alpha val="43137"/>
                    </a:srgbClr>
                  </a:outerShdw>
                </a:effectLst>
              </a:rPr>
              <a:t>Assessment:</a:t>
            </a:r>
            <a:br>
              <a:rPr lang="en-US" sz="3600" b="1" dirty="0">
                <a:solidFill>
                  <a:schemeClr val="accent1">
                    <a:lumMod val="50000"/>
                  </a:schemeClr>
                </a:solidFill>
                <a:effectLst>
                  <a:outerShdw blurRad="38100" dist="38100" dir="2700000" algn="tl">
                    <a:srgbClr val="000000">
                      <a:alpha val="43137"/>
                    </a:srgbClr>
                  </a:outerShdw>
                </a:effectLst>
              </a:rPr>
            </a:br>
            <a:r>
              <a:rPr lang="en-US" sz="3200" b="1" dirty="0">
                <a:solidFill>
                  <a:schemeClr val="accent1">
                    <a:lumMod val="50000"/>
                  </a:schemeClr>
                </a:solidFill>
              </a:rPr>
              <a:t>Basic steps</a:t>
            </a:r>
          </a:p>
        </p:txBody>
      </p:sp>
      <p:sp>
        <p:nvSpPr>
          <p:cNvPr id="453635" name="Rectangle 3"/>
          <p:cNvSpPr>
            <a:spLocks noGrp="1" noChangeArrowheads="1"/>
          </p:cNvSpPr>
          <p:nvPr>
            <p:ph type="body" idx="1"/>
          </p:nvPr>
        </p:nvSpPr>
        <p:spPr>
          <a:xfrm>
            <a:off x="457200" y="1752600"/>
            <a:ext cx="8229600" cy="3886200"/>
          </a:xfrm>
        </p:spPr>
        <p:txBody>
          <a:bodyPr/>
          <a:lstStyle/>
          <a:p>
            <a:pPr marL="514350" indent="-514350">
              <a:buFont typeface="+mj-lt"/>
              <a:buAutoNum type="arabicPeriod"/>
            </a:pPr>
            <a:r>
              <a:rPr lang="en-US" sz="2800" dirty="0" smtClean="0"/>
              <a:t>Describe </a:t>
            </a:r>
            <a:r>
              <a:rPr lang="en-US" sz="2800" dirty="0"/>
              <a:t>the baseline health status, and factors that influence health</a:t>
            </a:r>
            <a:r>
              <a:rPr lang="en-US" sz="2800" dirty="0" smtClean="0"/>
              <a:t>.  </a:t>
            </a:r>
            <a:r>
              <a:rPr lang="en-US" sz="2800" i="1" dirty="0" smtClean="0"/>
              <a:t>Typically quantitative</a:t>
            </a:r>
            <a:endParaRPr lang="en-US" sz="2800" dirty="0" smtClean="0"/>
          </a:p>
          <a:p>
            <a:pPr marL="514350" indent="-514350"/>
            <a:r>
              <a:rPr lang="en-US" sz="2800" dirty="0" smtClean="0"/>
              <a:t> </a:t>
            </a:r>
          </a:p>
          <a:p>
            <a:pPr marL="514350" indent="-514350">
              <a:buFont typeface="+mj-lt"/>
              <a:buAutoNum type="arabicPeriod" startAt="2"/>
            </a:pPr>
            <a:r>
              <a:rPr lang="en-US" sz="2800" dirty="0" smtClean="0"/>
              <a:t>Analyze </a:t>
            </a:r>
            <a:r>
              <a:rPr lang="en-US" sz="2800" dirty="0"/>
              <a:t>the </a:t>
            </a:r>
            <a:r>
              <a:rPr lang="en-US" sz="2800" dirty="0" smtClean="0"/>
              <a:t>impacts. </a:t>
            </a:r>
            <a:r>
              <a:rPr lang="en-US" sz="2800" i="1" dirty="0" smtClean="0"/>
              <a:t>Can be qualitative or quantitative</a:t>
            </a:r>
          </a:p>
          <a:p>
            <a:pPr marL="914400" lvl="1" indent="-514350">
              <a:buFont typeface="Arial" pitchFamily="34" charset="0"/>
              <a:buChar char="•"/>
            </a:pPr>
            <a:r>
              <a:rPr lang="en-US" sz="2800" dirty="0" smtClean="0"/>
              <a:t>Is the focus on predicting outcomes, or identifying pathways to facilitate better management?</a:t>
            </a:r>
            <a:endParaRPr lang="en-US" sz="2800" dirty="0"/>
          </a:p>
          <a:p>
            <a:pPr>
              <a:buFont typeface="Wingdings" pitchFamily="2" charset="2"/>
              <a:buNone/>
            </a:pPr>
            <a:r>
              <a:rPr lang="en-US" sz="2800" dirty="0"/>
              <a:t>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905" name="Rectangle 9"/>
          <p:cNvSpPr>
            <a:spLocks noGrp="1" noChangeArrowheads="1"/>
          </p:cNvSpPr>
          <p:nvPr>
            <p:ph type="title"/>
          </p:nvPr>
        </p:nvSpPr>
        <p:spPr>
          <a:xfrm>
            <a:off x="533400" y="152400"/>
            <a:ext cx="7924800" cy="609600"/>
          </a:xfrm>
        </p:spPr>
        <p:txBody>
          <a:bodyPr/>
          <a:lstStyle/>
          <a:p>
            <a:r>
              <a:rPr lang="en-US" sz="3000" dirty="0">
                <a:solidFill>
                  <a:schemeClr val="accent1">
                    <a:lumMod val="50000"/>
                  </a:schemeClr>
                </a:solidFill>
                <a:latin typeface="Arial" pitchFamily="34" charset="0"/>
              </a:rPr>
              <a:t>World Health Organization</a:t>
            </a:r>
            <a:br>
              <a:rPr lang="en-US" sz="3000" dirty="0">
                <a:solidFill>
                  <a:schemeClr val="accent1">
                    <a:lumMod val="50000"/>
                  </a:schemeClr>
                </a:solidFill>
                <a:latin typeface="Arial" pitchFamily="34" charset="0"/>
              </a:rPr>
            </a:br>
            <a:r>
              <a:rPr lang="en-US" sz="3000" dirty="0">
                <a:solidFill>
                  <a:schemeClr val="accent1">
                    <a:lumMod val="50000"/>
                  </a:schemeClr>
                </a:solidFill>
                <a:latin typeface="Arial" pitchFamily="34" charset="0"/>
              </a:rPr>
              <a:t>Ottawa Charter for Health Promotion</a:t>
            </a:r>
            <a:r>
              <a:rPr lang="en-US" sz="4000" dirty="0">
                <a:solidFill>
                  <a:schemeClr val="accent1">
                    <a:lumMod val="50000"/>
                  </a:schemeClr>
                </a:solidFill>
                <a:latin typeface="Arial" pitchFamily="34" charset="0"/>
              </a:rPr>
              <a:t/>
            </a:r>
            <a:br>
              <a:rPr lang="en-US" sz="4000" dirty="0">
                <a:solidFill>
                  <a:schemeClr val="accent1">
                    <a:lumMod val="50000"/>
                  </a:schemeClr>
                </a:solidFill>
                <a:latin typeface="Arial" pitchFamily="34" charset="0"/>
              </a:rPr>
            </a:br>
            <a:r>
              <a:rPr lang="en-US" sz="2000" dirty="0">
                <a:solidFill>
                  <a:schemeClr val="accent1">
                    <a:lumMod val="50000"/>
                  </a:schemeClr>
                </a:solidFill>
                <a:latin typeface="Arial" pitchFamily="34" charset="0"/>
              </a:rPr>
              <a:t>Ottawa, 1986</a:t>
            </a:r>
          </a:p>
        </p:txBody>
      </p:sp>
      <p:sp>
        <p:nvSpPr>
          <p:cNvPr id="464907" name="Rectangle 11"/>
          <p:cNvSpPr>
            <a:spLocks noGrp="1" noChangeArrowheads="1"/>
          </p:cNvSpPr>
          <p:nvPr>
            <p:ph type="body" idx="1"/>
          </p:nvPr>
        </p:nvSpPr>
        <p:spPr>
          <a:xfrm>
            <a:off x="533400" y="1524000"/>
            <a:ext cx="7848600" cy="3200400"/>
          </a:xfrm>
        </p:spPr>
        <p:txBody>
          <a:bodyPr/>
          <a:lstStyle/>
          <a:p>
            <a:pPr marL="58738" indent="-58738">
              <a:buFont typeface="Wingdings" pitchFamily="2" charset="2"/>
              <a:buNone/>
            </a:pPr>
            <a:r>
              <a:rPr lang="en-US" sz="2000" b="1" i="1" dirty="0">
                <a:latin typeface="Arial" pitchFamily="34" charset="0"/>
              </a:rPr>
              <a:t>The Prerequisites and prospects for health cannot be ensured by the health sector alone. </a:t>
            </a:r>
            <a:r>
              <a:rPr lang="en-US" sz="2000" b="1" dirty="0">
                <a:latin typeface="Arial" pitchFamily="34" charset="0"/>
              </a:rPr>
              <a:t> </a:t>
            </a:r>
            <a:r>
              <a:rPr lang="en-US" sz="2000" dirty="0">
                <a:latin typeface="Arial" pitchFamily="34" charset="0"/>
              </a:rPr>
              <a:t>More importantly, health promotion demands coordinated action by all concerned: by governments, by health and other social and economic sectors, by nongovernmental and voluntary organization, by local authorities, by industry, and by the media</a:t>
            </a:r>
            <a:r>
              <a:rPr lang="en-US" sz="2000" dirty="0" smtClean="0">
                <a:latin typeface="Arial" pitchFamily="34" charset="0"/>
              </a:rPr>
              <a:t>.</a:t>
            </a:r>
            <a:endParaRPr lang="en-US" sz="2000" dirty="0">
              <a:latin typeface="Arial" pitchFamily="34" charset="0"/>
            </a:endParaRPr>
          </a:p>
          <a:p>
            <a:pPr>
              <a:buFont typeface="Wingdings" pitchFamily="2" charset="2"/>
              <a:buNone/>
            </a:pPr>
            <a:endParaRPr lang="en-US" sz="2000" dirty="0">
              <a:latin typeface="Arial" pitchFamily="34" charset="0"/>
            </a:endParaRPr>
          </a:p>
          <a:p>
            <a:pPr>
              <a:buFont typeface="Wingdings" pitchFamily="2" charset="2"/>
              <a:buNone/>
            </a:pPr>
            <a:endParaRPr lang="en-US" sz="2000" dirty="0">
              <a:latin typeface="Arial" pitchFamily="34" charset="0"/>
            </a:endParaRPr>
          </a:p>
        </p:txBody>
      </p:sp>
      <p:pic>
        <p:nvPicPr>
          <p:cNvPr id="464909" name="Picture 13"/>
          <p:cNvPicPr>
            <a:picLocks noChangeAspect="1" noChangeArrowheads="1"/>
          </p:cNvPicPr>
          <p:nvPr/>
        </p:nvPicPr>
        <p:blipFill>
          <a:blip r:embed="rId3" cstate="print"/>
          <a:srcRect/>
          <a:stretch>
            <a:fillRect/>
          </a:stretch>
        </p:blipFill>
        <p:spPr bwMode="auto">
          <a:xfrm>
            <a:off x="457200" y="3429000"/>
            <a:ext cx="8686800" cy="3429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381000" y="5943600"/>
            <a:ext cx="1905000" cy="457200"/>
          </a:xfrm>
          <a:prstGeom prst="rect">
            <a:avLst/>
          </a:prstGeom>
        </p:spPr>
        <p:txBody>
          <a:bodyPr/>
          <a:lstStyle/>
          <a:p>
            <a:endParaRPr lang="en-US" sz="1800" dirty="0"/>
          </a:p>
        </p:txBody>
      </p:sp>
      <p:sp>
        <p:nvSpPr>
          <p:cNvPr id="478210" name="Rectangle 2"/>
          <p:cNvSpPr>
            <a:spLocks noGrp="1" noChangeArrowheads="1"/>
          </p:cNvSpPr>
          <p:nvPr>
            <p:ph type="title"/>
          </p:nvPr>
        </p:nvSpPr>
        <p:spPr>
          <a:xfrm>
            <a:off x="685800" y="152400"/>
            <a:ext cx="7924800" cy="609600"/>
          </a:xfrm>
        </p:spPr>
        <p:txBody>
          <a:bodyPr/>
          <a:lstStyle/>
          <a:p>
            <a:r>
              <a:rPr lang="en-US" sz="3600" b="1" dirty="0" smtClean="0">
                <a:solidFill>
                  <a:schemeClr val="accent1">
                    <a:lumMod val="50000"/>
                  </a:schemeClr>
                </a:solidFill>
                <a:effectLst>
                  <a:outerShdw blurRad="38100" dist="38100" dir="2700000" algn="tl">
                    <a:srgbClr val="000000">
                      <a:alpha val="43137"/>
                    </a:srgbClr>
                  </a:outerShdw>
                </a:effectLst>
              </a:rPr>
              <a:t>Assessment step 2: </a:t>
            </a:r>
            <a:br>
              <a:rPr lang="en-US" sz="3600" b="1" dirty="0" smtClean="0">
                <a:solidFill>
                  <a:schemeClr val="accent1">
                    <a:lumMod val="50000"/>
                  </a:schemeClr>
                </a:solidFill>
                <a:effectLst>
                  <a:outerShdw blurRad="38100" dist="38100" dir="2700000" algn="tl">
                    <a:srgbClr val="000000">
                      <a:alpha val="43137"/>
                    </a:srgbClr>
                  </a:outerShdw>
                </a:effectLst>
              </a:rPr>
            </a:br>
            <a:r>
              <a:rPr lang="en-US" sz="2800" b="1" dirty="0" smtClean="0">
                <a:solidFill>
                  <a:schemeClr val="accent1">
                    <a:lumMod val="50000"/>
                  </a:schemeClr>
                </a:solidFill>
              </a:rPr>
              <a:t> Analyze the impacts</a:t>
            </a:r>
            <a:endParaRPr lang="en-US" sz="3600" b="1" dirty="0">
              <a:solidFill>
                <a:schemeClr val="accent1">
                  <a:lumMod val="50000"/>
                </a:schemeClr>
              </a:solidFill>
              <a:effectLst>
                <a:outerShdw blurRad="38100" dist="38100" dir="2700000" algn="tl">
                  <a:srgbClr val="000000">
                    <a:alpha val="43137"/>
                  </a:srgbClr>
                </a:outerShdw>
              </a:effectLst>
            </a:endParaRPr>
          </a:p>
        </p:txBody>
      </p:sp>
      <p:sp>
        <p:nvSpPr>
          <p:cNvPr id="478211" name="Rectangle 3"/>
          <p:cNvSpPr>
            <a:spLocks noGrp="1" noChangeArrowheads="1"/>
          </p:cNvSpPr>
          <p:nvPr>
            <p:ph type="body" idx="1"/>
          </p:nvPr>
        </p:nvSpPr>
        <p:spPr>
          <a:xfrm>
            <a:off x="152400" y="1447800"/>
            <a:ext cx="8153400" cy="3124200"/>
          </a:xfrm>
        </p:spPr>
        <p:txBody>
          <a:bodyPr/>
          <a:lstStyle/>
          <a:p>
            <a:pPr marL="58738" indent="-58738"/>
            <a:r>
              <a:rPr lang="en-US" sz="2400" dirty="0" smtClean="0"/>
              <a:t>Impact assessment in HIA can be:</a:t>
            </a:r>
          </a:p>
          <a:p>
            <a:pPr marL="231775" indent="-231775">
              <a:buFont typeface="Arial" pitchFamily="34" charset="0"/>
              <a:buChar char="•"/>
            </a:pPr>
            <a:r>
              <a:rPr lang="en-US" sz="2400" i="1" dirty="0" smtClean="0">
                <a:effectLst>
                  <a:outerShdw blurRad="38100" dist="38100" dir="2700000" algn="tl">
                    <a:srgbClr val="000000">
                      <a:alpha val="43137"/>
                    </a:srgbClr>
                  </a:outerShdw>
                </a:effectLst>
              </a:rPr>
              <a:t>Quantitative </a:t>
            </a:r>
            <a:endParaRPr lang="en-US" sz="2400" dirty="0" smtClean="0"/>
          </a:p>
          <a:p>
            <a:pPr marL="231775" indent="-231775">
              <a:buFont typeface="Arial" pitchFamily="34" charset="0"/>
              <a:buChar char="•"/>
            </a:pPr>
            <a:r>
              <a:rPr lang="en-US" sz="2400" i="1" dirty="0" smtClean="0">
                <a:effectLst>
                  <a:outerShdw blurRad="38100" dist="38100" dir="2700000" algn="tl">
                    <a:srgbClr val="000000">
                      <a:alpha val="43137"/>
                    </a:srgbClr>
                  </a:outerShdw>
                </a:effectLst>
              </a:rPr>
              <a:t>Qualitative or descriptive</a:t>
            </a:r>
            <a:r>
              <a:rPr lang="en-US" sz="2400" dirty="0" smtClean="0"/>
              <a:t>: </a:t>
            </a:r>
          </a:p>
          <a:p>
            <a:pPr marL="631825" lvl="1" indent="-231775">
              <a:buFontTx/>
              <a:buChar char="-"/>
            </a:pPr>
            <a:r>
              <a:rPr lang="en-US" sz="2400" dirty="0" smtClean="0"/>
              <a:t>Nature         -Probability/likelihood</a:t>
            </a:r>
          </a:p>
          <a:p>
            <a:pPr marL="631825" lvl="1" indent="-231775">
              <a:buFontTx/>
              <a:buChar char="-"/>
            </a:pPr>
            <a:r>
              <a:rPr lang="en-US" sz="2400" dirty="0" smtClean="0"/>
              <a:t>Direction     -Strength of evidence</a:t>
            </a:r>
          </a:p>
          <a:p>
            <a:pPr marL="631825" lvl="1" indent="-231775">
              <a:buFontTx/>
              <a:buChar char="-"/>
            </a:pPr>
            <a:r>
              <a:rPr lang="en-US" sz="2400" dirty="0" smtClean="0"/>
              <a:t>Literature review</a:t>
            </a:r>
          </a:p>
          <a:p>
            <a:pPr marL="631825" lvl="1" indent="-231775"/>
            <a:r>
              <a:rPr lang="en-US" sz="2400" dirty="0" smtClean="0"/>
              <a:t>   supporting the </a:t>
            </a:r>
          </a:p>
          <a:p>
            <a:pPr marL="631825" lvl="1" indent="-231775"/>
            <a:r>
              <a:rPr lang="en-US" sz="2400" dirty="0" smtClean="0"/>
              <a:t>   analysis</a:t>
            </a:r>
          </a:p>
          <a:p>
            <a:pPr marL="631825" lvl="1" indent="-231775">
              <a:buFontTx/>
              <a:buChar char="-"/>
            </a:pPr>
            <a:r>
              <a:rPr lang="en-US" sz="2400" dirty="0" smtClean="0"/>
              <a:t>Expert opinion</a:t>
            </a:r>
          </a:p>
          <a:p>
            <a:pPr marL="231775" indent="-231775"/>
            <a:endParaRPr lang="en-US" sz="2400" dirty="0" smtClean="0"/>
          </a:p>
        </p:txBody>
      </p:sp>
      <p:graphicFrame>
        <p:nvGraphicFramePr>
          <p:cNvPr id="8" name="Table 7"/>
          <p:cNvGraphicFramePr>
            <a:graphicFrameLocks noGrp="1"/>
          </p:cNvGraphicFramePr>
          <p:nvPr/>
        </p:nvGraphicFramePr>
        <p:xfrm>
          <a:off x="3124199" y="3810000"/>
          <a:ext cx="6019802" cy="3048000"/>
        </p:xfrm>
        <a:graphic>
          <a:graphicData uri="http://schemas.openxmlformats.org/drawingml/2006/table">
            <a:tbl>
              <a:tblPr/>
              <a:tblGrid>
                <a:gridCol w="1219201"/>
                <a:gridCol w="914400"/>
                <a:gridCol w="914400"/>
                <a:gridCol w="888023"/>
                <a:gridCol w="955065"/>
                <a:gridCol w="1128713"/>
              </a:tblGrid>
              <a:tr h="508000">
                <a:tc rowSpan="2" gridSpan="2">
                  <a:txBody>
                    <a:bodyPr/>
                    <a:lstStyle/>
                    <a:p>
                      <a:pPr marL="0" marR="0" indent="0">
                        <a:spcBef>
                          <a:spcPts val="0"/>
                        </a:spcBef>
                        <a:spcAft>
                          <a:spcPts val="0"/>
                        </a:spcAft>
                        <a:tabLst>
                          <a:tab pos="137160" algn="l"/>
                          <a:tab pos="457200" algn="l"/>
                        </a:tabLst>
                      </a:pPr>
                      <a:endParaRPr lang="en-US" sz="2400" dirty="0">
                        <a:latin typeface="Franklin Gothic Book"/>
                        <a:ea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rowSpan="2" hMerge="1">
                  <a:txBody>
                    <a:bodyPr/>
                    <a:lstStyle/>
                    <a:p>
                      <a:endParaRPr lang="en-US"/>
                    </a:p>
                  </a:txBody>
                  <a:tcPr/>
                </a:tc>
                <a:tc gridSpan="4">
                  <a:txBody>
                    <a:bodyPr/>
                    <a:lstStyle/>
                    <a:p>
                      <a:pPr marL="0" marR="0" indent="0">
                        <a:spcBef>
                          <a:spcPts val="0"/>
                        </a:spcBef>
                        <a:spcAft>
                          <a:spcPts val="0"/>
                        </a:spcAft>
                        <a:tabLst>
                          <a:tab pos="137160" algn="l"/>
                          <a:tab pos="457200" algn="l"/>
                        </a:tabLst>
                      </a:pPr>
                      <a:r>
                        <a:rPr lang="en-US" sz="2000" b="1" dirty="0">
                          <a:latin typeface="Franklin Gothic Book"/>
                          <a:ea typeface="Times New Roman"/>
                        </a:rPr>
                        <a:t>Severity</a:t>
                      </a:r>
                      <a:endParaRPr lang="en-US" sz="3200" dirty="0">
                        <a:latin typeface="Times New Roman"/>
                        <a:ea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016000">
                <a:tc gridSpan="2" vMerge="1">
                  <a:txBody>
                    <a:bodyPr/>
                    <a:lstStyle/>
                    <a:p>
                      <a:endParaRPr lang="en-US"/>
                    </a:p>
                  </a:txBody>
                  <a:tcPr/>
                </a:tc>
                <a:tc hMerge="1" vMerge="1">
                  <a:txBody>
                    <a:bodyPr/>
                    <a:lstStyle/>
                    <a:p>
                      <a:endParaRPr lang="en-US"/>
                    </a:p>
                  </a:txBody>
                  <a:tcPr/>
                </a:tc>
                <a:tc>
                  <a:txBody>
                    <a:bodyPr/>
                    <a:lstStyle/>
                    <a:p>
                      <a:pPr marL="0" marR="0" indent="0">
                        <a:spcBef>
                          <a:spcPts val="0"/>
                        </a:spcBef>
                        <a:spcAft>
                          <a:spcPts val="0"/>
                        </a:spcAft>
                        <a:tabLst>
                          <a:tab pos="137160" algn="l"/>
                          <a:tab pos="457200" algn="l"/>
                        </a:tabLst>
                      </a:pPr>
                      <a:r>
                        <a:rPr lang="en-US" sz="1400" dirty="0">
                          <a:latin typeface="Franklin Gothic Book"/>
                          <a:ea typeface="Times New Roman"/>
                        </a:rPr>
                        <a:t>Beneficial</a:t>
                      </a:r>
                      <a:endParaRPr lang="en-US" sz="2000" dirty="0">
                        <a:latin typeface="Times New Roman"/>
                        <a:ea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137160" algn="l"/>
                          <a:tab pos="457200" algn="l"/>
                        </a:tabLst>
                      </a:pPr>
                      <a:r>
                        <a:rPr lang="en-US" sz="1400" dirty="0" smtClean="0">
                          <a:latin typeface="Franklin Gothic Book"/>
                          <a:ea typeface="Times New Roman"/>
                        </a:rPr>
                        <a:t>Mild</a:t>
                      </a:r>
                      <a:r>
                        <a:rPr lang="en-US" sz="1400" baseline="0" dirty="0" smtClean="0">
                          <a:latin typeface="Franklin Gothic Book"/>
                          <a:ea typeface="Times New Roman"/>
                        </a:rPr>
                        <a:t> Problem</a:t>
                      </a:r>
                      <a:endParaRPr lang="en-US" sz="2000" dirty="0">
                        <a:latin typeface="Times New Roman"/>
                        <a:ea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137160" algn="l"/>
                          <a:tab pos="457200" algn="l"/>
                        </a:tabLst>
                      </a:pPr>
                      <a:r>
                        <a:rPr lang="en-US" sz="1400" dirty="0">
                          <a:latin typeface="Franklin Gothic Book"/>
                          <a:ea typeface="Times New Roman"/>
                        </a:rPr>
                        <a:t>Moderate problem</a:t>
                      </a:r>
                      <a:endParaRPr lang="en-US" sz="2000" dirty="0">
                        <a:latin typeface="Times New Roman"/>
                        <a:ea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137160" algn="l"/>
                          <a:tab pos="457200" algn="l"/>
                        </a:tabLst>
                      </a:pPr>
                      <a:r>
                        <a:rPr lang="en-US" sz="1400" dirty="0">
                          <a:latin typeface="Franklin Gothic Book"/>
                          <a:ea typeface="Times New Roman"/>
                        </a:rPr>
                        <a:t>Severe/life-threatening</a:t>
                      </a:r>
                      <a:endParaRPr lang="en-US" sz="2000" dirty="0">
                        <a:latin typeface="Times New Roman"/>
                        <a:ea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000">
                <a:tc rowSpan="3">
                  <a:txBody>
                    <a:bodyPr/>
                    <a:lstStyle/>
                    <a:p>
                      <a:pPr marL="91440" marR="0" indent="-91440">
                        <a:spcBef>
                          <a:spcPts val="0"/>
                        </a:spcBef>
                        <a:spcAft>
                          <a:spcPts val="0"/>
                        </a:spcAft>
                        <a:tabLst>
                          <a:tab pos="137160" algn="l"/>
                          <a:tab pos="457200" algn="l"/>
                        </a:tabLst>
                      </a:pPr>
                      <a:r>
                        <a:rPr lang="en-US" sz="1800" b="1" dirty="0">
                          <a:latin typeface="Franklin Gothic Book"/>
                          <a:ea typeface="Times New Roman"/>
                        </a:rPr>
                        <a:t>Probability/</a:t>
                      </a:r>
                      <a:endParaRPr lang="en-US" sz="2800" dirty="0">
                        <a:latin typeface="Times New Roman"/>
                        <a:ea typeface="Times New Roman"/>
                      </a:endParaRPr>
                    </a:p>
                    <a:p>
                      <a:pPr marL="91440" marR="0" indent="-91440">
                        <a:spcBef>
                          <a:spcPts val="0"/>
                        </a:spcBef>
                        <a:spcAft>
                          <a:spcPts val="0"/>
                        </a:spcAft>
                        <a:tabLst>
                          <a:tab pos="137160" algn="l"/>
                          <a:tab pos="457200" algn="l"/>
                        </a:tabLst>
                      </a:pPr>
                      <a:r>
                        <a:rPr lang="en-US" sz="1800" b="1" dirty="0">
                          <a:latin typeface="Franklin Gothic Book"/>
                          <a:ea typeface="Times New Roman"/>
                        </a:rPr>
                        <a:t>Frequency</a:t>
                      </a:r>
                      <a:endParaRPr lang="en-US" sz="2800" dirty="0">
                        <a:latin typeface="Times New Roman"/>
                        <a:ea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indent="0">
                        <a:spcBef>
                          <a:spcPts val="0"/>
                        </a:spcBef>
                        <a:spcAft>
                          <a:spcPts val="0"/>
                        </a:spcAft>
                        <a:tabLst>
                          <a:tab pos="137160" algn="l"/>
                          <a:tab pos="457200" algn="l"/>
                        </a:tabLst>
                      </a:pPr>
                      <a:r>
                        <a:rPr lang="en-US" sz="1400" dirty="0" smtClean="0">
                          <a:latin typeface="Franklin Gothic Book"/>
                          <a:ea typeface="Times New Roman"/>
                        </a:rPr>
                        <a:t>Unlikely/ rare</a:t>
                      </a:r>
                      <a:endParaRPr lang="en-US" sz="2000" dirty="0">
                        <a:latin typeface="Times New Roman"/>
                        <a:ea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137160" algn="l"/>
                          <a:tab pos="457200" algn="l"/>
                        </a:tabLst>
                      </a:pPr>
                      <a:endParaRPr lang="en-US" sz="1000" dirty="0">
                        <a:latin typeface="Franklin Gothic Book"/>
                        <a:ea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137160" algn="l"/>
                          <a:tab pos="457200" algn="l"/>
                        </a:tabLst>
                      </a:pPr>
                      <a:endParaRPr lang="en-US" sz="1000" dirty="0">
                        <a:latin typeface="Franklin Gothic Book"/>
                        <a:ea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indent="0">
                        <a:spcBef>
                          <a:spcPts val="0"/>
                        </a:spcBef>
                        <a:spcAft>
                          <a:spcPts val="0"/>
                        </a:spcAft>
                        <a:tabLst>
                          <a:tab pos="137160" algn="l"/>
                          <a:tab pos="457200" algn="l"/>
                        </a:tabLst>
                      </a:pPr>
                      <a:endParaRPr lang="en-US" sz="1000">
                        <a:latin typeface="Franklin Gothic Book"/>
                        <a:ea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spcBef>
                          <a:spcPts val="0"/>
                        </a:spcBef>
                        <a:spcAft>
                          <a:spcPts val="0"/>
                        </a:spcAft>
                        <a:tabLst>
                          <a:tab pos="137160" algn="l"/>
                          <a:tab pos="457200" algn="l"/>
                        </a:tabLst>
                      </a:pPr>
                      <a:endParaRPr lang="en-US" sz="1000">
                        <a:latin typeface="Franklin Gothic Book"/>
                        <a:ea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B3B3"/>
                    </a:solidFill>
                  </a:tcPr>
                </a:tc>
              </a:tr>
              <a:tr h="508000">
                <a:tc vMerge="1">
                  <a:txBody>
                    <a:bodyPr/>
                    <a:lstStyle/>
                    <a:p>
                      <a:endParaRPr lang="en-US"/>
                    </a:p>
                  </a:txBody>
                  <a:tcPr/>
                </a:tc>
                <a:tc>
                  <a:txBody>
                    <a:bodyPr/>
                    <a:lstStyle/>
                    <a:p>
                      <a:pPr marL="0" marR="0" indent="0">
                        <a:spcBef>
                          <a:spcPts val="0"/>
                        </a:spcBef>
                        <a:spcAft>
                          <a:spcPts val="0"/>
                        </a:spcAft>
                        <a:tabLst>
                          <a:tab pos="58738" algn="l"/>
                          <a:tab pos="457200" algn="l"/>
                        </a:tabLst>
                      </a:pPr>
                      <a:r>
                        <a:rPr lang="en-US" sz="1400" dirty="0">
                          <a:latin typeface="Franklin Gothic Book"/>
                          <a:ea typeface="Times New Roman"/>
                        </a:rPr>
                        <a:t>Uncertain</a:t>
                      </a:r>
                      <a:endParaRPr lang="en-US" sz="2000" dirty="0">
                        <a:latin typeface="Times New Roman"/>
                        <a:ea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137160" algn="l"/>
                          <a:tab pos="457200" algn="l"/>
                        </a:tabLst>
                      </a:pPr>
                      <a:endParaRPr lang="en-US" sz="1000" dirty="0">
                        <a:latin typeface="Franklin Gothic Book"/>
                        <a:ea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137160" algn="l"/>
                          <a:tab pos="457200" algn="l"/>
                        </a:tabLst>
                      </a:pPr>
                      <a:endParaRPr lang="en-US" sz="1000" dirty="0">
                        <a:latin typeface="Franklin Gothic Book"/>
                        <a:ea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spcBef>
                          <a:spcPts val="0"/>
                        </a:spcBef>
                        <a:spcAft>
                          <a:spcPts val="0"/>
                        </a:spcAft>
                        <a:tabLst>
                          <a:tab pos="137160" algn="l"/>
                          <a:tab pos="457200" algn="l"/>
                        </a:tabLst>
                      </a:pPr>
                      <a:endParaRPr lang="en-US" sz="1000">
                        <a:latin typeface="Franklin Gothic Book"/>
                        <a:ea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B3B3"/>
                    </a:solidFill>
                  </a:tcPr>
                </a:tc>
                <a:tc>
                  <a:txBody>
                    <a:bodyPr/>
                    <a:lstStyle/>
                    <a:p>
                      <a:pPr marL="0" marR="0" indent="0">
                        <a:spcBef>
                          <a:spcPts val="0"/>
                        </a:spcBef>
                        <a:spcAft>
                          <a:spcPts val="0"/>
                        </a:spcAft>
                        <a:tabLst>
                          <a:tab pos="137160" algn="l"/>
                          <a:tab pos="457200" algn="l"/>
                        </a:tabLst>
                      </a:pPr>
                      <a:endParaRPr lang="en-US" sz="1000">
                        <a:latin typeface="Franklin Gothic Book"/>
                        <a:ea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6666"/>
                    </a:solidFill>
                  </a:tcPr>
                </a:tc>
              </a:tr>
              <a:tr h="508000">
                <a:tc vMerge="1">
                  <a:txBody>
                    <a:bodyPr/>
                    <a:lstStyle/>
                    <a:p>
                      <a:endParaRPr lang="en-US"/>
                    </a:p>
                  </a:txBody>
                  <a:tcPr/>
                </a:tc>
                <a:tc>
                  <a:txBody>
                    <a:bodyPr/>
                    <a:lstStyle/>
                    <a:p>
                      <a:pPr marL="0" marR="0" indent="0">
                        <a:spcBef>
                          <a:spcPts val="0"/>
                        </a:spcBef>
                        <a:spcAft>
                          <a:spcPts val="0"/>
                        </a:spcAft>
                        <a:tabLst>
                          <a:tab pos="137160" algn="l"/>
                          <a:tab pos="457200" algn="l"/>
                        </a:tabLst>
                      </a:pPr>
                      <a:r>
                        <a:rPr lang="en-US" sz="1400" dirty="0">
                          <a:latin typeface="Franklin Gothic Book"/>
                          <a:ea typeface="Times New Roman"/>
                        </a:rPr>
                        <a:t>Likely</a:t>
                      </a:r>
                      <a:r>
                        <a:rPr lang="en-US" sz="1400" dirty="0" smtClean="0">
                          <a:latin typeface="Franklin Gothic Book"/>
                          <a:ea typeface="Times New Roman"/>
                        </a:rPr>
                        <a:t>/ common</a:t>
                      </a:r>
                      <a:endParaRPr lang="en-US" sz="2000" dirty="0">
                        <a:latin typeface="Times New Roman"/>
                        <a:ea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137160" algn="l"/>
                          <a:tab pos="457200" algn="l"/>
                        </a:tabLst>
                      </a:pPr>
                      <a:endParaRPr lang="en-US" sz="1000">
                        <a:latin typeface="Franklin Gothic Book"/>
                        <a:ea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137160" algn="l"/>
                          <a:tab pos="457200" algn="l"/>
                        </a:tabLst>
                      </a:pPr>
                      <a:endParaRPr lang="en-US" sz="1000" dirty="0">
                        <a:latin typeface="Franklin Gothic Book"/>
                        <a:ea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B3B3"/>
                    </a:solidFill>
                  </a:tcPr>
                </a:tc>
                <a:tc>
                  <a:txBody>
                    <a:bodyPr/>
                    <a:lstStyle/>
                    <a:p>
                      <a:pPr marL="0" marR="0" indent="0">
                        <a:spcBef>
                          <a:spcPts val="0"/>
                        </a:spcBef>
                        <a:spcAft>
                          <a:spcPts val="0"/>
                        </a:spcAft>
                        <a:tabLst>
                          <a:tab pos="137160" algn="l"/>
                          <a:tab pos="457200" algn="l"/>
                        </a:tabLst>
                      </a:pPr>
                      <a:endParaRPr lang="en-US" sz="1000" dirty="0">
                        <a:latin typeface="Franklin Gothic Book"/>
                        <a:ea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6666"/>
                    </a:solidFill>
                  </a:tcPr>
                </a:tc>
                <a:tc>
                  <a:txBody>
                    <a:bodyPr/>
                    <a:lstStyle/>
                    <a:p>
                      <a:pPr marL="0" marR="0" indent="0">
                        <a:spcBef>
                          <a:spcPts val="0"/>
                        </a:spcBef>
                        <a:spcAft>
                          <a:spcPts val="0"/>
                        </a:spcAft>
                        <a:tabLst>
                          <a:tab pos="137160" algn="l"/>
                          <a:tab pos="457200" algn="l"/>
                        </a:tabLst>
                      </a:pPr>
                      <a:endParaRPr lang="en-US" sz="1000" dirty="0">
                        <a:latin typeface="Franklin Gothic Book"/>
                        <a:ea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A0A0A"/>
                    </a:solidFill>
                  </a:tcPr>
                </a:tc>
              </a:tr>
            </a:tbl>
          </a:graphicData>
        </a:graphic>
      </p:graphicFrame>
      <p:sp>
        <p:nvSpPr>
          <p:cNvPr id="7" name="TextBox 6"/>
          <p:cNvSpPr txBox="1"/>
          <p:nvPr/>
        </p:nvSpPr>
        <p:spPr>
          <a:xfrm>
            <a:off x="5715000" y="1905000"/>
            <a:ext cx="342900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Standards of evidence:  scientific vs. legal</a:t>
            </a: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a:xfrm>
            <a:off x="457200" y="304800"/>
            <a:ext cx="8458200" cy="609600"/>
          </a:xfrm>
        </p:spPr>
        <p:txBody>
          <a:bodyPr/>
          <a:lstStyle/>
          <a:p>
            <a:pPr eaLnBrk="1" hangingPunct="1">
              <a:defRPr/>
            </a:pPr>
            <a:r>
              <a:rPr lang="en-US" sz="3600" b="1" dirty="0" smtClean="0">
                <a:solidFill>
                  <a:schemeClr val="accent1">
                    <a:lumMod val="50000"/>
                  </a:schemeClr>
                </a:solidFill>
                <a:cs typeface="+mj-cs"/>
              </a:rPr>
              <a:t/>
            </a:r>
            <a:br>
              <a:rPr lang="en-US" sz="3600" b="1" dirty="0" smtClean="0">
                <a:solidFill>
                  <a:schemeClr val="accent1">
                    <a:lumMod val="50000"/>
                  </a:schemeClr>
                </a:solidFill>
                <a:cs typeface="+mj-cs"/>
              </a:rPr>
            </a:br>
            <a:r>
              <a:rPr lang="en-US" sz="3600" b="1" dirty="0" smtClean="0">
                <a:solidFill>
                  <a:schemeClr val="accent1">
                    <a:lumMod val="50000"/>
                  </a:schemeClr>
                </a:solidFill>
              </a:rPr>
              <a:t>Oil leasing on </a:t>
            </a:r>
            <a:r>
              <a:rPr lang="en-US" sz="3600" b="1" dirty="0" smtClean="0">
                <a:solidFill>
                  <a:schemeClr val="accent1">
                    <a:lumMod val="50000"/>
                  </a:schemeClr>
                </a:solidFill>
                <a:cs typeface="+mj-cs"/>
              </a:rPr>
              <a:t>Alaska’s North Slope</a:t>
            </a:r>
            <a:br>
              <a:rPr lang="en-US" sz="3600" b="1" dirty="0" smtClean="0">
                <a:solidFill>
                  <a:schemeClr val="accent1">
                    <a:lumMod val="50000"/>
                  </a:schemeClr>
                </a:solidFill>
                <a:cs typeface="+mj-cs"/>
              </a:rPr>
            </a:br>
            <a:endParaRPr lang="en-US" sz="2600" b="1" dirty="0" smtClean="0">
              <a:solidFill>
                <a:schemeClr val="accent1">
                  <a:lumMod val="50000"/>
                </a:schemeClr>
              </a:solidFill>
              <a:cs typeface="+mj-cs"/>
            </a:endParaRPr>
          </a:p>
        </p:txBody>
      </p:sp>
      <p:sp>
        <p:nvSpPr>
          <p:cNvPr id="9219" name="Rectangle 3"/>
          <p:cNvSpPr>
            <a:spLocks noGrp="1" noChangeArrowheads="1"/>
          </p:cNvSpPr>
          <p:nvPr>
            <p:ph type="body" idx="1"/>
          </p:nvPr>
        </p:nvSpPr>
        <p:spPr/>
        <p:txBody>
          <a:bodyPr/>
          <a:lstStyle/>
          <a:p>
            <a:pPr eaLnBrk="1" hangingPunct="1"/>
            <a:endParaRPr lang="en-US" smtClean="0"/>
          </a:p>
        </p:txBody>
      </p:sp>
      <p:pic>
        <p:nvPicPr>
          <p:cNvPr id="9220" name="Picture 4"/>
          <p:cNvPicPr>
            <a:picLocks noChangeAspect="1" noChangeArrowheads="1"/>
          </p:cNvPicPr>
          <p:nvPr/>
        </p:nvPicPr>
        <p:blipFill>
          <a:blip r:embed="rId3" cstate="print"/>
          <a:srcRect/>
          <a:stretch>
            <a:fillRect/>
          </a:stretch>
        </p:blipFill>
        <p:spPr bwMode="auto">
          <a:xfrm>
            <a:off x="0" y="1981200"/>
            <a:ext cx="9144000" cy="48768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0"/>
          </p:nvPr>
        </p:nvSpPr>
        <p:spPr>
          <a:xfrm>
            <a:off x="6705600" y="6248400"/>
            <a:ext cx="1905000" cy="457200"/>
          </a:xfrm>
          <a:noFill/>
        </p:spPr>
        <p:txBody>
          <a:bodyPr/>
          <a:lstStyle/>
          <a:p>
            <a:fld id="{314E993E-5D1B-4114-99F0-DF3EE4BDE7A4}" type="slidenum">
              <a:rPr lang="en-US" smtClean="0">
                <a:latin typeface="Arial" pitchFamily="34" charset="0"/>
                <a:ea typeface="ＭＳ Ｐゴシック"/>
                <a:cs typeface="ＭＳ Ｐゴシック"/>
              </a:rPr>
              <a:pPr/>
              <a:t>22</a:t>
            </a:fld>
            <a:endParaRPr lang="en-US" smtClean="0">
              <a:latin typeface="Arial" pitchFamily="34" charset="0"/>
              <a:ea typeface="ＭＳ Ｐゴシック"/>
              <a:cs typeface="ＭＳ Ｐゴシック"/>
            </a:endParaRPr>
          </a:p>
        </p:txBody>
      </p:sp>
      <p:sp>
        <p:nvSpPr>
          <p:cNvPr id="564226" name="Rectangle 2"/>
          <p:cNvSpPr>
            <a:spLocks noGrp="1" noChangeArrowheads="1"/>
          </p:cNvSpPr>
          <p:nvPr>
            <p:ph type="title"/>
          </p:nvPr>
        </p:nvSpPr>
        <p:spPr>
          <a:xfrm>
            <a:off x="1066800" y="304800"/>
            <a:ext cx="7696200" cy="1431925"/>
          </a:xfrm>
        </p:spPr>
        <p:txBody>
          <a:bodyPr/>
          <a:lstStyle/>
          <a:p>
            <a:pPr eaLnBrk="1" hangingPunct="1">
              <a:defRPr/>
            </a:pPr>
            <a:r>
              <a:rPr lang="en-US" b="1" dirty="0" err="1" smtClean="0">
                <a:solidFill>
                  <a:schemeClr val="accent1">
                    <a:lumMod val="50000"/>
                  </a:schemeClr>
                </a:solidFill>
                <a:cs typeface="+mj-cs"/>
              </a:rPr>
              <a:t>Nuiqsut</a:t>
            </a:r>
            <a:r>
              <a:rPr lang="en-US" b="1" dirty="0" smtClean="0">
                <a:solidFill>
                  <a:schemeClr val="accent1">
                    <a:lumMod val="50000"/>
                  </a:schemeClr>
                </a:solidFill>
                <a:cs typeface="+mj-cs"/>
              </a:rPr>
              <a:t>, Alaska</a:t>
            </a:r>
            <a:r>
              <a:rPr lang="en-US" dirty="0" smtClean="0">
                <a:cs typeface="+mj-cs"/>
              </a:rPr>
              <a:t/>
            </a:r>
            <a:br>
              <a:rPr lang="en-US" dirty="0" smtClean="0">
                <a:cs typeface="+mj-cs"/>
              </a:rPr>
            </a:br>
            <a:endParaRPr lang="en-US" sz="2800" dirty="0" smtClean="0">
              <a:cs typeface="+mj-cs"/>
            </a:endParaRPr>
          </a:p>
        </p:txBody>
      </p:sp>
      <p:sp>
        <p:nvSpPr>
          <p:cNvPr id="564227" name="Rectangle 3"/>
          <p:cNvSpPr>
            <a:spLocks noGrp="1" noChangeArrowheads="1"/>
          </p:cNvSpPr>
          <p:nvPr>
            <p:ph type="body" idx="1"/>
          </p:nvPr>
        </p:nvSpPr>
        <p:spPr>
          <a:xfrm>
            <a:off x="228600" y="1600200"/>
            <a:ext cx="8686800" cy="5257800"/>
          </a:xfrm>
        </p:spPr>
        <p:txBody>
          <a:bodyPr/>
          <a:lstStyle/>
          <a:p>
            <a:pPr marL="171450" lvl="1" indent="0" eaLnBrk="1" hangingPunct="1">
              <a:defRPr/>
            </a:pPr>
            <a:r>
              <a:rPr lang="en-US" sz="2400" dirty="0" smtClean="0"/>
              <a:t>A small Inupiat community 7 miles from large oil development.  </a:t>
            </a:r>
          </a:p>
          <a:p>
            <a:pPr lvl="2" eaLnBrk="1" hangingPunct="1">
              <a:buFont typeface="Wingdings" pitchFamily="2" charset="2"/>
              <a:buNone/>
              <a:defRPr/>
            </a:pPr>
            <a:r>
              <a:rPr lang="en-US" sz="2200" dirty="0" smtClean="0"/>
              <a:t>   </a:t>
            </a:r>
          </a:p>
          <a:p>
            <a:pPr eaLnBrk="1" hangingPunct="1">
              <a:buFont typeface="Wingdings" pitchFamily="2" charset="2"/>
              <a:buNone/>
              <a:defRPr/>
            </a:pPr>
            <a:r>
              <a:rPr lang="en-US" sz="2400" dirty="0" smtClean="0">
                <a:cs typeface="+mn-cs"/>
              </a:rPr>
              <a:t>							Over 10 years, </a:t>
            </a:r>
          </a:p>
          <a:p>
            <a:pPr eaLnBrk="1" hangingPunct="1">
              <a:buFont typeface="Wingdings" pitchFamily="2" charset="2"/>
              <a:buNone/>
              <a:defRPr/>
            </a:pPr>
            <a:r>
              <a:rPr lang="en-US" sz="2400" dirty="0" smtClean="0">
                <a:cs typeface="+mn-cs"/>
              </a:rPr>
              <a:t>							communities raised a</a:t>
            </a:r>
          </a:p>
          <a:p>
            <a:pPr eaLnBrk="1" hangingPunct="1">
              <a:buFont typeface="Wingdings" pitchFamily="2" charset="2"/>
              <a:buNone/>
              <a:defRPr/>
            </a:pPr>
            <a:r>
              <a:rPr lang="en-US" sz="2400" dirty="0" smtClean="0">
                <a:cs typeface="+mn-cs"/>
              </a:rPr>
              <a:t>							wide range of health </a:t>
            </a:r>
          </a:p>
          <a:p>
            <a:pPr eaLnBrk="1" hangingPunct="1">
              <a:buFont typeface="Wingdings" pitchFamily="2" charset="2"/>
              <a:buNone/>
              <a:defRPr/>
            </a:pPr>
            <a:r>
              <a:rPr lang="en-US" sz="2400" dirty="0" smtClean="0">
                <a:cs typeface="+mn-cs"/>
              </a:rPr>
              <a:t>							concerns as proposed 						development drew 							nearer to the 								community</a:t>
            </a:r>
          </a:p>
        </p:txBody>
      </p:sp>
      <p:pic>
        <p:nvPicPr>
          <p:cNvPr id="10245" name="Picture 6" descr="AlpineMain&amp;CD-2"/>
          <p:cNvPicPr>
            <a:picLocks noChangeAspect="1" noChangeArrowheads="1"/>
          </p:cNvPicPr>
          <p:nvPr/>
        </p:nvPicPr>
        <p:blipFill>
          <a:blip r:embed="rId3" cstate="print"/>
          <a:srcRect/>
          <a:stretch>
            <a:fillRect/>
          </a:stretch>
        </p:blipFill>
        <p:spPr bwMode="auto">
          <a:xfrm>
            <a:off x="152400" y="2286000"/>
            <a:ext cx="5334000" cy="400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762000" y="228600"/>
            <a:ext cx="7924800" cy="609600"/>
          </a:xfrm>
        </p:spPr>
        <p:txBody>
          <a:bodyPr/>
          <a:lstStyle/>
          <a:p>
            <a:pPr eaLnBrk="1" hangingPunct="1">
              <a:defRPr/>
            </a:pPr>
            <a:r>
              <a:rPr lang="en-US" b="1" dirty="0" smtClean="0">
                <a:solidFill>
                  <a:schemeClr val="accent1">
                    <a:lumMod val="50000"/>
                  </a:schemeClr>
                </a:solidFill>
                <a:cs typeface="+mj-cs"/>
              </a:rPr>
              <a:t>The First Federal HIA/EIS:</a:t>
            </a:r>
            <a:r>
              <a:rPr lang="en-US" b="1" dirty="0">
                <a:solidFill>
                  <a:schemeClr val="accent1">
                    <a:lumMod val="50000"/>
                  </a:schemeClr>
                </a:solidFill>
                <a:cs typeface="+mj-cs"/>
              </a:rPr>
              <a:t/>
            </a:r>
            <a:br>
              <a:rPr lang="en-US" b="1" dirty="0">
                <a:solidFill>
                  <a:schemeClr val="accent1">
                    <a:lumMod val="50000"/>
                  </a:schemeClr>
                </a:solidFill>
                <a:cs typeface="+mj-cs"/>
              </a:rPr>
            </a:br>
            <a:r>
              <a:rPr lang="en-US" sz="2400" b="1" dirty="0" smtClean="0">
                <a:solidFill>
                  <a:schemeClr val="accent1">
                    <a:lumMod val="50000"/>
                  </a:schemeClr>
                </a:solidFill>
                <a:cs typeface="+mj-cs"/>
              </a:rPr>
              <a:t>Oil and gas leasing in the National Petroleum Reserve</a:t>
            </a:r>
            <a:endParaRPr lang="en-US" b="1" u="sng" dirty="0">
              <a:solidFill>
                <a:schemeClr val="accent1">
                  <a:lumMod val="50000"/>
                </a:schemeClr>
              </a:solidFill>
              <a:cs typeface="+mj-cs"/>
            </a:endParaRPr>
          </a:p>
        </p:txBody>
      </p:sp>
      <p:sp>
        <p:nvSpPr>
          <p:cNvPr id="43011" name="Rectangle 3"/>
          <p:cNvSpPr>
            <a:spLocks noGrp="1" noChangeArrowheads="1"/>
          </p:cNvSpPr>
          <p:nvPr>
            <p:ph type="body" idx="1"/>
          </p:nvPr>
        </p:nvSpPr>
        <p:spPr>
          <a:xfrm>
            <a:off x="152400" y="1600200"/>
            <a:ext cx="5181600" cy="4191000"/>
          </a:xfrm>
        </p:spPr>
        <p:txBody>
          <a:bodyPr/>
          <a:lstStyle/>
          <a:p>
            <a:pPr eaLnBrk="1" hangingPunct="1">
              <a:lnSpc>
                <a:spcPct val="90000"/>
              </a:lnSpc>
              <a:buFont typeface="Arial" pitchFamily="34" charset="0"/>
              <a:buChar char="•"/>
              <a:defRPr/>
            </a:pPr>
            <a:r>
              <a:rPr lang="en-US" sz="2800" dirty="0" smtClean="0">
                <a:solidFill>
                  <a:schemeClr val="accent4">
                    <a:lumMod val="85000"/>
                    <a:lumOff val="15000"/>
                  </a:schemeClr>
                </a:solidFill>
                <a:cs typeface="+mn-cs"/>
              </a:rPr>
              <a:t>Local government became a “cooperating agency” – a role defined by NEPA through which local governments can formally participate in an EIS</a:t>
            </a:r>
          </a:p>
          <a:p>
            <a:pPr eaLnBrk="1" hangingPunct="1">
              <a:lnSpc>
                <a:spcPct val="90000"/>
              </a:lnSpc>
              <a:buFont typeface="Arial" pitchFamily="34" charset="0"/>
              <a:buChar char="•"/>
              <a:defRPr/>
            </a:pPr>
            <a:endParaRPr lang="en-US" sz="2800" dirty="0" smtClean="0">
              <a:solidFill>
                <a:schemeClr val="accent4">
                  <a:lumMod val="85000"/>
                  <a:lumOff val="15000"/>
                </a:schemeClr>
              </a:solidFill>
              <a:cs typeface="+mn-cs"/>
            </a:endParaRPr>
          </a:p>
        </p:txBody>
      </p:sp>
      <p:pic>
        <p:nvPicPr>
          <p:cNvPr id="15364" name="Picture 4"/>
          <p:cNvPicPr>
            <a:picLocks noChangeAspect="1" noChangeArrowheads="1"/>
          </p:cNvPicPr>
          <p:nvPr/>
        </p:nvPicPr>
        <p:blipFill>
          <a:blip r:embed="rId3" cstate="print"/>
          <a:srcRect/>
          <a:stretch>
            <a:fillRect/>
          </a:stretch>
        </p:blipFill>
        <p:spPr bwMode="auto">
          <a:xfrm>
            <a:off x="0" y="3886200"/>
            <a:ext cx="5573713" cy="2971800"/>
          </a:xfrm>
          <a:prstGeom prst="rect">
            <a:avLst/>
          </a:prstGeom>
          <a:noFill/>
          <a:ln w="9525">
            <a:noFill/>
            <a:miter lim="800000"/>
            <a:headEnd/>
            <a:tailEnd/>
          </a:ln>
        </p:spPr>
      </p:pic>
      <p:sp>
        <p:nvSpPr>
          <p:cNvPr id="5" name="TextBox 4"/>
          <p:cNvSpPr txBox="1"/>
          <p:nvPr/>
        </p:nvSpPr>
        <p:spPr>
          <a:xfrm>
            <a:off x="5562600" y="1600200"/>
            <a:ext cx="3581400" cy="3990975"/>
          </a:xfrm>
          <a:prstGeom prst="rect">
            <a:avLst/>
          </a:prstGeom>
          <a:noFill/>
        </p:spPr>
        <p:txBody>
          <a:bodyPr>
            <a:spAutoFit/>
          </a:bodyPr>
          <a:lstStyle/>
          <a:p>
            <a:pPr marL="171450" indent="-171450">
              <a:lnSpc>
                <a:spcPct val="90000"/>
              </a:lnSpc>
              <a:buFont typeface="Arial" pitchFamily="34" charset="0"/>
              <a:buChar char="•"/>
              <a:defRPr/>
            </a:pPr>
            <a:r>
              <a:rPr lang="en-US" sz="2800" dirty="0">
                <a:solidFill>
                  <a:schemeClr val="accent4">
                    <a:lumMod val="85000"/>
                    <a:lumOff val="15000"/>
                  </a:schemeClr>
                </a:solidFill>
              </a:rPr>
              <a:t>The community health agency drafted an HIA through this role</a:t>
            </a:r>
          </a:p>
          <a:p>
            <a:pPr marL="171450" indent="-171450">
              <a:lnSpc>
                <a:spcPct val="90000"/>
              </a:lnSpc>
              <a:defRPr/>
            </a:pPr>
            <a:endParaRPr lang="en-US" sz="2800" dirty="0">
              <a:solidFill>
                <a:schemeClr val="accent4">
                  <a:lumMod val="85000"/>
                  <a:lumOff val="15000"/>
                </a:schemeClr>
              </a:solidFill>
            </a:endParaRPr>
          </a:p>
          <a:p>
            <a:pPr marL="171450" indent="-171450">
              <a:lnSpc>
                <a:spcPct val="90000"/>
              </a:lnSpc>
              <a:buFont typeface="Arial" pitchFamily="34" charset="0"/>
              <a:buChar char="•"/>
              <a:defRPr/>
            </a:pPr>
            <a:r>
              <a:rPr lang="en-US" sz="2800" dirty="0">
                <a:solidFill>
                  <a:schemeClr val="accent4">
                    <a:lumMod val="85000"/>
                    <a:lumOff val="15000"/>
                  </a:schemeClr>
                </a:solidFill>
              </a:rPr>
              <a:t>The lead federal agency (BLM) incorporated the HIA into the EIS</a:t>
            </a:r>
          </a:p>
          <a:p>
            <a:pPr>
              <a:lnSpc>
                <a:spcPct val="90000"/>
              </a:lnSpc>
              <a:buFont typeface="Arial" pitchFamily="34" charset="0"/>
              <a:buChar char="•"/>
              <a:defRPr/>
            </a:pPr>
            <a:endParaRPr lang="en-US" dirty="0">
              <a:solidFill>
                <a:schemeClr val="accent4">
                  <a:lumMod val="85000"/>
                  <a:lumOff val="1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924800" cy="609600"/>
          </a:xfrm>
        </p:spPr>
        <p:txBody>
          <a:bodyPr/>
          <a:lstStyle/>
          <a:p>
            <a:pPr eaLnBrk="1" hangingPunct="1">
              <a:defRPr/>
            </a:pPr>
            <a:r>
              <a:rPr lang="en-US" sz="3600" b="1" dirty="0" smtClean="0">
                <a:solidFill>
                  <a:schemeClr val="accent1">
                    <a:lumMod val="50000"/>
                  </a:schemeClr>
                </a:solidFill>
                <a:cs typeface="+mj-cs"/>
              </a:rPr>
              <a:t>Result of the NPR-A HIA?</a:t>
            </a:r>
            <a:br>
              <a:rPr lang="en-US" sz="3600" b="1" dirty="0" smtClean="0">
                <a:solidFill>
                  <a:schemeClr val="accent1">
                    <a:lumMod val="50000"/>
                  </a:schemeClr>
                </a:solidFill>
                <a:cs typeface="+mj-cs"/>
              </a:rPr>
            </a:br>
            <a:r>
              <a:rPr lang="en-US" sz="2400" b="1" u="sng" dirty="0" smtClean="0">
                <a:solidFill>
                  <a:schemeClr val="accent1">
                    <a:lumMod val="50000"/>
                  </a:schemeClr>
                </a:solidFill>
                <a:cs typeface="+mj-cs"/>
              </a:rPr>
              <a:t>Mitigation measures in the Northeast NPR-A EIS</a:t>
            </a:r>
            <a:endParaRPr lang="en-US" sz="2400" dirty="0">
              <a:cs typeface="+mj-cs"/>
            </a:endParaRPr>
          </a:p>
        </p:txBody>
      </p:sp>
      <p:sp>
        <p:nvSpPr>
          <p:cNvPr id="3" name="Content Placeholder 2"/>
          <p:cNvSpPr>
            <a:spLocks noGrp="1"/>
          </p:cNvSpPr>
          <p:nvPr>
            <p:ph idx="1"/>
          </p:nvPr>
        </p:nvSpPr>
        <p:spPr>
          <a:xfrm>
            <a:off x="457200" y="1600200"/>
            <a:ext cx="8305800" cy="3200400"/>
          </a:xfrm>
        </p:spPr>
        <p:txBody>
          <a:bodyPr/>
          <a:lstStyle/>
          <a:p>
            <a:pPr eaLnBrk="1" hangingPunct="1">
              <a:defRPr/>
            </a:pPr>
            <a:r>
              <a:rPr lang="en-US" sz="2800" b="1" dirty="0" smtClean="0">
                <a:solidFill>
                  <a:schemeClr val="tx1">
                    <a:lumMod val="85000"/>
                    <a:lumOff val="15000"/>
                  </a:schemeClr>
                </a:solidFill>
                <a:cs typeface="+mn-cs"/>
              </a:rPr>
              <a:t>General Outcome:</a:t>
            </a:r>
          </a:p>
          <a:p>
            <a:pPr marL="514350" indent="0" eaLnBrk="1" hangingPunct="1">
              <a:defRPr/>
            </a:pPr>
            <a:r>
              <a:rPr lang="en-US" sz="2600" dirty="0" smtClean="0">
                <a:solidFill>
                  <a:schemeClr val="tx1">
                    <a:lumMod val="85000"/>
                    <a:lumOff val="15000"/>
                  </a:schemeClr>
                </a:solidFill>
                <a:cs typeface="+mn-cs"/>
              </a:rPr>
              <a:t>This was a very contentious leasing proposal.  Community engagement via the cooperating agency relationship and HIA process resulted in:</a:t>
            </a:r>
          </a:p>
          <a:p>
            <a:pPr marL="914400" indent="-400050" eaLnBrk="1" hangingPunct="1">
              <a:buFont typeface="Arial" pitchFamily="34" charset="0"/>
              <a:buChar char="•"/>
              <a:defRPr/>
            </a:pPr>
            <a:r>
              <a:rPr lang="en-US" sz="2400" dirty="0" smtClean="0">
                <a:solidFill>
                  <a:schemeClr val="tx1">
                    <a:lumMod val="85000"/>
                    <a:lumOff val="15000"/>
                  </a:schemeClr>
                </a:solidFill>
                <a:cs typeface="+mn-cs"/>
              </a:rPr>
              <a:t>Improved relationships between the community and the agency</a:t>
            </a:r>
          </a:p>
          <a:p>
            <a:pPr marL="914400" indent="-400050" eaLnBrk="1" hangingPunct="1">
              <a:buFont typeface="Arial" pitchFamily="34" charset="0"/>
              <a:buChar char="•"/>
              <a:defRPr/>
            </a:pPr>
            <a:r>
              <a:rPr lang="en-US" sz="2400" dirty="0" smtClean="0">
                <a:solidFill>
                  <a:schemeClr val="tx1">
                    <a:lumMod val="85000"/>
                    <a:lumOff val="15000"/>
                  </a:schemeClr>
                </a:solidFill>
                <a:cs typeface="+mn-cs"/>
              </a:rPr>
              <a:t>A compromise leasing plan that was widely accepted on both sides</a:t>
            </a:r>
          </a:p>
          <a:p>
            <a:pPr marL="514350" indent="-514350" eaLnBrk="1" hangingPunct="1">
              <a:buFontTx/>
              <a:buAutoNum type="arabicPeriod"/>
              <a:defRPr/>
            </a:pPr>
            <a:endParaRPr lang="en-US" sz="2800" dirty="0">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304800"/>
            <a:ext cx="7924800" cy="609600"/>
          </a:xfrm>
        </p:spPr>
        <p:txBody>
          <a:bodyPr/>
          <a:lstStyle/>
          <a:p>
            <a:pPr eaLnBrk="1" hangingPunct="1">
              <a:defRPr/>
            </a:pPr>
            <a:r>
              <a:rPr lang="en-US" sz="3600" b="1" dirty="0" smtClean="0">
                <a:solidFill>
                  <a:schemeClr val="accent1">
                    <a:lumMod val="50000"/>
                  </a:schemeClr>
                </a:solidFill>
                <a:cs typeface="+mj-cs"/>
              </a:rPr>
              <a:t>Result of the NPR-A HIA?</a:t>
            </a:r>
            <a:br>
              <a:rPr lang="en-US" sz="3600" b="1" dirty="0" smtClean="0">
                <a:solidFill>
                  <a:schemeClr val="accent1">
                    <a:lumMod val="50000"/>
                  </a:schemeClr>
                </a:solidFill>
                <a:cs typeface="+mj-cs"/>
              </a:rPr>
            </a:br>
            <a:r>
              <a:rPr lang="en-US" sz="2400" b="1" u="sng" dirty="0" smtClean="0">
                <a:solidFill>
                  <a:schemeClr val="accent1">
                    <a:lumMod val="50000"/>
                  </a:schemeClr>
                </a:solidFill>
                <a:cs typeface="+mj-cs"/>
              </a:rPr>
              <a:t>Mitigation measures in the Northeast NPR-A EIS</a:t>
            </a:r>
            <a:endParaRPr lang="en-US" sz="1800" u="sng" dirty="0">
              <a:cs typeface="+mj-cs"/>
            </a:endParaRPr>
          </a:p>
        </p:txBody>
      </p:sp>
      <p:graphicFrame>
        <p:nvGraphicFramePr>
          <p:cNvPr id="50201" name="Group 25"/>
          <p:cNvGraphicFramePr>
            <a:graphicFrameLocks noGrp="1"/>
          </p:cNvGraphicFramePr>
          <p:nvPr>
            <p:ph idx="1"/>
          </p:nvPr>
        </p:nvGraphicFramePr>
        <p:xfrm>
          <a:off x="152400" y="1600200"/>
          <a:ext cx="8839200" cy="4161344"/>
        </p:xfrm>
        <a:graphic>
          <a:graphicData uri="http://schemas.openxmlformats.org/drawingml/2006/table">
            <a:tbl>
              <a:tblPr/>
              <a:tblGrid>
                <a:gridCol w="3308809"/>
                <a:gridCol w="5530391"/>
              </a:tblGrid>
              <a:tr h="33442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kern="1200" cap="none" normalizeH="0" baseline="0" dirty="0" smtClean="0">
                          <a:ln>
                            <a:noFill/>
                          </a:ln>
                          <a:solidFill>
                            <a:schemeClr val="accent4">
                              <a:lumMod val="85000"/>
                              <a:lumOff val="15000"/>
                            </a:schemeClr>
                          </a:solidFill>
                          <a:effectLst>
                            <a:outerShdw blurRad="38100" dist="38100" dir="2700000" algn="tl">
                              <a:srgbClr val="000000">
                                <a:alpha val="43137"/>
                              </a:srgbClr>
                            </a:outerShdw>
                          </a:effectLst>
                          <a:latin typeface="+mj-lt"/>
                          <a:ea typeface="+mn-ea"/>
                          <a:cs typeface="+mn-cs"/>
                        </a:rPr>
                        <a:t>Health Concern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kern="1200" cap="none" normalizeH="0" baseline="0" dirty="0" smtClean="0">
                          <a:ln>
                            <a:noFill/>
                          </a:ln>
                          <a:solidFill>
                            <a:schemeClr val="accent4">
                              <a:lumMod val="85000"/>
                              <a:lumOff val="15000"/>
                            </a:schemeClr>
                          </a:solidFill>
                          <a:effectLst>
                            <a:outerShdw blurRad="38100" dist="38100" dir="2700000" algn="tl">
                              <a:srgbClr val="000000">
                                <a:alpha val="43137"/>
                              </a:srgbClr>
                            </a:outerShdw>
                          </a:effectLst>
                          <a:latin typeface="+mj-lt"/>
                          <a:ea typeface="+mn-ea"/>
                          <a:cs typeface="+mn-cs"/>
                        </a:rPr>
                        <a:t>Mitigation Measure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950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kern="1200" cap="none" normalizeH="0" baseline="0" dirty="0" smtClean="0">
                          <a:ln>
                            <a:noFill/>
                          </a:ln>
                          <a:solidFill>
                            <a:schemeClr val="accent4">
                              <a:lumMod val="85000"/>
                              <a:lumOff val="15000"/>
                            </a:schemeClr>
                          </a:solidFill>
                          <a:effectLst/>
                          <a:latin typeface="+mn-lt"/>
                          <a:ea typeface="+mn-ea"/>
                          <a:cs typeface="+mn-cs"/>
                        </a:rPr>
                        <a:t>Need to address health in planning future projects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kern="1200" cap="none" normalizeH="0" baseline="0" dirty="0" smtClean="0">
                          <a:ln>
                            <a:noFill/>
                          </a:ln>
                          <a:solidFill>
                            <a:schemeClr val="accent4">
                              <a:lumMod val="85000"/>
                              <a:lumOff val="15000"/>
                            </a:schemeClr>
                          </a:solidFill>
                          <a:effectLst/>
                          <a:latin typeface="+mn-lt"/>
                          <a:ea typeface="+mn-ea"/>
                          <a:cs typeface="+mn-cs"/>
                        </a:rPr>
                        <a:t>BLM will consult with relevant health agencies in the development of future proposals in Northeast   NPR-A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196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kern="1200" cap="none" normalizeH="0" baseline="0" dirty="0" smtClean="0">
                          <a:ln>
                            <a:noFill/>
                          </a:ln>
                          <a:solidFill>
                            <a:schemeClr val="accent4">
                              <a:lumMod val="85000"/>
                              <a:lumOff val="15000"/>
                            </a:schemeClr>
                          </a:solidFill>
                          <a:effectLst/>
                          <a:latin typeface="+mn-lt"/>
                          <a:ea typeface="+mn-ea"/>
                          <a:cs typeface="+mn-cs"/>
                        </a:rPr>
                        <a:t>“Social ills”: alcohol, STIs,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kern="1200" cap="none" normalizeH="0" baseline="0" dirty="0" smtClean="0">
                          <a:ln>
                            <a:noFill/>
                          </a:ln>
                          <a:solidFill>
                            <a:schemeClr val="accent4">
                              <a:lumMod val="85000"/>
                              <a:lumOff val="15000"/>
                            </a:schemeClr>
                          </a:solidFill>
                          <a:effectLst/>
                          <a:latin typeface="+mn-lt"/>
                          <a:ea typeface="+mn-ea"/>
                          <a:cs typeface="+mn-cs"/>
                        </a:rPr>
                        <a:t> Expand cultural orientation for workers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950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accent4">
                              <a:lumMod val="85000"/>
                              <a:lumOff val="15000"/>
                            </a:schemeClr>
                          </a:solidFill>
                          <a:effectLst/>
                          <a:latin typeface="+mn-lt"/>
                        </a:rPr>
                        <a:t>Air pollution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accent4">
                              <a:lumMod val="85000"/>
                              <a:lumOff val="15000"/>
                            </a:schemeClr>
                          </a:solidFill>
                          <a:effectLst/>
                          <a:latin typeface="+mn-lt"/>
                        </a:rPr>
                        <a:t>Additional baseline, modeling, and monitoring above CAA requirements.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359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accent4">
                              <a:lumMod val="85000"/>
                              <a:lumOff val="15000"/>
                            </a:schemeClr>
                          </a:solidFill>
                          <a:effectLst/>
                          <a:latin typeface="+mn-lt"/>
                        </a:rPr>
                        <a:t>Contamination of local food sources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accent4">
                              <a:lumMod val="85000"/>
                              <a:lumOff val="15000"/>
                            </a:schemeClr>
                          </a:solidFill>
                          <a:effectLst/>
                          <a:latin typeface="+mn-lt"/>
                        </a:rPr>
                        <a:t>Baseline levels and ongoing monitoring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193" name="Text Box 17"/>
          <p:cNvSpPr txBox="1">
            <a:spLocks noChangeArrowheads="1"/>
          </p:cNvSpPr>
          <p:nvPr/>
        </p:nvSpPr>
        <p:spPr bwMode="auto">
          <a:xfrm>
            <a:off x="3657600" y="2819400"/>
            <a:ext cx="5486400" cy="457200"/>
          </a:xfrm>
          <a:prstGeom prst="rect">
            <a:avLst/>
          </a:prstGeom>
          <a:noFill/>
          <a:ln w="9525">
            <a:noFill/>
            <a:miter lim="800000"/>
            <a:headEnd/>
            <a:tailEnd/>
          </a:ln>
        </p:spPr>
        <p:txBody>
          <a:bodyPr>
            <a:spAutoFit/>
          </a:bodyPr>
          <a:lstStyle/>
          <a:p>
            <a:pPr>
              <a:buFontTx/>
              <a:buChar char="•"/>
            </a:pPr>
            <a:endParaRPr lang="en-US">
              <a:solidFill>
                <a:schemeClr val="bg2"/>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781800" y="6248400"/>
            <a:ext cx="1905000" cy="457200"/>
          </a:xfrm>
          <a:prstGeom prst="rect">
            <a:avLst/>
          </a:prstGeom>
        </p:spPr>
        <p:txBody>
          <a:bodyPr/>
          <a:lstStyle/>
          <a:p>
            <a:fld id="{826B6394-A2EE-4BB2-9B12-1A2F8B8D5A5E}" type="slidenum">
              <a:rPr lang="en-US"/>
              <a:pPr/>
              <a:t>26</a:t>
            </a:fld>
            <a:endParaRPr lang="en-US"/>
          </a:p>
        </p:txBody>
      </p:sp>
      <p:sp>
        <p:nvSpPr>
          <p:cNvPr id="514050" name="Rectangle 2"/>
          <p:cNvSpPr>
            <a:spLocks noGrp="1" noChangeArrowheads="1"/>
          </p:cNvSpPr>
          <p:nvPr>
            <p:ph type="title"/>
          </p:nvPr>
        </p:nvSpPr>
        <p:spPr>
          <a:xfrm>
            <a:off x="304800" y="228600"/>
            <a:ext cx="8534400" cy="609600"/>
          </a:xfrm>
        </p:spPr>
        <p:txBody>
          <a:bodyPr/>
          <a:lstStyle/>
          <a:p>
            <a:r>
              <a:rPr lang="en-US" sz="3600" b="1" dirty="0">
                <a:solidFill>
                  <a:schemeClr val="accent1">
                    <a:lumMod val="50000"/>
                  </a:schemeClr>
                </a:solidFill>
                <a:effectLst>
                  <a:outerShdw blurRad="38100" dist="38100" dir="2700000" algn="tl">
                    <a:srgbClr val="000000">
                      <a:alpha val="43137"/>
                    </a:srgbClr>
                  </a:outerShdw>
                </a:effectLst>
              </a:rPr>
              <a:t>Assessment</a:t>
            </a:r>
            <a:r>
              <a:rPr lang="en-US" sz="3200" b="1" dirty="0">
                <a:solidFill>
                  <a:schemeClr val="accent1">
                    <a:lumMod val="50000"/>
                  </a:schemeClr>
                </a:solidFill>
                <a:effectLst>
                  <a:outerShdw blurRad="38100" dist="38100" dir="2700000" algn="tl">
                    <a:srgbClr val="000000">
                      <a:alpha val="43137"/>
                    </a:srgbClr>
                  </a:outerShdw>
                </a:effectLst>
              </a:rPr>
              <a:t/>
            </a:r>
            <a:br>
              <a:rPr lang="en-US" sz="3200" b="1" dirty="0">
                <a:solidFill>
                  <a:schemeClr val="accent1">
                    <a:lumMod val="50000"/>
                  </a:schemeClr>
                </a:solidFill>
                <a:effectLst>
                  <a:outerShdw blurRad="38100" dist="38100" dir="2700000" algn="tl">
                    <a:srgbClr val="000000">
                      <a:alpha val="43137"/>
                    </a:srgbClr>
                  </a:outerShdw>
                </a:effectLst>
              </a:rPr>
            </a:br>
            <a:r>
              <a:rPr lang="en-US" sz="2400" b="1" dirty="0">
                <a:solidFill>
                  <a:schemeClr val="accent1">
                    <a:lumMod val="50000"/>
                  </a:schemeClr>
                </a:solidFill>
              </a:rPr>
              <a:t>Your data are incomplete, your </a:t>
            </a:r>
            <a:r>
              <a:rPr lang="en-US" sz="2400" b="1" dirty="0" smtClean="0">
                <a:solidFill>
                  <a:schemeClr val="accent1">
                    <a:lumMod val="50000"/>
                  </a:schemeClr>
                </a:solidFill>
              </a:rPr>
              <a:t>predictions are uncertain…</a:t>
            </a:r>
            <a:endParaRPr lang="en-US" sz="2800" b="1" dirty="0">
              <a:solidFill>
                <a:schemeClr val="accent1">
                  <a:lumMod val="50000"/>
                </a:schemeClr>
              </a:solidFill>
            </a:endParaRPr>
          </a:p>
        </p:txBody>
      </p:sp>
      <p:pic>
        <p:nvPicPr>
          <p:cNvPr id="514051" name="Picture 3"/>
          <p:cNvPicPr>
            <a:picLocks noGrp="1" noChangeAspect="1" noChangeArrowheads="1"/>
          </p:cNvPicPr>
          <p:nvPr>
            <p:ph type="body" idx="1"/>
          </p:nvPr>
        </p:nvPicPr>
        <p:blipFill>
          <a:blip r:embed="rId3" cstate="print"/>
          <a:srcRect/>
          <a:stretch>
            <a:fillRect/>
          </a:stretch>
        </p:blipFill>
        <p:spPr>
          <a:xfrm>
            <a:off x="0" y="2362200"/>
            <a:ext cx="9144000" cy="4495800"/>
          </a:xfrm>
          <a:noFill/>
          <a:ln/>
        </p:spPr>
      </p:pic>
      <p:sp>
        <p:nvSpPr>
          <p:cNvPr id="514052" name="Text Box 4"/>
          <p:cNvSpPr txBox="1">
            <a:spLocks noChangeArrowheads="1"/>
          </p:cNvSpPr>
          <p:nvPr/>
        </p:nvSpPr>
        <p:spPr bwMode="auto">
          <a:xfrm>
            <a:off x="304800" y="1447800"/>
            <a:ext cx="3886200" cy="523220"/>
          </a:xfrm>
          <a:prstGeom prst="rect">
            <a:avLst/>
          </a:prstGeom>
          <a:noFill/>
          <a:ln w="9525">
            <a:noFill/>
            <a:miter lim="800000"/>
            <a:headEnd/>
            <a:tailEnd/>
          </a:ln>
          <a:effectLst/>
        </p:spPr>
        <p:txBody>
          <a:bodyPr wrap="square">
            <a:spAutoFit/>
          </a:bodyPr>
          <a:lstStyle/>
          <a:p>
            <a:pPr>
              <a:spcBef>
                <a:spcPts val="0"/>
              </a:spcBef>
            </a:pPr>
            <a:r>
              <a:rPr lang="en-US" sz="2800" dirty="0" smtClean="0"/>
              <a:t>What to do?? … </a:t>
            </a:r>
          </a:p>
        </p:txBody>
      </p:sp>
      <p:sp>
        <p:nvSpPr>
          <p:cNvPr id="6" name="TextBox 5"/>
          <p:cNvSpPr txBox="1"/>
          <p:nvPr/>
        </p:nvSpPr>
        <p:spPr>
          <a:xfrm>
            <a:off x="0" y="1981200"/>
            <a:ext cx="4038600" cy="461665"/>
          </a:xfrm>
          <a:prstGeom prst="rect">
            <a:avLst/>
          </a:prstGeom>
          <a:noFill/>
        </p:spPr>
        <p:txBody>
          <a:bodyPr wrap="square" rtlCol="0">
            <a:spAutoFit/>
          </a:bodyPr>
          <a:lstStyle/>
          <a:p>
            <a:r>
              <a:rPr lang="en-US" dirty="0" smtClean="0"/>
              <a:t>Adaptive Management</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514051"/>
                                        </p:tgtEl>
                                        <p:attrNameLst>
                                          <p:attrName>style.visibility</p:attrName>
                                        </p:attrNameLst>
                                      </p:cBhvr>
                                      <p:to>
                                        <p:strVal val="visible"/>
                                      </p:to>
                                    </p:set>
                                    <p:animEffect transition="in" filter="blinds(horizontal)">
                                      <p:cBhvr>
                                        <p:cTn id="10" dur="500"/>
                                        <p:tgtEl>
                                          <p:spTgt spid="514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924800" cy="609600"/>
          </a:xfrm>
        </p:spPr>
        <p:txBody>
          <a:bodyPr/>
          <a:lstStyle/>
          <a:p>
            <a:r>
              <a:rPr lang="en-US" b="1" dirty="0" smtClean="0">
                <a:solidFill>
                  <a:schemeClr val="accent1">
                    <a:lumMod val="75000"/>
                  </a:schemeClr>
                </a:solidFill>
                <a:effectLst>
                  <a:outerShdw blurRad="38100" dist="38100" dir="2700000" algn="tl">
                    <a:srgbClr val="000000">
                      <a:alpha val="43137"/>
                    </a:srgbClr>
                  </a:outerShdw>
                </a:effectLst>
              </a:rPr>
              <a:t>Decatur, GA Comp Plan </a:t>
            </a:r>
            <a:r>
              <a:rPr lang="en-US" sz="1800" dirty="0" smtClean="0">
                <a:hlinkClick r:id="rId2"/>
              </a:rPr>
              <a:t>http://www.cqgrd.gatech.edu/projects/decatur_transportation_plan/index.php</a:t>
            </a:r>
            <a:r>
              <a:rPr lang="en-US" dirty="0" smtClean="0"/>
              <a:t/>
            </a:r>
            <a:br>
              <a:rPr lang="en-US" dirty="0" smtClean="0"/>
            </a:br>
            <a:endParaRPr lang="en-US" dirty="0"/>
          </a:p>
        </p:txBody>
      </p:sp>
      <p:sp>
        <p:nvSpPr>
          <p:cNvPr id="4" name="Rectangle 3"/>
          <p:cNvSpPr/>
          <p:nvPr/>
        </p:nvSpPr>
        <p:spPr>
          <a:xfrm>
            <a:off x="2286000" y="3013502"/>
            <a:ext cx="4572000" cy="1569660"/>
          </a:xfrm>
          <a:prstGeom prst="rect">
            <a:avLst/>
          </a:prstGeom>
        </p:spPr>
        <p:txBody>
          <a:bodyPr>
            <a:spAutoFit/>
          </a:bodyPr>
          <a:lstStyle/>
          <a:p>
            <a:r>
              <a:rPr lang="en-US" dirty="0" smtClean="0">
                <a:hlinkClick r:id="rId3"/>
              </a:rPr>
              <a:t>http://carbon.ucdenver.edu/~kkrizek/pdfs/EIARinpress.pdf</a:t>
            </a:r>
            <a:r>
              <a:rPr lang="en-US" dirty="0" smtClean="0"/>
              <a:t> </a:t>
            </a:r>
          </a:p>
          <a:p>
            <a:endParaRPr lang="en-US" dirty="0" smtClean="0"/>
          </a:p>
          <a:p>
            <a:endParaRPr lang="en-US" dirty="0"/>
          </a:p>
        </p:txBody>
      </p:sp>
      <p:pic>
        <p:nvPicPr>
          <p:cNvPr id="2050" name="Picture 2"/>
          <p:cNvPicPr>
            <a:picLocks noGrp="1" noChangeAspect="1" noChangeArrowheads="1"/>
          </p:cNvPicPr>
          <p:nvPr>
            <p:ph idx="1"/>
          </p:nvPr>
        </p:nvPicPr>
        <p:blipFill>
          <a:blip r:embed="rId4" cstate="print"/>
          <a:srcRect/>
          <a:stretch>
            <a:fillRect/>
          </a:stretch>
        </p:blipFill>
        <p:spPr bwMode="auto">
          <a:xfrm>
            <a:off x="1" y="1143000"/>
            <a:ext cx="9144000" cy="55740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b="1" dirty="0" smtClean="0">
                <a:solidFill>
                  <a:schemeClr val="accent1">
                    <a:lumMod val="50000"/>
                  </a:schemeClr>
                </a:solidFill>
                <a:effectLst>
                  <a:outerShdw blurRad="38100" dist="38100" dir="2700000" algn="tl">
                    <a:srgbClr val="000000">
                      <a:alpha val="43137"/>
                    </a:srgbClr>
                  </a:outerShdw>
                </a:effectLst>
              </a:rPr>
              <a:t>What are the elements that define HIA?</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endParaRPr lang="en-US" b="1" dirty="0" smtClean="0">
              <a:solidFill>
                <a:srgbClr val="FF0000"/>
              </a:solidFill>
              <a:effectLst>
                <a:outerShdw blurRad="38100" dist="38100" dir="2700000" algn="tl">
                  <a:srgbClr val="000000">
                    <a:alpha val="43137"/>
                  </a:srgbClr>
                </a:outerShdw>
              </a:effectLst>
            </a:endParaRPr>
          </a:p>
        </p:txBody>
      </p:sp>
      <p:sp>
        <p:nvSpPr>
          <p:cNvPr id="9219" name="Content Placeholder 2"/>
          <p:cNvSpPr>
            <a:spLocks noGrp="1"/>
          </p:cNvSpPr>
          <p:nvPr>
            <p:ph idx="1"/>
          </p:nvPr>
        </p:nvSpPr>
        <p:spPr>
          <a:xfrm>
            <a:off x="228600" y="1447800"/>
            <a:ext cx="8686800" cy="4038600"/>
          </a:xfrm>
        </p:spPr>
        <p:txBody>
          <a:bodyPr/>
          <a:lstStyle/>
          <a:p>
            <a:pPr marL="514350" indent="-514350">
              <a:buFont typeface="Arial" pitchFamily="34" charset="0"/>
              <a:buAutoNum type="arabicPeriod"/>
            </a:pPr>
            <a:r>
              <a:rPr lang="en-US" sz="2500" u="sng" dirty="0" smtClean="0"/>
              <a:t>Forward-looking:</a:t>
            </a:r>
            <a:r>
              <a:rPr lang="en-US" sz="2500" i="1" dirty="0" smtClean="0"/>
              <a:t>  </a:t>
            </a:r>
            <a:r>
              <a:rPr lang="en-US" sz="2500" dirty="0" smtClean="0"/>
              <a:t>addresses a possible decision that hasn’t occurred yet</a:t>
            </a:r>
          </a:p>
          <a:p>
            <a:pPr marL="514350" indent="-514350">
              <a:buFont typeface="Arial" pitchFamily="34" charset="0"/>
              <a:buAutoNum type="arabicPeriod"/>
            </a:pPr>
            <a:r>
              <a:rPr lang="en-US" sz="2500" u="sng" dirty="0" smtClean="0"/>
              <a:t>Seeks to inform decision-making</a:t>
            </a:r>
          </a:p>
          <a:p>
            <a:pPr marL="514350" indent="-514350">
              <a:buFont typeface="Arial" pitchFamily="34" charset="0"/>
              <a:buAutoNum type="arabicPeriod"/>
            </a:pPr>
            <a:r>
              <a:rPr lang="en-US" sz="2500" u="sng" dirty="0" smtClean="0"/>
              <a:t>Follows 6 steps </a:t>
            </a:r>
            <a:r>
              <a:rPr lang="en-US" sz="2500" i="1" dirty="0" smtClean="0"/>
              <a:t>(5 in some texts)</a:t>
            </a:r>
          </a:p>
          <a:p>
            <a:pPr marL="514350" indent="-514350">
              <a:buFont typeface="Arial" pitchFamily="34" charset="0"/>
              <a:buAutoNum type="arabicPeriod"/>
            </a:pPr>
            <a:r>
              <a:rPr lang="en-US" sz="2500" u="sng" dirty="0" smtClean="0"/>
              <a:t>Broad framework: </a:t>
            </a:r>
            <a:r>
              <a:rPr lang="en-US" sz="2500" dirty="0" smtClean="0"/>
              <a:t>considers social, economic and environmental  influences on health</a:t>
            </a:r>
          </a:p>
          <a:p>
            <a:pPr marL="514350" indent="-514350">
              <a:buFont typeface="Arial" pitchFamily="34" charset="0"/>
              <a:buAutoNum type="arabicPeriod"/>
            </a:pPr>
            <a:r>
              <a:rPr lang="en-US" sz="2500" u="sng" dirty="0" smtClean="0"/>
              <a:t>Broad definition of health</a:t>
            </a:r>
          </a:p>
          <a:p>
            <a:pPr marL="514350" indent="-514350">
              <a:buFont typeface="Arial" pitchFamily="34" charset="0"/>
              <a:buAutoNum type="arabicPeriod"/>
            </a:pPr>
            <a:r>
              <a:rPr lang="en-US" sz="2500" u="sng" dirty="0" smtClean="0"/>
              <a:t>Participatory process</a:t>
            </a:r>
          </a:p>
          <a:p>
            <a:pPr marL="514350" indent="-514350">
              <a:buFont typeface="Arial" pitchFamily="34" charset="0"/>
              <a:buAutoNum type="arabicPeriod"/>
            </a:pPr>
            <a:r>
              <a:rPr lang="en-US" sz="2500" u="sng" dirty="0" smtClean="0"/>
              <a:t>Focus on vulnerable populations/equity</a:t>
            </a:r>
          </a:p>
          <a:p>
            <a:pPr marL="514350" indent="-514350">
              <a:buFont typeface="Arial" pitchFamily="34" charset="0"/>
              <a:buAutoNum type="arabicPeriod"/>
            </a:pPr>
            <a:r>
              <a:rPr lang="en-US" sz="2500" u="sng" dirty="0" smtClean="0"/>
              <a:t>Cross-disciplinary engagement</a:t>
            </a:r>
          </a:p>
          <a:p>
            <a:pPr marL="514350" indent="-514350">
              <a:buFont typeface="Arial" pitchFamily="34" charset="0"/>
              <a:buAutoNum type="arabicPeriod"/>
            </a:pPr>
            <a:endParaRPr lang="en-US" sz="2800" i="1"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838200"/>
          </a:xfrm>
        </p:spPr>
        <p:txBody>
          <a:bodyPr/>
          <a:lstStyle/>
          <a:p>
            <a:r>
              <a:rPr lang="en-US" sz="2800" b="1" dirty="0" smtClean="0">
                <a:solidFill>
                  <a:schemeClr val="accent1">
                    <a:lumMod val="50000"/>
                  </a:schemeClr>
                </a:solidFill>
                <a:effectLst>
                  <a:outerShdw blurRad="38100" dist="38100" dir="2700000" algn="tl">
                    <a:srgbClr val="000000">
                      <a:alpha val="43137"/>
                    </a:srgbClr>
                  </a:outerShdw>
                </a:effectLst>
              </a:rPr>
              <a:t>“HIA 2.0” – beyond project-specific applications</a:t>
            </a:r>
            <a:br>
              <a:rPr lang="en-US" sz="2800" b="1" dirty="0" smtClean="0">
                <a:solidFill>
                  <a:schemeClr val="accent1">
                    <a:lumMod val="50000"/>
                  </a:schemeClr>
                </a:solidFill>
                <a:effectLst>
                  <a:outerShdw blurRad="38100" dist="38100" dir="2700000" algn="tl">
                    <a:srgbClr val="000000">
                      <a:alpha val="43137"/>
                    </a:srgbClr>
                  </a:outerShdw>
                </a:effectLst>
              </a:rPr>
            </a:br>
            <a:endParaRPr lang="en-US" sz="3600" b="1" dirty="0">
              <a:solidFill>
                <a:schemeClr val="accent1">
                  <a:lumMod val="50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endParaRPr lang="en-US" smtClean="0"/>
          </a:p>
          <a:p>
            <a:endParaRPr lang="en-US" dirty="0"/>
          </a:p>
        </p:txBody>
      </p:sp>
      <p:sp>
        <p:nvSpPr>
          <p:cNvPr id="5" name="Content Placeholder 4"/>
          <p:cNvSpPr>
            <a:spLocks noGrp="1"/>
          </p:cNvSpPr>
          <p:nvPr>
            <p:ph idx="1"/>
          </p:nvPr>
        </p:nvSpPr>
        <p:spPr>
          <a:xfrm>
            <a:off x="762000" y="1828800"/>
            <a:ext cx="7848600" cy="3200400"/>
          </a:xfrm>
        </p:spPr>
        <p:txBody>
          <a:bodyPr/>
          <a:lstStyle/>
          <a:p>
            <a:pPr>
              <a:buFont typeface="Arial" pitchFamily="34" charset="0"/>
              <a:buChar char="•"/>
            </a:pPr>
            <a:r>
              <a:rPr lang="en-US" sz="2400" dirty="0" smtClean="0"/>
              <a:t>Should a new HIA be done for each new project or program?</a:t>
            </a:r>
          </a:p>
          <a:p>
            <a:endParaRPr lang="en-US" sz="2400" dirty="0" smtClean="0"/>
          </a:p>
          <a:p>
            <a:pPr>
              <a:buFont typeface="Arial" pitchFamily="34" charset="0"/>
              <a:buChar char="•"/>
            </a:pPr>
            <a:r>
              <a:rPr lang="en-US" sz="2400" dirty="0" smtClean="0"/>
              <a:t>Can HIA be a formative learning tool that results in adoption of new “healthy by design” principles that obviate the need for HIA on every projects?</a:t>
            </a:r>
            <a:endParaRPr lang="en-US" sz="24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04800"/>
            <a:ext cx="8382000" cy="609600"/>
          </a:xfrm>
        </p:spPr>
        <p:txBody>
          <a:bodyPr/>
          <a:lstStyle/>
          <a:p>
            <a:pPr lvl="1" algn="l"/>
            <a:r>
              <a:rPr lang="en-US" sz="3600" b="1" dirty="0" smtClean="0">
                <a:solidFill>
                  <a:schemeClr val="accent1">
                    <a:lumMod val="50000"/>
                  </a:schemeClr>
                </a:solidFill>
              </a:rPr>
              <a:t>The public’s h</a:t>
            </a:r>
            <a:r>
              <a:rPr lang="en-US" sz="3600" b="1" dirty="0" smtClean="0">
                <a:solidFill>
                  <a:schemeClr val="accent1">
                    <a:lumMod val="50000"/>
                  </a:schemeClr>
                </a:solidFill>
                <a:effectLst/>
              </a:rPr>
              <a:t>ealth</a:t>
            </a:r>
            <a:endParaRPr lang="en-US" b="1" dirty="0" smtClean="0">
              <a:solidFill>
                <a:schemeClr val="accent1">
                  <a:lumMod val="50000"/>
                </a:schemeClr>
              </a:solidFill>
              <a:effectLst/>
            </a:endParaRPr>
          </a:p>
        </p:txBody>
      </p:sp>
      <p:sp>
        <p:nvSpPr>
          <p:cNvPr id="16387" name="Rectangle 3"/>
          <p:cNvSpPr>
            <a:spLocks noGrp="1" noChangeArrowheads="1"/>
          </p:cNvSpPr>
          <p:nvPr>
            <p:ph type="body" idx="1"/>
          </p:nvPr>
        </p:nvSpPr>
        <p:spPr>
          <a:xfrm>
            <a:off x="533400" y="1676400"/>
            <a:ext cx="5486400" cy="2209800"/>
          </a:xfrm>
        </p:spPr>
        <p:txBody>
          <a:bodyPr/>
          <a:lstStyle/>
          <a:p>
            <a:pPr lvl="1">
              <a:buFontTx/>
              <a:buNone/>
              <a:defRPr/>
            </a:pPr>
            <a:endParaRPr lang="en-US" dirty="0" smtClean="0"/>
          </a:p>
          <a:p>
            <a:pPr lvl="1">
              <a:defRPr/>
            </a:pPr>
            <a:endParaRPr lang="en-US" dirty="0"/>
          </a:p>
        </p:txBody>
      </p:sp>
      <p:sp>
        <p:nvSpPr>
          <p:cNvPr id="8" name="Rectangle 3"/>
          <p:cNvSpPr txBox="1">
            <a:spLocks noChangeArrowheads="1"/>
          </p:cNvSpPr>
          <p:nvPr/>
        </p:nvSpPr>
        <p:spPr bwMode="auto">
          <a:xfrm>
            <a:off x="0" y="1295400"/>
            <a:ext cx="8763000" cy="2514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Tx/>
              <a:buSzTx/>
              <a:buFontTx/>
              <a:buNone/>
              <a:tabLst/>
              <a:defRPr/>
            </a:pPr>
            <a:endParaRPr kumimoji="0" lang="en-US" sz="1600" b="0" i="0" u="none" strike="noStrike" kern="0" cap="none" spc="0" normalizeH="0" baseline="0" noProof="0" dirty="0" smtClean="0">
              <a:ln>
                <a:noFill/>
              </a:ln>
              <a:solidFill>
                <a:schemeClr val="tx1"/>
              </a:solidFill>
              <a:effectLst/>
              <a:uLnTx/>
              <a:uFillTx/>
              <a:latin typeface="+mn-lt"/>
              <a:ea typeface="+mn-ea"/>
            </a:endParaRPr>
          </a:p>
          <a:p>
            <a:pPr marL="742950" lvl="1" indent="-285750" eaLnBrk="1" hangingPunct="1">
              <a:spcBef>
                <a:spcPct val="20000"/>
              </a:spcBef>
              <a:buFont typeface="Arial" pitchFamily="34" charset="0"/>
              <a:buChar char="•"/>
              <a:defRPr/>
            </a:pPr>
            <a:r>
              <a:rPr kumimoji="0" lang="en-US" b="0" i="0" u="none" strike="noStrike" kern="0" cap="none" spc="0" normalizeH="0" baseline="0" noProof="0" dirty="0" smtClean="0">
                <a:ln>
                  <a:noFill/>
                </a:ln>
                <a:solidFill>
                  <a:schemeClr val="tx1">
                    <a:lumMod val="85000"/>
                    <a:lumOff val="15000"/>
                  </a:schemeClr>
                </a:solidFill>
                <a:effectLst/>
                <a:uLnTx/>
                <a:uFillTx/>
                <a:latin typeface="+mn-lt"/>
                <a:ea typeface="+mn-ea"/>
              </a:rPr>
              <a:t>10 %	“health” care</a:t>
            </a:r>
          </a:p>
          <a:p>
            <a:pPr marL="742950" lvl="1" indent="-285750" eaLnBrk="1" hangingPunct="1">
              <a:spcBef>
                <a:spcPct val="20000"/>
              </a:spcBef>
              <a:buFont typeface="Arial" pitchFamily="34" charset="0"/>
              <a:buChar char="•"/>
              <a:defRPr/>
            </a:pPr>
            <a:r>
              <a:rPr kumimoji="0" lang="en-US" b="0" i="0" u="none" strike="noStrike" kern="0" cap="none" spc="0" normalizeH="0" baseline="0" noProof="0" dirty="0" smtClean="0">
                <a:ln>
                  <a:noFill/>
                </a:ln>
                <a:solidFill>
                  <a:schemeClr val="tx1">
                    <a:lumMod val="85000"/>
                    <a:lumOff val="15000"/>
                  </a:schemeClr>
                </a:solidFill>
                <a:effectLst/>
                <a:uLnTx/>
                <a:uFillTx/>
                <a:latin typeface="+mn-lt"/>
                <a:ea typeface="+mn-ea"/>
              </a:rPr>
              <a:t>30 % 	genetics</a:t>
            </a:r>
          </a:p>
          <a:p>
            <a:pPr marL="742950" lvl="1" indent="-285750" eaLnBrk="1" hangingPunct="1">
              <a:spcBef>
                <a:spcPct val="20000"/>
              </a:spcBef>
              <a:buFont typeface="Arial" pitchFamily="34" charset="0"/>
              <a:buChar char="•"/>
              <a:defRPr/>
            </a:pPr>
            <a:r>
              <a:rPr lang="en-US" kern="0" dirty="0" smtClean="0">
                <a:solidFill>
                  <a:schemeClr val="tx1">
                    <a:lumMod val="85000"/>
                    <a:lumOff val="15000"/>
                  </a:schemeClr>
                </a:solidFill>
                <a:latin typeface="+mn-lt"/>
                <a:ea typeface="+mn-ea"/>
              </a:rPr>
              <a:t>5 -25% “environmental factors” </a:t>
            </a:r>
          </a:p>
          <a:p>
            <a:pPr marL="742950" lvl="1" indent="-285750" eaLnBrk="1" hangingPunct="1">
              <a:spcBef>
                <a:spcPct val="20000"/>
              </a:spcBef>
              <a:buFont typeface="Arial" pitchFamily="34" charset="0"/>
              <a:buChar char="•"/>
              <a:defRPr/>
            </a:pPr>
            <a:r>
              <a:rPr lang="en-US" kern="0" dirty="0" smtClean="0">
                <a:solidFill>
                  <a:schemeClr val="tx1">
                    <a:lumMod val="85000"/>
                    <a:lumOff val="15000"/>
                  </a:schemeClr>
                </a:solidFill>
                <a:latin typeface="+mn-lt"/>
                <a:ea typeface="+mn-ea"/>
              </a:rPr>
              <a:t>15 % 	social circumstances</a:t>
            </a:r>
          </a:p>
          <a:p>
            <a:pPr marL="742950" lvl="1" indent="-285750" eaLnBrk="1" hangingPunct="1">
              <a:spcBef>
                <a:spcPct val="20000"/>
              </a:spcBef>
              <a:buFont typeface="Arial" pitchFamily="34" charset="0"/>
              <a:buChar char="•"/>
              <a:defRPr/>
            </a:pPr>
            <a:r>
              <a:rPr lang="en-US" kern="0" dirty="0" smtClean="0">
                <a:solidFill>
                  <a:schemeClr val="tx1">
                    <a:lumMod val="85000"/>
                    <a:lumOff val="15000"/>
                  </a:schemeClr>
                </a:solidFill>
                <a:latin typeface="+mn-lt"/>
                <a:ea typeface="+mn-ea"/>
              </a:rPr>
              <a:t>40 % 	“modifiable” behavior:</a:t>
            </a:r>
          </a:p>
          <a:p>
            <a:pPr marL="1200150" lvl="2" indent="-285750" eaLnBrk="1" hangingPunct="1">
              <a:spcBef>
                <a:spcPct val="20000"/>
              </a:spcBef>
              <a:defRPr/>
            </a:pPr>
            <a:r>
              <a:rPr lang="en-US" sz="2800" kern="0" dirty="0" smtClean="0">
                <a:solidFill>
                  <a:schemeClr val="tx1">
                    <a:lumMod val="85000"/>
                    <a:lumOff val="15000"/>
                  </a:schemeClr>
                </a:solidFill>
                <a:latin typeface="+mn-lt"/>
                <a:ea typeface="+mn-ea"/>
              </a:rPr>
              <a:t>	</a:t>
            </a:r>
            <a:endParaRPr kumimoji="0" lang="en-US" sz="2800" b="0" i="0" u="none" strike="noStrike" kern="0" cap="none" spc="0" normalizeH="0" baseline="0" noProof="0" dirty="0" smtClean="0">
              <a:ln>
                <a:noFill/>
              </a:ln>
              <a:solidFill>
                <a:schemeClr val="tx1">
                  <a:lumMod val="85000"/>
                  <a:lumOff val="15000"/>
                </a:schemeClr>
              </a:solidFill>
              <a:effectLst/>
              <a:uLnTx/>
              <a:uFillTx/>
              <a:latin typeface="+mn-lt"/>
              <a:ea typeface="+mn-ea"/>
            </a:endParaRP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2800" b="0" i="0" u="none" strike="noStrike" kern="0" cap="none" spc="0" normalizeH="0" baseline="0" noProof="0" dirty="0">
              <a:ln>
                <a:noFill/>
              </a:ln>
              <a:solidFill>
                <a:schemeClr val="tx1">
                  <a:lumMod val="85000"/>
                  <a:lumOff val="15000"/>
                </a:schemeClr>
              </a:solidFill>
              <a:effectLst/>
              <a:uLnTx/>
              <a:uFillTx/>
              <a:latin typeface="+mn-lt"/>
              <a:ea typeface="+mn-ea"/>
            </a:endParaRPr>
          </a:p>
        </p:txBody>
      </p:sp>
      <p:sp>
        <p:nvSpPr>
          <p:cNvPr id="5" name="TextBox 4"/>
          <p:cNvSpPr txBox="1"/>
          <p:nvPr/>
        </p:nvSpPr>
        <p:spPr>
          <a:xfrm>
            <a:off x="1600200" y="3810000"/>
            <a:ext cx="2133600" cy="1348061"/>
          </a:xfrm>
          <a:prstGeom prst="rect">
            <a:avLst/>
          </a:prstGeom>
          <a:noFill/>
        </p:spPr>
        <p:txBody>
          <a:bodyPr wrap="square" rtlCol="0">
            <a:spAutoFit/>
          </a:bodyPr>
          <a:lstStyle/>
          <a:p>
            <a:pPr marL="0" lvl="1" indent="-285750" eaLnBrk="1" hangingPunct="1">
              <a:spcBef>
                <a:spcPct val="20000"/>
              </a:spcBef>
              <a:buFont typeface="Arial" pitchFamily="34" charset="0"/>
              <a:buChar char="•"/>
              <a:defRPr/>
            </a:pPr>
            <a:r>
              <a:rPr lang="en-US" kern="0" dirty="0" smtClean="0">
                <a:solidFill>
                  <a:schemeClr val="tx1">
                    <a:lumMod val="85000"/>
                    <a:lumOff val="15000"/>
                  </a:schemeClr>
                </a:solidFill>
              </a:rPr>
              <a:t>Diet, but…</a:t>
            </a:r>
          </a:p>
          <a:p>
            <a:pPr marL="285750" indent="-285750" eaLnBrk="1" hangingPunct="1">
              <a:spcBef>
                <a:spcPct val="20000"/>
              </a:spcBef>
              <a:defRPr/>
            </a:pPr>
            <a:endParaRPr lang="en-US" kern="0" dirty="0" smtClean="0">
              <a:solidFill>
                <a:schemeClr val="tx1">
                  <a:lumMod val="85000"/>
                  <a:lumOff val="15000"/>
                </a:schemeClr>
              </a:solidFill>
            </a:endParaRPr>
          </a:p>
          <a:p>
            <a:pPr marL="285750" indent="-285750" eaLnBrk="1" hangingPunct="1">
              <a:spcBef>
                <a:spcPct val="20000"/>
              </a:spcBef>
              <a:buFont typeface="Arial" pitchFamily="34" charset="0"/>
              <a:buChar char="•"/>
              <a:defRPr/>
            </a:pPr>
            <a:r>
              <a:rPr lang="en-US" kern="0" dirty="0" smtClean="0">
                <a:solidFill>
                  <a:schemeClr val="tx1">
                    <a:lumMod val="85000"/>
                    <a:lumOff val="15000"/>
                  </a:schemeClr>
                </a:solidFill>
              </a:rPr>
              <a:t>Exercise …</a:t>
            </a:r>
          </a:p>
        </p:txBody>
      </p:sp>
      <p:sp>
        <p:nvSpPr>
          <p:cNvPr id="7" name="TextBox 6"/>
          <p:cNvSpPr txBox="1"/>
          <p:nvPr/>
        </p:nvSpPr>
        <p:spPr>
          <a:xfrm>
            <a:off x="3581400" y="3810000"/>
            <a:ext cx="5562600" cy="830997"/>
          </a:xfrm>
          <a:prstGeom prst="rect">
            <a:avLst/>
          </a:prstGeom>
          <a:noFill/>
        </p:spPr>
        <p:txBody>
          <a:bodyPr wrap="square" rtlCol="0">
            <a:spAutoFit/>
          </a:bodyPr>
          <a:lstStyle/>
          <a:p>
            <a:r>
              <a:rPr lang="en-US" dirty="0" smtClean="0"/>
              <a:t>-food pricing, school nutrition programs, food deserts, advertising, etc…</a:t>
            </a:r>
            <a:endParaRPr lang="en-US" dirty="0"/>
          </a:p>
        </p:txBody>
      </p:sp>
      <p:sp>
        <p:nvSpPr>
          <p:cNvPr id="9" name="TextBox 8"/>
          <p:cNvSpPr txBox="1"/>
          <p:nvPr/>
        </p:nvSpPr>
        <p:spPr>
          <a:xfrm>
            <a:off x="3657600" y="4724400"/>
            <a:ext cx="5029200" cy="1200329"/>
          </a:xfrm>
          <a:prstGeom prst="rect">
            <a:avLst/>
          </a:prstGeom>
          <a:noFill/>
        </p:spPr>
        <p:txBody>
          <a:bodyPr wrap="square" rtlCol="0">
            <a:spAutoFit/>
          </a:bodyPr>
          <a:lstStyle/>
          <a:p>
            <a:r>
              <a:rPr lang="en-US" kern="0" dirty="0" smtClean="0">
                <a:solidFill>
                  <a:schemeClr val="tx1">
                    <a:lumMod val="85000"/>
                    <a:lumOff val="15000"/>
                  </a:schemeClr>
                </a:solidFill>
              </a:rPr>
              <a:t>-mechanization, lack of </a:t>
            </a:r>
            <a:r>
              <a:rPr lang="en-US" kern="0" dirty="0" err="1" smtClean="0">
                <a:solidFill>
                  <a:schemeClr val="tx1">
                    <a:lumMod val="85000"/>
                    <a:lumOff val="15000"/>
                  </a:schemeClr>
                </a:solidFill>
              </a:rPr>
              <a:t>walkable</a:t>
            </a:r>
            <a:r>
              <a:rPr lang="en-US" kern="0" dirty="0" smtClean="0">
                <a:solidFill>
                  <a:schemeClr val="tx1">
                    <a:lumMod val="85000"/>
                    <a:lumOff val="15000"/>
                  </a:schemeClr>
                </a:solidFill>
              </a:rPr>
              <a:t> urban environments, danger, time constraints…</a:t>
            </a:r>
            <a:endParaRPr lang="en-US" dirty="0"/>
          </a:p>
        </p:txBody>
      </p:sp>
      <p:pic>
        <p:nvPicPr>
          <p:cNvPr id="10" name="Picture 2" descr="[TMD+Fish+Drying.jpg]"/>
          <p:cNvPicPr>
            <a:picLocks noChangeAspect="1" noChangeArrowheads="1"/>
          </p:cNvPicPr>
          <p:nvPr/>
        </p:nvPicPr>
        <p:blipFill>
          <a:blip r:embed="rId3" cstate="print"/>
          <a:srcRect/>
          <a:stretch>
            <a:fillRect/>
          </a:stretch>
        </p:blipFill>
        <p:spPr bwMode="auto">
          <a:xfrm>
            <a:off x="5334000" y="1528206"/>
            <a:ext cx="3810000" cy="234370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838200"/>
          </a:xfrm>
        </p:spPr>
        <p:txBody>
          <a:bodyPr/>
          <a:lstStyle/>
          <a:p>
            <a:r>
              <a:rPr lang="en-US" sz="2800" b="1" dirty="0" smtClean="0">
                <a:solidFill>
                  <a:schemeClr val="accent1">
                    <a:lumMod val="50000"/>
                  </a:schemeClr>
                </a:solidFill>
                <a:effectLst>
                  <a:outerShdw blurRad="38100" dist="38100" dir="2700000" algn="tl">
                    <a:srgbClr val="000000">
                      <a:alpha val="43137"/>
                    </a:srgbClr>
                  </a:outerShdw>
                </a:effectLst>
              </a:rPr>
              <a:t>“HIA 2.0” – beyond project-specific applications</a:t>
            </a:r>
            <a:br>
              <a:rPr lang="en-US" sz="2800" b="1" dirty="0" smtClean="0">
                <a:solidFill>
                  <a:schemeClr val="accent1">
                    <a:lumMod val="50000"/>
                  </a:schemeClr>
                </a:solidFill>
                <a:effectLst>
                  <a:outerShdw blurRad="38100" dist="38100" dir="2700000" algn="tl">
                    <a:srgbClr val="000000">
                      <a:alpha val="43137"/>
                    </a:srgbClr>
                  </a:outerShdw>
                </a:effectLst>
              </a:rPr>
            </a:br>
            <a:r>
              <a:rPr lang="en-US" sz="2400" b="1" dirty="0" smtClean="0">
                <a:solidFill>
                  <a:schemeClr val="accent1">
                    <a:lumMod val="50000"/>
                  </a:schemeClr>
                </a:solidFill>
              </a:rPr>
              <a:t>The Healthy Development Measurement Tool</a:t>
            </a:r>
            <a:endParaRPr lang="en-US" sz="3600" b="1" dirty="0">
              <a:solidFill>
                <a:schemeClr val="accent1">
                  <a:lumMod val="50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endParaRPr lang="en-US" smtClean="0"/>
          </a:p>
          <a:p>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8534400" y="1447800"/>
            <a:ext cx="17830800" cy="671725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smtClean="0"/>
          </a:p>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4173200" y="-381000"/>
            <a:ext cx="25527000" cy="10001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smtClean="0"/>
          </a:p>
          <a:p>
            <a:endParaRPr lang="en-US" dirty="0"/>
          </a:p>
        </p:txBody>
      </p:sp>
      <p:pic>
        <p:nvPicPr>
          <p:cNvPr id="57347" name="Picture 3"/>
          <p:cNvPicPr>
            <a:picLocks noGrp="1" noChangeAspect="1" noChangeArrowheads="1"/>
          </p:cNvPicPr>
          <p:nvPr>
            <p:ph idx="1"/>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7" name="TextBox 6"/>
          <p:cNvSpPr txBox="1"/>
          <p:nvPr/>
        </p:nvSpPr>
        <p:spPr>
          <a:xfrm>
            <a:off x="5105400" y="1524000"/>
            <a:ext cx="3886200" cy="5262979"/>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Ingram County, MI (Lansing):</a:t>
            </a:r>
          </a:p>
          <a:p>
            <a:endParaRPr lang="en-US" dirty="0" smtClean="0"/>
          </a:p>
          <a:p>
            <a:r>
              <a:rPr lang="en-US" dirty="0" smtClean="0"/>
              <a:t>Local health dept now using “HIA Checklist” </a:t>
            </a:r>
          </a:p>
          <a:p>
            <a:endParaRPr lang="en-US" dirty="0" smtClean="0"/>
          </a:p>
          <a:p>
            <a:r>
              <a:rPr lang="en-US" dirty="0" smtClean="0"/>
              <a:t>This Website has case study and link to the checklist:</a:t>
            </a:r>
          </a:p>
          <a:p>
            <a:r>
              <a:rPr lang="en-US" dirty="0" smtClean="0">
                <a:hlinkClick r:id="rId3"/>
              </a:rPr>
              <a:t>http://www.cacvoices.org/healthylifestyles/environmental/HIA/</a:t>
            </a:r>
            <a:endParaRPr lang="en-US" dirty="0" smtClean="0"/>
          </a:p>
          <a:p>
            <a:r>
              <a:rPr lang="en-US" dirty="0" smtClean="0"/>
              <a:t> </a:t>
            </a:r>
          </a:p>
          <a:p>
            <a:endParaRPr lang="en-US" dirty="0"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924800" cy="609600"/>
          </a:xfrm>
        </p:spPr>
        <p:txBody>
          <a:bodyPr/>
          <a:lstStyle/>
          <a:p>
            <a:r>
              <a:rPr lang="en-US" sz="2800" b="1" dirty="0" smtClean="0">
                <a:solidFill>
                  <a:schemeClr val="accent1">
                    <a:lumMod val="50000"/>
                  </a:schemeClr>
                </a:solidFill>
                <a:effectLst>
                  <a:outerShdw blurRad="38100" dist="38100" dir="2700000" algn="tl">
                    <a:srgbClr val="000000">
                      <a:alpha val="43137"/>
                    </a:srgbClr>
                  </a:outerShdw>
                </a:effectLst>
              </a:rPr>
              <a:t>Tradeoffs between HIA and Checklist approaches:  </a:t>
            </a:r>
            <a:r>
              <a:rPr lang="en-US" sz="2800" dirty="0" smtClean="0"/>
              <a:t/>
            </a:r>
            <a:br>
              <a:rPr lang="en-US" sz="2800" dirty="0" smtClean="0"/>
            </a:br>
            <a:endParaRPr lang="en-US" sz="2800" b="1" dirty="0">
              <a:solidFill>
                <a:schemeClr val="accent1">
                  <a:lumMod val="50000"/>
                </a:schemeClr>
              </a:solidFill>
              <a:effectLst>
                <a:outerShdw blurRad="38100" dist="38100" dir="2700000" algn="tl">
                  <a:srgbClr val="000000">
                    <a:alpha val="43137"/>
                  </a:srgbClr>
                </a:outerShdw>
              </a:effectLst>
            </a:endParaRPr>
          </a:p>
        </p:txBody>
      </p:sp>
      <p:graphicFrame>
        <p:nvGraphicFramePr>
          <p:cNvPr id="6" name="Content Placeholder 5"/>
          <p:cNvGraphicFramePr>
            <a:graphicFrameLocks noGrp="1"/>
          </p:cNvGraphicFramePr>
          <p:nvPr>
            <p:ph idx="1"/>
          </p:nvPr>
        </p:nvGraphicFramePr>
        <p:xfrm>
          <a:off x="152400" y="1447800"/>
          <a:ext cx="8839200" cy="4780280"/>
        </p:xfrm>
        <a:graphic>
          <a:graphicData uri="http://schemas.openxmlformats.org/drawingml/2006/table">
            <a:tbl>
              <a:tblPr firstRow="1" bandRow="1">
                <a:tableStyleId>{5C22544A-7EE6-4342-B048-85BDC9FD1C3A}</a:tableStyleId>
              </a:tblPr>
              <a:tblGrid>
                <a:gridCol w="381000"/>
                <a:gridCol w="4495800"/>
                <a:gridCol w="3962400"/>
              </a:tblGrid>
              <a:tr h="370840">
                <a:tc rowSpan="3">
                  <a:txBody>
                    <a:bodyPr/>
                    <a:lstStyle/>
                    <a:p>
                      <a:endParaRPr lang="en-US" dirty="0"/>
                    </a:p>
                  </a:txBody>
                  <a:tcPr>
                    <a:lnR w="12700" cap="flat" cmpd="sng" algn="ctr">
                      <a:noFill/>
                      <a:prstDash val="solid"/>
                      <a:round/>
                      <a:headEnd type="none" w="med" len="med"/>
                      <a:tailEnd type="none" w="med" len="med"/>
                    </a:lnR>
                    <a:noFill/>
                  </a:tcPr>
                </a:tc>
                <a:tc>
                  <a:txBody>
                    <a:bodyPr/>
                    <a:lstStyle/>
                    <a:p>
                      <a:pPr algn="ctr"/>
                      <a:r>
                        <a:rPr lang="en-US" dirty="0" smtClean="0">
                          <a:solidFill>
                            <a:schemeClr val="tx1"/>
                          </a:solidFill>
                          <a:effectLst>
                            <a:outerShdw blurRad="38100" dist="38100" dir="2700000" algn="tl">
                              <a:srgbClr val="000000">
                                <a:alpha val="43137"/>
                              </a:srgbClr>
                            </a:outerShdw>
                          </a:effectLst>
                        </a:rPr>
                        <a:t>Checklist</a:t>
                      </a:r>
                      <a:endParaRPr lang="en-US" dirty="0">
                        <a:solidFill>
                          <a:schemeClr val="tx1"/>
                        </a:solidFill>
                        <a:effectLst>
                          <a:outerShdw blurRad="38100" dist="38100" dir="2700000" algn="tl">
                            <a:srgbClr val="000000">
                              <a:alpha val="43137"/>
                            </a:srgbClr>
                          </a:outerShdw>
                        </a:effectLst>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effectLst>
                            <a:outerShdw blurRad="38100" dist="38100" dir="2700000" algn="tl">
                              <a:srgbClr val="000000">
                                <a:alpha val="43137"/>
                              </a:srgbClr>
                            </a:outerShdw>
                          </a:effectLst>
                        </a:rPr>
                        <a:t>HIA</a:t>
                      </a:r>
                      <a:endParaRPr lang="en-US" dirty="0">
                        <a:solidFill>
                          <a:schemeClr val="tx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r>
              <a:tr h="3972560">
                <a:tc vMerge="1">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31775" lvl="1" indent="-225425">
                        <a:buFont typeface="Arial" pitchFamily="34" charset="0"/>
                        <a:buChar char="•"/>
                      </a:pPr>
                      <a:r>
                        <a:rPr lang="en-US" sz="2400" dirty="0" smtClean="0"/>
                        <a:t>Influence project design at an earlier phase</a:t>
                      </a:r>
                    </a:p>
                    <a:p>
                      <a:pPr marL="231775" lvl="1" indent="-225425">
                        <a:buFont typeface="Arial" pitchFamily="34" charset="0"/>
                        <a:buChar char="•"/>
                      </a:pPr>
                      <a:r>
                        <a:rPr lang="en-US" sz="2400" dirty="0" smtClean="0"/>
                        <a:t>Take time to develop, but may reduce time demands in the long run</a:t>
                      </a:r>
                    </a:p>
                    <a:p>
                      <a:pPr marL="231775" lvl="1" indent="-225425">
                        <a:buFont typeface="Arial" pitchFamily="34" charset="0"/>
                        <a:buChar char="•"/>
                      </a:pPr>
                      <a:r>
                        <a:rPr lang="en-US" sz="2400" dirty="0" smtClean="0"/>
                        <a:t>Developers may favor a static checklist approach for predictability </a:t>
                      </a:r>
                    </a:p>
                    <a:p>
                      <a:pPr marL="231775" lvl="1" indent="-225425">
                        <a:buFont typeface="Arial" pitchFamily="34" charset="0"/>
                        <a:buChar char="•"/>
                      </a:pPr>
                      <a:endParaRPr lang="en-US" sz="100" dirty="0" smtClean="0"/>
                    </a:p>
                    <a:p>
                      <a:pPr marL="231775" lvl="1" indent="-225425">
                        <a:buFont typeface="Arial" pitchFamily="34" charset="0"/>
                        <a:buChar char="•"/>
                      </a:pPr>
                      <a:r>
                        <a:rPr lang="en-US" sz="2400" dirty="0" smtClean="0"/>
                        <a:t>But…may sacrifice project-specific</a:t>
                      </a:r>
                      <a:r>
                        <a:rPr lang="en-US" sz="2400" baseline="0" dirty="0" smtClean="0"/>
                        <a:t> </a:t>
                      </a:r>
                      <a:r>
                        <a:rPr lang="en-US" sz="2400" dirty="0" smtClean="0"/>
                        <a:t>detail</a:t>
                      </a:r>
                    </a:p>
                    <a:p>
                      <a:endParaRPr lang="en-US"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231775" marR="0" lvl="1" indent="-2317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400" kern="1200" dirty="0" smtClean="0">
                          <a:solidFill>
                            <a:schemeClr val="dk1"/>
                          </a:solidFill>
                          <a:latin typeface="+mn-lt"/>
                          <a:ea typeface="+mn-ea"/>
                          <a:cs typeface="+mn-cs"/>
                        </a:rPr>
                        <a:t>Public engagement process</a:t>
                      </a:r>
                    </a:p>
                    <a:p>
                      <a:pPr marL="231775" marR="0" lvl="1" indent="-2317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400" kern="1200" dirty="0" smtClean="0">
                          <a:solidFill>
                            <a:schemeClr val="dk1"/>
                          </a:solidFill>
                          <a:latin typeface="+mn-lt"/>
                          <a:ea typeface="+mn-ea"/>
                          <a:cs typeface="+mn-cs"/>
                        </a:rPr>
                        <a:t>Requires interagency collaboration, with many benefits: insight into the project, public education, new collaborative relationships, building public trust, etc</a:t>
                      </a:r>
                    </a:p>
                    <a:p>
                      <a:pPr marL="231775" indent="-231775">
                        <a:buFont typeface="Arial" pitchFamily="34" charset="0"/>
                        <a:buChar char="•"/>
                      </a:pPr>
                      <a:endParaRPr lang="en-US" sz="24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r>
              <a:tr h="370840">
                <a:tc vMerge="1">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gridSpan="2">
                  <a:txBody>
                    <a:bodyPr/>
                    <a:lstStyle/>
                    <a:p>
                      <a:endParaRPr lang="en-US"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hMerge="1">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sp>
        <p:nvSpPr>
          <p:cNvPr id="4" name="Slide Number Placeholder 3"/>
          <p:cNvSpPr>
            <a:spLocks noGrp="1"/>
          </p:cNvSpPr>
          <p:nvPr>
            <p:ph type="sldNum" sz="quarter" idx="10"/>
          </p:nvPr>
        </p:nvSpPr>
        <p:spPr/>
        <p:txBody>
          <a:bodyPr/>
          <a:lstStyle/>
          <a:p>
            <a:endParaRPr lang="en-US" smtClean="0"/>
          </a:p>
          <a:p>
            <a:endParaRPr lang="en-US" dirty="0"/>
          </a:p>
        </p:txBody>
      </p:sp>
      <p:graphicFrame>
        <p:nvGraphicFramePr>
          <p:cNvPr id="58370" name="Object 2"/>
          <p:cNvGraphicFramePr>
            <a:graphicFrameLocks noChangeAspect="1"/>
          </p:cNvGraphicFramePr>
          <p:nvPr/>
        </p:nvGraphicFramePr>
        <p:xfrm>
          <a:off x="-3005138" y="6502400"/>
          <a:ext cx="1590675" cy="485775"/>
        </p:xfrm>
        <a:graphic>
          <a:graphicData uri="http://schemas.openxmlformats.org/presentationml/2006/ole">
            <p:oleObj spid="_x0000_s1026" name="Package" r:id="rId3" imgW="1590840" imgH="485640" progId="Package">
              <p:embed/>
            </p:oleObj>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0" y="6096000"/>
            <a:ext cx="1905000" cy="457200"/>
          </a:xfrm>
          <a:prstGeom prst="rect">
            <a:avLst/>
          </a:prstGeom>
        </p:spPr>
        <p:txBody>
          <a:bodyPr/>
          <a:lstStyle/>
          <a:p>
            <a:pPr>
              <a:defRPr/>
            </a:pPr>
            <a:endParaRPr lang="en-US" dirty="0"/>
          </a:p>
        </p:txBody>
      </p:sp>
      <p:sp>
        <p:nvSpPr>
          <p:cNvPr id="564226" name="Rectangle 2"/>
          <p:cNvSpPr>
            <a:spLocks noGrp="1" noChangeArrowheads="1"/>
          </p:cNvSpPr>
          <p:nvPr>
            <p:ph type="title"/>
          </p:nvPr>
        </p:nvSpPr>
        <p:spPr>
          <a:xfrm>
            <a:off x="685800" y="0"/>
            <a:ext cx="7696200" cy="1431925"/>
          </a:xfrm>
        </p:spPr>
        <p:txBody>
          <a:bodyPr/>
          <a:lstStyle/>
          <a:p>
            <a:pPr eaLnBrk="1" hangingPunct="1">
              <a:defRPr/>
            </a:pPr>
            <a:r>
              <a:rPr lang="en-US" sz="3200" b="1" dirty="0" smtClean="0">
                <a:solidFill>
                  <a:schemeClr val="accent1">
                    <a:lumMod val="50000"/>
                  </a:schemeClr>
                </a:solidFill>
              </a:rPr>
              <a:t>The Health Impact Project:</a:t>
            </a:r>
            <a:br>
              <a:rPr lang="en-US" sz="3200" b="1" dirty="0" smtClean="0">
                <a:solidFill>
                  <a:schemeClr val="accent1">
                    <a:lumMod val="50000"/>
                  </a:schemeClr>
                </a:solidFill>
              </a:rPr>
            </a:br>
            <a:r>
              <a:rPr lang="en-US" sz="2500" b="1" dirty="0" smtClean="0">
                <a:solidFill>
                  <a:schemeClr val="accent1">
                    <a:lumMod val="50000"/>
                  </a:schemeClr>
                </a:solidFill>
                <a:effectLst>
                  <a:outerShdw blurRad="38100" dist="38100" dir="2700000" algn="tl">
                    <a:srgbClr val="000000">
                      <a:alpha val="43137"/>
                    </a:srgbClr>
                  </a:outerShdw>
                </a:effectLst>
              </a:rPr>
              <a:t>A collaboration of the Robert Wood Johnson Foundation and The Pew Charitable Trusts</a:t>
            </a:r>
            <a:br>
              <a:rPr lang="en-US" sz="2500" b="1" dirty="0" smtClean="0">
                <a:solidFill>
                  <a:schemeClr val="accent1">
                    <a:lumMod val="50000"/>
                  </a:schemeClr>
                </a:solidFill>
                <a:effectLst>
                  <a:outerShdw blurRad="38100" dist="38100" dir="2700000" algn="tl">
                    <a:srgbClr val="000000">
                      <a:alpha val="43137"/>
                    </a:srgbClr>
                  </a:outerShdw>
                </a:effectLst>
              </a:rPr>
            </a:br>
            <a:endParaRPr lang="en-US" sz="2500" dirty="0" smtClean="0"/>
          </a:p>
        </p:txBody>
      </p:sp>
      <p:sp>
        <p:nvSpPr>
          <p:cNvPr id="564227" name="Rectangle 3"/>
          <p:cNvSpPr>
            <a:spLocks noGrp="1" noChangeArrowheads="1"/>
          </p:cNvSpPr>
          <p:nvPr>
            <p:ph type="body" idx="1"/>
          </p:nvPr>
        </p:nvSpPr>
        <p:spPr>
          <a:xfrm>
            <a:off x="304800" y="1524000"/>
            <a:ext cx="8534400" cy="4419600"/>
          </a:xfrm>
        </p:spPr>
        <p:txBody>
          <a:bodyPr/>
          <a:lstStyle/>
          <a:p>
            <a:pPr marL="457200" lvl="2" eaLnBrk="1" hangingPunct="1">
              <a:buFont typeface="Wingdings" pitchFamily="2" charset="2"/>
              <a:buNone/>
              <a:defRPr/>
            </a:pPr>
            <a:r>
              <a:rPr lang="en-US" sz="2800" u="sng" dirty="0" smtClean="0"/>
              <a:t>Overall Objective</a:t>
            </a:r>
            <a:r>
              <a:rPr lang="en-US" sz="2800" dirty="0" smtClean="0"/>
              <a:t>:  To promote and support the use of HIA as a tool to ensure that decisions in non-health sectors, whether at the local, state, tribal, or federal level, are made with health in mind.</a:t>
            </a:r>
          </a:p>
          <a:p>
            <a:pPr marL="457200" lvl="2" eaLnBrk="1" hangingPunct="1">
              <a:buFont typeface="Wingdings" pitchFamily="2" charset="2"/>
              <a:buNone/>
              <a:defRPr/>
            </a:pPr>
            <a:endParaRPr lang="en-US" sz="2800" u="sng" dirty="0" smtClean="0"/>
          </a:p>
          <a:p>
            <a:pPr eaLnBrk="1" hangingPunct="1">
              <a:defRPr/>
            </a:pPr>
            <a:r>
              <a:rPr lang="en-US" sz="2400" dirty="0" smtClean="0"/>
              <a:t>	Visit </a:t>
            </a:r>
            <a:r>
              <a:rPr lang="en-US" sz="2400" dirty="0" smtClean="0">
                <a:hlinkClick r:id="rId3"/>
              </a:rPr>
              <a:t>www.healthimpactproject.org</a:t>
            </a:r>
            <a:r>
              <a:rPr lang="en-US" sz="2400" dirty="0" smtClean="0"/>
              <a:t> </a:t>
            </a:r>
          </a:p>
          <a:p>
            <a:pPr lvl="1" eaLnBrk="1" hangingPunct="1">
              <a:buFont typeface="Wingdings" pitchFamily="2" charset="2"/>
              <a:buNone/>
              <a:defRPr/>
            </a:pPr>
            <a:endParaRPr lang="en-US" sz="2000" dirty="0" smtClean="0"/>
          </a:p>
          <a:p>
            <a:pPr eaLnBrk="1" hangingPunct="1">
              <a:buFont typeface="Wingdings" pitchFamily="2" charset="2"/>
              <a:buNone/>
              <a:defRPr/>
            </a:pPr>
            <a:endParaRPr lang="en-US" sz="24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705600" y="6248400"/>
            <a:ext cx="1905000" cy="457200"/>
          </a:xfrm>
          <a:prstGeom prst="rect">
            <a:avLst/>
          </a:prstGeom>
        </p:spPr>
        <p:txBody>
          <a:bodyPr/>
          <a:lstStyle/>
          <a:p>
            <a:fld id="{83399400-0439-4657-99D5-54AFB2B20A49}" type="slidenum">
              <a:rPr lang="en-US"/>
              <a:pPr/>
              <a:t>35</a:t>
            </a:fld>
            <a:endParaRPr lang="en-US"/>
          </a:p>
        </p:txBody>
      </p:sp>
      <p:sp>
        <p:nvSpPr>
          <p:cNvPr id="598018" name="Rectangle 2"/>
          <p:cNvSpPr>
            <a:spLocks noGrp="1" noChangeArrowheads="1"/>
          </p:cNvSpPr>
          <p:nvPr>
            <p:ph type="title"/>
          </p:nvPr>
        </p:nvSpPr>
        <p:spPr>
          <a:xfrm>
            <a:off x="685800" y="304800"/>
            <a:ext cx="7924800" cy="609600"/>
          </a:xfrm>
        </p:spPr>
        <p:txBody>
          <a:bodyPr/>
          <a:lstStyle/>
          <a:p>
            <a:r>
              <a:rPr lang="en-US" b="1" dirty="0" smtClean="0">
                <a:solidFill>
                  <a:schemeClr val="accent1">
                    <a:lumMod val="50000"/>
                  </a:schemeClr>
                </a:solidFill>
              </a:rPr>
              <a:t>The Health Impact Project CFP</a:t>
            </a:r>
            <a:r>
              <a:rPr lang="en-US" sz="3600" b="1" dirty="0" smtClean="0">
                <a:solidFill>
                  <a:schemeClr val="accent1">
                    <a:lumMod val="50000"/>
                  </a:schemeClr>
                </a:solidFill>
              </a:rPr>
              <a:t/>
            </a:r>
            <a:br>
              <a:rPr lang="en-US" sz="3600" b="1" dirty="0" smtClean="0">
                <a:solidFill>
                  <a:schemeClr val="accent1">
                    <a:lumMod val="50000"/>
                  </a:schemeClr>
                </a:solidFill>
              </a:rPr>
            </a:br>
            <a:r>
              <a:rPr lang="en-US" sz="2400" b="1" dirty="0" smtClean="0">
                <a:solidFill>
                  <a:schemeClr val="accent1">
                    <a:lumMod val="50000"/>
                  </a:schemeClr>
                </a:solidFill>
                <a:effectLst>
                  <a:outerShdw blurRad="38100" dist="38100" dir="2700000" algn="tl">
                    <a:srgbClr val="000000">
                      <a:alpha val="43137"/>
                    </a:srgbClr>
                  </a:outerShdw>
                </a:effectLst>
              </a:rPr>
              <a:t>Funded Projects</a:t>
            </a:r>
            <a:r>
              <a:rPr lang="en-US" sz="3600" dirty="0"/>
              <a:t>	</a:t>
            </a:r>
            <a:r>
              <a:rPr lang="en-US" dirty="0"/>
              <a:t>		</a:t>
            </a:r>
          </a:p>
        </p:txBody>
      </p:sp>
      <p:sp>
        <p:nvSpPr>
          <p:cNvPr id="598019" name="Rectangle 3"/>
          <p:cNvSpPr>
            <a:spLocks noGrp="1" noChangeArrowheads="1"/>
          </p:cNvSpPr>
          <p:nvPr>
            <p:ph type="body" idx="1"/>
          </p:nvPr>
        </p:nvSpPr>
        <p:spPr>
          <a:xfrm>
            <a:off x="152400" y="1524000"/>
            <a:ext cx="8839200" cy="4419600"/>
          </a:xfrm>
        </p:spPr>
        <p:txBody>
          <a:bodyPr/>
          <a:lstStyle/>
          <a:p>
            <a:pPr marL="231775" indent="-231775">
              <a:lnSpc>
                <a:spcPct val="90000"/>
              </a:lnSpc>
              <a:buFont typeface="+mj-lt"/>
              <a:buAutoNum type="arabicPeriod"/>
            </a:pPr>
            <a:r>
              <a:rPr lang="en-US" sz="2400" u="sng" dirty="0" smtClean="0"/>
              <a:t>State Budget Process</a:t>
            </a:r>
            <a:r>
              <a:rPr lang="en-US" sz="2400" dirty="0" smtClean="0"/>
              <a:t>: New Hampshire Center for Public Policy will address the NH budget</a:t>
            </a:r>
          </a:p>
          <a:p>
            <a:pPr marL="231775" lvl="1" indent="-231775">
              <a:lnSpc>
                <a:spcPct val="90000"/>
              </a:lnSpc>
              <a:buFont typeface="+mj-lt"/>
              <a:buAutoNum type="arabicPeriod"/>
            </a:pPr>
            <a:endParaRPr lang="en-US" sz="200" u="sng" dirty="0" smtClean="0"/>
          </a:p>
          <a:p>
            <a:pPr marL="231775" lvl="1" indent="-231775">
              <a:lnSpc>
                <a:spcPct val="90000"/>
              </a:lnSpc>
              <a:buFont typeface="+mj-lt"/>
              <a:buAutoNum type="arabicPeriod" startAt="2"/>
            </a:pPr>
            <a:r>
              <a:rPr lang="en-US" sz="2400" u="sng" dirty="0" smtClean="0"/>
              <a:t>State Cap-and-Trade regulations</a:t>
            </a:r>
            <a:r>
              <a:rPr lang="en-US" sz="2400" dirty="0" smtClean="0"/>
              <a:t>: CA DPH an HIA to inform the rulemaking process for California’s carbon cap and trade rule</a:t>
            </a:r>
            <a:endParaRPr lang="en-US" sz="2400" u="sng" dirty="0" smtClean="0"/>
          </a:p>
          <a:p>
            <a:pPr marL="231775" indent="-231775">
              <a:lnSpc>
                <a:spcPct val="90000"/>
              </a:lnSpc>
              <a:buFont typeface="+mj-lt"/>
              <a:buAutoNum type="arabicPeriod"/>
            </a:pPr>
            <a:endParaRPr lang="en-US" sz="200" u="sng" dirty="0" smtClean="0"/>
          </a:p>
          <a:p>
            <a:pPr marL="231775" indent="-231775">
              <a:lnSpc>
                <a:spcPct val="90000"/>
              </a:lnSpc>
              <a:buAutoNum type="arabicPeriod" startAt="2"/>
            </a:pPr>
            <a:endParaRPr lang="en-US" sz="200" u="sng" dirty="0" smtClean="0"/>
          </a:p>
          <a:p>
            <a:pPr marL="231775" lvl="1" indent="-231775">
              <a:lnSpc>
                <a:spcPct val="90000"/>
              </a:lnSpc>
            </a:pPr>
            <a:endParaRPr lang="en-US" sz="200" dirty="0" smtClean="0"/>
          </a:p>
          <a:p>
            <a:pPr marL="231775" lvl="1" indent="-231775">
              <a:lnSpc>
                <a:spcPct val="90000"/>
              </a:lnSpc>
            </a:pPr>
            <a:r>
              <a:rPr lang="en-US" sz="2400" dirty="0" smtClean="0"/>
              <a:t>3. </a:t>
            </a:r>
            <a:r>
              <a:rPr lang="en-US" sz="2400" u="sng" dirty="0" smtClean="0"/>
              <a:t>Agriculture Policy</a:t>
            </a:r>
            <a:r>
              <a:rPr lang="en-US" sz="2400" dirty="0" smtClean="0"/>
              <a:t>:  </a:t>
            </a:r>
            <a:r>
              <a:rPr lang="en-US" sz="2400" dirty="0" err="1" smtClean="0"/>
              <a:t>Kohala</a:t>
            </a:r>
            <a:r>
              <a:rPr lang="en-US" sz="2400" dirty="0" smtClean="0"/>
              <a:t> Center, a nonprofit in HI, will do an HIA to inform HI County’s A non-profit would engage in a county agricultural plan that will shape the local economy, land use patterns, and diet.</a:t>
            </a:r>
          </a:p>
          <a:p>
            <a:pPr marL="231775" lvl="1" indent="-231775">
              <a:lnSpc>
                <a:spcPct val="90000"/>
              </a:lnSpc>
              <a:buFont typeface="+mj-lt"/>
              <a:buAutoNum type="arabicPeriod" startAt="4"/>
            </a:pPr>
            <a:r>
              <a:rPr lang="en-US" sz="2400" u="sng" dirty="0" smtClean="0"/>
              <a:t>Wilshire Transportation Corridor, LA</a:t>
            </a:r>
            <a:r>
              <a:rPr lang="en-US" sz="2400" dirty="0" smtClean="0"/>
              <a:t>:  LA DPH and UCLA will do an HIA of planned transportation corridor in LA</a:t>
            </a:r>
          </a:p>
          <a:p>
            <a:pPr marL="231775" lvl="1" indent="-231775">
              <a:lnSpc>
                <a:spcPct val="90000"/>
              </a:lnSpc>
              <a:buFont typeface="+mj-lt"/>
              <a:buAutoNum type="arabicPeriod" startAt="4"/>
            </a:pPr>
            <a:r>
              <a:rPr lang="en-US" sz="2400" u="sng" dirty="0" smtClean="0"/>
              <a:t>Farm to School Legislation</a:t>
            </a:r>
            <a:r>
              <a:rPr lang="en-US" sz="2400" dirty="0" smtClean="0"/>
              <a:t>: a non-profit in OR will do an HIA to inform deliberations on a farm to school bill.</a:t>
            </a:r>
            <a:endParaRPr lang="en-US" sz="2400" u="sng" dirty="0" smtClean="0"/>
          </a:p>
          <a:p>
            <a:pPr marL="231775" lvl="1" indent="-231775">
              <a:lnSpc>
                <a:spcPct val="90000"/>
              </a:lnSpc>
              <a:buFont typeface="+mj-lt"/>
              <a:buAutoNum type="arabicPeriod" startAt="4"/>
            </a:pPr>
            <a:endParaRPr lang="en-US" sz="200" dirty="0" smtClean="0"/>
          </a:p>
          <a:p>
            <a:pPr marL="231775" lvl="1" indent="-231775">
              <a:lnSpc>
                <a:spcPct val="90000"/>
              </a:lnSpc>
              <a:buFont typeface="+mj-lt"/>
              <a:buAutoNum type="arabicPeriod"/>
            </a:pPr>
            <a:endParaRPr lang="en-US" sz="2400" dirty="0" smtClean="0"/>
          </a:p>
          <a:p>
            <a:pPr marL="457200" lvl="1" indent="-457200">
              <a:lnSpc>
                <a:spcPct val="90000"/>
              </a:lnSpc>
            </a:pPr>
            <a:endParaRPr lang="en-US" sz="2400" dirty="0" smtClean="0"/>
          </a:p>
          <a:p>
            <a:pPr marL="457200" lvl="1" indent="-457200">
              <a:lnSpc>
                <a:spcPct val="90000"/>
              </a:lnSpc>
              <a:buAutoNum type="arabicPeriod" startAt="4"/>
            </a:pPr>
            <a:endParaRPr lang="en-US" sz="900" u="sng" dirty="0" smtClean="0"/>
          </a:p>
          <a:p>
            <a:pPr marL="457200" lvl="1" indent="-457200">
              <a:lnSpc>
                <a:spcPct val="90000"/>
              </a:lnSpc>
              <a:buAutoNum type="arabicPeriod" startAt="4"/>
            </a:pPr>
            <a:endParaRPr lang="en-US" sz="2400" u="sng" dirty="0" smtClean="0">
              <a:cs typeface="+mn-cs"/>
            </a:endParaRPr>
          </a:p>
          <a:p>
            <a:pPr>
              <a:lnSpc>
                <a:spcPct val="90000"/>
              </a:lnSpc>
              <a:buFont typeface="Arial" pitchFamily="34" charset="0"/>
              <a:buChar char="•"/>
            </a:pPr>
            <a:endParaRPr lang="en-US" sz="2800"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0" y="6096000"/>
            <a:ext cx="1905000" cy="457200"/>
          </a:xfrm>
          <a:prstGeom prst="rect">
            <a:avLst/>
          </a:prstGeom>
        </p:spPr>
        <p:txBody>
          <a:bodyPr/>
          <a:lstStyle/>
          <a:p>
            <a:pPr>
              <a:defRPr/>
            </a:pPr>
            <a:endParaRPr lang="en-US" dirty="0"/>
          </a:p>
        </p:txBody>
      </p:sp>
      <p:sp>
        <p:nvSpPr>
          <p:cNvPr id="564226" name="Rectangle 2"/>
          <p:cNvSpPr>
            <a:spLocks noGrp="1" noChangeArrowheads="1"/>
          </p:cNvSpPr>
          <p:nvPr>
            <p:ph type="title"/>
          </p:nvPr>
        </p:nvSpPr>
        <p:spPr>
          <a:xfrm>
            <a:off x="685800" y="0"/>
            <a:ext cx="7696200" cy="1431925"/>
          </a:xfrm>
        </p:spPr>
        <p:txBody>
          <a:bodyPr/>
          <a:lstStyle/>
          <a:p>
            <a:pPr eaLnBrk="1" hangingPunct="1">
              <a:defRPr/>
            </a:pPr>
            <a:r>
              <a:rPr lang="en-US" sz="3200" b="1" dirty="0" smtClean="0">
                <a:solidFill>
                  <a:schemeClr val="accent1">
                    <a:lumMod val="50000"/>
                  </a:schemeClr>
                </a:solidFill>
              </a:rPr>
              <a:t>The Health Impact Project:</a:t>
            </a:r>
            <a:br>
              <a:rPr lang="en-US" sz="3200" b="1" dirty="0" smtClean="0">
                <a:solidFill>
                  <a:schemeClr val="accent1">
                    <a:lumMod val="50000"/>
                  </a:schemeClr>
                </a:solidFill>
              </a:rPr>
            </a:br>
            <a:r>
              <a:rPr lang="en-US" sz="2500" b="1" dirty="0" smtClean="0">
                <a:solidFill>
                  <a:schemeClr val="accent1">
                    <a:lumMod val="50000"/>
                  </a:schemeClr>
                </a:solidFill>
                <a:effectLst>
                  <a:outerShdw blurRad="38100" dist="38100" dir="2700000" algn="tl">
                    <a:srgbClr val="000000">
                      <a:alpha val="43137"/>
                    </a:srgbClr>
                  </a:outerShdw>
                </a:effectLst>
              </a:rPr>
              <a:t>A collaboration of the Robert Wood Johnson Foundation and The Pew Charitable Trusts</a:t>
            </a:r>
            <a:br>
              <a:rPr lang="en-US" sz="2500" b="1" dirty="0" smtClean="0">
                <a:solidFill>
                  <a:schemeClr val="accent1">
                    <a:lumMod val="50000"/>
                  </a:schemeClr>
                </a:solidFill>
                <a:effectLst>
                  <a:outerShdw blurRad="38100" dist="38100" dir="2700000" algn="tl">
                    <a:srgbClr val="000000">
                      <a:alpha val="43137"/>
                    </a:srgbClr>
                  </a:outerShdw>
                </a:effectLst>
              </a:rPr>
            </a:br>
            <a:endParaRPr lang="en-US" sz="2500" dirty="0" smtClean="0"/>
          </a:p>
        </p:txBody>
      </p:sp>
      <p:sp>
        <p:nvSpPr>
          <p:cNvPr id="564227" name="Rectangle 3"/>
          <p:cNvSpPr>
            <a:spLocks noGrp="1" noChangeArrowheads="1"/>
          </p:cNvSpPr>
          <p:nvPr>
            <p:ph type="body" idx="1"/>
          </p:nvPr>
        </p:nvSpPr>
        <p:spPr>
          <a:xfrm>
            <a:off x="304800" y="1524000"/>
            <a:ext cx="8534400" cy="4419600"/>
          </a:xfrm>
        </p:spPr>
        <p:txBody>
          <a:bodyPr/>
          <a:lstStyle/>
          <a:p>
            <a:pPr marL="457200" lvl="2" eaLnBrk="1" hangingPunct="1">
              <a:defRPr/>
            </a:pPr>
            <a:r>
              <a:rPr lang="en-US" sz="2800" dirty="0" smtClean="0"/>
              <a:t>1. </a:t>
            </a:r>
            <a:r>
              <a:rPr lang="en-US" sz="2800" u="sng" dirty="0" smtClean="0"/>
              <a:t>A national Center to support the field</a:t>
            </a:r>
            <a:r>
              <a:rPr lang="en-US" sz="2800" dirty="0" smtClean="0"/>
              <a:t>:</a:t>
            </a:r>
          </a:p>
          <a:p>
            <a:pPr marL="914400" lvl="3">
              <a:buFont typeface="Arial" pitchFamily="34" charset="0"/>
              <a:buChar char="•"/>
              <a:defRPr/>
            </a:pPr>
            <a:r>
              <a:rPr lang="en-US" sz="2300" dirty="0" smtClean="0"/>
              <a:t>grant initiatives</a:t>
            </a:r>
          </a:p>
          <a:p>
            <a:pPr marL="914400" lvl="3">
              <a:buFont typeface="Arial" pitchFamily="34" charset="0"/>
              <a:buChar char="•"/>
              <a:defRPr/>
            </a:pPr>
            <a:r>
              <a:rPr lang="en-US" sz="2300" dirty="0" smtClean="0"/>
              <a:t>A website with resources, training materials, case studies, policy briefs</a:t>
            </a:r>
          </a:p>
          <a:p>
            <a:pPr marL="914400" lvl="3">
              <a:buFont typeface="Arial" pitchFamily="34" charset="0"/>
              <a:buChar char="•"/>
              <a:defRPr/>
            </a:pPr>
            <a:r>
              <a:rPr lang="en-US" sz="2300" dirty="0" smtClean="0"/>
              <a:t>Forming a community of practice: both online and in-person meetings</a:t>
            </a:r>
          </a:p>
          <a:p>
            <a:pPr marL="914400" lvl="3">
              <a:buFont typeface="Arial" pitchFamily="34" charset="0"/>
              <a:buChar char="•"/>
              <a:defRPr/>
            </a:pPr>
            <a:r>
              <a:rPr lang="en-US" sz="2300" dirty="0" smtClean="0"/>
              <a:t>Convening trainings, meetings, and policy-oriented discussions</a:t>
            </a:r>
          </a:p>
          <a:p>
            <a:pPr marL="914400" lvl="3">
              <a:buFont typeface="Arial" pitchFamily="34" charset="0"/>
              <a:buChar char="•"/>
              <a:defRPr/>
            </a:pPr>
            <a:r>
              <a:rPr lang="en-US" sz="2300" dirty="0" smtClean="0"/>
              <a:t>Collaborating with and supporting current centers with established expertise in the field</a:t>
            </a:r>
          </a:p>
          <a:p>
            <a:pPr marL="914400" lvl="3">
              <a:buFont typeface="Arial" pitchFamily="34" charset="0"/>
              <a:buChar char="•"/>
              <a:defRPr/>
            </a:pPr>
            <a:r>
              <a:rPr lang="en-US" sz="2300" dirty="0" smtClean="0"/>
              <a:t>Supporting agencies new to HIA</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0" y="6096000"/>
            <a:ext cx="1905000" cy="457200"/>
          </a:xfrm>
          <a:prstGeom prst="rect">
            <a:avLst/>
          </a:prstGeom>
        </p:spPr>
        <p:txBody>
          <a:bodyPr/>
          <a:lstStyle/>
          <a:p>
            <a:pPr>
              <a:defRPr/>
            </a:pPr>
            <a:endParaRPr lang="en-US" dirty="0"/>
          </a:p>
        </p:txBody>
      </p:sp>
      <p:sp>
        <p:nvSpPr>
          <p:cNvPr id="564226" name="Rectangle 2"/>
          <p:cNvSpPr>
            <a:spLocks noGrp="1" noChangeArrowheads="1"/>
          </p:cNvSpPr>
          <p:nvPr>
            <p:ph type="title"/>
          </p:nvPr>
        </p:nvSpPr>
        <p:spPr>
          <a:xfrm>
            <a:off x="685800" y="0"/>
            <a:ext cx="7696200" cy="1431925"/>
          </a:xfrm>
        </p:spPr>
        <p:txBody>
          <a:bodyPr/>
          <a:lstStyle/>
          <a:p>
            <a:pPr eaLnBrk="1" hangingPunct="1">
              <a:defRPr/>
            </a:pPr>
            <a:r>
              <a:rPr lang="en-US" sz="3200" b="1" dirty="0" smtClean="0">
                <a:solidFill>
                  <a:schemeClr val="accent1">
                    <a:lumMod val="50000"/>
                  </a:schemeClr>
                </a:solidFill>
              </a:rPr>
              <a:t>The Health Impact Project:</a:t>
            </a:r>
            <a:br>
              <a:rPr lang="en-US" sz="3200" b="1" dirty="0" smtClean="0">
                <a:solidFill>
                  <a:schemeClr val="accent1">
                    <a:lumMod val="50000"/>
                  </a:schemeClr>
                </a:solidFill>
              </a:rPr>
            </a:br>
            <a:r>
              <a:rPr lang="en-US" sz="2500" b="1" dirty="0" smtClean="0">
                <a:solidFill>
                  <a:schemeClr val="accent1">
                    <a:lumMod val="50000"/>
                  </a:schemeClr>
                </a:solidFill>
                <a:effectLst>
                  <a:outerShdw blurRad="38100" dist="38100" dir="2700000" algn="tl">
                    <a:srgbClr val="000000">
                      <a:alpha val="43137"/>
                    </a:srgbClr>
                  </a:outerShdw>
                </a:effectLst>
              </a:rPr>
              <a:t>A collaboration of the Robert Wood Johnson Foundation and The Pew Charitable Trusts</a:t>
            </a:r>
            <a:br>
              <a:rPr lang="en-US" sz="2500" b="1" dirty="0" smtClean="0">
                <a:solidFill>
                  <a:schemeClr val="accent1">
                    <a:lumMod val="50000"/>
                  </a:schemeClr>
                </a:solidFill>
                <a:effectLst>
                  <a:outerShdw blurRad="38100" dist="38100" dir="2700000" algn="tl">
                    <a:srgbClr val="000000">
                      <a:alpha val="43137"/>
                    </a:srgbClr>
                  </a:outerShdw>
                </a:effectLst>
              </a:rPr>
            </a:br>
            <a:endParaRPr lang="en-US" sz="2500" dirty="0" smtClean="0"/>
          </a:p>
        </p:txBody>
      </p:sp>
      <p:sp>
        <p:nvSpPr>
          <p:cNvPr id="564227" name="Rectangle 3"/>
          <p:cNvSpPr>
            <a:spLocks noGrp="1" noChangeArrowheads="1"/>
          </p:cNvSpPr>
          <p:nvPr>
            <p:ph type="body" idx="1"/>
          </p:nvPr>
        </p:nvSpPr>
        <p:spPr>
          <a:xfrm>
            <a:off x="304800" y="1524000"/>
            <a:ext cx="8534400" cy="4419600"/>
          </a:xfrm>
        </p:spPr>
        <p:txBody>
          <a:bodyPr/>
          <a:lstStyle/>
          <a:p>
            <a:pPr marL="457200" lvl="2" eaLnBrk="1" hangingPunct="1">
              <a:defRPr/>
            </a:pPr>
            <a:r>
              <a:rPr lang="en-US" sz="2200" dirty="0" smtClean="0"/>
              <a:t>2. </a:t>
            </a:r>
            <a:r>
              <a:rPr lang="en-US" sz="2800" u="sng" dirty="0" smtClean="0"/>
              <a:t>Building the case for HIA</a:t>
            </a:r>
            <a:r>
              <a:rPr lang="en-US" sz="2800" dirty="0" smtClean="0"/>
              <a:t>:</a:t>
            </a:r>
            <a:endParaRPr lang="en-US" sz="2200" dirty="0" smtClean="0"/>
          </a:p>
          <a:p>
            <a:pPr marL="914400" lvl="3">
              <a:buFont typeface="Arial" pitchFamily="34" charset="0"/>
              <a:buChar char="•"/>
              <a:defRPr/>
            </a:pPr>
            <a:r>
              <a:rPr lang="en-US" sz="2400" dirty="0" smtClean="0"/>
              <a:t>Funding a series of demonstration projects that address real-time decisions on proposed policies, programs, and projects at the local, state, and tribal level:  </a:t>
            </a:r>
            <a:r>
              <a:rPr lang="en-US" sz="2400" b="1" dirty="0" smtClean="0">
                <a:effectLst>
                  <a:outerShdw blurRad="38100" dist="38100" dir="2700000" algn="tl">
                    <a:srgbClr val="000000">
                      <a:alpha val="43137"/>
                    </a:srgbClr>
                  </a:outerShdw>
                </a:effectLst>
              </a:rPr>
              <a:t>see the CFP at </a:t>
            </a:r>
            <a:r>
              <a:rPr lang="en-US" sz="2400" b="1" dirty="0" smtClean="0">
                <a:effectLst>
                  <a:outerShdw blurRad="38100" dist="38100" dir="2700000" algn="tl">
                    <a:srgbClr val="000000">
                      <a:alpha val="43137"/>
                    </a:srgbClr>
                  </a:outerShdw>
                </a:effectLst>
                <a:hlinkClick r:id="rId3"/>
              </a:rPr>
              <a:t>www.healthimpactproject.org</a:t>
            </a:r>
            <a:r>
              <a:rPr lang="en-US" sz="2400" b="1" dirty="0" smtClean="0">
                <a:effectLst>
                  <a:outerShdw blurRad="38100" dist="38100" dir="2700000" algn="tl">
                    <a:srgbClr val="000000">
                      <a:alpha val="43137"/>
                    </a:srgbClr>
                  </a:outerShdw>
                </a:effectLst>
              </a:rPr>
              <a:t> </a:t>
            </a:r>
          </a:p>
          <a:p>
            <a:pPr marL="914400" lvl="3">
              <a:buFont typeface="Arial" pitchFamily="34" charset="0"/>
              <a:buChar char="•"/>
              <a:defRPr/>
            </a:pPr>
            <a:r>
              <a:rPr lang="en-US" sz="2400" dirty="0" smtClean="0"/>
              <a:t>Building a technical assistance network to support new HIA practitioners</a:t>
            </a:r>
          </a:p>
          <a:p>
            <a:pPr marL="914400" lvl="3">
              <a:buFont typeface="Arial" pitchFamily="34" charset="0"/>
              <a:buChar char="•"/>
              <a:defRPr/>
            </a:pPr>
            <a:r>
              <a:rPr lang="en-US" sz="2400" dirty="0" smtClean="0"/>
              <a:t>A “rapid response” fund to allow local health departments or others complete rapid HIAs of smaller-scale, shorter-term decision making.</a:t>
            </a:r>
          </a:p>
          <a:p>
            <a:pPr lvl="1" eaLnBrk="1" hangingPunct="1">
              <a:buFont typeface="Wingdings" pitchFamily="2" charset="2"/>
              <a:buNone/>
              <a:defRPr/>
            </a:pPr>
            <a:endParaRPr lang="en-US" sz="2000" dirty="0" smtClean="0"/>
          </a:p>
          <a:p>
            <a:pPr eaLnBrk="1" hangingPunct="1">
              <a:buFont typeface="Wingdings" pitchFamily="2" charset="2"/>
              <a:buNone/>
              <a:defRPr/>
            </a:pPr>
            <a:endParaRPr lang="en-US" sz="24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0" y="6096000"/>
            <a:ext cx="1905000" cy="457200"/>
          </a:xfrm>
          <a:prstGeom prst="rect">
            <a:avLst/>
          </a:prstGeom>
        </p:spPr>
        <p:txBody>
          <a:bodyPr/>
          <a:lstStyle/>
          <a:p>
            <a:pPr>
              <a:defRPr/>
            </a:pPr>
            <a:endParaRPr lang="en-US" dirty="0"/>
          </a:p>
        </p:txBody>
      </p:sp>
      <p:sp>
        <p:nvSpPr>
          <p:cNvPr id="564226" name="Rectangle 2"/>
          <p:cNvSpPr>
            <a:spLocks noGrp="1" noChangeArrowheads="1"/>
          </p:cNvSpPr>
          <p:nvPr>
            <p:ph type="title"/>
          </p:nvPr>
        </p:nvSpPr>
        <p:spPr>
          <a:xfrm>
            <a:off x="685800" y="0"/>
            <a:ext cx="7696200" cy="1431925"/>
          </a:xfrm>
        </p:spPr>
        <p:txBody>
          <a:bodyPr/>
          <a:lstStyle/>
          <a:p>
            <a:pPr eaLnBrk="1" hangingPunct="1">
              <a:defRPr/>
            </a:pPr>
            <a:r>
              <a:rPr lang="en-US" sz="3200" b="1" dirty="0" smtClean="0">
                <a:solidFill>
                  <a:schemeClr val="accent1">
                    <a:lumMod val="50000"/>
                  </a:schemeClr>
                </a:solidFill>
              </a:rPr>
              <a:t>The Health Impact Project:</a:t>
            </a:r>
            <a:br>
              <a:rPr lang="en-US" sz="3200" b="1" dirty="0" smtClean="0">
                <a:solidFill>
                  <a:schemeClr val="accent1">
                    <a:lumMod val="50000"/>
                  </a:schemeClr>
                </a:solidFill>
              </a:rPr>
            </a:br>
            <a:r>
              <a:rPr lang="en-US" sz="2500" b="1" dirty="0" smtClean="0">
                <a:solidFill>
                  <a:schemeClr val="accent1">
                    <a:lumMod val="50000"/>
                  </a:schemeClr>
                </a:solidFill>
                <a:effectLst>
                  <a:outerShdw blurRad="38100" dist="38100" dir="2700000" algn="tl">
                    <a:srgbClr val="000000">
                      <a:alpha val="43137"/>
                    </a:srgbClr>
                  </a:outerShdw>
                </a:effectLst>
              </a:rPr>
              <a:t>A collaboration of the Robert Wood Johnson Foundation and The Pew Charitable Trusts</a:t>
            </a:r>
            <a:br>
              <a:rPr lang="en-US" sz="2500" b="1" dirty="0" smtClean="0">
                <a:solidFill>
                  <a:schemeClr val="accent1">
                    <a:lumMod val="50000"/>
                  </a:schemeClr>
                </a:solidFill>
                <a:effectLst>
                  <a:outerShdw blurRad="38100" dist="38100" dir="2700000" algn="tl">
                    <a:srgbClr val="000000">
                      <a:alpha val="43137"/>
                    </a:srgbClr>
                  </a:outerShdw>
                </a:effectLst>
              </a:rPr>
            </a:br>
            <a:endParaRPr lang="en-US" sz="2500" dirty="0" smtClean="0"/>
          </a:p>
        </p:txBody>
      </p:sp>
      <p:sp>
        <p:nvSpPr>
          <p:cNvPr id="564227" name="Rectangle 3"/>
          <p:cNvSpPr>
            <a:spLocks noGrp="1" noChangeArrowheads="1"/>
          </p:cNvSpPr>
          <p:nvPr>
            <p:ph type="body" idx="1"/>
          </p:nvPr>
        </p:nvSpPr>
        <p:spPr>
          <a:xfrm>
            <a:off x="304800" y="1524000"/>
            <a:ext cx="8534400" cy="4419600"/>
          </a:xfrm>
        </p:spPr>
        <p:txBody>
          <a:bodyPr/>
          <a:lstStyle/>
          <a:p>
            <a:pPr marL="742950" lvl="2" indent="-514350" eaLnBrk="1" hangingPunct="1">
              <a:buAutoNum type="arabicPeriod" startAt="4"/>
              <a:defRPr/>
            </a:pPr>
            <a:r>
              <a:rPr lang="en-US" sz="2800" dirty="0" smtClean="0"/>
              <a:t>Are there existing regulations, policies, and standards that support the inclusion of health considerations? </a:t>
            </a:r>
          </a:p>
          <a:p>
            <a:pPr marL="1143000" lvl="3" indent="-457200">
              <a:buFont typeface="Arial" pitchFamily="34" charset="0"/>
              <a:buChar char="•"/>
              <a:defRPr/>
            </a:pPr>
            <a:r>
              <a:rPr lang="en-US" sz="2800" dirty="0" smtClean="0"/>
              <a:t>Review existing legal constructs that may support the inclusion of health – zoning laws, growth plans, regulatory impact analysis, etc.</a:t>
            </a:r>
          </a:p>
          <a:p>
            <a:pPr lvl="1" eaLnBrk="1" hangingPunct="1">
              <a:buFont typeface="Wingdings" pitchFamily="2" charset="2"/>
              <a:buNone/>
              <a:defRPr/>
            </a:pPr>
            <a:endParaRPr lang="en-US" sz="2000" dirty="0" smtClean="0"/>
          </a:p>
          <a:p>
            <a:pPr eaLnBrk="1" hangingPunct="1">
              <a:buFont typeface="Wingdings" pitchFamily="2" charset="2"/>
              <a:buNone/>
              <a:defRPr/>
            </a:pPr>
            <a:endParaRPr lang="en-US" sz="24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print"/>
          <a:srcRect/>
          <a:stretch>
            <a:fillRect/>
          </a:stretch>
        </p:blipFill>
        <p:spPr bwMode="auto">
          <a:xfrm>
            <a:off x="0" y="1427163"/>
            <a:ext cx="9144000" cy="5570537"/>
          </a:xfrm>
          <a:prstGeom prst="rect">
            <a:avLst/>
          </a:prstGeom>
          <a:noFill/>
          <a:ln w="9525">
            <a:noFill/>
            <a:miter lim="800000"/>
            <a:headEnd/>
            <a:tailEnd/>
          </a:ln>
        </p:spPr>
      </p:pic>
      <p:sp>
        <p:nvSpPr>
          <p:cNvPr id="73731" name="Rectangle 3"/>
          <p:cNvSpPr>
            <a:spLocks noGrp="1" noChangeArrowheads="1"/>
          </p:cNvSpPr>
          <p:nvPr>
            <p:ph type="title"/>
          </p:nvPr>
        </p:nvSpPr>
        <p:spPr/>
        <p:txBody>
          <a:bodyPr/>
          <a:lstStyle/>
          <a:p>
            <a:pPr algn="ctr" eaLnBrk="1" hangingPunct="1">
              <a:defRPr/>
            </a:pPr>
            <a:r>
              <a:rPr lang="en-US" dirty="0" smtClean="0"/>
              <a:t>Discussion?</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924800" cy="609600"/>
          </a:xfrm>
        </p:spPr>
        <p:txBody>
          <a:bodyPr/>
          <a:lstStyle/>
          <a:p>
            <a:r>
              <a:rPr lang="en-US" sz="3000" b="1" dirty="0" smtClean="0">
                <a:solidFill>
                  <a:schemeClr val="accent1">
                    <a:lumMod val="50000"/>
                  </a:schemeClr>
                </a:solidFill>
                <a:effectLst>
                  <a:outerShdw blurRad="38100" dist="38100" dir="2700000" algn="tl">
                    <a:srgbClr val="000000">
                      <a:alpha val="43137"/>
                    </a:srgbClr>
                  </a:outerShdw>
                </a:effectLst>
              </a:rPr>
              <a:t>“Health is the responsibility of all sectors”</a:t>
            </a:r>
            <a:br>
              <a:rPr lang="en-US" sz="3000" b="1" dirty="0" smtClean="0">
                <a:solidFill>
                  <a:schemeClr val="accent1">
                    <a:lumMod val="50000"/>
                  </a:schemeClr>
                </a:solidFill>
                <a:effectLst>
                  <a:outerShdw blurRad="38100" dist="38100" dir="2700000" algn="tl">
                    <a:srgbClr val="000000">
                      <a:alpha val="43137"/>
                    </a:srgbClr>
                  </a:outerShdw>
                </a:effectLst>
              </a:rPr>
            </a:br>
            <a:r>
              <a:rPr lang="en-US" sz="3000" dirty="0" smtClean="0">
                <a:solidFill>
                  <a:schemeClr val="accent1">
                    <a:lumMod val="50000"/>
                  </a:schemeClr>
                </a:solidFill>
              </a:rPr>
              <a:t>How do we put this into practice?</a:t>
            </a:r>
            <a:endParaRPr lang="en-US" sz="3000" dirty="0">
              <a:solidFill>
                <a:schemeClr val="accent1">
                  <a:lumMod val="50000"/>
                </a:schemeClr>
              </a:solidFill>
            </a:endParaRPr>
          </a:p>
        </p:txBody>
      </p:sp>
      <p:sp>
        <p:nvSpPr>
          <p:cNvPr id="3" name="Content Placeholder 2"/>
          <p:cNvSpPr>
            <a:spLocks noGrp="1"/>
          </p:cNvSpPr>
          <p:nvPr>
            <p:ph idx="1"/>
          </p:nvPr>
        </p:nvSpPr>
        <p:spPr>
          <a:xfrm>
            <a:off x="0" y="1447800"/>
            <a:ext cx="8839200" cy="3810000"/>
          </a:xfrm>
        </p:spPr>
        <p:txBody>
          <a:bodyPr/>
          <a:lstStyle/>
          <a:p>
            <a:pPr marL="914400" lvl="1" indent="-514350">
              <a:lnSpc>
                <a:spcPct val="90000"/>
              </a:lnSpc>
              <a:buFont typeface="Wingdings" pitchFamily="2" charset="2"/>
              <a:buChar char="Ø"/>
              <a:defRPr/>
            </a:pPr>
            <a:r>
              <a:rPr lang="en-US" sz="2800" i="1" dirty="0" smtClean="0">
                <a:solidFill>
                  <a:schemeClr val="accent4">
                    <a:lumMod val="85000"/>
                    <a:lumOff val="15000"/>
                  </a:schemeClr>
                </a:solidFill>
              </a:rPr>
              <a:t>No common language</a:t>
            </a:r>
            <a:r>
              <a:rPr lang="en-US" sz="2800" dirty="0" smtClean="0">
                <a:solidFill>
                  <a:schemeClr val="accent4">
                    <a:lumMod val="85000"/>
                    <a:lumOff val="15000"/>
                  </a:schemeClr>
                </a:solidFill>
              </a:rPr>
              <a:t>:</a:t>
            </a:r>
          </a:p>
          <a:p>
            <a:pPr marL="1314450" lvl="2" indent="-341313">
              <a:lnSpc>
                <a:spcPct val="90000"/>
              </a:lnSpc>
              <a:buFont typeface="Arial" pitchFamily="34" charset="0"/>
              <a:buChar char="•"/>
              <a:defRPr/>
            </a:pPr>
            <a:r>
              <a:rPr lang="en-US" sz="2400" dirty="0" smtClean="0">
                <a:solidFill>
                  <a:schemeClr val="accent4">
                    <a:lumMod val="85000"/>
                    <a:lumOff val="15000"/>
                  </a:schemeClr>
                </a:solidFill>
              </a:rPr>
              <a:t>transportation engineers don’t understand health data.</a:t>
            </a:r>
          </a:p>
          <a:p>
            <a:pPr marL="1314450" lvl="2" indent="-341313">
              <a:lnSpc>
                <a:spcPct val="90000"/>
              </a:lnSpc>
              <a:buFont typeface="Arial" pitchFamily="34" charset="0"/>
              <a:buChar char="•"/>
              <a:defRPr/>
            </a:pPr>
            <a:r>
              <a:rPr lang="en-US" sz="2400" dirty="0" smtClean="0">
                <a:solidFill>
                  <a:schemeClr val="accent4">
                    <a:lumMod val="85000"/>
                    <a:lumOff val="15000"/>
                  </a:schemeClr>
                </a:solidFill>
              </a:rPr>
              <a:t>public health professionals don’t understand the constraints and limitations of the planning process</a:t>
            </a:r>
          </a:p>
          <a:p>
            <a:pPr marL="914400" lvl="1" indent="-514350">
              <a:spcBef>
                <a:spcPts val="0"/>
              </a:spcBef>
              <a:buFont typeface="Wingdings" pitchFamily="2" charset="2"/>
              <a:buChar char="Ø"/>
              <a:defRPr/>
            </a:pPr>
            <a:endParaRPr lang="en-US" sz="600" i="1" dirty="0" smtClean="0">
              <a:solidFill>
                <a:schemeClr val="accent4">
                  <a:lumMod val="85000"/>
                  <a:lumOff val="15000"/>
                </a:schemeClr>
              </a:solidFill>
            </a:endParaRPr>
          </a:p>
          <a:p>
            <a:pPr marL="914400" lvl="1" indent="-514350">
              <a:spcBef>
                <a:spcPts val="0"/>
              </a:spcBef>
              <a:buFont typeface="Wingdings" pitchFamily="2" charset="2"/>
              <a:buChar char="Ø"/>
              <a:defRPr/>
            </a:pPr>
            <a:r>
              <a:rPr lang="en-US" sz="2800" i="1" dirty="0" smtClean="0">
                <a:solidFill>
                  <a:schemeClr val="accent4">
                    <a:lumMod val="85000"/>
                    <a:lumOff val="15000"/>
                  </a:schemeClr>
                </a:solidFill>
              </a:rPr>
              <a:t>Few routine/formalized requirements</a:t>
            </a:r>
          </a:p>
          <a:p>
            <a:pPr marL="914400" lvl="1" indent="-514350">
              <a:spcBef>
                <a:spcPts val="0"/>
              </a:spcBef>
              <a:buFont typeface="Wingdings" pitchFamily="2" charset="2"/>
              <a:buChar char="Ø"/>
              <a:defRPr/>
            </a:pPr>
            <a:endParaRPr lang="en-US" sz="600" i="1" dirty="0" smtClean="0">
              <a:solidFill>
                <a:schemeClr val="accent4">
                  <a:lumMod val="85000"/>
                  <a:lumOff val="15000"/>
                </a:schemeClr>
              </a:solidFill>
            </a:endParaRPr>
          </a:p>
          <a:p>
            <a:pPr marL="914400" lvl="1" indent="-514350">
              <a:spcBef>
                <a:spcPts val="0"/>
              </a:spcBef>
              <a:buFont typeface="Wingdings" pitchFamily="2" charset="2"/>
              <a:buChar char="Ø"/>
              <a:defRPr/>
            </a:pPr>
            <a:r>
              <a:rPr lang="en-US" sz="2800" i="1" dirty="0" smtClean="0">
                <a:solidFill>
                  <a:schemeClr val="accent4">
                    <a:lumMod val="85000"/>
                    <a:lumOff val="15000"/>
                  </a:schemeClr>
                </a:solidFill>
              </a:rPr>
              <a:t>No funding for new public health activities</a:t>
            </a:r>
            <a:endParaRPr lang="en-US" sz="2800" dirty="0" smtClean="0">
              <a:solidFill>
                <a:schemeClr val="accent4">
                  <a:lumMod val="85000"/>
                  <a:lumOff val="15000"/>
                </a:schemeClr>
              </a:solidFill>
            </a:endParaRPr>
          </a:p>
          <a:p>
            <a:pPr marL="914400" lvl="1" indent="-514350">
              <a:lnSpc>
                <a:spcPct val="90000"/>
              </a:lnSpc>
              <a:buFont typeface="Wingdings" pitchFamily="2" charset="2"/>
              <a:buChar char="Ø"/>
              <a:defRPr/>
            </a:pPr>
            <a:endParaRPr lang="en-US" sz="600" i="1" dirty="0" smtClean="0">
              <a:solidFill>
                <a:schemeClr val="accent4">
                  <a:lumMod val="85000"/>
                  <a:lumOff val="15000"/>
                </a:schemeClr>
              </a:solidFill>
            </a:endParaRPr>
          </a:p>
          <a:p>
            <a:pPr marL="914400" lvl="1" indent="-514350">
              <a:lnSpc>
                <a:spcPct val="90000"/>
              </a:lnSpc>
              <a:buFont typeface="Wingdings" pitchFamily="2" charset="2"/>
              <a:buChar char="Ø"/>
              <a:defRPr/>
            </a:pPr>
            <a:r>
              <a:rPr lang="en-US" sz="2800" i="1" dirty="0" smtClean="0">
                <a:solidFill>
                  <a:schemeClr val="accent4">
                    <a:lumMod val="85000"/>
                    <a:lumOff val="15000"/>
                  </a:schemeClr>
                </a:solidFill>
              </a:rPr>
              <a:t>Going out on a limb:</a:t>
            </a:r>
            <a:endParaRPr lang="en-US" sz="2400" i="1" dirty="0" smtClean="0">
              <a:solidFill>
                <a:schemeClr val="accent4">
                  <a:lumMod val="85000"/>
                  <a:lumOff val="15000"/>
                </a:schemeClr>
              </a:solidFill>
            </a:endParaRPr>
          </a:p>
          <a:p>
            <a:pPr marL="1314450" lvl="2" indent="-514350">
              <a:lnSpc>
                <a:spcPct val="90000"/>
              </a:lnSpc>
              <a:defRPr/>
            </a:pPr>
            <a:r>
              <a:rPr lang="en-US" sz="2400" i="1" dirty="0" smtClean="0">
                <a:solidFill>
                  <a:schemeClr val="accent4">
                    <a:lumMod val="85000"/>
                    <a:lumOff val="15000"/>
                  </a:schemeClr>
                </a:solidFill>
              </a:rPr>
              <a:t>	</a:t>
            </a:r>
            <a:r>
              <a:rPr lang="en-US" sz="2400" dirty="0" smtClean="0">
                <a:solidFill>
                  <a:schemeClr val="accent4">
                    <a:lumMod val="85000"/>
                    <a:lumOff val="15000"/>
                  </a:schemeClr>
                </a:solidFill>
              </a:rPr>
              <a:t>Public health is science-driven, and policy and planning are governed by many other considerations: economics, politics, technology, </a:t>
            </a:r>
            <a:r>
              <a:rPr lang="en-US" sz="2400" dirty="0" err="1" smtClean="0">
                <a:solidFill>
                  <a:schemeClr val="accent4">
                    <a:lumMod val="85000"/>
                    <a:lumOff val="15000"/>
                  </a:schemeClr>
                </a:solidFill>
              </a:rPr>
              <a:t>deadines</a:t>
            </a:r>
            <a:r>
              <a:rPr lang="en-US" sz="2400" dirty="0" smtClean="0">
                <a:solidFill>
                  <a:schemeClr val="accent4">
                    <a:lumMod val="85000"/>
                    <a:lumOff val="15000"/>
                  </a:schemeClr>
                </a:solidFill>
              </a:rPr>
              <a:t>, etc … </a:t>
            </a:r>
            <a:endParaRPr lang="en-US" sz="2800" dirty="0" smtClean="0">
              <a:solidFill>
                <a:schemeClr val="accent4">
                  <a:lumMod val="85000"/>
                  <a:lumOff val="15000"/>
                </a:schemeClr>
              </a:solidFill>
            </a:endParaRP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762000"/>
          </a:xfrm>
        </p:spPr>
        <p:txBody>
          <a:bodyPr/>
          <a:lstStyle/>
          <a:p>
            <a:pPr algn="l"/>
            <a:r>
              <a:rPr lang="en-US" b="1" dirty="0" smtClean="0">
                <a:latin typeface="Franklin Gothic Book" pitchFamily="34" charset="0"/>
              </a:rPr>
              <a:t>Subject Area</a:t>
            </a:r>
            <a:endParaRPr lang="en-US" b="1" dirty="0">
              <a:latin typeface="Franklin Gothic Book" pitchFamily="34" charset="0"/>
            </a:endParaRPr>
          </a:p>
        </p:txBody>
      </p:sp>
      <p:graphicFrame>
        <p:nvGraphicFramePr>
          <p:cNvPr id="5" name="Chart 4"/>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Arrow Connector 7"/>
          <p:cNvCxnSpPr/>
          <p:nvPr/>
        </p:nvCxnSpPr>
        <p:spPr>
          <a:xfrm rot="10800000" flipV="1">
            <a:off x="1905000" y="4953000"/>
            <a:ext cx="9144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0"/>
          </p:nvPr>
        </p:nvSpPr>
        <p:spPr/>
        <p:txBody>
          <a:bodyPr/>
          <a:lstStyle/>
          <a:p>
            <a:endParaRPr lang="en-US" smtClean="0"/>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dirty="0" smtClean="0"/>
              <a:t>Proposals from 43 States</a:t>
            </a:r>
            <a:endParaRPr lang="en-US" b="1" dirty="0"/>
          </a:p>
        </p:txBody>
      </p:sp>
      <p:graphicFrame>
        <p:nvGraphicFramePr>
          <p:cNvPr id="6" name="Chart 5"/>
          <p:cNvGraphicFramePr/>
          <p:nvPr/>
        </p:nvGraphicFramePr>
        <p:xfrm>
          <a:off x="304800" y="609600"/>
          <a:ext cx="8839200" cy="6629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924800" cy="609600"/>
          </a:xfrm>
        </p:spPr>
        <p:txBody>
          <a:bodyPr/>
          <a:lstStyle/>
          <a:p>
            <a:r>
              <a:rPr lang="en-US" b="1" dirty="0" smtClean="0">
                <a:solidFill>
                  <a:schemeClr val="accent1">
                    <a:lumMod val="50000"/>
                  </a:schemeClr>
                </a:solidFill>
                <a:effectLst>
                  <a:outerShdw blurRad="38100" dist="38100" dir="2700000" algn="tl">
                    <a:srgbClr val="000000">
                      <a:alpha val="43137"/>
                    </a:srgbClr>
                  </a:outerShdw>
                </a:effectLst>
              </a:rPr>
              <a:t>HIA: the stages from the standpoint of effective cross-</a:t>
            </a:r>
            <a:r>
              <a:rPr lang="en-US" b="1" dirty="0" err="1" smtClean="0">
                <a:solidFill>
                  <a:schemeClr val="accent1">
                    <a:lumMod val="50000"/>
                  </a:schemeClr>
                </a:solidFill>
                <a:effectLst>
                  <a:outerShdw blurRad="38100" dist="38100" dir="2700000" algn="tl">
                    <a:srgbClr val="000000">
                      <a:alpha val="43137"/>
                    </a:srgbClr>
                  </a:outerShdw>
                </a:effectLst>
              </a:rPr>
              <a:t>sectoral</a:t>
            </a:r>
            <a:r>
              <a:rPr lang="en-US" b="1" dirty="0" smtClean="0">
                <a:solidFill>
                  <a:schemeClr val="accent1">
                    <a:lumMod val="50000"/>
                  </a:schemeClr>
                </a:solidFill>
                <a:effectLst>
                  <a:outerShdw blurRad="38100" dist="38100" dir="2700000" algn="tl">
                    <a:srgbClr val="000000">
                      <a:alpha val="43137"/>
                    </a:srgbClr>
                  </a:outerShdw>
                </a:effectLst>
              </a:rPr>
              <a:t> engagement</a:t>
            </a:r>
            <a:endParaRPr lang="en-US" b="1" dirty="0">
              <a:solidFill>
                <a:schemeClr val="accent1">
                  <a:lumMod val="50000"/>
                </a:schemeClr>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nvPr>
        </p:nvGraphicFramePr>
        <p:xfrm>
          <a:off x="0" y="1524000"/>
          <a:ext cx="8991600" cy="5257800"/>
        </p:xfrm>
        <a:graphic>
          <a:graphicData uri="http://schemas.openxmlformats.org/drawingml/2006/table">
            <a:tbl>
              <a:tblPr firstRow="1" bandRow="1">
                <a:tableStyleId>{5C22544A-7EE6-4342-B048-85BDC9FD1C3A}</a:tableStyleId>
              </a:tblPr>
              <a:tblGrid>
                <a:gridCol w="2667000"/>
                <a:gridCol w="6324600"/>
              </a:tblGrid>
              <a:tr h="505838">
                <a:tc>
                  <a:txBody>
                    <a:bodyPr/>
                    <a:lstStyle/>
                    <a:p>
                      <a:pPr algn="ctr"/>
                      <a:r>
                        <a:rPr lang="en-US" sz="2400" b="1" i="1" dirty="0" smtClean="0">
                          <a:solidFill>
                            <a:schemeClr val="tx1">
                              <a:lumMod val="85000"/>
                              <a:lumOff val="15000"/>
                            </a:schemeClr>
                          </a:solidFill>
                        </a:rPr>
                        <a:t>HIA Stage</a:t>
                      </a:r>
                      <a:endParaRPr lang="en-US" sz="2400" b="1" i="1" dirty="0">
                        <a:solidFill>
                          <a:schemeClr val="tx1">
                            <a:lumMod val="85000"/>
                            <a:lumOff val="15000"/>
                          </a:schemeClr>
                        </a:solidFill>
                      </a:endParaRPr>
                    </a:p>
                  </a:txBody>
                  <a:tcPr/>
                </a:tc>
                <a:tc>
                  <a:txBody>
                    <a:bodyPr/>
                    <a:lstStyle/>
                    <a:p>
                      <a:pPr algn="ctr"/>
                      <a:r>
                        <a:rPr lang="en-US" sz="2400" b="1" i="1" dirty="0" err="1" smtClean="0">
                          <a:solidFill>
                            <a:schemeClr val="tx1">
                              <a:lumMod val="85000"/>
                              <a:lumOff val="15000"/>
                            </a:schemeClr>
                          </a:solidFill>
                        </a:rPr>
                        <a:t>Eg</a:t>
                      </a:r>
                      <a:r>
                        <a:rPr lang="en-US" sz="2400" b="1" i="1" dirty="0" smtClean="0">
                          <a:solidFill>
                            <a:schemeClr val="tx1">
                              <a:lumMod val="85000"/>
                              <a:lumOff val="15000"/>
                            </a:schemeClr>
                          </a:solidFill>
                        </a:rPr>
                        <a:t>. of cross-</a:t>
                      </a:r>
                      <a:r>
                        <a:rPr lang="en-US" sz="2400" b="1" i="1" dirty="0" err="1" smtClean="0">
                          <a:solidFill>
                            <a:schemeClr val="tx1">
                              <a:lumMod val="85000"/>
                              <a:lumOff val="15000"/>
                            </a:schemeClr>
                          </a:solidFill>
                        </a:rPr>
                        <a:t>sectoral</a:t>
                      </a:r>
                      <a:r>
                        <a:rPr lang="en-US" sz="2400" b="1" i="1" baseline="0" dirty="0" smtClean="0">
                          <a:solidFill>
                            <a:schemeClr val="tx1">
                              <a:lumMod val="85000"/>
                              <a:lumOff val="15000"/>
                            </a:schemeClr>
                          </a:solidFill>
                        </a:rPr>
                        <a:t> strategy</a:t>
                      </a:r>
                      <a:endParaRPr lang="en-US" sz="2400" b="1" i="1" dirty="0">
                        <a:solidFill>
                          <a:schemeClr val="tx1">
                            <a:lumMod val="85000"/>
                            <a:lumOff val="15000"/>
                          </a:schemeClr>
                        </a:solidFill>
                      </a:endParaRPr>
                    </a:p>
                  </a:txBody>
                  <a:tcPr/>
                </a:tc>
              </a:tr>
              <a:tr h="484761">
                <a:tc>
                  <a:txBody>
                    <a:bodyPr/>
                    <a:lstStyle/>
                    <a:p>
                      <a:r>
                        <a:rPr lang="en-US" sz="2200" dirty="0" smtClean="0">
                          <a:solidFill>
                            <a:schemeClr val="tx1">
                              <a:lumMod val="85000"/>
                              <a:lumOff val="15000"/>
                            </a:schemeClr>
                          </a:solidFill>
                        </a:rPr>
                        <a:t>Screening</a:t>
                      </a:r>
                      <a:endParaRPr lang="en-US" sz="2200" dirty="0">
                        <a:solidFill>
                          <a:schemeClr val="tx1">
                            <a:lumMod val="85000"/>
                            <a:lumOff val="15000"/>
                          </a:schemeClr>
                        </a:solidFill>
                      </a:endParaRPr>
                    </a:p>
                  </a:txBody>
                  <a:tcPr/>
                </a:tc>
                <a:tc>
                  <a:txBody>
                    <a:bodyPr/>
                    <a:lstStyle/>
                    <a:p>
                      <a:r>
                        <a:rPr lang="en-US" sz="2200" dirty="0" smtClean="0">
                          <a:solidFill>
                            <a:schemeClr val="tx1">
                              <a:lumMod val="85000"/>
                              <a:lumOff val="15000"/>
                            </a:schemeClr>
                          </a:solidFill>
                        </a:rPr>
                        <a:t>Early discussion of HIA, HIA training for all stakeholders</a:t>
                      </a:r>
                      <a:endParaRPr lang="en-US" sz="2200" dirty="0">
                        <a:solidFill>
                          <a:schemeClr val="tx1">
                            <a:lumMod val="85000"/>
                            <a:lumOff val="15000"/>
                          </a:schemeClr>
                        </a:solidFill>
                      </a:endParaRPr>
                    </a:p>
                  </a:txBody>
                  <a:tcPr/>
                </a:tc>
              </a:tr>
              <a:tr h="865762">
                <a:tc>
                  <a:txBody>
                    <a:bodyPr/>
                    <a:lstStyle/>
                    <a:p>
                      <a:r>
                        <a:rPr lang="en-US" sz="2200" dirty="0" smtClean="0">
                          <a:solidFill>
                            <a:schemeClr val="tx1">
                              <a:lumMod val="85000"/>
                              <a:lumOff val="15000"/>
                            </a:schemeClr>
                          </a:solidFill>
                        </a:rPr>
                        <a:t>Scoping</a:t>
                      </a:r>
                      <a:endParaRPr lang="en-US" sz="2200" dirty="0">
                        <a:solidFill>
                          <a:schemeClr val="tx1">
                            <a:lumMod val="85000"/>
                            <a:lumOff val="15000"/>
                          </a:schemeClr>
                        </a:solidFill>
                      </a:endParaRPr>
                    </a:p>
                  </a:txBody>
                  <a:tcPr/>
                </a:tc>
                <a:tc>
                  <a:txBody>
                    <a:bodyPr/>
                    <a:lstStyle/>
                    <a:p>
                      <a:r>
                        <a:rPr lang="en-US" sz="2200" dirty="0" smtClean="0">
                          <a:solidFill>
                            <a:schemeClr val="tx1">
                              <a:lumMod val="85000"/>
                              <a:lumOff val="15000"/>
                            </a:schemeClr>
                          </a:solidFill>
                        </a:rPr>
                        <a:t>What are policymaker’s constraints, concerns, practical limitations?</a:t>
                      </a:r>
                      <a:endParaRPr lang="en-US" sz="2200" dirty="0">
                        <a:solidFill>
                          <a:schemeClr val="tx1">
                            <a:lumMod val="85000"/>
                            <a:lumOff val="15000"/>
                          </a:schemeClr>
                        </a:solidFill>
                      </a:endParaRPr>
                    </a:p>
                  </a:txBody>
                  <a:tcPr/>
                </a:tc>
              </a:tr>
              <a:tr h="793453">
                <a:tc>
                  <a:txBody>
                    <a:bodyPr/>
                    <a:lstStyle/>
                    <a:p>
                      <a:r>
                        <a:rPr lang="en-US" sz="2200" dirty="0" smtClean="0">
                          <a:solidFill>
                            <a:schemeClr val="tx1">
                              <a:lumMod val="85000"/>
                              <a:lumOff val="15000"/>
                            </a:schemeClr>
                          </a:solidFill>
                        </a:rPr>
                        <a:t>Assessment</a:t>
                      </a:r>
                      <a:endParaRPr lang="en-US" sz="2200" dirty="0">
                        <a:solidFill>
                          <a:schemeClr val="tx1">
                            <a:lumMod val="85000"/>
                            <a:lumOff val="15000"/>
                          </a:schemeClr>
                        </a:solidFill>
                      </a:endParaRPr>
                    </a:p>
                  </a:txBody>
                  <a:tcPr/>
                </a:tc>
                <a:tc>
                  <a:txBody>
                    <a:bodyPr/>
                    <a:lstStyle/>
                    <a:p>
                      <a:r>
                        <a:rPr lang="en-US" sz="2200" dirty="0" smtClean="0">
                          <a:solidFill>
                            <a:schemeClr val="tx1">
                              <a:lumMod val="85000"/>
                              <a:lumOff val="15000"/>
                            </a:schemeClr>
                          </a:solidFill>
                        </a:rPr>
                        <a:t>What information do other sectors bring?</a:t>
                      </a:r>
                      <a:r>
                        <a:rPr lang="en-US" sz="2200" baseline="0" dirty="0" smtClean="0">
                          <a:solidFill>
                            <a:schemeClr val="tx1">
                              <a:lumMod val="85000"/>
                              <a:lumOff val="15000"/>
                            </a:schemeClr>
                          </a:solidFill>
                        </a:rPr>
                        <a:t> AQ? Traffic models? Do they understand our data?</a:t>
                      </a:r>
                      <a:endParaRPr lang="en-US" sz="2200" dirty="0">
                        <a:solidFill>
                          <a:schemeClr val="tx1">
                            <a:lumMod val="85000"/>
                            <a:lumOff val="15000"/>
                          </a:schemeClr>
                        </a:solidFill>
                      </a:endParaRPr>
                    </a:p>
                  </a:txBody>
                  <a:tcPr/>
                </a:tc>
              </a:tr>
              <a:tr h="806747">
                <a:tc>
                  <a:txBody>
                    <a:bodyPr/>
                    <a:lstStyle/>
                    <a:p>
                      <a:r>
                        <a:rPr lang="en-US" sz="2200" dirty="0" smtClean="0">
                          <a:solidFill>
                            <a:schemeClr val="tx1">
                              <a:lumMod val="85000"/>
                              <a:lumOff val="15000"/>
                            </a:schemeClr>
                          </a:solidFill>
                        </a:rPr>
                        <a:t>Reporting</a:t>
                      </a:r>
                      <a:endParaRPr lang="en-US" sz="2200" dirty="0">
                        <a:solidFill>
                          <a:schemeClr val="tx1">
                            <a:lumMod val="85000"/>
                            <a:lumOff val="15000"/>
                          </a:schemeClr>
                        </a:solidFill>
                      </a:endParaRPr>
                    </a:p>
                  </a:txBody>
                  <a:tcPr/>
                </a:tc>
                <a:tc>
                  <a:txBody>
                    <a:bodyPr/>
                    <a:lstStyle/>
                    <a:p>
                      <a:r>
                        <a:rPr lang="en-US" sz="2200" dirty="0" smtClean="0">
                          <a:solidFill>
                            <a:schemeClr val="tx1">
                              <a:lumMod val="85000"/>
                              <a:lumOff val="15000"/>
                            </a:schemeClr>
                          </a:solidFill>
                        </a:rPr>
                        <a:t>Peer review by other stakeholders, policymaker: honest efforts to address all concerns</a:t>
                      </a:r>
                      <a:endParaRPr lang="en-US" sz="2200" dirty="0">
                        <a:solidFill>
                          <a:schemeClr val="tx1">
                            <a:lumMod val="85000"/>
                            <a:lumOff val="15000"/>
                          </a:schemeClr>
                        </a:solidFill>
                      </a:endParaRPr>
                    </a:p>
                  </a:txBody>
                  <a:tcPr/>
                </a:tc>
              </a:tr>
              <a:tr h="505838">
                <a:tc>
                  <a:txBody>
                    <a:bodyPr/>
                    <a:lstStyle/>
                    <a:p>
                      <a:r>
                        <a:rPr lang="en-US" sz="2200" dirty="0" smtClean="0">
                          <a:solidFill>
                            <a:schemeClr val="tx1">
                              <a:lumMod val="85000"/>
                              <a:lumOff val="15000"/>
                            </a:schemeClr>
                          </a:solidFill>
                        </a:rPr>
                        <a:t>Recommendations</a:t>
                      </a:r>
                      <a:endParaRPr lang="en-US" sz="2200" dirty="0">
                        <a:solidFill>
                          <a:schemeClr val="tx1">
                            <a:lumMod val="85000"/>
                            <a:lumOff val="15000"/>
                          </a:schemeClr>
                        </a:solidFill>
                      </a:endParaRPr>
                    </a:p>
                  </a:txBody>
                  <a:tcPr/>
                </a:tc>
                <a:tc>
                  <a:txBody>
                    <a:bodyPr/>
                    <a:lstStyle/>
                    <a:p>
                      <a:r>
                        <a:rPr lang="en-US" sz="2200" dirty="0" smtClean="0">
                          <a:solidFill>
                            <a:schemeClr val="tx1">
                              <a:lumMod val="85000"/>
                              <a:lumOff val="15000"/>
                            </a:schemeClr>
                          </a:solidFill>
                        </a:rPr>
                        <a:t>What can policymaker do, practically?  Why are some options more or less viable</a:t>
                      </a:r>
                      <a:endParaRPr lang="en-US" sz="2200" dirty="0">
                        <a:solidFill>
                          <a:schemeClr val="tx1">
                            <a:lumMod val="85000"/>
                            <a:lumOff val="15000"/>
                          </a:schemeClr>
                        </a:solidFill>
                      </a:endParaRPr>
                    </a:p>
                  </a:txBody>
                  <a:tcPr/>
                </a:tc>
              </a:tr>
              <a:tr h="505838">
                <a:tc>
                  <a:txBody>
                    <a:bodyPr/>
                    <a:lstStyle/>
                    <a:p>
                      <a:r>
                        <a:rPr lang="en-US" sz="2200" dirty="0" smtClean="0">
                          <a:solidFill>
                            <a:schemeClr val="tx1">
                              <a:lumMod val="85000"/>
                              <a:lumOff val="15000"/>
                            </a:schemeClr>
                          </a:solidFill>
                        </a:rPr>
                        <a:t>Monitoring and Evaluation</a:t>
                      </a:r>
                      <a:endParaRPr lang="en-US" sz="2200" dirty="0">
                        <a:solidFill>
                          <a:schemeClr val="tx1">
                            <a:lumMod val="85000"/>
                            <a:lumOff val="15000"/>
                          </a:schemeClr>
                        </a:solidFill>
                      </a:endParaRPr>
                    </a:p>
                  </a:txBody>
                  <a:tcPr/>
                </a:tc>
                <a:tc>
                  <a:txBody>
                    <a:bodyPr/>
                    <a:lstStyle/>
                    <a:p>
                      <a:r>
                        <a:rPr lang="en-US" sz="2200" dirty="0" smtClean="0">
                          <a:solidFill>
                            <a:schemeClr val="tx1">
                              <a:lumMod val="85000"/>
                              <a:lumOff val="15000"/>
                            </a:schemeClr>
                          </a:solidFill>
                        </a:rPr>
                        <a:t>Can policy</a:t>
                      </a:r>
                      <a:r>
                        <a:rPr lang="en-US" sz="2200" baseline="0" dirty="0" smtClean="0">
                          <a:solidFill>
                            <a:schemeClr val="tx1">
                              <a:lumMod val="85000"/>
                              <a:lumOff val="15000"/>
                            </a:schemeClr>
                          </a:solidFill>
                        </a:rPr>
                        <a:t> maker require monitoring? Are there funding streams from outside public health?</a:t>
                      </a:r>
                      <a:endParaRPr lang="en-US" sz="2200" dirty="0">
                        <a:solidFill>
                          <a:schemeClr val="tx1">
                            <a:lumMod val="85000"/>
                            <a:lumOff val="15000"/>
                          </a:schemeClr>
                        </a:solidFill>
                      </a:endParaRPr>
                    </a:p>
                  </a:txBody>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F73CF842-7794-489B-8F9C-E1DFE1FB6629}" type="slidenum">
              <a:rPr lang="en-US" smtClean="0"/>
              <a:pPr/>
              <a:t>43</a:t>
            </a:fld>
            <a:endParaRPr lang="en-US"/>
          </a:p>
        </p:txBody>
      </p:sp>
      <p:sp>
        <p:nvSpPr>
          <p:cNvPr id="3" name="TextBox 2"/>
          <p:cNvSpPr txBox="1"/>
          <p:nvPr/>
        </p:nvSpPr>
        <p:spPr>
          <a:xfrm>
            <a:off x="381000" y="381000"/>
            <a:ext cx="7696200" cy="3539430"/>
          </a:xfrm>
          <a:prstGeom prst="rect">
            <a:avLst/>
          </a:prstGeom>
          <a:noFill/>
        </p:spPr>
        <p:txBody>
          <a:bodyPr wrap="square" rtlCol="0">
            <a:spAutoFit/>
          </a:bodyPr>
          <a:lstStyle/>
          <a:p>
            <a:r>
              <a:rPr lang="en-US" b="1" dirty="0" smtClean="0"/>
              <a:t>Northeast NPR-A Example:   </a:t>
            </a:r>
            <a:r>
              <a:rPr lang="en-US" dirty="0" smtClean="0"/>
              <a:t>hunting and diabetes</a:t>
            </a:r>
          </a:p>
          <a:p>
            <a:endParaRPr lang="en-US" dirty="0" smtClean="0"/>
          </a:p>
          <a:p>
            <a:r>
              <a:rPr lang="en-US" u="sng" dirty="0" smtClean="0"/>
              <a:t>Baseline</a:t>
            </a:r>
            <a:r>
              <a:rPr lang="en-US" dirty="0" smtClean="0"/>
              <a:t>:</a:t>
            </a:r>
          </a:p>
          <a:p>
            <a:pPr marL="290513" indent="-290513">
              <a:buFont typeface="Arial" pitchFamily="34" charset="0"/>
              <a:buChar char="•"/>
            </a:pPr>
            <a:r>
              <a:rPr lang="en-US" dirty="0" smtClean="0"/>
              <a:t>Type 2 diabetes prevalence low: ~2.5%</a:t>
            </a:r>
          </a:p>
          <a:p>
            <a:pPr marL="290513" indent="-290513">
              <a:buFont typeface="Arial" pitchFamily="34" charset="0"/>
              <a:buChar char="•"/>
            </a:pPr>
            <a:r>
              <a:rPr lang="en-US" dirty="0" smtClean="0"/>
              <a:t>Diet: ~50% “wild foods” – caribou, salmon, marine mammals</a:t>
            </a:r>
          </a:p>
          <a:p>
            <a:pPr marL="290513" indent="-290513"/>
            <a:endParaRPr lang="en-US" sz="300" dirty="0" smtClean="0"/>
          </a:p>
          <a:p>
            <a:pPr marL="290513" indent="-290513"/>
            <a:r>
              <a:rPr lang="en-US" u="sng" dirty="0" smtClean="0"/>
              <a:t>Impact Assessment</a:t>
            </a:r>
            <a:r>
              <a:rPr lang="en-US" dirty="0" smtClean="0"/>
              <a:t>:</a:t>
            </a:r>
            <a:endParaRPr lang="en-US" u="sng" dirty="0" smtClean="0"/>
          </a:p>
          <a:p>
            <a:endParaRPr lang="en-US" dirty="0" smtClean="0"/>
          </a:p>
          <a:p>
            <a:endParaRPr lang="en-US" dirty="0"/>
          </a:p>
        </p:txBody>
      </p:sp>
      <p:sp>
        <p:nvSpPr>
          <p:cNvPr id="4" name="TextBox 3"/>
          <p:cNvSpPr txBox="1"/>
          <p:nvPr/>
        </p:nvSpPr>
        <p:spPr>
          <a:xfrm>
            <a:off x="228600" y="3048000"/>
            <a:ext cx="1600200" cy="461665"/>
          </a:xfrm>
          <a:prstGeom prst="rect">
            <a:avLst/>
          </a:prstGeom>
          <a:noFill/>
          <a:ln>
            <a:solidFill>
              <a:schemeClr val="accent1"/>
            </a:solidFill>
          </a:ln>
        </p:spPr>
        <p:txBody>
          <a:bodyPr wrap="square" rtlCol="0">
            <a:spAutoFit/>
          </a:bodyPr>
          <a:lstStyle/>
          <a:p>
            <a:r>
              <a:rPr lang="en-US" dirty="0" smtClean="0"/>
              <a:t>Pipelines</a:t>
            </a:r>
            <a:endParaRPr lang="en-US" dirty="0"/>
          </a:p>
        </p:txBody>
      </p:sp>
      <p:sp>
        <p:nvSpPr>
          <p:cNvPr id="5" name="TextBox 4"/>
          <p:cNvSpPr txBox="1"/>
          <p:nvPr/>
        </p:nvSpPr>
        <p:spPr>
          <a:xfrm>
            <a:off x="228600" y="4572000"/>
            <a:ext cx="1524000" cy="461665"/>
          </a:xfrm>
          <a:prstGeom prst="rect">
            <a:avLst/>
          </a:prstGeom>
          <a:noFill/>
          <a:ln>
            <a:solidFill>
              <a:schemeClr val="accent1"/>
            </a:solidFill>
          </a:ln>
        </p:spPr>
        <p:txBody>
          <a:bodyPr wrap="square" rtlCol="0">
            <a:spAutoFit/>
          </a:bodyPr>
          <a:lstStyle/>
          <a:p>
            <a:r>
              <a:rPr lang="en-US" dirty="0" smtClean="0"/>
              <a:t>Revenue</a:t>
            </a:r>
            <a:endParaRPr lang="en-US" dirty="0"/>
          </a:p>
        </p:txBody>
      </p:sp>
      <p:sp>
        <p:nvSpPr>
          <p:cNvPr id="6" name="TextBox 5"/>
          <p:cNvSpPr txBox="1"/>
          <p:nvPr/>
        </p:nvSpPr>
        <p:spPr>
          <a:xfrm>
            <a:off x="228600" y="3581400"/>
            <a:ext cx="1600200" cy="461665"/>
          </a:xfrm>
          <a:prstGeom prst="rect">
            <a:avLst/>
          </a:prstGeom>
          <a:noFill/>
          <a:ln>
            <a:solidFill>
              <a:schemeClr val="accent1"/>
            </a:solidFill>
          </a:ln>
        </p:spPr>
        <p:txBody>
          <a:bodyPr wrap="square" rtlCol="0">
            <a:spAutoFit/>
          </a:bodyPr>
          <a:lstStyle/>
          <a:p>
            <a:r>
              <a:rPr lang="en-US" dirty="0" smtClean="0"/>
              <a:t>“Seismic”</a:t>
            </a:r>
            <a:endParaRPr lang="en-US" dirty="0"/>
          </a:p>
        </p:txBody>
      </p:sp>
      <p:sp>
        <p:nvSpPr>
          <p:cNvPr id="7" name="TextBox 6"/>
          <p:cNvSpPr txBox="1"/>
          <p:nvPr/>
        </p:nvSpPr>
        <p:spPr>
          <a:xfrm>
            <a:off x="2667000" y="3048000"/>
            <a:ext cx="2743200" cy="830997"/>
          </a:xfrm>
          <a:prstGeom prst="rect">
            <a:avLst/>
          </a:prstGeom>
          <a:noFill/>
          <a:ln>
            <a:solidFill>
              <a:schemeClr val="accent1"/>
            </a:solidFill>
          </a:ln>
        </p:spPr>
        <p:txBody>
          <a:bodyPr wrap="square" rtlCol="0">
            <a:spAutoFit/>
          </a:bodyPr>
          <a:lstStyle/>
          <a:p>
            <a:r>
              <a:rPr lang="en-US" dirty="0" smtClean="0"/>
              <a:t>Displace caribou farther from village</a:t>
            </a:r>
            <a:endParaRPr lang="en-US" dirty="0"/>
          </a:p>
        </p:txBody>
      </p:sp>
      <p:sp>
        <p:nvSpPr>
          <p:cNvPr id="8" name="TextBox 7"/>
          <p:cNvSpPr txBox="1"/>
          <p:nvPr/>
        </p:nvSpPr>
        <p:spPr>
          <a:xfrm>
            <a:off x="2667000" y="4038600"/>
            <a:ext cx="2819400" cy="830997"/>
          </a:xfrm>
          <a:prstGeom prst="rect">
            <a:avLst/>
          </a:prstGeom>
          <a:noFill/>
          <a:ln>
            <a:solidFill>
              <a:schemeClr val="accent1"/>
            </a:solidFill>
          </a:ln>
        </p:spPr>
        <p:txBody>
          <a:bodyPr wrap="square" rtlCol="0">
            <a:spAutoFit/>
          </a:bodyPr>
          <a:lstStyle/>
          <a:p>
            <a:r>
              <a:rPr lang="en-US" dirty="0" smtClean="0"/>
              <a:t>Fuel &amp; equipment for hunting</a:t>
            </a:r>
            <a:endParaRPr lang="en-US" dirty="0"/>
          </a:p>
        </p:txBody>
      </p:sp>
      <p:sp>
        <p:nvSpPr>
          <p:cNvPr id="9" name="TextBox 8"/>
          <p:cNvSpPr txBox="1"/>
          <p:nvPr/>
        </p:nvSpPr>
        <p:spPr>
          <a:xfrm>
            <a:off x="5791200" y="3352800"/>
            <a:ext cx="1371600" cy="830997"/>
          </a:xfrm>
          <a:prstGeom prst="rect">
            <a:avLst/>
          </a:prstGeom>
          <a:noFill/>
          <a:ln>
            <a:solidFill>
              <a:schemeClr val="accent1"/>
            </a:solidFill>
          </a:ln>
        </p:spPr>
        <p:txBody>
          <a:bodyPr wrap="square" rtlCol="0">
            <a:spAutoFit/>
          </a:bodyPr>
          <a:lstStyle/>
          <a:p>
            <a:r>
              <a:rPr lang="en-US" dirty="0" smtClean="0"/>
              <a:t>Dietary Change</a:t>
            </a:r>
            <a:endParaRPr lang="en-US" dirty="0"/>
          </a:p>
        </p:txBody>
      </p:sp>
      <p:sp>
        <p:nvSpPr>
          <p:cNvPr id="10" name="TextBox 9"/>
          <p:cNvSpPr txBox="1"/>
          <p:nvPr/>
        </p:nvSpPr>
        <p:spPr>
          <a:xfrm>
            <a:off x="7543800" y="3352800"/>
            <a:ext cx="1447800" cy="830997"/>
          </a:xfrm>
          <a:prstGeom prst="rect">
            <a:avLst/>
          </a:prstGeom>
          <a:noFill/>
          <a:ln>
            <a:solidFill>
              <a:schemeClr val="accent1"/>
            </a:solidFill>
          </a:ln>
        </p:spPr>
        <p:txBody>
          <a:bodyPr wrap="square" rtlCol="0">
            <a:spAutoFit/>
          </a:bodyPr>
          <a:lstStyle/>
          <a:p>
            <a:r>
              <a:rPr lang="en-US" dirty="0" smtClean="0"/>
              <a:t>Diabetes Risk</a:t>
            </a:r>
            <a:endParaRPr lang="en-US" dirty="0"/>
          </a:p>
        </p:txBody>
      </p:sp>
      <p:cxnSp>
        <p:nvCxnSpPr>
          <p:cNvPr id="12" name="Straight Arrow Connector 11"/>
          <p:cNvCxnSpPr>
            <a:stCxn id="4" idx="3"/>
          </p:cNvCxnSpPr>
          <p:nvPr/>
        </p:nvCxnSpPr>
        <p:spPr>
          <a:xfrm flipV="1">
            <a:off x="1828800" y="3276600"/>
            <a:ext cx="838200" cy="2233"/>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3"/>
          </p:cNvCxnSpPr>
          <p:nvPr/>
        </p:nvCxnSpPr>
        <p:spPr>
          <a:xfrm flipV="1">
            <a:off x="1828800" y="3733800"/>
            <a:ext cx="838200" cy="7843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3"/>
            <a:endCxn id="9" idx="1"/>
          </p:cNvCxnSpPr>
          <p:nvPr/>
        </p:nvCxnSpPr>
        <p:spPr>
          <a:xfrm>
            <a:off x="5410200" y="3463499"/>
            <a:ext cx="381000" cy="3048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162800" y="3657600"/>
            <a:ext cx="381000" cy="158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3"/>
            <a:endCxn id="8" idx="1"/>
          </p:cNvCxnSpPr>
          <p:nvPr/>
        </p:nvCxnSpPr>
        <p:spPr>
          <a:xfrm flipV="1">
            <a:off x="1752600" y="4454099"/>
            <a:ext cx="914400" cy="348734"/>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3"/>
          </p:cNvCxnSpPr>
          <p:nvPr/>
        </p:nvCxnSpPr>
        <p:spPr>
          <a:xfrm flipV="1">
            <a:off x="5486400" y="3962401"/>
            <a:ext cx="304800" cy="491698"/>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162800" y="3962400"/>
            <a:ext cx="381000" cy="1588"/>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09600" y="6096000"/>
            <a:ext cx="1905000" cy="457200"/>
          </a:xfrm>
          <a:prstGeom prst="rect">
            <a:avLst/>
          </a:prstGeom>
        </p:spPr>
        <p:txBody>
          <a:bodyPr/>
          <a:lstStyle/>
          <a:p>
            <a:pPr algn="ctr"/>
            <a:endParaRPr lang="en-US" dirty="0"/>
          </a:p>
        </p:txBody>
      </p:sp>
      <p:sp>
        <p:nvSpPr>
          <p:cNvPr id="350210" name="Rectangle 2"/>
          <p:cNvSpPr>
            <a:spLocks noGrp="1" noChangeArrowheads="1"/>
          </p:cNvSpPr>
          <p:nvPr>
            <p:ph type="title"/>
          </p:nvPr>
        </p:nvSpPr>
        <p:spPr>
          <a:xfrm>
            <a:off x="533400" y="228600"/>
            <a:ext cx="7924800" cy="609600"/>
          </a:xfrm>
        </p:spPr>
        <p:txBody>
          <a:bodyPr/>
          <a:lstStyle/>
          <a:p>
            <a:r>
              <a:rPr lang="en-US" sz="2800" b="1" dirty="0" smtClean="0">
                <a:solidFill>
                  <a:schemeClr val="accent1">
                    <a:lumMod val="50000"/>
                  </a:schemeClr>
                </a:solidFill>
                <a:effectLst>
                  <a:outerShdw blurRad="38100" dist="38100" dir="2700000" algn="tl">
                    <a:srgbClr val="000000">
                      <a:alpha val="43137"/>
                    </a:srgbClr>
                  </a:outerShdw>
                </a:effectLst>
              </a:rPr>
              <a:t>Important points to clarify in developing an HIA proposal</a:t>
            </a:r>
            <a:r>
              <a:rPr lang="en-US" sz="4000" dirty="0"/>
              <a:t/>
            </a:r>
            <a:br>
              <a:rPr lang="en-US" sz="4000" dirty="0"/>
            </a:br>
            <a:endParaRPr lang="en-US" sz="4000" b="1" dirty="0">
              <a:solidFill>
                <a:schemeClr val="accent1">
                  <a:lumMod val="50000"/>
                </a:schemeClr>
              </a:solidFill>
            </a:endParaRPr>
          </a:p>
        </p:txBody>
      </p:sp>
      <p:sp>
        <p:nvSpPr>
          <p:cNvPr id="350211" name="Rectangle 3"/>
          <p:cNvSpPr>
            <a:spLocks noGrp="1" noChangeArrowheads="1"/>
          </p:cNvSpPr>
          <p:nvPr>
            <p:ph type="body" idx="1"/>
          </p:nvPr>
        </p:nvSpPr>
        <p:spPr>
          <a:xfrm>
            <a:off x="228600" y="1524000"/>
            <a:ext cx="8686800" cy="3200400"/>
          </a:xfrm>
        </p:spPr>
        <p:txBody>
          <a:bodyPr/>
          <a:lstStyle/>
          <a:p>
            <a:pPr marL="231775" indent="-231775">
              <a:lnSpc>
                <a:spcPct val="80000"/>
              </a:lnSpc>
              <a:buFont typeface="Wingdings" pitchFamily="2" charset="2"/>
              <a:buAutoNum type="arabicPeriod"/>
            </a:pPr>
            <a:r>
              <a:rPr lang="en-US" sz="2400" i="1" dirty="0" smtClean="0"/>
              <a:t>Timing: </a:t>
            </a:r>
          </a:p>
          <a:p>
            <a:pPr marL="566738" indent="-231775">
              <a:lnSpc>
                <a:spcPct val="80000"/>
              </a:lnSpc>
              <a:buFont typeface="Arial" pitchFamily="34" charset="0"/>
              <a:buChar char="•"/>
            </a:pPr>
            <a:r>
              <a:rPr lang="en-US" sz="2300" dirty="0" smtClean="0"/>
              <a:t>HIA should be done early enough to inform design &amp; decision-making</a:t>
            </a:r>
          </a:p>
          <a:p>
            <a:pPr marL="566738" indent="-231775">
              <a:lnSpc>
                <a:spcPct val="80000"/>
              </a:lnSpc>
              <a:buFont typeface="Arial" pitchFamily="34" charset="0"/>
              <a:buChar char="•"/>
            </a:pPr>
            <a:r>
              <a:rPr lang="en-US" sz="2300" dirty="0" smtClean="0"/>
              <a:t>Developers may prefer to have health criteria available at the outset of their planning.</a:t>
            </a:r>
          </a:p>
          <a:p>
            <a:pPr marL="231775" indent="-231775">
              <a:lnSpc>
                <a:spcPct val="80000"/>
              </a:lnSpc>
            </a:pPr>
            <a:r>
              <a:rPr lang="en-US" sz="2400" i="1" dirty="0" smtClean="0"/>
              <a:t>2. Stakeholder engagement and participation (see next slide)</a:t>
            </a:r>
          </a:p>
          <a:p>
            <a:pPr marL="566738" indent="-231775">
              <a:lnSpc>
                <a:spcPct val="80000"/>
              </a:lnSpc>
              <a:buFont typeface="Arial" pitchFamily="34" charset="0"/>
              <a:buChar char="•"/>
            </a:pPr>
            <a:r>
              <a:rPr lang="en-US" sz="2300" dirty="0" smtClean="0"/>
              <a:t>Engaging stakeholders (project proponents, affected communities, and decision-makers) is essential</a:t>
            </a:r>
          </a:p>
          <a:p>
            <a:pPr marL="566738" indent="-231775">
              <a:lnSpc>
                <a:spcPct val="80000"/>
              </a:lnSpc>
              <a:buFont typeface="Arial" pitchFamily="34" charset="0"/>
              <a:buChar char="•"/>
            </a:pPr>
            <a:r>
              <a:rPr lang="en-US" sz="2300" dirty="0" smtClean="0"/>
              <a:t>Clear plan for how input will be solicited, and how the HIA will respond to input</a:t>
            </a:r>
          </a:p>
          <a:p>
            <a:pPr marL="231775" indent="-231775">
              <a:lnSpc>
                <a:spcPct val="80000"/>
              </a:lnSpc>
            </a:pPr>
            <a:r>
              <a:rPr lang="en-US" sz="2400" i="1" dirty="0" smtClean="0"/>
              <a:t>3. Recommendations: </a:t>
            </a:r>
            <a:r>
              <a:rPr lang="en-US" sz="2400" dirty="0" smtClean="0"/>
              <a:t>effective recommendations must take into consideration the political, regulatory, practical, and economic context, not only health concerns. </a:t>
            </a:r>
            <a:endParaRPr lang="en-US" sz="24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924800" cy="609600"/>
          </a:xfrm>
        </p:spPr>
        <p:txBody>
          <a:bodyPr/>
          <a:lstStyle/>
          <a:p>
            <a:pPr eaLnBrk="1" hangingPunct="1">
              <a:defRPr/>
            </a:pPr>
            <a:r>
              <a:rPr lang="en-US" sz="2800" b="1" dirty="0" smtClean="0">
                <a:solidFill>
                  <a:schemeClr val="accent1">
                    <a:lumMod val="50000"/>
                  </a:schemeClr>
                </a:solidFill>
                <a:effectLst>
                  <a:outerShdw blurRad="38100" dist="38100" dir="2700000" algn="tl">
                    <a:srgbClr val="000000">
                      <a:alpha val="43137"/>
                    </a:srgbClr>
                  </a:outerShdw>
                </a:effectLst>
                <a:cs typeface="+mj-cs"/>
              </a:rPr>
              <a:t>Health Impact Assessment</a:t>
            </a:r>
          </a:p>
        </p:txBody>
      </p:sp>
      <p:sp>
        <p:nvSpPr>
          <p:cNvPr id="3" name="Content Placeholder 2"/>
          <p:cNvSpPr>
            <a:spLocks noGrp="1"/>
          </p:cNvSpPr>
          <p:nvPr>
            <p:ph idx="1"/>
          </p:nvPr>
        </p:nvSpPr>
        <p:spPr>
          <a:xfrm>
            <a:off x="304800" y="1524000"/>
            <a:ext cx="8610600" cy="3657600"/>
          </a:xfrm>
        </p:spPr>
        <p:txBody>
          <a:bodyPr/>
          <a:lstStyle/>
          <a:p>
            <a:pPr marL="0" indent="0" eaLnBrk="1" hangingPunct="1">
              <a:defRPr/>
            </a:pPr>
            <a:r>
              <a:rPr lang="en-US" sz="2400" dirty="0" smtClean="0"/>
              <a:t>A combination of procedures, methods and tools that systematically judges the potential effects of a policy, </a:t>
            </a:r>
            <a:r>
              <a:rPr lang="en-US" sz="2400" dirty="0" err="1" smtClean="0"/>
              <a:t>programme</a:t>
            </a:r>
            <a:r>
              <a:rPr lang="en-US" sz="2400" dirty="0" smtClean="0"/>
              <a:t> or project on the health of a population and the distribution of those effects within the population. HIA identifies appropriate actions to manage those effects.</a:t>
            </a:r>
          </a:p>
          <a:p>
            <a:pPr eaLnBrk="1" hangingPunct="1">
              <a:defRPr/>
            </a:pPr>
            <a:r>
              <a:rPr lang="en-US" sz="2000" i="1" dirty="0" smtClean="0"/>
              <a:t>(IAIA 2006, adapted from world health organization, 1999)</a:t>
            </a:r>
          </a:p>
          <a:p>
            <a:pPr marL="0" indent="0" eaLnBrk="1" hangingPunct="1">
              <a:defRPr/>
            </a:pPr>
            <a:endParaRPr lang="en-US" sz="1200" dirty="0" smtClean="0">
              <a:cs typeface="+mn-cs"/>
            </a:endParaRPr>
          </a:p>
          <a:p>
            <a:pPr marL="0" indent="0" eaLnBrk="1" hangingPunct="1">
              <a:defRPr/>
            </a:pPr>
            <a:r>
              <a:rPr lang="en-US" sz="2400" dirty="0" smtClean="0"/>
              <a:t>A practical approach for collaborating with other sectors, translating public health research into predictions and reasonable recommendations that policy makers can use to ensure that new public decisions contribute to healthier communities. </a:t>
            </a:r>
          </a:p>
          <a:p>
            <a:pPr marL="0" indent="0" eaLnBrk="1" hangingPunct="1">
              <a:defRPr/>
            </a:pPr>
            <a:endParaRPr lang="en-US" sz="2400" dirty="0" smtClean="0">
              <a:cs typeface="+mn-cs"/>
            </a:endParaRPr>
          </a:p>
          <a:p>
            <a:pPr marL="0" indent="0" eaLnBrk="1" hangingPunct="1">
              <a:defRPr/>
            </a:pPr>
            <a:r>
              <a:rPr lang="en-US" sz="2400" dirty="0" smtClean="0">
                <a:cs typeface="+mn-cs"/>
              </a:rPr>
              <a:t/>
            </a:r>
            <a:br>
              <a:rPr lang="en-US" sz="2400" dirty="0" smtClean="0">
                <a:cs typeface="+mn-cs"/>
              </a:rPr>
            </a:br>
            <a:endParaRPr lang="en-US" sz="2400" dirty="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b="1" dirty="0" smtClean="0">
                <a:solidFill>
                  <a:schemeClr val="accent1">
                    <a:lumMod val="50000"/>
                  </a:schemeClr>
                </a:solidFill>
                <a:effectLst>
                  <a:outerShdw blurRad="38100" dist="38100" dir="2700000" algn="tl">
                    <a:srgbClr val="000000">
                      <a:alpha val="43137"/>
                    </a:srgbClr>
                  </a:outerShdw>
                </a:effectLst>
              </a:rPr>
              <a:t>The HIA Process</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endParaRPr lang="en-US" b="1" dirty="0" smtClean="0">
              <a:solidFill>
                <a:srgbClr val="FF0000"/>
              </a:solidFill>
              <a:effectLst>
                <a:outerShdw blurRad="38100" dist="38100" dir="2700000" algn="tl">
                  <a:srgbClr val="000000">
                    <a:alpha val="43137"/>
                  </a:srgbClr>
                </a:outerShdw>
              </a:effectLst>
            </a:endParaRPr>
          </a:p>
        </p:txBody>
      </p:sp>
      <p:sp>
        <p:nvSpPr>
          <p:cNvPr id="9219" name="Content Placeholder 2"/>
          <p:cNvSpPr>
            <a:spLocks noGrp="1"/>
          </p:cNvSpPr>
          <p:nvPr>
            <p:ph idx="1"/>
          </p:nvPr>
        </p:nvSpPr>
        <p:spPr>
          <a:xfrm>
            <a:off x="304800" y="1524000"/>
            <a:ext cx="8534400" cy="3733800"/>
          </a:xfrm>
        </p:spPr>
        <p:txBody>
          <a:bodyPr/>
          <a:lstStyle/>
          <a:p>
            <a:pPr marL="514350" indent="-514350">
              <a:buFont typeface="Arial" pitchFamily="34" charset="0"/>
              <a:buAutoNum type="arabicPeriod"/>
            </a:pPr>
            <a:r>
              <a:rPr lang="en-US" sz="2800" i="1" u="sng" dirty="0" smtClean="0"/>
              <a:t>Screening</a:t>
            </a:r>
            <a:r>
              <a:rPr lang="en-US" sz="2800" i="1" dirty="0" smtClean="0"/>
              <a:t> –</a:t>
            </a:r>
            <a:r>
              <a:rPr lang="en-US" sz="2800" dirty="0" smtClean="0"/>
              <a:t>is HIA feasible and likely to add value?</a:t>
            </a:r>
            <a:r>
              <a:rPr lang="en-US" sz="2800" i="1" dirty="0" smtClean="0"/>
              <a:t> </a:t>
            </a:r>
          </a:p>
          <a:p>
            <a:pPr marL="514350" indent="-514350">
              <a:buFont typeface="Arial" pitchFamily="34" charset="0"/>
              <a:buAutoNum type="arabicPeriod"/>
            </a:pPr>
            <a:r>
              <a:rPr lang="en-US" sz="2800" i="1" u="sng" dirty="0" smtClean="0"/>
              <a:t>Scoping</a:t>
            </a:r>
            <a:r>
              <a:rPr lang="en-US" sz="2800" i="1" dirty="0" smtClean="0"/>
              <a:t> – </a:t>
            </a:r>
            <a:r>
              <a:rPr lang="en-US" sz="2800" dirty="0" smtClean="0"/>
              <a:t>determine the important health effects, affected populations, available evidence, etc</a:t>
            </a:r>
            <a:endParaRPr lang="en-US" sz="2800" i="1" dirty="0" smtClean="0"/>
          </a:p>
          <a:p>
            <a:pPr marL="514350" indent="-514350">
              <a:buFont typeface="Arial" pitchFamily="34" charset="0"/>
              <a:buAutoNum type="arabicPeriod"/>
            </a:pPr>
            <a:r>
              <a:rPr lang="en-US" sz="2800" i="1" u="sng" dirty="0" smtClean="0"/>
              <a:t>Assessment</a:t>
            </a:r>
            <a:r>
              <a:rPr lang="en-US" sz="2800" dirty="0" smtClean="0"/>
              <a:t> – analyze baseline conditions and likely health effects (qualitative or quantitative)</a:t>
            </a:r>
            <a:endParaRPr lang="en-US" sz="2800" i="1" u="sng" dirty="0" smtClean="0"/>
          </a:p>
          <a:p>
            <a:pPr marL="514350" indent="-514350">
              <a:buFont typeface="Arial" pitchFamily="34" charset="0"/>
              <a:buAutoNum type="arabicPeriod"/>
            </a:pPr>
            <a:r>
              <a:rPr lang="en-US" sz="2800" i="1" u="sng" dirty="0" smtClean="0"/>
              <a:t>Recommendations, Implementation and Advocacy </a:t>
            </a:r>
          </a:p>
          <a:p>
            <a:pPr marL="514350" indent="-514350">
              <a:buFont typeface="Arial" pitchFamily="34" charset="0"/>
              <a:buAutoNum type="arabicPeriod"/>
            </a:pPr>
            <a:r>
              <a:rPr lang="en-US" sz="2800" i="1" u="sng" dirty="0" smtClean="0"/>
              <a:t>Reporting </a:t>
            </a:r>
            <a:r>
              <a:rPr lang="en-US" sz="2800" dirty="0" smtClean="0"/>
              <a:t>– disseminate the report to the public, stakeholders, solicit input</a:t>
            </a:r>
            <a:endParaRPr lang="en-US" sz="2800" i="1" u="sng" dirty="0" smtClean="0"/>
          </a:p>
          <a:p>
            <a:pPr marL="514350" indent="-514350">
              <a:buFont typeface="Arial" pitchFamily="34" charset="0"/>
              <a:buAutoNum type="arabicPeriod"/>
            </a:pPr>
            <a:r>
              <a:rPr lang="en-US" sz="2800" i="1" u="sng" dirty="0" smtClean="0"/>
              <a:t>Monitoring and Evaluation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50000"/>
                  </a:schemeClr>
                </a:solidFill>
                <a:effectLst>
                  <a:outerShdw blurRad="38100" dist="38100" dir="2700000" algn="tl">
                    <a:srgbClr val="000000">
                      <a:alpha val="43137"/>
                    </a:srgbClr>
                  </a:outerShdw>
                </a:effectLst>
              </a:rPr>
              <a:t>Analytical Approach</a:t>
            </a:r>
            <a:endParaRPr lang="en-US" b="1" dirty="0">
              <a:solidFill>
                <a:schemeClr val="accent1">
                  <a:lumMod val="50000"/>
                </a:schemeClr>
              </a:solidFill>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nvPr>
        </p:nvGraphicFramePr>
        <p:xfrm>
          <a:off x="-152400" y="1676400"/>
          <a:ext cx="9525000" cy="822960"/>
        </p:xfrm>
        <a:graphic>
          <a:graphicData uri="http://schemas.openxmlformats.org/drawingml/2006/table">
            <a:tbl>
              <a:tblPr firstRow="1" bandRow="1">
                <a:tableStyleId>{5C22544A-7EE6-4342-B048-85BDC9FD1C3A}</a:tableStyleId>
              </a:tblPr>
              <a:tblGrid>
                <a:gridCol w="3096926"/>
                <a:gridCol w="3096926"/>
                <a:gridCol w="3331148"/>
              </a:tblGrid>
              <a:tr h="370840">
                <a:tc>
                  <a:txBody>
                    <a:bodyPr/>
                    <a:lstStyle/>
                    <a:p>
                      <a:pPr algn="ctr"/>
                      <a:r>
                        <a:rPr lang="en-US" sz="2400" dirty="0" smtClean="0">
                          <a:solidFill>
                            <a:schemeClr val="tx1"/>
                          </a:solidFill>
                        </a:rPr>
                        <a:t>Proposed policy, project, program</a:t>
                      </a:r>
                      <a:endParaRPr lang="en-US" sz="24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lumMod val="75000"/>
                      </a:schemeClr>
                    </a:solidFill>
                  </a:tcPr>
                </a:tc>
                <a:tc>
                  <a:txBody>
                    <a:bodyPr/>
                    <a:lstStyle/>
                    <a:p>
                      <a:pPr algn="ctr"/>
                      <a:r>
                        <a:rPr lang="en-US" sz="2400" dirty="0" smtClean="0">
                          <a:solidFill>
                            <a:schemeClr val="tx1"/>
                          </a:solidFill>
                        </a:rPr>
                        <a:t>Determinants</a:t>
                      </a:r>
                      <a:r>
                        <a:rPr lang="en-US" sz="2400" baseline="0" dirty="0" smtClean="0">
                          <a:solidFill>
                            <a:schemeClr val="tx1"/>
                          </a:solidFill>
                        </a:rPr>
                        <a:t> of health</a:t>
                      </a:r>
                      <a:endParaRPr lang="en-US" sz="24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lumMod val="75000"/>
                      </a:schemeClr>
                    </a:solidFill>
                  </a:tcPr>
                </a:tc>
                <a:tc>
                  <a:txBody>
                    <a:bodyPr/>
                    <a:lstStyle/>
                    <a:p>
                      <a:pPr algn="ctr"/>
                      <a:r>
                        <a:rPr lang="en-US" sz="2400" dirty="0" smtClean="0">
                          <a:solidFill>
                            <a:schemeClr val="tx1"/>
                          </a:solidFill>
                        </a:rPr>
                        <a:t>Health</a:t>
                      </a:r>
                      <a:r>
                        <a:rPr lang="en-US" sz="2400" baseline="0" dirty="0" smtClean="0">
                          <a:solidFill>
                            <a:schemeClr val="tx1"/>
                          </a:solidFill>
                        </a:rPr>
                        <a:t> outcomes</a:t>
                      </a:r>
                      <a:endParaRPr lang="en-US" sz="2400" dirty="0">
                        <a:solidFill>
                          <a:schemeClr val="tx1"/>
                        </a:solidFill>
                      </a:endParaRPr>
                    </a:p>
                  </a:txBody>
                  <a:tcP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tr>
            </a:tbl>
          </a:graphicData>
        </a:graphic>
      </p:graphicFrame>
      <p:sp>
        <p:nvSpPr>
          <p:cNvPr id="6" name="Right Arrow 5"/>
          <p:cNvSpPr/>
          <p:nvPr/>
        </p:nvSpPr>
        <p:spPr bwMode="auto">
          <a:xfrm>
            <a:off x="2667000" y="1981200"/>
            <a:ext cx="609600" cy="228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 name="Right Arrow 6"/>
          <p:cNvSpPr/>
          <p:nvPr/>
        </p:nvSpPr>
        <p:spPr bwMode="auto">
          <a:xfrm>
            <a:off x="5715000" y="1981200"/>
            <a:ext cx="609600" cy="228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8" name="TextBox 7"/>
          <p:cNvSpPr txBox="1"/>
          <p:nvPr/>
        </p:nvSpPr>
        <p:spPr>
          <a:xfrm>
            <a:off x="228600" y="2514600"/>
            <a:ext cx="8458200" cy="3616375"/>
          </a:xfrm>
          <a:prstGeom prst="rect">
            <a:avLst/>
          </a:prstGeom>
          <a:noFill/>
        </p:spPr>
        <p:txBody>
          <a:bodyPr wrap="square" rtlCol="0">
            <a:spAutoFit/>
          </a:bodyPr>
          <a:lstStyle/>
          <a:p>
            <a:pPr marL="231775" indent="-231775">
              <a:buFont typeface="Arial" pitchFamily="34" charset="0"/>
              <a:buChar char="•"/>
            </a:pPr>
            <a:r>
              <a:rPr lang="en-US" dirty="0" smtClean="0"/>
              <a:t>Broad framework:  considers multiple determinants and dimensions of health </a:t>
            </a:r>
          </a:p>
          <a:p>
            <a:pPr marL="231775" indent="-231775">
              <a:buFont typeface="Arial" pitchFamily="34" charset="0"/>
              <a:buChar char="•"/>
            </a:pPr>
            <a:endParaRPr lang="en-US" sz="300" dirty="0" smtClean="0"/>
          </a:p>
          <a:p>
            <a:pPr marL="231775" indent="-231775">
              <a:buFont typeface="Arial" pitchFamily="34" charset="0"/>
              <a:buChar char="•"/>
            </a:pPr>
            <a:r>
              <a:rPr lang="en-US" dirty="0" smtClean="0"/>
              <a:t>Considers direct and indirect pathways</a:t>
            </a:r>
          </a:p>
          <a:p>
            <a:pPr marL="231775" indent="-231775">
              <a:buFont typeface="Arial" pitchFamily="34" charset="0"/>
              <a:buChar char="•"/>
            </a:pPr>
            <a:endParaRPr lang="en-US" sz="300" dirty="0" smtClean="0"/>
          </a:p>
          <a:p>
            <a:pPr marL="231775" indent="-231775">
              <a:buFont typeface="Arial" pitchFamily="34" charset="0"/>
              <a:buChar char="•"/>
            </a:pPr>
            <a:r>
              <a:rPr lang="en-US" dirty="0" smtClean="0"/>
              <a:t>Qualitative and quantitative methods common</a:t>
            </a:r>
          </a:p>
          <a:p>
            <a:pPr marL="231775" indent="-231775">
              <a:buFont typeface="Arial" pitchFamily="34" charset="0"/>
              <a:buChar char="•"/>
            </a:pPr>
            <a:endParaRPr lang="en-US" sz="300" dirty="0" smtClean="0"/>
          </a:p>
          <a:p>
            <a:pPr marL="231775" indent="-231775">
              <a:buFont typeface="Arial" pitchFamily="34" charset="0"/>
              <a:buChar char="•"/>
            </a:pPr>
            <a:r>
              <a:rPr lang="en-US" dirty="0" smtClean="0"/>
              <a:t>Focus: predicting outcomes, in order to manage effects</a:t>
            </a:r>
          </a:p>
          <a:p>
            <a:pPr marL="231775" indent="-231775">
              <a:buFont typeface="Arial" pitchFamily="34" charset="0"/>
              <a:buChar char="•"/>
            </a:pPr>
            <a:endParaRPr lang="en-US" sz="400" dirty="0" smtClean="0"/>
          </a:p>
          <a:p>
            <a:pPr marL="231775" indent="-231775">
              <a:buFont typeface="Arial" pitchFamily="34" charset="0"/>
              <a:buChar char="•"/>
            </a:pPr>
            <a:r>
              <a:rPr lang="en-US" dirty="0" smtClean="0"/>
              <a:t>There may be conflicting influences on a health outcome: predicting the outcome may be less important than identifying the various influences on it, and managing them</a:t>
            </a:r>
          </a:p>
          <a:p>
            <a:pPr marL="231775" indent="-231775">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50000"/>
                  </a:schemeClr>
                </a:solidFill>
              </a:rPr>
              <a:t>HIA is NOT…</a:t>
            </a:r>
            <a:endParaRPr lang="en-US" b="1" dirty="0">
              <a:solidFill>
                <a:schemeClr val="accent1">
                  <a:lumMod val="50000"/>
                </a:schemeClr>
              </a:solidFill>
            </a:endParaRPr>
          </a:p>
        </p:txBody>
      </p:sp>
      <p:sp>
        <p:nvSpPr>
          <p:cNvPr id="3" name="Content Placeholder 2"/>
          <p:cNvSpPr>
            <a:spLocks noGrp="1"/>
          </p:cNvSpPr>
          <p:nvPr>
            <p:ph idx="1"/>
          </p:nvPr>
        </p:nvSpPr>
        <p:spPr>
          <a:xfrm>
            <a:off x="228600" y="1447800"/>
            <a:ext cx="8763000" cy="4191000"/>
          </a:xfrm>
        </p:spPr>
        <p:txBody>
          <a:bodyPr/>
          <a:lstStyle/>
          <a:p>
            <a:pPr marL="231775" indent="-231775">
              <a:buFont typeface="Arial" pitchFamily="34" charset="0"/>
              <a:buChar char="•"/>
            </a:pPr>
            <a:r>
              <a:rPr lang="en-US" sz="2300" u="sng" dirty="0" smtClean="0"/>
              <a:t>Evaluation</a:t>
            </a:r>
            <a:r>
              <a:rPr lang="en-US" sz="2300" dirty="0" smtClean="0"/>
              <a:t>:  not best for looking at effects of an existing policy or program, or evaluating the impacts of a past action</a:t>
            </a:r>
          </a:p>
          <a:p>
            <a:pPr marL="231775" indent="-231775">
              <a:buFont typeface="Arial" pitchFamily="34" charset="0"/>
              <a:buChar char="•"/>
            </a:pPr>
            <a:r>
              <a:rPr lang="en-US" sz="2300" u="sng" dirty="0" smtClean="0"/>
              <a:t>Risk assessment</a:t>
            </a:r>
            <a:r>
              <a:rPr lang="en-US" sz="2300" dirty="0" smtClean="0"/>
              <a:t>:  HIA should not be used to look at one narrow subset of issues.  Best when it starts by asking “what are the potential direct and indirect impacts on health”</a:t>
            </a:r>
          </a:p>
          <a:p>
            <a:pPr marL="231775" indent="-231775">
              <a:buFont typeface="Arial" pitchFamily="34" charset="0"/>
              <a:buChar char="•"/>
            </a:pPr>
            <a:r>
              <a:rPr lang="en-US" sz="2300" u="sng" dirty="0" smtClean="0"/>
              <a:t>Exhaustive</a:t>
            </a:r>
            <a:r>
              <a:rPr lang="en-US" sz="2300" dirty="0" smtClean="0"/>
              <a:t>:  should not catalogue every hypothetical risk. Instead focus on the most important effects, those of greatest concern to the impacted community, and those best supported by evidence </a:t>
            </a:r>
          </a:p>
          <a:p>
            <a:pPr marL="231775" indent="-231775">
              <a:buFont typeface="Arial" pitchFamily="34" charset="0"/>
              <a:buChar char="•"/>
            </a:pPr>
            <a:r>
              <a:rPr lang="en-US" sz="2300" u="sng" dirty="0" smtClean="0"/>
              <a:t>Focused on quantifying risk</a:t>
            </a:r>
            <a:r>
              <a:rPr lang="en-US" sz="2300" dirty="0" smtClean="0"/>
              <a:t>:  the most important task is to use reasoned judgment about risk to promote sound management strategies</a:t>
            </a:r>
            <a:endParaRPr lang="en-US" sz="2300" dirty="0"/>
          </a:p>
        </p:txBody>
      </p:sp>
      <p:sp>
        <p:nvSpPr>
          <p:cNvPr id="4" name="Slide Number Placeholder 3"/>
          <p:cNvSpPr>
            <a:spLocks noGrp="1"/>
          </p:cNvSpPr>
          <p:nvPr>
            <p:ph type="sldNum" sz="quarter" idx="10"/>
          </p:nvPr>
        </p:nvSpPr>
        <p:spPr/>
        <p:txBody>
          <a:bodyPr/>
          <a:lstStyle/>
          <a:p>
            <a:endParaRPr lang="en-US" smtClean="0"/>
          </a:p>
          <a:p>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9245</TotalTime>
  <Words>2433</Words>
  <Application>Microsoft Office PowerPoint</Application>
  <PresentationFormat>On-screen Show (4:3)</PresentationFormat>
  <Paragraphs>417</Paragraphs>
  <Slides>43</Slides>
  <Notes>29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43</vt:i4>
      </vt:variant>
    </vt:vector>
  </HeadingPairs>
  <TitlesOfParts>
    <vt:vector size="46" baseType="lpstr">
      <vt:lpstr>Blank Presentation</vt:lpstr>
      <vt:lpstr>Office Theme</vt:lpstr>
      <vt:lpstr>Package</vt:lpstr>
      <vt:lpstr>Health Impact Assessment: A tool to integrate health considerations into planning decisions</vt:lpstr>
      <vt:lpstr>World Health Organization Ottawa Charter for Health Promotion Ottawa, 1986</vt:lpstr>
      <vt:lpstr>The public’s health</vt:lpstr>
      <vt:lpstr>“Health is the responsibility of all sectors” How do we put this into practice?</vt:lpstr>
      <vt:lpstr>Important points to clarify in developing an HIA proposal </vt:lpstr>
      <vt:lpstr>Health Impact Assessment</vt:lpstr>
      <vt:lpstr>The HIA Process </vt:lpstr>
      <vt:lpstr>Analytical Approach</vt:lpstr>
      <vt:lpstr>HIA is NOT…</vt:lpstr>
      <vt:lpstr>Types of HIA</vt:lpstr>
      <vt:lpstr>Health Impact Assessment Current Applications:   </vt:lpstr>
      <vt:lpstr>Health Impact Assessment International business is starting to use it.</vt:lpstr>
      <vt:lpstr>Slide 13</vt:lpstr>
      <vt:lpstr>HIA Examples:   Atlanta Beltline</vt:lpstr>
      <vt:lpstr>HIA examples:  Humboldt County General Plan Alternative growth scenarios</vt:lpstr>
      <vt:lpstr>Humboldt County General Plan HIA Examples of health determinants </vt:lpstr>
      <vt:lpstr>Humboldt County General Plan HIA Examples of health determinants</vt:lpstr>
      <vt:lpstr>HIA examples:  San Francisco New housing development near congested roads</vt:lpstr>
      <vt:lpstr>Assessment: Basic steps</vt:lpstr>
      <vt:lpstr>Assessment step 2:   Analyze the impacts</vt:lpstr>
      <vt:lpstr> Oil leasing on Alaska’s North Slope </vt:lpstr>
      <vt:lpstr>Nuiqsut, Alaska </vt:lpstr>
      <vt:lpstr>The First Federal HIA/EIS: Oil and gas leasing in the National Petroleum Reserve</vt:lpstr>
      <vt:lpstr>Result of the NPR-A HIA? Mitigation measures in the Northeast NPR-A EIS</vt:lpstr>
      <vt:lpstr>Result of the NPR-A HIA? Mitigation measures in the Northeast NPR-A EIS</vt:lpstr>
      <vt:lpstr>Assessment Your data are incomplete, your predictions are uncertain…</vt:lpstr>
      <vt:lpstr>Decatur, GA Comp Plan http://www.cqgrd.gatech.edu/projects/decatur_transportation_plan/index.php </vt:lpstr>
      <vt:lpstr>What are the elements that define HIA? </vt:lpstr>
      <vt:lpstr>“HIA 2.0” – beyond project-specific applications </vt:lpstr>
      <vt:lpstr>“HIA 2.0” – beyond project-specific applications The Healthy Development Measurement Tool</vt:lpstr>
      <vt:lpstr>Slide 31</vt:lpstr>
      <vt:lpstr>Slide 32</vt:lpstr>
      <vt:lpstr>Tradeoffs between HIA and Checklist approaches:   </vt:lpstr>
      <vt:lpstr>The Health Impact Project: A collaboration of the Robert Wood Johnson Foundation and The Pew Charitable Trusts </vt:lpstr>
      <vt:lpstr>The Health Impact Project CFP Funded Projects   </vt:lpstr>
      <vt:lpstr>The Health Impact Project: A collaboration of the Robert Wood Johnson Foundation and The Pew Charitable Trusts </vt:lpstr>
      <vt:lpstr>The Health Impact Project: A collaboration of the Robert Wood Johnson Foundation and The Pew Charitable Trusts </vt:lpstr>
      <vt:lpstr>The Health Impact Project: A collaboration of the Robert Wood Johnson Foundation and The Pew Charitable Trusts </vt:lpstr>
      <vt:lpstr>Discussion?</vt:lpstr>
      <vt:lpstr>Subject Area</vt:lpstr>
      <vt:lpstr>Proposals from 43 States</vt:lpstr>
      <vt:lpstr>HIA: the stages from the standpoint of effective cross-sectoral engagement</vt:lpstr>
      <vt:lpstr>Slide 43</vt:lpstr>
    </vt:vector>
  </TitlesOfParts>
  <Company>MSHC and Partners,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Chaves</dc:creator>
  <cp:lastModifiedBy>smalequecho</cp:lastModifiedBy>
  <cp:revision>76</cp:revision>
  <dcterms:created xsi:type="dcterms:W3CDTF">2009-10-13T04:42:45Z</dcterms:created>
  <dcterms:modified xsi:type="dcterms:W3CDTF">2011-03-11T16:14:58Z</dcterms:modified>
</cp:coreProperties>
</file>