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93" r:id="rId2"/>
    <p:sldId id="285" r:id="rId3"/>
    <p:sldId id="302" r:id="rId4"/>
    <p:sldId id="292" r:id="rId5"/>
    <p:sldId id="290" r:id="rId6"/>
    <p:sldId id="294" r:id="rId7"/>
    <p:sldId id="296" r:id="rId8"/>
    <p:sldId id="304" r:id="rId9"/>
    <p:sldId id="307" r:id="rId10"/>
    <p:sldId id="289" r:id="rId11"/>
    <p:sldId id="301" r:id="rId12"/>
    <p:sldId id="27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C766F0-3112-104E-925A-265092BA2873}">
          <p14:sldIdLst>
            <p14:sldId id="293"/>
            <p14:sldId id="285"/>
            <p14:sldId id="302"/>
            <p14:sldId id="292"/>
            <p14:sldId id="290"/>
            <p14:sldId id="294"/>
            <p14:sldId id="296"/>
            <p14:sldId id="304"/>
            <p14:sldId id="307"/>
          </p14:sldIdLst>
        </p14:section>
        <p14:section name="Untitled Section" id="{7B3ED547-A08B-B449-BB46-0AC12773DBB4}">
          <p14:sldIdLst>
            <p14:sldId id="289"/>
            <p14:sldId id="301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44" autoAdjust="0"/>
    <p:restoredTop sz="63555" autoAdjust="0"/>
  </p:normalViewPr>
  <p:slideViewPr>
    <p:cSldViewPr snapToGrid="0">
      <p:cViewPr varScale="1">
        <p:scale>
          <a:sx n="43" d="100"/>
          <a:sy n="43" d="100"/>
        </p:scale>
        <p:origin x="18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0" d="100"/>
          <a:sy n="50" d="100"/>
        </p:scale>
        <p:origin x="-286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80B7C-3934-4D70-9A2C-17AAED197714}" type="datetimeFigureOut">
              <a:rPr lang="en-US"/>
              <a:pPr/>
              <a:t>5/19/2015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DEF97-3F87-4FC5-BD99-556647434F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36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DEF97-3F87-4FC5-BD99-556647434F13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48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DEF97-3F87-4FC5-BD99-556647434F13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59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DEF97-3F87-4FC5-BD99-556647434F1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29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DEF97-3F87-4FC5-BD99-556647434F1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05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DEF97-3F87-4FC5-BD99-556647434F1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34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DEF97-3F87-4FC5-BD99-556647434F1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03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DEF97-3F87-4FC5-BD99-556647434F1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51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DEF97-3F87-4FC5-BD99-556647434F1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96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DEF97-3F87-4FC5-BD99-556647434F1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34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DEF97-3F87-4FC5-BD99-556647434F1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74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pPr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pPr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pPr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pPr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pPr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pPr/>
              <a:t>5/19/2015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pPr/>
              <a:t>5/19/2015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pPr/>
              <a:t>5/19/2015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pPr/>
              <a:t>5/19/2015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pPr/>
              <a:t>5/19/2015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accent3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pPr/>
              <a:t>5/19/2015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pPr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tif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1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33558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Date:  6/16/15</a:t>
            </a:r>
          </a:p>
          <a:p>
            <a:r>
              <a:rPr lang="en-US" dirty="0"/>
              <a:t>Presenter</a:t>
            </a:r>
            <a:r>
              <a:rPr lang="en-US" dirty="0" smtClean="0"/>
              <a:t>:  Audrey </a:t>
            </a:r>
            <a:r>
              <a:rPr lang="en-US" dirty="0" err="1" smtClean="0"/>
              <a:t>boerner</a:t>
            </a:r>
            <a:r>
              <a:rPr lang="en-US" dirty="0" smtClean="0"/>
              <a:t>, HIA specialist </a:t>
            </a:r>
          </a:p>
          <a:p>
            <a:r>
              <a:rPr lang="en-US" dirty="0" smtClean="0"/>
              <a:t>Institute for Wisconsin’s Health, Inc.</a:t>
            </a:r>
            <a:endParaRPr lang="en-US" dirty="0"/>
          </a:p>
        </p:txBody>
      </p:sp>
      <p:pic>
        <p:nvPicPr>
          <p:cNvPr id="4" name="Picture 3" descr="s_IWHI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9518" y="5646914"/>
            <a:ext cx="2140186" cy="6177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94" y="1761565"/>
            <a:ext cx="10159457" cy="147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7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and Challenges of a Regional Approach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Opportunities</a:t>
            </a:r>
          </a:p>
          <a:p>
            <a:pPr marL="228600" indent="-228600">
              <a:buAutoNum type="arabicPeriod"/>
            </a:pPr>
            <a:r>
              <a:rPr lang="en-US" dirty="0"/>
              <a:t>HIA process is a natural fit with IWHI’s </a:t>
            </a:r>
            <a:r>
              <a:rPr lang="en-US" dirty="0" smtClean="0"/>
              <a:t>mission and structure:  “Strengthening Wisconsin’s public health system through capacity building and innovation”  Non-</a:t>
            </a:r>
            <a:r>
              <a:rPr lang="en-US" dirty="0"/>
              <a:t>partisan, not-for profit and </a:t>
            </a:r>
            <a:r>
              <a:rPr lang="en-US" dirty="0" smtClean="0"/>
              <a:t>independent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Unique opportunity to engage LHD’s and Ho-Chunk Nation around an issue of common </a:t>
            </a:r>
            <a:r>
              <a:rPr lang="en-US" dirty="0" smtClean="0"/>
              <a:t>concern and build capacity in the region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Potential to inform decision-making and policy across a number of counties and at the tribal level</a:t>
            </a:r>
          </a:p>
          <a:p>
            <a:pPr marL="0" indent="0">
              <a:buNone/>
            </a:pPr>
            <a:r>
              <a:rPr lang="en-US" b="1" dirty="0"/>
              <a:t>Challenges</a:t>
            </a:r>
          </a:p>
          <a:p>
            <a:pPr marL="228600" indent="-228600">
              <a:buAutoNum type="arabicPeriod"/>
            </a:pPr>
            <a:r>
              <a:rPr lang="en-US" dirty="0"/>
              <a:t>Geographic scope</a:t>
            </a:r>
          </a:p>
          <a:p>
            <a:pPr marL="228600" indent="-228600">
              <a:buAutoNum type="arabicPeriod"/>
            </a:pPr>
            <a:r>
              <a:rPr lang="en-US" dirty="0"/>
              <a:t>Different types, sizes and operations practices of mining operations</a:t>
            </a:r>
          </a:p>
          <a:p>
            <a:pPr marL="228600" indent="-228600">
              <a:buAutoNum type="arabicPeriod"/>
            </a:pPr>
            <a:r>
              <a:rPr lang="en-US" dirty="0"/>
              <a:t>Rapidly changing political and economic environment</a:t>
            </a:r>
          </a:p>
          <a:p>
            <a:endParaRPr lang="en-US" dirty="0"/>
          </a:p>
        </p:txBody>
      </p:sp>
      <p:pic>
        <p:nvPicPr>
          <p:cNvPr id="5" name="Picture 4" descr="s_IWHI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9518" y="5646914"/>
            <a:ext cx="2140186" cy="617759"/>
          </a:xfrm>
          <a:prstGeom prst="rect">
            <a:avLst/>
          </a:prstGeom>
        </p:spPr>
      </p:pic>
      <p:pic>
        <p:nvPicPr>
          <p:cNvPr id="6" name="Picture 5" descr="HI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423" y="5871406"/>
            <a:ext cx="2706624" cy="393192"/>
          </a:xfrm>
          <a:prstGeom prst="rect">
            <a:avLst/>
          </a:prstGeom>
        </p:spPr>
      </p:pic>
      <p:pic>
        <p:nvPicPr>
          <p:cNvPr id="11" name="Content Placeholder 10" descr="Smart Sand 29735.tif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261" b="-11261"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4681642" y="5533118"/>
            <a:ext cx="13540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Photo Courtesy: Smart Sand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5456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Comments</a:t>
            </a:r>
            <a:endParaRPr lang="en-US" dirty="0"/>
          </a:p>
        </p:txBody>
      </p:sp>
      <p:pic>
        <p:nvPicPr>
          <p:cNvPr id="6" name="Content Placeholder 5" descr="j031559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167" r="-39167"/>
          <a:stretch>
            <a:fillRect/>
          </a:stretch>
        </p:blipFill>
        <p:spPr>
          <a:xfrm>
            <a:off x="2208153" y="1834065"/>
            <a:ext cx="7836654" cy="3134662"/>
          </a:xfrm>
        </p:spPr>
      </p:pic>
      <p:pic>
        <p:nvPicPr>
          <p:cNvPr id="4" name="Picture 3" descr="H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894" y="5871481"/>
            <a:ext cx="2706624" cy="393192"/>
          </a:xfrm>
          <a:prstGeom prst="rect">
            <a:avLst/>
          </a:prstGeom>
        </p:spPr>
      </p:pic>
      <p:pic>
        <p:nvPicPr>
          <p:cNvPr id="5" name="Picture 4" descr="s_IWHI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9518" y="5646914"/>
            <a:ext cx="2140186" cy="61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6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 </a:t>
            </a:r>
            <a:endParaRPr lang="en-US" dirty="0"/>
          </a:p>
        </p:txBody>
      </p:sp>
      <p:pic>
        <p:nvPicPr>
          <p:cNvPr id="6" name="Picture Placeholder 5" descr="s_IWHI_logo.jpg"/>
          <p:cNvPicPr>
            <a:picLocks noGrp="1" noChangeAspect="1"/>
          </p:cNvPicPr>
          <p:nvPr>
            <p:ph idx="1"/>
          </p:nvPr>
        </p:nvPicPr>
        <p:blipFill>
          <a:blip r:embed="rId3"/>
          <a:srcRect t="-90248" b="-90248"/>
          <a:stretch>
            <a:fillRect/>
          </a:stretch>
        </p:blipFill>
        <p:spPr>
          <a:xfrm>
            <a:off x="5539201" y="211786"/>
            <a:ext cx="5645918" cy="4572398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Audrey Boerner</a:t>
            </a:r>
          </a:p>
          <a:p>
            <a:r>
              <a:rPr lang="en-US" dirty="0" smtClean="0"/>
              <a:t>Institute for Wisconsin’s Health, Inc. 749 University Row, Suite 110 Madison, Wisconsin 53705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aboerner@instituteforwihealth.org</a:t>
            </a:r>
          </a:p>
        </p:txBody>
      </p:sp>
      <p:pic>
        <p:nvPicPr>
          <p:cNvPr id="5" name="Picture 4" descr="HI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080" y="3656289"/>
            <a:ext cx="4984806" cy="72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 descr="s_IWHI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9518" y="5646914"/>
            <a:ext cx="2140186" cy="617759"/>
          </a:xfrm>
          <a:prstGeom prst="rect">
            <a:avLst/>
          </a:prstGeom>
        </p:spPr>
      </p:pic>
      <p:pic>
        <p:nvPicPr>
          <p:cNvPr id="6" name="Content Placeholder 5" descr="HIA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0448" b="-230448"/>
          <a:stretch>
            <a:fillRect/>
          </a:stretch>
        </p:blipFill>
        <p:spPr>
          <a:xfrm>
            <a:off x="6936377" y="550375"/>
            <a:ext cx="4937760" cy="4023360"/>
          </a:xfrm>
        </p:spPr>
      </p:pic>
      <p:sp>
        <p:nvSpPr>
          <p:cNvPr id="5" name="Rectangle 4"/>
          <p:cNvSpPr/>
          <p:nvPr/>
        </p:nvSpPr>
        <p:spPr>
          <a:xfrm>
            <a:off x="1037068" y="1940484"/>
            <a:ext cx="49957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This </a:t>
            </a:r>
            <a:r>
              <a:rPr lang="en-US" sz="2000" dirty="0" smtClean="0"/>
              <a:t>project is </a:t>
            </a:r>
            <a:r>
              <a:rPr lang="en-US" sz="2000" dirty="0"/>
              <a:t>supported by a grant from </a:t>
            </a:r>
            <a:r>
              <a:rPr lang="en-US" sz="2000" dirty="0" smtClean="0"/>
              <a:t>the Health </a:t>
            </a:r>
            <a:r>
              <a:rPr lang="en-US" sz="2000" dirty="0"/>
              <a:t>Impact Project, a collaboration of the Robert Wood Johnson </a:t>
            </a:r>
            <a:r>
              <a:rPr lang="en-US" sz="2000" dirty="0" smtClean="0"/>
              <a:t>Foundation and </a:t>
            </a:r>
            <a:r>
              <a:rPr lang="en-US" sz="2000" dirty="0"/>
              <a:t>The Pew Charitable Trusts.</a:t>
            </a:r>
          </a:p>
        </p:txBody>
      </p:sp>
      <p:sp>
        <p:nvSpPr>
          <p:cNvPr id="7" name="Rectangle 6"/>
          <p:cNvSpPr/>
          <p:nvPr/>
        </p:nvSpPr>
        <p:spPr>
          <a:xfrm>
            <a:off x="1037068" y="5235976"/>
            <a:ext cx="50684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The opinions expressed are those of the author(s) and do not necessarily </a:t>
            </a:r>
            <a:r>
              <a:rPr lang="en-US" sz="1600" dirty="0" smtClean="0"/>
              <a:t>reflect the </a:t>
            </a:r>
            <a:r>
              <a:rPr lang="en-US" sz="1600" dirty="0"/>
              <a:t>views of the Health Impact Project, Robert Wood Johnson Foundation or </a:t>
            </a:r>
            <a:r>
              <a:rPr lang="en-US" sz="1600" dirty="0" smtClean="0"/>
              <a:t>The Pew </a:t>
            </a:r>
            <a:r>
              <a:rPr lang="en-US" sz="1600" dirty="0"/>
              <a:t>Charitable Trusts</a:t>
            </a:r>
            <a:r>
              <a:rPr lang="en-US" sz="1600" dirty="0" smtClean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097279" y="3467047"/>
            <a:ext cx="82296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000" dirty="0"/>
              <a:t>Ongoing Technical Assistance and Project Support: </a:t>
            </a:r>
          </a:p>
          <a:p>
            <a:pPr marL="234950">
              <a:buClr>
                <a:schemeClr val="accent1"/>
              </a:buClr>
              <a:buFont typeface="Courier New"/>
              <a:buChar char="o"/>
            </a:pPr>
            <a:r>
              <a:rPr lang="en-US" sz="2000" dirty="0"/>
              <a:t>  </a:t>
            </a:r>
            <a:r>
              <a:rPr lang="en-US" sz="2000" dirty="0" smtClean="0"/>
              <a:t>Marla </a:t>
            </a:r>
            <a:r>
              <a:rPr lang="en-US" sz="2000" dirty="0"/>
              <a:t>Orenstein and Erica Westwood, Habitat Health Impact Consulting</a:t>
            </a:r>
          </a:p>
          <a:p>
            <a:pPr marL="234950">
              <a:buClr>
                <a:schemeClr val="accent1"/>
              </a:buClr>
              <a:buFont typeface="Courier New"/>
              <a:buChar char="o"/>
            </a:pPr>
            <a:r>
              <a:rPr lang="en-US" sz="2000" dirty="0"/>
              <a:t> 	</a:t>
            </a:r>
            <a:r>
              <a:rPr lang="en-US" sz="2000" dirty="0" smtClean="0"/>
              <a:t>Amber </a:t>
            </a:r>
            <a:r>
              <a:rPr lang="en-US" sz="2000" dirty="0" err="1"/>
              <a:t>Lehnart</a:t>
            </a:r>
            <a:r>
              <a:rPr lang="en-US" sz="2000" dirty="0"/>
              <a:t>, Health Impact Project (Pew Charitable Trusts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5691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2555597"/>
            <a:ext cx="10058400" cy="4023360"/>
          </a:xfrm>
        </p:spPr>
        <p:txBody>
          <a:bodyPr/>
          <a:lstStyle/>
          <a:p>
            <a:r>
              <a:rPr lang="en-US" dirty="0" smtClean="0"/>
              <a:t>1.  Industrial </a:t>
            </a:r>
            <a:r>
              <a:rPr lang="en-US" dirty="0"/>
              <a:t>s</a:t>
            </a:r>
            <a:r>
              <a:rPr lang="en-US" dirty="0" smtClean="0"/>
              <a:t>and </a:t>
            </a:r>
            <a:r>
              <a:rPr lang="en-US" dirty="0"/>
              <a:t>m</a:t>
            </a:r>
            <a:r>
              <a:rPr lang="en-US" dirty="0" smtClean="0"/>
              <a:t>ining in Wisconsin overview</a:t>
            </a:r>
          </a:p>
          <a:p>
            <a:r>
              <a:rPr lang="en-US" dirty="0" smtClean="0"/>
              <a:t>2.  Our Health Impact Assessment </a:t>
            </a:r>
            <a:r>
              <a:rPr lang="en-US" dirty="0"/>
              <a:t>a</a:t>
            </a:r>
            <a:r>
              <a:rPr lang="en-US" dirty="0" smtClean="0"/>
              <a:t>pproach</a:t>
            </a:r>
          </a:p>
          <a:p>
            <a:r>
              <a:rPr lang="en-US" dirty="0" smtClean="0"/>
              <a:t>3.  Challenges/opportunities </a:t>
            </a:r>
          </a:p>
          <a:p>
            <a:r>
              <a:rPr lang="en-US" dirty="0" smtClean="0"/>
              <a:t>4.  Q &amp; A</a:t>
            </a:r>
            <a:endParaRPr lang="en-US" dirty="0"/>
          </a:p>
        </p:txBody>
      </p:sp>
      <p:pic>
        <p:nvPicPr>
          <p:cNvPr id="7" name="Picture 6" descr="s_IWHI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9518" y="5646914"/>
            <a:ext cx="2140186" cy="617759"/>
          </a:xfrm>
          <a:prstGeom prst="rect">
            <a:avLst/>
          </a:prstGeom>
        </p:spPr>
      </p:pic>
      <p:pic>
        <p:nvPicPr>
          <p:cNvPr id="8" name="Picture 7" descr="H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423" y="5871406"/>
            <a:ext cx="2706624" cy="39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6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233714" y="1853217"/>
            <a:ext cx="5304501" cy="4411456"/>
            <a:chOff x="1233714" y="1853217"/>
            <a:chExt cx="5304501" cy="441145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/>
            <a:srcRect l="9172" t="22172" r="55354" b="13343"/>
            <a:stretch/>
          </p:blipFill>
          <p:spPr>
            <a:xfrm>
              <a:off x="1233714" y="1853217"/>
              <a:ext cx="4316440" cy="4411456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4134974" y="1890114"/>
              <a:ext cx="2403241" cy="7539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HIA of Industrial Sand in Wisconsin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872479" y="2302934"/>
            <a:ext cx="5581583" cy="1619361"/>
          </a:xfrm>
        </p:spPr>
        <p:txBody>
          <a:bodyPr/>
          <a:lstStyle/>
          <a:p>
            <a:pPr marL="349250" indent="-349250">
              <a:buClr>
                <a:schemeClr val="accent1"/>
              </a:buClr>
              <a:buSzPct val="150000"/>
              <a:buFont typeface="Courier New"/>
              <a:buChar char="o"/>
            </a:pPr>
            <a:r>
              <a:rPr lang="en-US" dirty="0" smtClean="0"/>
              <a:t>63 mining sites</a:t>
            </a:r>
          </a:p>
          <a:p>
            <a:pPr marL="349250" indent="-349250">
              <a:buClr>
                <a:schemeClr val="accent1"/>
              </a:buClr>
              <a:buSzPct val="150000"/>
              <a:buFont typeface="Courier New"/>
              <a:buChar char="o"/>
            </a:pPr>
            <a:r>
              <a:rPr lang="en-US" dirty="0" smtClean="0"/>
              <a:t>Mining for &gt; 100 years</a:t>
            </a:r>
          </a:p>
        </p:txBody>
      </p:sp>
      <p:pic>
        <p:nvPicPr>
          <p:cNvPr id="9" name="Picture 8" descr="s_IWHI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9518" y="5646914"/>
            <a:ext cx="2140186" cy="617759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36711" y="5000583"/>
            <a:ext cx="2477889" cy="1289365"/>
            <a:chOff x="486878" y="5000583"/>
            <a:chExt cx="2477889" cy="1289365"/>
          </a:xfrm>
        </p:grpSpPr>
        <p:sp>
          <p:nvSpPr>
            <p:cNvPr id="19" name="TextBox 18"/>
            <p:cNvSpPr txBox="1"/>
            <p:nvPr/>
          </p:nvSpPr>
          <p:spPr>
            <a:xfrm>
              <a:off x="971648" y="5000583"/>
              <a:ext cx="1758788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kern="1100" dirty="0" smtClean="0"/>
                <a:t>Sand mines and processing plants (Oct. 2013)</a:t>
              </a:r>
            </a:p>
            <a:p>
              <a:endParaRPr lang="en-US" sz="1400" kern="11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71648" y="5797505"/>
              <a:ext cx="1993119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kern="1100" dirty="0" smtClean="0"/>
                <a:t>Sandstone formations</a:t>
              </a:r>
            </a:p>
            <a:p>
              <a:endParaRPr lang="en-US" sz="1600" kern="11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0585" y="5154752"/>
              <a:ext cx="208464" cy="208464"/>
            </a:xfrm>
            <a:prstGeom prst="rect">
              <a:avLst/>
            </a:prstGeom>
            <a:solidFill>
              <a:srgbClr val="EC0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86878" y="5861005"/>
              <a:ext cx="345861" cy="20846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826306" y="6018405"/>
            <a:ext cx="1942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Image: WGNHS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HI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423" y="5871406"/>
            <a:ext cx="2706624" cy="39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Industrial Sand?</a:t>
            </a:r>
            <a:endParaRPr lang="en-US" dirty="0"/>
          </a:p>
        </p:txBody>
      </p:sp>
      <p:pic>
        <p:nvPicPr>
          <p:cNvPr id="9" name="Picture 8" descr="s_IWHI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9518" y="5646914"/>
            <a:ext cx="2140186" cy="6177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83" y="1968829"/>
            <a:ext cx="2744865" cy="20329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6"/>
          <a:stretch/>
        </p:blipFill>
        <p:spPr>
          <a:xfrm>
            <a:off x="1821798" y="4225781"/>
            <a:ext cx="1603564" cy="20339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472" y="1965840"/>
            <a:ext cx="2718525" cy="20388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Content Placeholder 7"/>
          <p:cNvSpPr txBox="1">
            <a:spLocks/>
          </p:cNvSpPr>
          <p:nvPr/>
        </p:nvSpPr>
        <p:spPr>
          <a:xfrm>
            <a:off x="7234537" y="1936070"/>
            <a:ext cx="5164489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/>
              </a:buClr>
              <a:buSzPct val="150000"/>
              <a:buNone/>
            </a:pPr>
            <a:r>
              <a:rPr lang="en-US" dirty="0" smtClean="0"/>
              <a:t>For over 100 years:</a:t>
            </a:r>
            <a:br>
              <a:rPr lang="en-US" dirty="0" smtClean="0"/>
            </a:br>
            <a:endParaRPr lang="en-US" dirty="0" smtClean="0"/>
          </a:p>
          <a:p>
            <a:pPr lvl="1">
              <a:buSzPct val="150000"/>
              <a:buFont typeface="Courier New"/>
              <a:buChar char="o"/>
            </a:pPr>
            <a:r>
              <a:rPr lang="en-US" sz="2000" dirty="0" smtClean="0"/>
              <a:t>  Construction</a:t>
            </a:r>
          </a:p>
          <a:p>
            <a:pPr lvl="1">
              <a:buSzPct val="150000"/>
              <a:buFont typeface="Courier New"/>
              <a:buChar char="o"/>
            </a:pPr>
            <a:r>
              <a:rPr lang="en-US" sz="2000" dirty="0" smtClean="0"/>
              <a:t>  Glass manufacturing</a:t>
            </a:r>
          </a:p>
          <a:p>
            <a:pPr lvl="1">
              <a:buSzPct val="150000"/>
              <a:buFont typeface="Courier New"/>
              <a:buChar char="o"/>
            </a:pPr>
            <a:r>
              <a:rPr lang="en-US" sz="2000" dirty="0" smtClean="0"/>
              <a:t>  Cranberry production</a:t>
            </a:r>
          </a:p>
          <a:p>
            <a:pPr lvl="1">
              <a:buSzPct val="150000"/>
              <a:buFont typeface="Courier New"/>
              <a:buChar char="o"/>
            </a:pPr>
            <a:r>
              <a:rPr lang="en-US" sz="2000" dirty="0" smtClean="0"/>
              <a:t>  Dairy production</a:t>
            </a:r>
          </a:p>
          <a:p>
            <a:pPr lvl="1">
              <a:buSzPct val="150000"/>
              <a:buFont typeface="Courier New"/>
              <a:buChar char="o"/>
            </a:pPr>
            <a:r>
              <a:rPr lang="en-US" sz="2000" dirty="0"/>
              <a:t> </a:t>
            </a:r>
            <a:r>
              <a:rPr lang="en-US" sz="2000" dirty="0" smtClean="0"/>
              <a:t> Unconventional oil &amp; gas drilling</a:t>
            </a:r>
            <a:endParaRPr lang="en-US" sz="20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795" y="4221856"/>
            <a:ext cx="3066202" cy="20388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HIA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423" y="5871406"/>
            <a:ext cx="2706624" cy="39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3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Sand Mining in Wisconsin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797040" y="1845734"/>
            <a:ext cx="4358640" cy="4023360"/>
          </a:xfrm>
        </p:spPr>
        <p:txBody>
          <a:bodyPr/>
          <a:lstStyle/>
          <a:p>
            <a:pPr>
              <a:buClr>
                <a:schemeClr val="accent1"/>
              </a:buClr>
              <a:buSzPct val="150000"/>
              <a:buFont typeface="Courier New"/>
              <a:buChar char="o"/>
            </a:pPr>
            <a:r>
              <a:rPr lang="en-US" dirty="0" smtClean="0"/>
              <a:t>  Above &amp; below ground mining</a:t>
            </a:r>
          </a:p>
          <a:p>
            <a:pPr>
              <a:buClr>
                <a:schemeClr val="accent1"/>
              </a:buClr>
              <a:buSzPct val="150000"/>
              <a:buFont typeface="Courier New"/>
              <a:buChar char="o"/>
            </a:pPr>
            <a:r>
              <a:rPr lang="en-US" dirty="0" smtClean="0"/>
              <a:t>  Practices vary by site</a:t>
            </a:r>
          </a:p>
          <a:p>
            <a:pPr lvl="2">
              <a:buSzPct val="150000"/>
              <a:buFont typeface="Courier New"/>
              <a:buChar char="o"/>
            </a:pPr>
            <a:r>
              <a:rPr lang="en-US" dirty="0" smtClean="0"/>
              <a:t>Rail </a:t>
            </a:r>
            <a:r>
              <a:rPr lang="en-US" dirty="0" err="1" smtClean="0"/>
              <a:t>vs</a:t>
            </a:r>
            <a:r>
              <a:rPr lang="en-US" dirty="0" smtClean="0"/>
              <a:t> trucking</a:t>
            </a:r>
          </a:p>
          <a:p>
            <a:pPr lvl="2">
              <a:buSzPct val="150000"/>
              <a:buFont typeface="Courier New"/>
              <a:buChar char="o"/>
            </a:pPr>
            <a:r>
              <a:rPr lang="en-US" dirty="0" smtClean="0"/>
              <a:t>Blasting</a:t>
            </a:r>
          </a:p>
          <a:p>
            <a:pPr lvl="2">
              <a:buSzPct val="150000"/>
              <a:buFont typeface="Courier New"/>
              <a:buChar char="o"/>
            </a:pPr>
            <a:r>
              <a:rPr lang="en-US" dirty="0" smtClean="0"/>
              <a:t>Fugitive dust and water runoff</a:t>
            </a:r>
          </a:p>
          <a:p>
            <a:pPr>
              <a:buClr>
                <a:schemeClr val="accent1"/>
              </a:buClr>
              <a:buSzPct val="150000"/>
              <a:buFont typeface="Courier New"/>
              <a:buChar char="o"/>
            </a:pPr>
            <a:r>
              <a:rPr lang="en-US" dirty="0" smtClean="0"/>
              <a:t>  Numerous permits are required</a:t>
            </a:r>
          </a:p>
          <a:p>
            <a:pPr lvl="2">
              <a:buSzPct val="150000"/>
              <a:buFont typeface="Courier New"/>
              <a:buChar char="o"/>
            </a:pPr>
            <a:r>
              <a:rPr lang="en-US" dirty="0" smtClean="0"/>
              <a:t>Local, State and Federal regulation</a:t>
            </a:r>
          </a:p>
          <a:p>
            <a:pPr>
              <a:buClr>
                <a:schemeClr val="accent1"/>
              </a:buClr>
              <a:buSzPct val="150000"/>
              <a:buFont typeface="Courier New"/>
              <a:buChar char="o"/>
            </a:pPr>
            <a:r>
              <a:rPr lang="en-US" dirty="0"/>
              <a:t>  </a:t>
            </a:r>
            <a:r>
              <a:rPr lang="en-US" dirty="0" smtClean="0"/>
              <a:t>Bottom line:  Each mining operation is unique</a:t>
            </a:r>
          </a:p>
          <a:p>
            <a:pPr marL="0" indent="0">
              <a:buClr>
                <a:schemeClr val="accent1"/>
              </a:buClr>
              <a:buSzPct val="150000"/>
              <a:buNone/>
            </a:pPr>
            <a:endParaRPr lang="en-US" dirty="0"/>
          </a:p>
        </p:txBody>
      </p:sp>
      <p:pic>
        <p:nvPicPr>
          <p:cNvPr id="9" name="Picture 8" descr="s_IWHI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9518" y="5646914"/>
            <a:ext cx="2140186" cy="617759"/>
          </a:xfrm>
          <a:prstGeom prst="rect">
            <a:avLst/>
          </a:prstGeom>
        </p:spPr>
      </p:pic>
      <p:pic>
        <p:nvPicPr>
          <p:cNvPr id="5" name="Picture 4" descr="HI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423" y="5879761"/>
            <a:ext cx="2706624" cy="393192"/>
          </a:xfrm>
          <a:prstGeom prst="rect">
            <a:avLst/>
          </a:prstGeom>
        </p:spPr>
      </p:pic>
      <p:pic>
        <p:nvPicPr>
          <p:cNvPr id="3" name="Picture 2" descr="Smart Sand 29850.t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40" y="1956987"/>
            <a:ext cx="5475129" cy="36411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83200" y="5608320"/>
            <a:ext cx="13540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Photo Courtesy: Smart Sand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67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Non-Traditional HIA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9263" y="1879675"/>
            <a:ext cx="6692737" cy="3510472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SzPct val="150000"/>
              <a:buFont typeface="Courier New"/>
              <a:buChar char="o"/>
            </a:pPr>
            <a:r>
              <a:rPr lang="en-US" dirty="0"/>
              <a:t> Existing and proposed </a:t>
            </a:r>
            <a:r>
              <a:rPr lang="en-US" dirty="0" smtClean="0"/>
              <a:t>mines</a:t>
            </a:r>
            <a:endParaRPr lang="en-US" dirty="0"/>
          </a:p>
          <a:p>
            <a:pPr>
              <a:buClr>
                <a:schemeClr val="accent1"/>
              </a:buClr>
              <a:buSzPct val="150000"/>
              <a:buFont typeface="Courier New"/>
              <a:buChar char="o"/>
            </a:pPr>
            <a:r>
              <a:rPr lang="en-US" dirty="0"/>
              <a:t>  </a:t>
            </a:r>
            <a:r>
              <a:rPr lang="en-US" dirty="0" smtClean="0"/>
              <a:t>Variable practices</a:t>
            </a:r>
          </a:p>
          <a:p>
            <a:pPr>
              <a:buClr>
                <a:schemeClr val="accent1"/>
              </a:buClr>
              <a:buSzPct val="150000"/>
              <a:buFont typeface="Courier New"/>
              <a:buChar char="o"/>
            </a:pPr>
            <a:r>
              <a:rPr lang="en-US" dirty="0" smtClean="0"/>
              <a:t> Extensive geographic range</a:t>
            </a:r>
          </a:p>
          <a:p>
            <a:pPr>
              <a:buClr>
                <a:schemeClr val="accent1"/>
              </a:buClr>
              <a:buSzPct val="150000"/>
              <a:buFont typeface="Courier New"/>
              <a:buChar char="o"/>
            </a:pPr>
            <a:endParaRPr lang="en-US" dirty="0"/>
          </a:p>
          <a:p>
            <a:pPr>
              <a:buClr>
                <a:schemeClr val="accent1"/>
              </a:buClr>
              <a:buSzPct val="150000"/>
              <a:buFont typeface="Courier New"/>
              <a:buChar char="o"/>
            </a:pPr>
            <a:endParaRPr lang="en-US" dirty="0" smtClean="0"/>
          </a:p>
          <a:p>
            <a:pPr marL="0" indent="0">
              <a:buClr>
                <a:schemeClr val="accent1"/>
              </a:buClr>
              <a:buSzPct val="150000"/>
              <a:buNone/>
            </a:pPr>
            <a:r>
              <a:rPr lang="en-US" dirty="0" smtClean="0"/>
              <a:t>Similar to health-focused strategic environmental assessment</a:t>
            </a:r>
            <a:endParaRPr lang="en-US" dirty="0"/>
          </a:p>
          <a:p>
            <a:pPr marL="0" indent="0">
              <a:buClr>
                <a:schemeClr val="accent1"/>
              </a:buClr>
              <a:buSzPct val="150000"/>
              <a:buNone/>
            </a:pPr>
            <a:endParaRPr lang="en-US" dirty="0"/>
          </a:p>
        </p:txBody>
      </p:sp>
      <p:pic>
        <p:nvPicPr>
          <p:cNvPr id="7" name="Picture 6" descr="H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423" y="5871406"/>
            <a:ext cx="2706624" cy="393192"/>
          </a:xfrm>
          <a:prstGeom prst="rect">
            <a:avLst/>
          </a:prstGeom>
        </p:spPr>
      </p:pic>
      <p:pic>
        <p:nvPicPr>
          <p:cNvPr id="8" name="Picture 7" descr="s_IWHI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9518" y="5646914"/>
            <a:ext cx="2140186" cy="617759"/>
          </a:xfrm>
          <a:prstGeom prst="rect">
            <a:avLst/>
          </a:prstGeom>
        </p:spPr>
      </p:pic>
      <p:pic>
        <p:nvPicPr>
          <p:cNvPr id="6" name="Content Placeholder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412" r="-5352"/>
          <a:stretch/>
        </p:blipFill>
        <p:spPr>
          <a:xfrm>
            <a:off x="-1726131" y="1847971"/>
            <a:ext cx="7100236" cy="402336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4382" y="4396156"/>
            <a:ext cx="2343254" cy="1383196"/>
            <a:chOff x="2837793" y="4393919"/>
            <a:chExt cx="2343254" cy="1383196"/>
          </a:xfrm>
        </p:grpSpPr>
        <p:sp>
          <p:nvSpPr>
            <p:cNvPr id="10" name="TextBox 9"/>
            <p:cNvSpPr txBox="1"/>
            <p:nvPr/>
          </p:nvSpPr>
          <p:spPr>
            <a:xfrm>
              <a:off x="2837793" y="4576786"/>
              <a:ext cx="2343254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14 Health departments &amp; </a:t>
              </a:r>
            </a:p>
            <a:p>
              <a:pPr algn="ctr"/>
              <a:r>
                <a:rPr lang="en-US" sz="2400" dirty="0" smtClean="0"/>
                <a:t>Ho-Chunk Nation</a:t>
              </a:r>
              <a:endParaRPr lang="en-US" sz="24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4652920" y="4393919"/>
              <a:ext cx="320133" cy="356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595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Non-Traditional HIA</a:t>
            </a:r>
            <a:endParaRPr lang="en-US" dirty="0"/>
          </a:p>
        </p:txBody>
      </p:sp>
      <p:pic>
        <p:nvPicPr>
          <p:cNvPr id="7" name="Picture 6" descr="H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423" y="5871406"/>
            <a:ext cx="2706624" cy="393192"/>
          </a:xfrm>
          <a:prstGeom prst="rect">
            <a:avLst/>
          </a:prstGeom>
        </p:spPr>
      </p:pic>
      <p:pic>
        <p:nvPicPr>
          <p:cNvPr id="8" name="Picture 7" descr="s_IWHI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9518" y="5646914"/>
            <a:ext cx="2140186" cy="617759"/>
          </a:xfrm>
          <a:prstGeom prst="rect">
            <a:avLst/>
          </a:prstGeom>
        </p:spPr>
      </p:pic>
      <p:pic>
        <p:nvPicPr>
          <p:cNvPr id="6" name="Content Placeholder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412" r="-5352"/>
          <a:stretch/>
        </p:blipFill>
        <p:spPr>
          <a:xfrm>
            <a:off x="-1726131" y="1847971"/>
            <a:ext cx="7100236" cy="402336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4382" y="4396156"/>
            <a:ext cx="2343254" cy="1383196"/>
            <a:chOff x="2837793" y="4393919"/>
            <a:chExt cx="2343254" cy="1383196"/>
          </a:xfrm>
        </p:grpSpPr>
        <p:sp>
          <p:nvSpPr>
            <p:cNvPr id="10" name="TextBox 9"/>
            <p:cNvSpPr txBox="1"/>
            <p:nvPr/>
          </p:nvSpPr>
          <p:spPr>
            <a:xfrm>
              <a:off x="2837793" y="4576786"/>
              <a:ext cx="2343254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14 Health departments &amp; </a:t>
              </a:r>
            </a:p>
            <a:p>
              <a:pPr algn="ctr"/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Ho-Chunk Nation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4652920" y="4393919"/>
              <a:ext cx="320133" cy="356106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Content Placeholder 2"/>
          <p:cNvSpPr txBox="1">
            <a:spLocks/>
          </p:cNvSpPr>
          <p:nvPr/>
        </p:nvSpPr>
        <p:spPr>
          <a:xfrm>
            <a:off x="6217920" y="1811874"/>
            <a:ext cx="4937760" cy="367452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b="1" dirty="0" smtClean="0"/>
              <a:t>October 2014 – March 2016 (18 Months)</a:t>
            </a:r>
          </a:p>
          <a:p>
            <a:pPr marL="336550" indent="-336550">
              <a:buFont typeface="Calibri" panose="020F0502020204030204" pitchFamily="34" charset="0"/>
              <a:buAutoNum type="arabicPeriod"/>
            </a:pPr>
            <a:r>
              <a:rPr lang="en-US" sz="1900" dirty="0" smtClean="0"/>
              <a:t>Screening: Complete</a:t>
            </a:r>
          </a:p>
          <a:p>
            <a:pPr marL="336550" lvl="1" indent="-336550">
              <a:buNone/>
              <a:tabLst>
                <a:tab pos="465138" algn="l"/>
              </a:tabLst>
            </a:pPr>
            <a:r>
              <a:rPr lang="en-US" sz="1900" dirty="0" smtClean="0"/>
              <a:t>       Level 1 &amp; Level 2 partners</a:t>
            </a:r>
          </a:p>
          <a:p>
            <a:pPr marL="457200" indent="-457200">
              <a:buFont typeface="Calibri" panose="020F0502020204030204" pitchFamily="34" charset="0"/>
              <a:buAutoNum type="arabicPeriod" startAt="2"/>
            </a:pPr>
            <a:r>
              <a:rPr lang="en-US" sz="1900" dirty="0" smtClean="0"/>
              <a:t>Scoping:</a:t>
            </a:r>
            <a:r>
              <a:rPr lang="en-US" dirty="0" smtClean="0"/>
              <a:t> 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Now</a:t>
            </a:r>
          </a:p>
          <a:p>
            <a:pPr marL="457200" indent="-169863">
              <a:buClr>
                <a:schemeClr val="accent1"/>
              </a:buClr>
              <a:buFont typeface="Courier New"/>
              <a:buChar char="o"/>
              <a:tabLst>
                <a:tab pos="457200" algn="l"/>
              </a:tabLst>
            </a:pPr>
            <a:r>
              <a:rPr lang="en-US" sz="1800" dirty="0"/>
              <a:t> </a:t>
            </a:r>
            <a:r>
              <a:rPr lang="en-US" sz="1800" dirty="0" smtClean="0"/>
              <a:t> Air </a:t>
            </a:r>
            <a:r>
              <a:rPr lang="en-US" sz="1800" dirty="0"/>
              <a:t>quality  </a:t>
            </a:r>
            <a:r>
              <a:rPr lang="en-US" sz="1800" dirty="0" smtClean="0"/>
              <a:t>(</a:t>
            </a:r>
            <a:r>
              <a:rPr lang="en-US" sz="1800" dirty="0" err="1" smtClean="0"/>
              <a:t>inc.</a:t>
            </a:r>
            <a:r>
              <a:rPr lang="en-US" sz="1800" dirty="0" smtClean="0"/>
              <a:t> airborne silica)</a:t>
            </a:r>
            <a:endParaRPr lang="en-US" sz="1800" dirty="0"/>
          </a:p>
          <a:p>
            <a:pPr marL="457200" indent="-169863">
              <a:buClr>
                <a:schemeClr val="accent1"/>
              </a:buClr>
              <a:buFont typeface="Courier New"/>
              <a:buChar char="o"/>
              <a:tabLst>
                <a:tab pos="457200" algn="l"/>
              </a:tabLst>
            </a:pPr>
            <a:r>
              <a:rPr lang="en-US" sz="1800" dirty="0" smtClean="0"/>
              <a:t>  Control </a:t>
            </a:r>
            <a:r>
              <a:rPr lang="en-US" sz="1800" dirty="0"/>
              <a:t>of land use decisions</a:t>
            </a:r>
          </a:p>
          <a:p>
            <a:pPr marL="457200" indent="-169863">
              <a:buClr>
                <a:schemeClr val="accent1"/>
              </a:buClr>
              <a:buFont typeface="Courier New"/>
              <a:buChar char="o"/>
              <a:tabLst>
                <a:tab pos="457200" algn="l"/>
              </a:tabLst>
            </a:pPr>
            <a:r>
              <a:rPr lang="en-US" sz="1800" dirty="0"/>
              <a:t>  Ground water quality and quantity/supply</a:t>
            </a:r>
          </a:p>
          <a:p>
            <a:pPr marL="457200" indent="-169863">
              <a:buClr>
                <a:schemeClr val="accent1"/>
              </a:buClr>
              <a:buFont typeface="Courier New"/>
              <a:buChar char="o"/>
              <a:tabLst>
                <a:tab pos="457200" algn="l"/>
              </a:tabLst>
            </a:pPr>
            <a:r>
              <a:rPr lang="en-US" sz="1800" dirty="0"/>
              <a:t>  Land </a:t>
            </a:r>
            <a:r>
              <a:rPr lang="en-US" sz="1800" dirty="0" smtClean="0"/>
              <a:t>use/value </a:t>
            </a:r>
            <a:r>
              <a:rPr lang="en-US" sz="1800" dirty="0"/>
              <a:t>and natural habitat</a:t>
            </a:r>
          </a:p>
          <a:p>
            <a:pPr marL="457200" indent="-169863">
              <a:buClr>
                <a:schemeClr val="accent1"/>
              </a:buClr>
              <a:buFont typeface="Courier New"/>
              <a:buChar char="o"/>
              <a:tabLst>
                <a:tab pos="457200" algn="l"/>
              </a:tabLst>
            </a:pPr>
            <a:r>
              <a:rPr lang="en-US" sz="1800" dirty="0"/>
              <a:t>  Quality of life and cultural </a:t>
            </a:r>
            <a:r>
              <a:rPr lang="en-US" sz="1800" dirty="0" smtClean="0"/>
              <a:t>heritage</a:t>
            </a:r>
            <a:endParaRPr lang="en-US" sz="1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19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Non-Traditional HIA</a:t>
            </a:r>
            <a:endParaRPr lang="en-US" dirty="0"/>
          </a:p>
        </p:txBody>
      </p:sp>
      <p:pic>
        <p:nvPicPr>
          <p:cNvPr id="7" name="Picture 6" descr="H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423" y="5871406"/>
            <a:ext cx="2706624" cy="393192"/>
          </a:xfrm>
          <a:prstGeom prst="rect">
            <a:avLst/>
          </a:prstGeom>
        </p:spPr>
      </p:pic>
      <p:pic>
        <p:nvPicPr>
          <p:cNvPr id="8" name="Picture 7" descr="s_IWHI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9518" y="5646914"/>
            <a:ext cx="2140186" cy="617759"/>
          </a:xfrm>
          <a:prstGeom prst="rect">
            <a:avLst/>
          </a:prstGeom>
        </p:spPr>
      </p:pic>
      <p:pic>
        <p:nvPicPr>
          <p:cNvPr id="6" name="Content Placeholder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412" r="-5352"/>
          <a:stretch/>
        </p:blipFill>
        <p:spPr>
          <a:xfrm>
            <a:off x="-1726131" y="1847971"/>
            <a:ext cx="7100236" cy="402336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4382" y="4396156"/>
            <a:ext cx="2343254" cy="1383196"/>
            <a:chOff x="2837793" y="4393919"/>
            <a:chExt cx="2343254" cy="1383196"/>
          </a:xfrm>
        </p:grpSpPr>
        <p:sp>
          <p:nvSpPr>
            <p:cNvPr id="10" name="TextBox 9"/>
            <p:cNvSpPr txBox="1"/>
            <p:nvPr/>
          </p:nvSpPr>
          <p:spPr>
            <a:xfrm>
              <a:off x="2837793" y="4576786"/>
              <a:ext cx="2343254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14 Health departments &amp; </a:t>
              </a:r>
            </a:p>
            <a:p>
              <a:pPr algn="ctr"/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Ho-Chunk Nation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4652920" y="4393919"/>
              <a:ext cx="320133" cy="356106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Content Placeholder 2"/>
          <p:cNvSpPr txBox="1">
            <a:spLocks/>
          </p:cNvSpPr>
          <p:nvPr/>
        </p:nvSpPr>
        <p:spPr>
          <a:xfrm>
            <a:off x="6217920" y="1811874"/>
            <a:ext cx="4937760" cy="367452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b="1" dirty="0" smtClean="0"/>
              <a:t>October 2014 – March 2016 (18 Months)</a:t>
            </a:r>
          </a:p>
          <a:p>
            <a:pPr marL="336550" indent="-336550">
              <a:buFont typeface="Calibri" panose="020F0502020204030204" pitchFamily="34" charset="0"/>
              <a:buAutoNum type="arabicPeriod"/>
            </a:pPr>
            <a:r>
              <a:rPr lang="en-US" sz="1900" dirty="0" smtClean="0"/>
              <a:t>Screening: Complete</a:t>
            </a:r>
          </a:p>
          <a:p>
            <a:pPr marL="336550" lvl="1" indent="-336550">
              <a:buNone/>
              <a:tabLst>
                <a:tab pos="465138" algn="l"/>
              </a:tabLst>
            </a:pPr>
            <a:r>
              <a:rPr lang="en-US" sz="1900" dirty="0" smtClean="0"/>
              <a:t>       Level 1 &amp; Level 2 partners</a:t>
            </a:r>
          </a:p>
          <a:p>
            <a:pPr marL="457200" indent="-457200">
              <a:buFont typeface="Calibri" panose="020F0502020204030204" pitchFamily="34" charset="0"/>
              <a:buAutoNum type="arabicPeriod" startAt="2"/>
            </a:pPr>
            <a:r>
              <a:rPr lang="en-US" sz="1900" dirty="0" smtClean="0"/>
              <a:t>Scoping:</a:t>
            </a:r>
            <a:r>
              <a:rPr lang="en-US" dirty="0" smtClean="0"/>
              <a:t> 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Now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217920" y="3649137"/>
            <a:ext cx="5851784" cy="367452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dirty="0"/>
              <a:t>3.  </a:t>
            </a:r>
            <a:r>
              <a:rPr lang="en-US" sz="1900" dirty="0" smtClean="0"/>
              <a:t>Assessment:  </a:t>
            </a:r>
            <a:r>
              <a:rPr lang="en-US" sz="1900" dirty="0"/>
              <a:t>August – September 2015</a:t>
            </a:r>
          </a:p>
          <a:p>
            <a:pPr marL="0" indent="0">
              <a:buNone/>
            </a:pPr>
            <a:r>
              <a:rPr lang="en-US" sz="1900" dirty="0"/>
              <a:t>4.  </a:t>
            </a:r>
            <a:r>
              <a:rPr lang="en-US" sz="1900" dirty="0" smtClean="0"/>
              <a:t>Recommendations: </a:t>
            </a:r>
            <a:r>
              <a:rPr lang="en-US" sz="1900" dirty="0"/>
              <a:t>September 2015</a:t>
            </a:r>
          </a:p>
          <a:p>
            <a:pPr marL="0" indent="0">
              <a:buNone/>
            </a:pPr>
            <a:r>
              <a:rPr lang="en-US" sz="1900" dirty="0"/>
              <a:t>5.  </a:t>
            </a:r>
            <a:r>
              <a:rPr lang="en-US" sz="1900" dirty="0" smtClean="0"/>
              <a:t>Reporting: Final </a:t>
            </a:r>
            <a:r>
              <a:rPr lang="en-US" sz="1900" dirty="0"/>
              <a:t>Dec </a:t>
            </a:r>
            <a:r>
              <a:rPr lang="en-US" sz="1900" dirty="0" smtClean="0"/>
              <a:t>’15 – Jan ‘</a:t>
            </a:r>
            <a:r>
              <a:rPr lang="en-US" sz="1900" dirty="0"/>
              <a:t>16</a:t>
            </a:r>
          </a:p>
          <a:p>
            <a:pPr marL="0" indent="0">
              <a:buNone/>
            </a:pPr>
            <a:r>
              <a:rPr lang="en-US" sz="1900" dirty="0"/>
              <a:t>6.  </a:t>
            </a:r>
            <a:r>
              <a:rPr lang="en-US" sz="1900" dirty="0" smtClean="0"/>
              <a:t>Monitoring: </a:t>
            </a:r>
            <a:r>
              <a:rPr lang="en-US" sz="1900" dirty="0"/>
              <a:t>Final </a:t>
            </a:r>
            <a:r>
              <a:rPr lang="en-US" sz="1900" dirty="0" smtClean="0"/>
              <a:t>Evaluation March </a:t>
            </a:r>
            <a:r>
              <a:rPr lang="en-US" sz="1900" dirty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101943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19443</TotalTime>
  <Words>499</Words>
  <Application>Microsoft Office PowerPoint</Application>
  <PresentationFormat>Widescreen</PresentationFormat>
  <Paragraphs>97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Retrospect</vt:lpstr>
      <vt:lpstr>PowerPoint Presentation</vt:lpstr>
      <vt:lpstr>Acknowledgements</vt:lpstr>
      <vt:lpstr>Objectives</vt:lpstr>
      <vt:lpstr>HIA of Industrial Sand in Wisconsin</vt:lpstr>
      <vt:lpstr>What is Industrial Sand?</vt:lpstr>
      <vt:lpstr>Industrial Sand Mining in Wisconsin</vt:lpstr>
      <vt:lpstr>A Non-Traditional HIA</vt:lpstr>
      <vt:lpstr>A Non-Traditional HIA</vt:lpstr>
      <vt:lpstr>A Non-Traditional HIA</vt:lpstr>
      <vt:lpstr>Opportunities and Challenges of a Regional Approach</vt:lpstr>
      <vt:lpstr>Questions and Comments</vt:lpstr>
      <vt:lpstr>Thank You!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Beverly</dc:creator>
  <cp:lastModifiedBy>Boerner</cp:lastModifiedBy>
  <cp:revision>78</cp:revision>
  <dcterms:created xsi:type="dcterms:W3CDTF">2015-02-11T22:50:02Z</dcterms:created>
  <dcterms:modified xsi:type="dcterms:W3CDTF">2015-05-19T21:29:56Z</dcterms:modified>
</cp:coreProperties>
</file>