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4"/>
    <p:sldMasterId id="2147483671" r:id="rId5"/>
    <p:sldMasterId id="2147483683" r:id="rId6"/>
    <p:sldMasterId id="2147483747" r:id="rId7"/>
    <p:sldMasterId id="2147483897" r:id="rId8"/>
    <p:sldMasterId id="2147483910" r:id="rId9"/>
  </p:sldMasterIdLst>
  <p:notesMasterIdLst>
    <p:notesMasterId r:id="rId30"/>
  </p:notesMasterIdLst>
  <p:handoutMasterIdLst>
    <p:handoutMasterId r:id="rId31"/>
  </p:handoutMasterIdLst>
  <p:sldIdLst>
    <p:sldId id="338" r:id="rId10"/>
    <p:sldId id="451" r:id="rId11"/>
    <p:sldId id="452" r:id="rId12"/>
    <p:sldId id="459" r:id="rId13"/>
    <p:sldId id="454" r:id="rId14"/>
    <p:sldId id="443" r:id="rId15"/>
    <p:sldId id="453" r:id="rId16"/>
    <p:sldId id="444" r:id="rId17"/>
    <p:sldId id="445" r:id="rId18"/>
    <p:sldId id="446" r:id="rId19"/>
    <p:sldId id="447" r:id="rId20"/>
    <p:sldId id="448" r:id="rId21"/>
    <p:sldId id="449" r:id="rId22"/>
    <p:sldId id="460" r:id="rId23"/>
    <p:sldId id="437" r:id="rId24"/>
    <p:sldId id="461" r:id="rId25"/>
    <p:sldId id="450" r:id="rId26"/>
    <p:sldId id="455" r:id="rId27"/>
    <p:sldId id="456" r:id="rId28"/>
    <p:sldId id="45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9931"/>
    <a:srgbClr val="84B738"/>
    <a:srgbClr val="9AC35B"/>
    <a:srgbClr val="0088C5"/>
    <a:srgbClr val="A71056"/>
    <a:srgbClr val="FB4F14"/>
    <a:srgbClr val="003591"/>
    <a:srgbClr val="1E1E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8" autoAdjust="0"/>
  </p:normalViewPr>
  <p:slideViewPr>
    <p:cSldViewPr snapToGrid="0" snapToObjects="1">
      <p:cViewPr varScale="1">
        <p:scale>
          <a:sx n="100" d="100"/>
          <a:sy n="100" d="100"/>
        </p:scale>
        <p:origin x="-194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122"/>
    </p:cViewPr>
  </p:sorterViewPr>
  <p:notesViewPr>
    <p:cSldViewPr snapToGrid="0" snapToObjects="1">
      <p:cViewPr varScale="1">
        <p:scale>
          <a:sx n="81" d="100"/>
          <a:sy n="81" d="100"/>
        </p:scale>
        <p:origin x="-220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393505-0F4B-BB48-ADCE-76AE75E9D395}" type="datetimeFigureOut">
              <a:rPr lang="en-US" smtClean="0"/>
              <a:t>7/8/2015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5865F4-916D-EF49-B861-652B86CEE54E}" type="slidenum">
              <a:rPr lang="en-US" smtClean="0"/>
              <a:t>‹#›</a:t>
            </a:fld>
            <a:endParaRPr lang="en-US"/>
          </a:p>
        </p:txBody>
      </p:sp>
    </p:spTree>
    <p:extLst>
      <p:ext uri="{BB962C8B-B14F-4D97-AF65-F5344CB8AC3E}">
        <p14:creationId xmlns:p14="http://schemas.microsoft.com/office/powerpoint/2010/main" val="29918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812D42-217E-4723-80BA-9C6FE793B19F}" type="datetimeFigureOut">
              <a:rPr lang="en-US" smtClean="0"/>
              <a:t>7/8/2015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EF6F9-72C3-4A54-9B80-4E61778EFFAB}" type="slidenum">
              <a:rPr lang="en-US" smtClean="0"/>
              <a:t>‹#›</a:t>
            </a:fld>
            <a:endParaRPr lang="en-US" dirty="0"/>
          </a:p>
        </p:txBody>
      </p:sp>
    </p:spTree>
    <p:extLst>
      <p:ext uri="{BB962C8B-B14F-4D97-AF65-F5344CB8AC3E}">
        <p14:creationId xmlns:p14="http://schemas.microsoft.com/office/powerpoint/2010/main" val="3652179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Today we will are talking about healthy fundraising!</a:t>
            </a:r>
          </a:p>
          <a:p>
            <a:endParaRPr lang="en-US" b="0" baseline="0" dirty="0" smtClean="0"/>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32196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Sell school or site promotional items - Consider tying the sale of specific items to other events or campaigns, such as selling water bottles to go along with a school, site or community wide campaign to encourage drinking more water!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To go along with being active, consider selling small physical activity equipment, such as hacky sacks, jump rope, balls or hula hoops.  </a:t>
            </a: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ea typeface="ＭＳ Ｐゴシック" pitchFamily="34" charset="-128"/>
              </a:rPr>
              <a:t>Ask the community for support for your</a:t>
            </a:r>
            <a:r>
              <a:rPr lang="en-US" altLang="en-US" baseline="0" dirty="0" smtClean="0">
                <a:latin typeface="Arial" charset="0"/>
                <a:ea typeface="ＭＳ Ｐゴシック" pitchFamily="34" charset="-128"/>
              </a:rPr>
              <a:t> fundraiser.  Can they…</a:t>
            </a:r>
            <a:endParaRPr lang="en-US" altLang="en-US" dirty="0" smtClean="0">
              <a:latin typeface="Arial" charset="0"/>
              <a:ea typeface="ＭＳ Ｐゴシック" pitchFamily="34" charset="-128"/>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Donate a certain portion of sales from a given date or time to the school or site? (ensure the services or products are healthy!)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Donate items or services for live or silent auctions (such as vacation packages, lawn care, baby-sitting or lunch with a local celebrity)?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Donate products, services or tickets for events as prizes for a raffle drawing? This might include items such as tickets to movies, sporting events, concerts or amusement parks and gift certificates or vouchers for everyday services like a car wash, dry-cleaning, lawn mowing or even snow shoveling! </a:t>
            </a: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Sell ad space in the school newspaper or newsletter to local businesses.</a:t>
            </a: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Sell theme baskets full of non-food items for holidays or special events. Encourage youth to come up with the contents of the baskets, take orders ahead of time and let youth put the baskets together. </a:t>
            </a: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Ildewild Elementary School in Charlotte, NC, raised $800 for physical education equipment by pitting their teachers against parents in a basketball game and selling tickets to an eager crowd.</a:t>
            </a:r>
          </a:p>
          <a:p>
            <a:endParaRPr lang="en-US" dirty="0" smtClean="0"/>
          </a:p>
          <a:p>
            <a:r>
              <a:rPr lang="en-US" dirty="0" smtClean="0"/>
              <a:t>The Woodstock 200 School District in Woodstock, IL decided to host a district wide fundraiser to help all schools raise money for wellness efforts. The Fit for the Future event started with a three mile walk, followed by exhibits, speakers and activities. Students asked for pledges for the walk and families chipped in $5 to attend. The district raised more than $10,000 which was given back to the schools for physical education equipment.</a:t>
            </a:r>
          </a:p>
        </p:txBody>
      </p:sp>
      <p:sp>
        <p:nvSpPr>
          <p:cNvPr id="4" name="Slide Number Placeholder 3"/>
          <p:cNvSpPr>
            <a:spLocks noGrp="1"/>
          </p:cNvSpPr>
          <p:nvPr>
            <p:ph type="sldNum" sz="quarter" idx="10"/>
          </p:nvPr>
        </p:nvSpPr>
        <p:spPr/>
        <p:txBody>
          <a:bodyPr/>
          <a:lstStyle/>
          <a:p>
            <a:fld id="{B4868CB1-1747-4A48-A295-205EFC752A3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6497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Consider the following “food-related” fundraiser:</a:t>
            </a:r>
          </a:p>
          <a:p>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Invite local chefs or restaurants to donate healthy appetizers for a “Taste of Your Town” event and charge for admission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Hold a family celebration night focused on healthy eating and physical activity and charge for admission.  Are their local groups who like to cook, such as ladies groups, dads groups or youth groups? Let these local chefs prepare a healthy community meal and charge by the plate. Ask local grocery stores to donate food.  Think about healthy options that could be served. Having a cookout? Consider turkey burgers, whole grain buns and sides full of fruits and vegetables. Having a pizza party? Consider giving everyone a personal cheese pizza and having available a vegetable bar where they can pile on their favorite vegetable toppings. Try fruit pizza for dessert! Serve water or 100% fruit juice. Market the night as a family fit night! Check out the Alliance’s Healthy Community Events playbook for more ideas on planning a healthy community event.</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Sell cookbooks full of healthy recipes – ask a local registered dietitian to approve the recipes. Let students and staff submit recipes.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Ask a local chef, cooking instructor or registered dietitian to donate their time to do a healthy cooking demonstration or teach a healthy cooking class. Charge for admission.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Hold a community wide youth cooking show or competition and charge for admission. Ask local businesses and grocery stores to help with the cost of the food and supplies.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Ask a registered dietitian to donate their time to do grocery store tours and charge for admission. </a:t>
            </a:r>
          </a:p>
          <a:p>
            <a:endParaRPr lang="en-US" sz="1200" b="0" i="0" u="none" strike="noStrike" kern="1200" baseline="0" dirty="0" smtClean="0">
              <a:solidFill>
                <a:schemeClr val="tx1"/>
              </a:solidFill>
              <a:latin typeface="+mn-lt"/>
              <a:ea typeface="+mn-ea"/>
              <a:cs typeface="+mn-cs"/>
            </a:endParaRPr>
          </a:p>
          <a:p>
            <a:endParaRPr lang="en-US" altLang="en-US" dirty="0" smtClean="0">
              <a:latin typeface="Arial" charset="0"/>
              <a:ea typeface="ＭＳ Ｐゴシック" pitchFamily="34" charset="-128"/>
            </a:endParaRPr>
          </a:p>
        </p:txBody>
      </p:sp>
      <p:sp>
        <p:nvSpPr>
          <p:cNvPr id="4" name="Slide Number Placeholder 3"/>
          <p:cNvSpPr>
            <a:spLocks noGrp="1"/>
          </p:cNvSpPr>
          <p:nvPr>
            <p:ph type="sldNum" sz="quarter" idx="10"/>
          </p:nvPr>
        </p:nvSpPr>
        <p:spPr/>
        <p:txBody>
          <a:bodyPr/>
          <a:lstStyle/>
          <a:p>
            <a:fld id="{B4868CB1-1747-4A48-A295-205EFC752A3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52796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Millville Senior High School in Plainfield, NJ the wellness council decided to hit two birds with one stone by working to improve employee wellness with a healthy cookbook while raising money for student scholarships. Students helped provide the art work for the cookbook.  The cookbook was such a hit that they are doing it again this year, with recipes that are more appealing to their student population.</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4868CB1-1747-4A48-A295-205EFC752A3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6649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Let’s discuss some action steps to take today.</a:t>
            </a:r>
          </a:p>
          <a:p>
            <a:r>
              <a:rPr lang="en-US"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Talk with PTO/PTA/PTSA representatives, principal, coaches, school and booster clubs, out-of-school time site/program staff, parents and food service staff about healthier fundraising options. Provide them with examples of alternatives.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Write a policy that fundraisers are activity-based or only include non-food items.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Enlist students to research and develop healthy, profitable fundraising ideas.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Consider bringing all groups that participate in fundraising to develop one budget and one fundraising plan for the whole school year that clearly outlines everyone’s need, then come up with a fundraiser to meet all of those needs, such as a 5K.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doing one big fundraiser, decide as a group what that will be. Is it an activity? Product? Service? Consider the following if doing one large fundraiser:</a:t>
            </a:r>
          </a:p>
          <a:p>
            <a:r>
              <a:rPr lang="en-US" sz="1200" b="0" i="0" u="none" strike="noStrike" kern="1200" baseline="0" dirty="0" smtClean="0">
                <a:solidFill>
                  <a:schemeClr val="tx1"/>
                </a:solidFill>
                <a:latin typeface="+mn-lt"/>
                <a:ea typeface="+mn-ea"/>
                <a:cs typeface="+mn-cs"/>
              </a:rPr>
              <a:t>	- What is the estimated revenue from the fundraiser? </a:t>
            </a:r>
          </a:p>
          <a:p>
            <a:r>
              <a:rPr lang="en-US" sz="1200" b="0" i="0" u="none" strike="noStrike" kern="1200" baseline="0" dirty="0" smtClean="0">
                <a:solidFill>
                  <a:schemeClr val="tx1"/>
                </a:solidFill>
                <a:latin typeface="+mn-lt"/>
                <a:ea typeface="+mn-ea"/>
                <a:cs typeface="+mn-cs"/>
              </a:rPr>
              <a:t>	- What are the estimated expenses?</a:t>
            </a:r>
          </a:p>
          <a:p>
            <a:r>
              <a:rPr lang="en-US" sz="1200" b="0" i="0" u="none" strike="noStrike" kern="1200" baseline="0" dirty="0" smtClean="0">
                <a:solidFill>
                  <a:schemeClr val="tx1"/>
                </a:solidFill>
                <a:latin typeface="+mn-lt"/>
                <a:ea typeface="+mn-ea"/>
                <a:cs typeface="+mn-cs"/>
              </a:rPr>
              <a:t>	- When will the fundraiser occur? </a:t>
            </a:r>
          </a:p>
          <a:p>
            <a:r>
              <a:rPr lang="en-US" sz="1200" b="0" i="0" u="none" strike="noStrike" kern="1200" baseline="0" dirty="0" smtClean="0">
                <a:solidFill>
                  <a:schemeClr val="tx1"/>
                </a:solidFill>
                <a:latin typeface="+mn-lt"/>
                <a:ea typeface="+mn-ea"/>
                <a:cs typeface="+mn-cs"/>
              </a:rPr>
              <a:t>	- What is the estimated number of hours students, staff and/or parents will be expected to participate? </a:t>
            </a:r>
          </a:p>
          <a:p>
            <a:r>
              <a:rPr lang="en-US" sz="1200" b="0" i="0" u="none" strike="noStrike" kern="1200" baseline="0" dirty="0" smtClean="0">
                <a:solidFill>
                  <a:schemeClr val="tx1"/>
                </a:solidFill>
                <a:latin typeface="+mn-lt"/>
                <a:ea typeface="+mn-ea"/>
                <a:cs typeface="+mn-cs"/>
              </a:rPr>
              <a:t>	- Clearly outline what will be expected from students, staff and/or parents.  </a:t>
            </a:r>
          </a:p>
        </p:txBody>
      </p:sp>
      <p:sp>
        <p:nvSpPr>
          <p:cNvPr id="4" name="Slide Number Placeholder 3"/>
          <p:cNvSpPr>
            <a:spLocks noGrp="1"/>
          </p:cNvSpPr>
          <p:nvPr>
            <p:ph type="sldNum" sz="quarter" idx="10"/>
          </p:nvPr>
        </p:nvSpPr>
        <p:spPr/>
        <p:txBody>
          <a:bodyPr/>
          <a:lstStyle/>
          <a:p>
            <a:fld id="{B4868CB1-1747-4A48-A295-205EFC752A3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337755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baseline="0" dirty="0" smtClean="0"/>
              <a:t>Let the Alliance for a Healthier Generation help you get started now so you are ready when Smart Snacks go into effect July 1, 2014.  They have experts, tools and resources to help guide you through implementing the new nutrition standards for competitive foods and beverages.  </a:t>
            </a:r>
            <a:endParaRPr lang="en-US" b="1" i="0" baseline="0" dirty="0" smtClean="0"/>
          </a:p>
          <a:p>
            <a:endParaRPr lang="en-US" i="1" dirty="0" smtClean="0"/>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356296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Please reach out to Jill Turley, National Nutrition Advisor at the Alliance for a Healthier Generation, with questions about Smart Snacks in School nutrition standards.  Jill can also help you get started implementing change TODAY! </a:t>
            </a:r>
          </a:p>
        </p:txBody>
      </p:sp>
      <p:sp>
        <p:nvSpPr>
          <p:cNvPr id="4" name="Slide Number Placeholder 3"/>
          <p:cNvSpPr>
            <a:spLocks noGrp="1"/>
          </p:cNvSpPr>
          <p:nvPr>
            <p:ph type="sldNum" sz="quarter" idx="10"/>
          </p:nvPr>
        </p:nvSpPr>
        <p:spPr/>
        <p:txBody>
          <a:bodyPr/>
          <a:lstStyle/>
          <a:p>
            <a:fld id="{CF0ED9DD-7B58-4D3A-9CBD-E6BBB6AE855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520052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0" kern="1200" dirty="0" smtClean="0">
                <a:solidFill>
                  <a:schemeClr val="tx1"/>
                </a:solidFill>
                <a:effectLst/>
                <a:latin typeface="+mn-lt"/>
                <a:ea typeface="+mn-ea"/>
                <a:cs typeface="+mn-cs"/>
              </a:rPr>
              <a:t>Last summer, the USDA published Smart Snacks in School nutrition standards for all foods and beverages sold to students during the school day, as required by the Healthy Hunger-Free Kids Act of 2010. </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The standards build on the healthy changes seen in school cafeterias around the country over the past two years,</a:t>
            </a:r>
            <a:r>
              <a:rPr lang="en-US" sz="1200" i="0" kern="1200" baseline="0" dirty="0" smtClean="0">
                <a:solidFill>
                  <a:schemeClr val="tx1"/>
                </a:solidFill>
                <a:effectLst/>
                <a:latin typeface="+mn-lt"/>
                <a:ea typeface="+mn-ea"/>
                <a:cs typeface="+mn-cs"/>
              </a:rPr>
              <a:t> and these </a:t>
            </a:r>
            <a:r>
              <a:rPr lang="en-US" i="0" baseline="0" dirty="0" smtClean="0"/>
              <a:t>nutrition standards will go into effect July 1, 2014…which is right around the corner!</a:t>
            </a:r>
            <a:endParaRPr lang="en-US" i="0" dirty="0"/>
          </a:p>
        </p:txBody>
      </p:sp>
      <p:sp>
        <p:nvSpPr>
          <p:cNvPr id="4" name="Slide Number Placeholder 3"/>
          <p:cNvSpPr>
            <a:spLocks noGrp="1"/>
          </p:cNvSpPr>
          <p:nvPr>
            <p:ph type="sldNum" sz="quarter" idx="10"/>
          </p:nvPr>
        </p:nvSpPr>
        <p:spPr/>
        <p:txBody>
          <a:bodyPr/>
          <a:lstStyle/>
          <a:p>
            <a:fld id="{0BB5E88C-9908-4006-915F-6F834B7A3F9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25712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time today.  </a:t>
            </a:r>
            <a:endParaRPr lang="en-US" dirty="0"/>
          </a:p>
        </p:txBody>
      </p:sp>
      <p:sp>
        <p:nvSpPr>
          <p:cNvPr id="4" name="Slide Number Placeholder 3"/>
          <p:cNvSpPr>
            <a:spLocks noGrp="1"/>
          </p:cNvSpPr>
          <p:nvPr>
            <p:ph type="sldNum" sz="quarter" idx="10"/>
          </p:nvPr>
        </p:nvSpPr>
        <p:spPr/>
        <p:txBody>
          <a:bodyPr/>
          <a:lstStyle/>
          <a:p>
            <a:fld id="{721EF6F9-72C3-4A54-9B80-4E61778EFFA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94412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solidFill>
                  <a:srgbClr val="000000"/>
                </a:solidFill>
                <a:latin typeface="Calibri"/>
                <a:sym typeface="Calibri"/>
              </a:rPr>
              <a:t>Smart Snacks in School nutrition standards: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baseline="0" dirty="0" smtClean="0">
                <a:solidFill>
                  <a:srgbClr val="000000"/>
                </a:solidFill>
                <a:latin typeface="Calibri"/>
                <a:sym typeface="Calibri"/>
              </a:rPr>
              <a:t>Will cover all foods and beverages SOLD to students outside of the breakfast and lunch programs. </a:t>
            </a:r>
            <a:r>
              <a:rPr lang="en-US" sz="1200" i="0" kern="1200" dirty="0" smtClean="0">
                <a:solidFill>
                  <a:schemeClr val="tx1"/>
                </a:solidFill>
                <a:effectLst/>
                <a:latin typeface="+mn-lt"/>
                <a:ea typeface="+mn-ea"/>
                <a:cs typeface="+mn-cs"/>
              </a:rPr>
              <a:t>Smart Snacks apply to all foods and beverages SOLD to</a:t>
            </a:r>
            <a:r>
              <a:rPr lang="en-US" sz="1200" i="0" kern="1200" baseline="0" dirty="0" smtClean="0">
                <a:solidFill>
                  <a:schemeClr val="tx1"/>
                </a:solidFill>
                <a:effectLst/>
                <a:latin typeface="+mn-lt"/>
                <a:ea typeface="+mn-ea"/>
                <a:cs typeface="+mn-cs"/>
              </a:rPr>
              <a:t> students</a:t>
            </a:r>
            <a:r>
              <a:rPr lang="en-US" sz="1200" i="0" kern="1200" dirty="0" smtClean="0">
                <a:solidFill>
                  <a:schemeClr val="tx1"/>
                </a:solidFill>
                <a:effectLst/>
                <a:latin typeface="+mn-lt"/>
                <a:ea typeface="+mn-ea"/>
                <a:cs typeface="+mn-cs"/>
              </a:rPr>
              <a:t> – including vending machines, a la carte, school stores, snack carts AND fundraising</a:t>
            </a:r>
            <a:endParaRPr lang="en-US" i="0" baseline="0" dirty="0" smtClean="0">
              <a:solidFill>
                <a:srgbClr val="000000"/>
              </a:solidFill>
              <a:latin typeface="Calibri"/>
              <a:sym typeface="Calibri"/>
            </a:endParaRPr>
          </a:p>
          <a:p>
            <a:pPr marL="171450" indent="-171450">
              <a:buFont typeface="Arial" panose="020B0604020202020204" pitchFamily="34" charset="0"/>
              <a:buChar char="•"/>
            </a:pPr>
            <a:r>
              <a:rPr lang="en-US" i="0" baseline="0" dirty="0" smtClean="0">
                <a:solidFill>
                  <a:srgbClr val="000000"/>
                </a:solidFill>
                <a:latin typeface="Calibri"/>
                <a:sym typeface="Calibri"/>
              </a:rPr>
              <a:t>Covers the entire school day, which is defined as midnight before to 30 minutes after the end of the school day.</a:t>
            </a:r>
          </a:p>
          <a:p>
            <a:pPr marL="171450" indent="-171450">
              <a:buFont typeface="Arial" panose="020B0604020202020204" pitchFamily="34" charset="0"/>
              <a:buChar char="•"/>
            </a:pPr>
            <a:r>
              <a:rPr lang="en-US" i="0" baseline="0" dirty="0" smtClean="0">
                <a:solidFill>
                  <a:srgbClr val="000000"/>
                </a:solidFill>
                <a:latin typeface="Calibri"/>
                <a:sym typeface="Calibri"/>
              </a:rPr>
              <a:t>Covers the entire school campus.</a:t>
            </a:r>
          </a:p>
          <a:p>
            <a:pPr marL="171450" indent="-171450">
              <a:buFont typeface="Arial" panose="020B0604020202020204" pitchFamily="34" charset="0"/>
              <a:buChar char="•"/>
            </a:pPr>
            <a:r>
              <a:rPr lang="en-US" i="0" baseline="0" dirty="0" smtClean="0">
                <a:solidFill>
                  <a:srgbClr val="000000"/>
                </a:solidFill>
                <a:latin typeface="Calibri"/>
                <a:sym typeface="Calibri"/>
              </a:rPr>
              <a:t>Will NOT cover foods served, such as celebrations.</a:t>
            </a:r>
          </a:p>
          <a:p>
            <a:pPr marL="171450" indent="-171450">
              <a:buFont typeface="Arial" panose="020B0604020202020204" pitchFamily="34" charset="0"/>
              <a:buChar char="•"/>
            </a:pPr>
            <a:r>
              <a:rPr lang="en-US" i="0" baseline="0" dirty="0" smtClean="0">
                <a:solidFill>
                  <a:srgbClr val="000000"/>
                </a:solidFill>
                <a:latin typeface="Calibri"/>
                <a:sym typeface="Calibri"/>
              </a:rPr>
              <a:t>Will NOT cover evening, weekend or community events.</a:t>
            </a: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92989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ea typeface="ＭＳ Ｐゴシック" pitchFamily="34" charset="-128"/>
              </a:rPr>
              <a:t>Foods and beverages sold as fundraisers during the school day are also subject to the Smart Snacks nutrition standards.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latin typeface="Arial" charset="0"/>
                <a:ea typeface="ＭＳ Ｐゴシック" pitchFamily="34" charset="-128"/>
              </a:rPr>
              <a:t>State agencies will have the opportunity to set a number of infrequent</a:t>
            </a:r>
            <a:r>
              <a:rPr lang="en-US" alt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food or beverage fundraisers that are exempt from the standards. However, even exempted fundraisers will not be allowed to be sold in competition with the breakfast or lunch programs in the food service area during meal service.  If the state agency does not set a number of exempted food and beverage fundraisers, then ZERO exempted fundraisers will be allowed.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There are no limits on foods and beverages sold as fundraisers that meet the standards. There are also no limits on non-food fundraising.  </a:t>
            </a:r>
          </a:p>
          <a:p>
            <a:pPr lvl="0"/>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USDA’s Smart</a:t>
            </a:r>
            <a:r>
              <a:rPr lang="en-US" baseline="0" dirty="0" smtClean="0"/>
              <a:t> Snacks in School Infographic is a nice representation of the types of competitive foods and beverages currently allowed and how those will change once Smart Snacks is in place July 1.  </a:t>
            </a:r>
          </a:p>
          <a:p>
            <a:endParaRPr lang="en-US" baseline="0" dirty="0" smtClean="0"/>
          </a:p>
          <a:p>
            <a:r>
              <a:rPr lang="en-US" baseline="0" dirty="0" smtClean="0"/>
              <a:t>You might recognize some of the items on the left as items that may currently be sold as fundraisers.  When Smart Snacks go into effect, these items will no longer be allowed.  Try some of the foods on the right, such as popcorn, instead!</a:t>
            </a:r>
            <a:endParaRPr lang="en-US" dirty="0"/>
          </a:p>
        </p:txBody>
      </p:sp>
      <p:sp>
        <p:nvSpPr>
          <p:cNvPr id="4" name="Slide Number Placeholder 3"/>
          <p:cNvSpPr>
            <a:spLocks noGrp="1"/>
          </p:cNvSpPr>
          <p:nvPr>
            <p:ph type="sldNum" sz="quarter" idx="10"/>
          </p:nvPr>
        </p:nvSpPr>
        <p:spPr/>
        <p:txBody>
          <a:bodyPr/>
          <a:lstStyle/>
          <a:p>
            <a:fld id="{721EF6F9-72C3-4A54-9B80-4E61778EFFAB}"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13269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Promoting healthy options during meal or snack times while allowing regular unhealthy fundraisers sends youth conflicting messages. Fundraisers can be successful and engage youth, the community, the school building and out-of-school time programs in meaningful ways without undermining healthy eating messages.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Let’s explore some non-food fundraising ideas.</a:t>
            </a:r>
            <a:endParaRPr lang="en-US" dirty="0"/>
          </a:p>
        </p:txBody>
      </p:sp>
      <p:sp>
        <p:nvSpPr>
          <p:cNvPr id="4" name="Slide Number Placeholder 3"/>
          <p:cNvSpPr>
            <a:spLocks noGrp="1"/>
          </p:cNvSpPr>
          <p:nvPr>
            <p:ph type="sldNum" sz="quarter" idx="10"/>
          </p:nvPr>
        </p:nvSpPr>
        <p:spPr/>
        <p:txBody>
          <a:bodyPr/>
          <a:lstStyle/>
          <a:p>
            <a:fld id="{B4868CB1-1747-4A48-A295-205EFC752A3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93320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no restrictions on non-food fundraising, so consider some of these ideas!</a:t>
            </a:r>
            <a:endParaRPr lang="en-US" dirty="0"/>
          </a:p>
        </p:txBody>
      </p:sp>
      <p:sp>
        <p:nvSpPr>
          <p:cNvPr id="4" name="Slide Number Placeholder 3"/>
          <p:cNvSpPr>
            <a:spLocks noGrp="1"/>
          </p:cNvSpPr>
          <p:nvPr>
            <p:ph type="sldNum" sz="quarter" idx="10"/>
          </p:nvPr>
        </p:nvSpPr>
        <p:spPr/>
        <p:txBody>
          <a:bodyPr/>
          <a:lstStyle/>
          <a:p>
            <a:fld id="{721EF6F9-72C3-4A54-9B80-4E61778EFFAB}" type="slidenum">
              <a:rPr lang="en-US" smtClean="0"/>
              <a:t>7</a:t>
            </a:fld>
            <a:endParaRPr lang="en-US" dirty="0"/>
          </a:p>
        </p:txBody>
      </p:sp>
    </p:spTree>
    <p:extLst>
      <p:ext uri="{BB962C8B-B14F-4D97-AF65-F5344CB8AC3E}">
        <p14:creationId xmlns:p14="http://schemas.microsoft.com/office/powerpoint/2010/main" val="328381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 Hold an activity-based fundraiser! Try one of the following:</a:t>
            </a:r>
          </a:p>
          <a:p>
            <a:r>
              <a:rPr lang="en-US" sz="1200" b="0" i="0" u="none" strike="noStrike" kern="1200" baseline="0" dirty="0" smtClean="0">
                <a:solidFill>
                  <a:schemeClr val="tx1"/>
                </a:solidFill>
                <a:latin typeface="+mn-lt"/>
                <a:ea typeface="+mn-ea"/>
                <a:cs typeface="+mn-cs"/>
              </a:rPr>
              <a:t> Walk-, Run-, Bike-, Dance-, Skate-A-Thons! </a:t>
            </a:r>
          </a:p>
          <a:p>
            <a:r>
              <a:rPr lang="en-US" sz="1200" b="0" i="0" u="none" strike="noStrike" kern="1200" baseline="0" dirty="0" smtClean="0">
                <a:solidFill>
                  <a:schemeClr val="tx1"/>
                </a:solidFill>
                <a:latin typeface="+mn-lt"/>
                <a:ea typeface="+mn-ea"/>
                <a:cs typeface="+mn-cs"/>
              </a:rPr>
              <a:t> A dance </a:t>
            </a:r>
          </a:p>
          <a:p>
            <a:r>
              <a:rPr lang="en-US" sz="1200" b="0" i="0" u="none" strike="noStrike" kern="1200" baseline="0" dirty="0" smtClean="0">
                <a:solidFill>
                  <a:schemeClr val="tx1"/>
                </a:solidFill>
                <a:latin typeface="+mn-lt"/>
                <a:ea typeface="+mn-ea"/>
                <a:cs typeface="+mn-cs"/>
              </a:rPr>
              <a:t> Skating rink events </a:t>
            </a:r>
          </a:p>
          <a:p>
            <a:r>
              <a:rPr lang="en-US" sz="1200" b="0" i="0" u="none" strike="noStrike" kern="1200" baseline="0" dirty="0" smtClean="0">
                <a:solidFill>
                  <a:schemeClr val="tx1"/>
                </a:solidFill>
                <a:latin typeface="+mn-lt"/>
                <a:ea typeface="+mn-ea"/>
                <a:cs typeface="+mn-cs"/>
              </a:rPr>
              <a:t> Jump rope or hula hoop competition </a:t>
            </a:r>
          </a:p>
          <a:p>
            <a:r>
              <a:rPr lang="en-US" sz="1200" b="0" i="0" u="none" strike="noStrike" kern="1200" baseline="0" dirty="0" smtClean="0">
                <a:solidFill>
                  <a:schemeClr val="tx1"/>
                </a:solidFill>
                <a:latin typeface="+mn-lt"/>
                <a:ea typeface="+mn-ea"/>
                <a:cs typeface="+mn-cs"/>
              </a:rPr>
              <a:t> Team sport tournament (encourage youth and families to join)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-Softball, kickball or volleyball </a:t>
            </a:r>
          </a:p>
          <a:p>
            <a:r>
              <a:rPr lang="en-US" sz="1200" b="0" i="0" u="none" strike="noStrike" kern="1200" baseline="0" dirty="0" smtClean="0">
                <a:solidFill>
                  <a:schemeClr val="tx1"/>
                </a:solidFill>
                <a:latin typeface="+mn-lt"/>
                <a:ea typeface="+mn-ea"/>
                <a:cs typeface="+mn-cs"/>
              </a:rPr>
              <a:t> Field day (encourage youth and families to form teams)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Or try holding a 5K – this is a great way to not only raise funds, but also include the whole community.  Many schools are beginning to hold a 5K as one large fundraisers that meets the funding needs of their whole school community.</a:t>
            </a:r>
          </a:p>
          <a:p>
            <a:endParaRPr lang="en-US" i="1" baseline="0" dirty="0" smtClean="0"/>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Have a Talent show - Charge admission for a talent show (sell school or site promotional items at the event). Or other events, like craft fairs or art shows featuring students creations. </a:t>
            </a:r>
          </a:p>
        </p:txBody>
      </p:sp>
      <p:sp>
        <p:nvSpPr>
          <p:cNvPr id="4" name="Slide Number Placeholder 3"/>
          <p:cNvSpPr>
            <a:spLocks noGrp="1"/>
          </p:cNvSpPr>
          <p:nvPr>
            <p:ph type="sldNum" sz="quarter" idx="10"/>
          </p:nvPr>
        </p:nvSpPr>
        <p:spPr/>
        <p:txBody>
          <a:bodyPr/>
          <a:lstStyle/>
          <a:p>
            <a:fld id="{DF93EDCA-1BE1-4446-A6C1-E6EB24A59063}"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646545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5.xml"/><Relationship Id="rId5" Type="http://schemas.microsoft.com/office/2007/relationships/hdphoto" Target="../media/hdphoto1.wdp"/><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835459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16240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140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312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97996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99967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2102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619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24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845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98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0257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3359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06963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5624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36272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072972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52605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34820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830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5438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2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873529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49281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77671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23370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44070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24072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2143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769274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54730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113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8780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155157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0239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55593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4005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82634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67578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38531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7801225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75506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6589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3357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26963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8116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22629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39415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9845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77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07756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AF9FE7-058A-4620-9EF5-15935E162363}" type="datetimeFigureOut">
              <a:rPr lang="en-US" smtClean="0">
                <a:solidFill>
                  <a:prstClr val="black">
                    <a:tint val="75000"/>
                  </a:prstClr>
                </a:solidFill>
              </a:rPr>
              <a:pPr/>
              <a:t>7/8/2015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707CBB12-4CA8-44F6-9A22-E303751EC9F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9705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Final Slide Layou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6965"/>
          <a:stretch/>
        </p:blipFill>
        <p:spPr>
          <a:xfrm>
            <a:off x="-38100" y="5979997"/>
            <a:ext cx="9220200" cy="900770"/>
          </a:xfrm>
          <a:prstGeom prst="rect">
            <a:avLst/>
          </a:prstGeom>
        </p:spPr>
      </p:pic>
      <p:pic>
        <p:nvPicPr>
          <p:cNvPr id="9" name="Picture 8" descr="ahg_closing_slide.jpg"/>
          <p:cNvPicPr>
            <a:picLocks noChangeAspect="1"/>
          </p:cNvPicPr>
          <p:nvPr userDrawn="1"/>
        </p:nvPicPr>
        <p:blipFill rotWithShape="1">
          <a:blip r:embed="rId3">
            <a:extLst>
              <a:ext uri="{28A0092B-C50C-407E-A947-70E740481C1C}">
                <a14:useLocalDpi xmlns:a14="http://schemas.microsoft.com/office/drawing/2010/main" val="0"/>
              </a:ext>
            </a:extLst>
          </a:blip>
          <a:srcRect l="23148" t="20754" r="25555" b="22912"/>
          <a:stretch/>
        </p:blipFill>
        <p:spPr>
          <a:xfrm>
            <a:off x="2226734" y="685800"/>
            <a:ext cx="4690533" cy="3860801"/>
          </a:xfrm>
          <a:prstGeom prst="rect">
            <a:avLst/>
          </a:prstGeom>
        </p:spPr>
      </p:pic>
      <p:pic>
        <p:nvPicPr>
          <p:cNvPr id="12" name="Picture 11"/>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620000" y="6161377"/>
            <a:ext cx="1335943" cy="556643"/>
          </a:xfrm>
          <a:prstGeom prst="rect">
            <a:avLst/>
          </a:prstGeom>
        </p:spPr>
      </p:pic>
    </p:spTree>
    <p:extLst>
      <p:ext uri="{BB962C8B-B14F-4D97-AF65-F5344CB8AC3E}">
        <p14:creationId xmlns:p14="http://schemas.microsoft.com/office/powerpoint/2010/main" val="196967087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descr="ahg_intr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3431"/>
          </a:xfrm>
          <a:prstGeom prst="rect">
            <a:avLst/>
          </a:prstGeom>
        </p:spPr>
      </p:pic>
    </p:spTree>
    <p:extLst>
      <p:ext uri="{BB962C8B-B14F-4D97-AF65-F5344CB8AC3E}">
        <p14:creationId xmlns:p14="http://schemas.microsoft.com/office/powerpoint/2010/main" val="37175831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48009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4299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2332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661385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62121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362121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1181098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85675"/>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283756"/>
          </a:xfrm>
          <a:prstGeom prst="rect">
            <a:avLst/>
          </a:prstGeo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002396"/>
            <a:ext cx="4040188" cy="334445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283756"/>
          </a:xfrm>
          <a:prstGeom prst="rect">
            <a:avLst/>
          </a:prstGeo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002396"/>
            <a:ext cx="4041775" cy="334445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2602865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730740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241532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35582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a:xfrm>
            <a:off x="7791802" y="6230910"/>
            <a:ext cx="894998" cy="365125"/>
          </a:xfrm>
          <a:prstGeom prst="rect">
            <a:avLst/>
          </a:prstGeom>
        </p:spPr>
        <p:txBody>
          <a:body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16037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721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5688" y="0"/>
            <a:ext cx="7532623" cy="6858000"/>
          </a:xfrm>
          <a:prstGeom prst="rect">
            <a:avLst/>
          </a:prstGeom>
        </p:spPr>
      </p:pic>
    </p:spTree>
    <p:extLst>
      <p:ext uri="{BB962C8B-B14F-4D97-AF65-F5344CB8AC3E}">
        <p14:creationId xmlns:p14="http://schemas.microsoft.com/office/powerpoint/2010/main" val="144086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48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6.jpg"/><Relationship Id="rId5" Type="http://schemas.openxmlformats.org/officeDocument/2006/relationships/slideLayout" Target="../slideLayouts/slideLayout62.xml"/><Relationship Id="rId10"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134FD-0B4C-4FC9-94C2-4709F429C48D}" type="datetimeFigureOut">
              <a:rPr lang="en-US" smtClean="0"/>
              <a:t>7/8/2015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D1D92-3E70-416A-BBF4-42B557C30ECD}" type="slidenum">
              <a:rPr lang="en-US" smtClean="0"/>
              <a:t>‹#›</a:t>
            </a:fld>
            <a:endParaRPr lang="en-US" dirty="0"/>
          </a:p>
        </p:txBody>
      </p:sp>
    </p:spTree>
    <p:extLst>
      <p:ext uri="{BB962C8B-B14F-4D97-AF65-F5344CB8AC3E}">
        <p14:creationId xmlns:p14="http://schemas.microsoft.com/office/powerpoint/2010/main" val="71766759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7/8/2015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34549728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7/8/2015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3346077954"/>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7/8/2015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205583747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1AF9FE7-058A-4620-9EF5-15935E162363}" type="datetimeFigureOut">
              <a:rPr lang="en-US" smtClean="0">
                <a:solidFill>
                  <a:prstClr val="black">
                    <a:tint val="75000"/>
                  </a:prstClr>
                </a:solidFill>
              </a:rPr>
              <a:pPr defTabSz="914400"/>
              <a:t>7/8/2015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07CBB12-4CA8-44F6-9A22-E303751EC9FA}" type="slidenum">
              <a:rPr lang="en-US" smtClean="0">
                <a:solidFill>
                  <a:prstClr val="black">
                    <a:tint val="75000"/>
                  </a:prstClr>
                </a:solidFill>
              </a:rPr>
              <a:pPr defTabSz="914400"/>
              <a:t>‹#›</a:t>
            </a:fld>
            <a:endParaRPr lang="en-US" dirty="0">
              <a:solidFill>
                <a:prstClr val="black">
                  <a:tint val="75000"/>
                </a:prstClr>
              </a:solidFill>
            </a:endParaRPr>
          </a:p>
        </p:txBody>
      </p:sp>
    </p:spTree>
    <p:extLst>
      <p:ext uri="{BB962C8B-B14F-4D97-AF65-F5344CB8AC3E}">
        <p14:creationId xmlns:p14="http://schemas.microsoft.com/office/powerpoint/2010/main" val="513699514"/>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pic>
        <p:nvPicPr>
          <p:cNvPr id="2" name="Picture 1" descr="ahg_master.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3431"/>
          </a:xfrm>
          <a:prstGeom prst="rect">
            <a:avLst/>
          </a:prstGeom>
        </p:spPr>
      </p:pic>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8" name="Text Placeholder 7"/>
          <p:cNvSpPr>
            <a:spLocks noGrp="1"/>
          </p:cNvSpPr>
          <p:nvPr>
            <p:ph type="body" idx="1"/>
          </p:nvPr>
        </p:nvSpPr>
        <p:spPr>
          <a:xfrm>
            <a:off x="457200" y="1600200"/>
            <a:ext cx="8229600" cy="398184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7791802" y="6230910"/>
            <a:ext cx="894998" cy="365125"/>
          </a:xfrm>
          <a:prstGeom prst="rect">
            <a:avLst/>
          </a:prstGeom>
          <a:ln>
            <a:noFill/>
          </a:ln>
        </p:spPr>
        <p:txBody>
          <a:bodyPr vert="horz" lIns="91440" tIns="45720" rIns="91440" bIns="45720" rtlCol="0" anchor="ctr"/>
          <a:lstStyle>
            <a:lvl1pPr algn="r">
              <a:defRPr sz="1000">
                <a:solidFill>
                  <a:schemeClr val="bg1"/>
                </a:solidFill>
                <a:latin typeface="Arial"/>
                <a:cs typeface="Arial"/>
              </a:defRPr>
            </a:lvl1pPr>
          </a:lstStyle>
          <a:p>
            <a:fld id="{89F59B36-5B2C-804D-BBFB-5D12E2BD33D7}"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91154825"/>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xStyles>
    <p:titleStyle>
      <a:lvl1pPr algn="ctr" defTabSz="457200" rtl="0" eaLnBrk="1" latinLnBrk="0" hangingPunct="1">
        <a:spcBef>
          <a:spcPct val="0"/>
        </a:spcBef>
        <a:buNone/>
        <a:defRPr sz="3000" b="1" kern="1200">
          <a:solidFill>
            <a:srgbClr val="1E1E1E"/>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rgbClr val="1E1E1E"/>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rgbClr val="1E1E1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1E1E1E"/>
          </a:solidFill>
          <a:latin typeface="Arial"/>
          <a:ea typeface="+mn-ea"/>
          <a:cs typeface="Arial"/>
        </a:defRPr>
      </a:lvl3pPr>
      <a:lvl4pPr marL="1600200" indent="-228600" algn="l" defTabSz="457200" rtl="0" eaLnBrk="1" latinLnBrk="0" hangingPunct="1">
        <a:spcBef>
          <a:spcPct val="20000"/>
        </a:spcBef>
        <a:buFont typeface="Arial"/>
        <a:buChar char="–"/>
        <a:defRPr sz="2400" kern="1200">
          <a:solidFill>
            <a:srgbClr val="1E1E1E"/>
          </a:solidFill>
          <a:latin typeface="Arial"/>
          <a:ea typeface="+mn-ea"/>
          <a:cs typeface="Arial"/>
        </a:defRPr>
      </a:lvl4pPr>
      <a:lvl5pPr marL="2057400" indent="-228600" algn="l" defTabSz="457200" rtl="0" eaLnBrk="1" latinLnBrk="0" hangingPunct="1">
        <a:spcBef>
          <a:spcPct val="20000"/>
        </a:spcBef>
        <a:buFont typeface="Arial"/>
        <a:buChar char="»"/>
        <a:defRPr sz="2400" kern="1200">
          <a:solidFill>
            <a:srgbClr val="1E1E1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9.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0.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image" Target="../media/image24.jp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6.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13.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www.google.com/url?sa=i&amp;rct=j&amp;q=&amp;esrc=s&amp;frm=1&amp;source=images&amp;cd=&amp;cad=rja&amp;docid=Q6qUxzhToRtPJM&amp;tbnid=P3zaBgrVk419IM:&amp;ved=0CAUQjRw&amp;url=http://tabularasalabs.com/blog/ipad-backgrounds-for-jot/268/&amp;ei=2zTmUfadGdfl4AP--oH4DQ&amp;bvm=bv.49405654,d.dmg&amp;psig=AFQjCNFkDrAOUL6L96zCQK6RNZS7McNCAg&amp;ust=1374127668013096"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16.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4.xml"/><Relationship Id="rId1" Type="http://schemas.openxmlformats.org/officeDocument/2006/relationships/tags" Target="../tags/tag4.xml"/><Relationship Id="rId5" Type="http://schemas.openxmlformats.org/officeDocument/2006/relationships/image" Target="../media/image15.jp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5.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B4F14"/>
        </a:solidFill>
        <a:effectLst/>
      </p:bgPr>
    </p:bg>
    <p:spTree>
      <p:nvGrpSpPr>
        <p:cNvPr id="1" name=""/>
        <p:cNvGrpSpPr/>
        <p:nvPr/>
      </p:nvGrpSpPr>
      <p:grpSpPr>
        <a:xfrm>
          <a:off x="0" y="0"/>
          <a:ext cx="0" cy="0"/>
          <a:chOff x="0" y="0"/>
          <a:chExt cx="0" cy="0"/>
        </a:xfrm>
      </p:grpSpPr>
      <p:sp>
        <p:nvSpPr>
          <p:cNvPr id="4" name="TextBox 3"/>
          <p:cNvSpPr txBox="1"/>
          <p:nvPr/>
        </p:nvSpPr>
        <p:spPr>
          <a:xfrm>
            <a:off x="1704093" y="2789507"/>
            <a:ext cx="7315200" cy="707886"/>
          </a:xfrm>
          <a:prstGeom prst="rect">
            <a:avLst/>
          </a:prstGeom>
          <a:noFill/>
        </p:spPr>
        <p:txBody>
          <a:bodyPr wrap="square" rtlCol="0">
            <a:spAutoFit/>
          </a:bodyPr>
          <a:lstStyle/>
          <a:p>
            <a:pPr defTabSz="914400"/>
            <a:r>
              <a:rPr lang="en-US" sz="4000" dirty="0" smtClean="0">
                <a:solidFill>
                  <a:prstClr val="white"/>
                </a:solidFill>
                <a:latin typeface="Arial Black" panose="020B0A04020102020204" pitchFamily="34" charset="0"/>
              </a:rPr>
              <a:t>FOOD &amp; FUND$</a:t>
            </a:r>
            <a:endParaRPr lang="en-US" sz="4000" dirty="0">
              <a:solidFill>
                <a:prstClr val="white"/>
              </a:solidFill>
              <a:latin typeface="Arial Black" panose="020B0A04020102020204" pitchFamily="34" charset="0"/>
            </a:endParaRPr>
          </a:p>
        </p:txBody>
      </p:sp>
      <p:sp>
        <p:nvSpPr>
          <p:cNvPr id="5" name="TextBox 4"/>
          <p:cNvSpPr txBox="1"/>
          <p:nvPr/>
        </p:nvSpPr>
        <p:spPr>
          <a:xfrm>
            <a:off x="1676400" y="3499122"/>
            <a:ext cx="5586686" cy="923330"/>
          </a:xfrm>
          <a:prstGeom prst="rect">
            <a:avLst/>
          </a:prstGeom>
          <a:noFill/>
        </p:spPr>
        <p:txBody>
          <a:bodyPr wrap="none" rtlCol="0">
            <a:spAutoFit/>
          </a:bodyPr>
          <a:lstStyle/>
          <a:p>
            <a:pPr defTabSz="914400"/>
            <a:r>
              <a:rPr lang="en-US" sz="5400" dirty="0" smtClean="0">
                <a:solidFill>
                  <a:srgbClr val="003591"/>
                </a:solidFill>
                <a:latin typeface="Arial" panose="020B0604020202020204" pitchFamily="34" charset="0"/>
                <a:cs typeface="Arial" panose="020B0604020202020204" pitchFamily="34" charset="0"/>
              </a:rPr>
              <a:t>Keepin’ It Healthy</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260" y="962887"/>
            <a:ext cx="2999281" cy="124970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440" y="5686353"/>
            <a:ext cx="2052885" cy="855369"/>
          </a:xfrm>
          <a:prstGeom prst="rect">
            <a:avLst/>
          </a:prstGeom>
        </p:spPr>
      </p:pic>
      <p:cxnSp>
        <p:nvCxnSpPr>
          <p:cNvPr id="8" name="Straight Connector 7"/>
          <p:cNvCxnSpPr/>
          <p:nvPr/>
        </p:nvCxnSpPr>
        <p:spPr>
          <a:xfrm>
            <a:off x="1793631" y="3495751"/>
            <a:ext cx="5257800" cy="0"/>
          </a:xfrm>
          <a:prstGeom prst="line">
            <a:avLst/>
          </a:prstGeom>
          <a:ln w="254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47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18" name="TextBox 17"/>
          <p:cNvSpPr txBox="1"/>
          <p:nvPr/>
        </p:nvSpPr>
        <p:spPr>
          <a:xfrm>
            <a:off x="565826" y="663714"/>
            <a:ext cx="8578174" cy="707886"/>
          </a:xfrm>
          <a:prstGeom prst="rect">
            <a:avLst/>
          </a:prstGeom>
          <a:noFill/>
        </p:spPr>
        <p:txBody>
          <a:bodyPr wrap="square" rtlCol="0">
            <a:spAutoFit/>
          </a:bodyPr>
          <a:lstStyle/>
          <a:p>
            <a:r>
              <a:rPr lang="en-US" sz="4000" dirty="0" smtClean="0">
                <a:solidFill>
                  <a:prstClr val="white"/>
                </a:solidFill>
                <a:latin typeface="Arial Black" panose="020B0A04020102020204" pitchFamily="34" charset="0"/>
              </a:rPr>
              <a:t>SELL PROMOTIONAL ITEMS</a:t>
            </a:r>
            <a:endParaRPr lang="en-US" sz="4000" dirty="0">
              <a:solidFill>
                <a:prstClr val="white"/>
              </a:solidFill>
              <a:latin typeface="Arial Black" panose="020B0A04020102020204" pitchFamily="34" charset="0"/>
            </a:endParaRPr>
          </a:p>
        </p:txBody>
      </p:sp>
      <p:cxnSp>
        <p:nvCxnSpPr>
          <p:cNvPr id="19" name="Straight Connector 18"/>
          <p:cNvCxnSpPr/>
          <p:nvPr/>
        </p:nvCxnSpPr>
        <p:spPr>
          <a:xfrm>
            <a:off x="565826" y="1371600"/>
            <a:ext cx="8077200" cy="0"/>
          </a:xfrm>
          <a:prstGeom prst="line">
            <a:avLst/>
          </a:prstGeom>
          <a:ln w="25400">
            <a:solidFill>
              <a:schemeClr val="accent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descr="water-az090717a1366.jpg"/>
          <p:cNvPicPr>
            <a:picLocks noChangeAspect="1"/>
          </p:cNvPicPr>
          <p:nvPr/>
        </p:nvPicPr>
        <p:blipFill rotWithShape="1">
          <a:blip r:embed="rId4">
            <a:extLst>
              <a:ext uri="{28A0092B-C50C-407E-A947-70E740481C1C}">
                <a14:useLocalDpi xmlns:a14="http://schemas.microsoft.com/office/drawing/2010/main" val="0"/>
              </a:ext>
            </a:extLst>
          </a:blip>
          <a:srcRect b="12872"/>
          <a:stretch/>
        </p:blipFill>
        <p:spPr>
          <a:xfrm>
            <a:off x="3457807" y="1951448"/>
            <a:ext cx="3590544" cy="3991432"/>
          </a:xfrm>
          <a:prstGeom prst="rect">
            <a:avLst/>
          </a:prstGeom>
          <a:ln w="76200" cmpd="sng">
            <a:solidFill>
              <a:schemeClr val="bg1"/>
            </a:solidFill>
          </a:ln>
          <a:effectLst>
            <a:outerShdw blurRad="266700" dist="38100" dir="2700000" algn="tl" rotWithShape="0">
              <a:srgbClr val="000000">
                <a:alpha val="43000"/>
              </a:srgbClr>
            </a:outerShdw>
          </a:effectLst>
        </p:spPr>
      </p:pic>
      <p:pic>
        <p:nvPicPr>
          <p:cNvPr id="3" name="Picture 2" descr="water-bott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1" y="3175474"/>
            <a:ext cx="1451194" cy="2281396"/>
          </a:xfrm>
          <a:prstGeom prst="rect">
            <a:avLst/>
          </a:prstGeom>
        </p:spPr>
      </p:pic>
    </p:spTree>
    <p:custDataLst>
      <p:tags r:id="rId1"/>
    </p:custDataLst>
    <p:extLst>
      <p:ext uri="{BB962C8B-B14F-4D97-AF65-F5344CB8AC3E}">
        <p14:creationId xmlns:p14="http://schemas.microsoft.com/office/powerpoint/2010/main" val="3046880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18" name="TextBox 17"/>
          <p:cNvSpPr txBox="1"/>
          <p:nvPr/>
        </p:nvSpPr>
        <p:spPr>
          <a:xfrm>
            <a:off x="565826" y="663714"/>
            <a:ext cx="8578174" cy="707886"/>
          </a:xfrm>
          <a:prstGeom prst="rect">
            <a:avLst/>
          </a:prstGeom>
          <a:noFill/>
        </p:spPr>
        <p:txBody>
          <a:bodyPr wrap="square" rtlCol="0">
            <a:spAutoFit/>
          </a:bodyPr>
          <a:lstStyle/>
          <a:p>
            <a:r>
              <a:rPr lang="en-US" sz="4000" dirty="0" smtClean="0">
                <a:solidFill>
                  <a:prstClr val="white"/>
                </a:solidFill>
                <a:latin typeface="Arial Black" panose="020B0A04020102020204" pitchFamily="34" charset="0"/>
              </a:rPr>
              <a:t>INVOLVE THE COMMUNITY</a:t>
            </a:r>
            <a:endParaRPr lang="en-US" sz="4000" dirty="0">
              <a:solidFill>
                <a:prstClr val="white"/>
              </a:solidFill>
              <a:latin typeface="Arial Black" panose="020B0A04020102020204" pitchFamily="34" charset="0"/>
            </a:endParaRPr>
          </a:p>
        </p:txBody>
      </p:sp>
      <p:cxnSp>
        <p:nvCxnSpPr>
          <p:cNvPr id="19" name="Straight Connector 18"/>
          <p:cNvCxnSpPr/>
          <p:nvPr/>
        </p:nvCxnSpPr>
        <p:spPr>
          <a:xfrm>
            <a:off x="565826" y="1371600"/>
            <a:ext cx="8077200" cy="0"/>
          </a:xfrm>
          <a:prstGeom prst="line">
            <a:avLst/>
          </a:prstGeom>
          <a:ln w="25400">
            <a:solidFill>
              <a:schemeClr val="accent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109" name="Picture 13" descr="https://encrypted-tbn1.gstatic.com/images?q=tbn:ANd9GcQh7USijbv5fkurMcWOBjQp-_abEuI6rmjOYF-YjougE-y5Sge74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3478" y="2472524"/>
            <a:ext cx="5261896" cy="3501555"/>
          </a:xfrm>
          <a:prstGeom prst="rect">
            <a:avLst/>
          </a:prstGeom>
          <a:solidFill>
            <a:srgbClr val="FFFFFF">
              <a:shade val="85000"/>
            </a:srgbClr>
          </a:solidFill>
          <a:ln w="190500" cap="sq">
            <a:solidFill>
              <a:srgbClr val="FFFFFF"/>
            </a:solidFill>
            <a:miter lim="800000"/>
          </a:ln>
          <a:effectLst>
            <a:outerShdw blurRad="254000" dist="50800" sx="96000" sy="96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ustDataLst>
      <p:tags r:id="rId1"/>
    </p:custDataLst>
    <p:extLst>
      <p:ext uri="{BB962C8B-B14F-4D97-AF65-F5344CB8AC3E}">
        <p14:creationId xmlns:p14="http://schemas.microsoft.com/office/powerpoint/2010/main" val="113202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18" name="TextBox 17"/>
          <p:cNvSpPr txBox="1"/>
          <p:nvPr/>
        </p:nvSpPr>
        <p:spPr>
          <a:xfrm>
            <a:off x="565826" y="639971"/>
            <a:ext cx="8578174" cy="707886"/>
          </a:xfrm>
          <a:prstGeom prst="rect">
            <a:avLst/>
          </a:prstGeom>
          <a:noFill/>
        </p:spPr>
        <p:txBody>
          <a:bodyPr wrap="square" rtlCol="0">
            <a:spAutoFit/>
          </a:bodyPr>
          <a:lstStyle/>
          <a:p>
            <a:r>
              <a:rPr lang="en-US" sz="4000" dirty="0" smtClean="0">
                <a:solidFill>
                  <a:prstClr val="white"/>
                </a:solidFill>
                <a:latin typeface="Arial Black" panose="020B0A04020102020204" pitchFamily="34" charset="0"/>
              </a:rPr>
              <a:t>SELL AD SPACE</a:t>
            </a:r>
            <a:endParaRPr lang="en-US" sz="4000" dirty="0">
              <a:solidFill>
                <a:prstClr val="white"/>
              </a:solidFill>
              <a:latin typeface="Arial Black" panose="020B0A04020102020204" pitchFamily="34" charset="0"/>
            </a:endParaRPr>
          </a:p>
        </p:txBody>
      </p:sp>
      <p:cxnSp>
        <p:nvCxnSpPr>
          <p:cNvPr id="19" name="Straight Connector 18"/>
          <p:cNvCxnSpPr/>
          <p:nvPr/>
        </p:nvCxnSpPr>
        <p:spPr>
          <a:xfrm>
            <a:off x="565826" y="1347857"/>
            <a:ext cx="4666574" cy="0"/>
          </a:xfrm>
          <a:prstGeom prst="line">
            <a:avLst/>
          </a:prstGeom>
          <a:ln w="25400">
            <a:solidFill>
              <a:schemeClr val="accent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123" name="Picture 3" descr="C:\Users\Jill.Turley\AppData\Local\Microsoft\Windows\Temporary Internet Files\Content.IE5\OR1P2ZUR\dglxasse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52487">
            <a:off x="4805782" y="1468234"/>
            <a:ext cx="3383280" cy="4736592"/>
          </a:xfrm>
          <a:prstGeom prst="rect">
            <a:avLst/>
          </a:prstGeom>
          <a:solidFill>
            <a:srgbClr val="FFFFFF">
              <a:shade val="85000"/>
            </a:srgbClr>
          </a:solidFill>
          <a:ln w="190500" cap="rnd">
            <a:solidFill>
              <a:srgbClr val="FFFFFF"/>
            </a:solidFill>
          </a:ln>
          <a:effectLst>
            <a:outerShdw blurRad="2667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ustDataLst>
      <p:tags r:id="rId1"/>
    </p:custDataLst>
    <p:extLst>
      <p:ext uri="{BB962C8B-B14F-4D97-AF65-F5344CB8AC3E}">
        <p14:creationId xmlns:p14="http://schemas.microsoft.com/office/powerpoint/2010/main" val="1247156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18" name="TextBox 17"/>
          <p:cNvSpPr txBox="1"/>
          <p:nvPr/>
        </p:nvSpPr>
        <p:spPr>
          <a:xfrm>
            <a:off x="565826" y="690771"/>
            <a:ext cx="8578174" cy="707886"/>
          </a:xfrm>
          <a:prstGeom prst="rect">
            <a:avLst/>
          </a:prstGeom>
          <a:noFill/>
        </p:spPr>
        <p:txBody>
          <a:bodyPr wrap="square" rtlCol="0">
            <a:spAutoFit/>
          </a:bodyPr>
          <a:lstStyle/>
          <a:p>
            <a:r>
              <a:rPr lang="en-US" sz="4000" dirty="0" smtClean="0">
                <a:solidFill>
                  <a:prstClr val="white"/>
                </a:solidFill>
                <a:latin typeface="Arial Black" panose="020B0A04020102020204" pitchFamily="34" charset="0"/>
              </a:rPr>
              <a:t>CREATE THEME BASKETS</a:t>
            </a:r>
            <a:endParaRPr lang="en-US" sz="4000" dirty="0">
              <a:solidFill>
                <a:prstClr val="white"/>
              </a:solidFill>
              <a:latin typeface="Arial Black" panose="020B0A04020102020204" pitchFamily="34" charset="0"/>
            </a:endParaRPr>
          </a:p>
        </p:txBody>
      </p:sp>
      <p:cxnSp>
        <p:nvCxnSpPr>
          <p:cNvPr id="19" name="Straight Connector 18"/>
          <p:cNvCxnSpPr/>
          <p:nvPr/>
        </p:nvCxnSpPr>
        <p:spPr>
          <a:xfrm>
            <a:off x="565826" y="1398657"/>
            <a:ext cx="8077200" cy="0"/>
          </a:xfrm>
          <a:prstGeom prst="line">
            <a:avLst/>
          </a:prstGeom>
          <a:ln w="25400">
            <a:solidFill>
              <a:schemeClr val="accent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146" name="Picture 2" descr="C:\Users\Jill.Turley\AppData\Local\Microsoft\Windows\Temporary Internet Files\Content.IE5\8O9YHHT0\MP90038471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33885">
            <a:off x="3124016" y="2084219"/>
            <a:ext cx="4692798" cy="4026868"/>
          </a:xfrm>
          <a:prstGeom prst="rect">
            <a:avLst/>
          </a:prstGeom>
          <a:ln w="76200" cap="sq" cmpd="sng">
            <a:solidFill>
              <a:schemeClr val="bg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8974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4B738"/>
        </a:solidFill>
        <a:effectLst/>
      </p:bgPr>
    </p:bg>
    <p:spTree>
      <p:nvGrpSpPr>
        <p:cNvPr id="1" name=""/>
        <p:cNvGrpSpPr/>
        <p:nvPr/>
      </p:nvGrpSpPr>
      <p:grpSpPr>
        <a:xfrm>
          <a:off x="0" y="0"/>
          <a:ext cx="0" cy="0"/>
          <a:chOff x="0" y="0"/>
          <a:chExt cx="0" cy="0"/>
        </a:xfrm>
      </p:grpSpPr>
      <p:sp>
        <p:nvSpPr>
          <p:cNvPr id="3" name="Rectangle 2"/>
          <p:cNvSpPr/>
          <p:nvPr/>
        </p:nvSpPr>
        <p:spPr>
          <a:xfrm>
            <a:off x="4707469" y="1103699"/>
            <a:ext cx="4572000" cy="4401205"/>
          </a:xfrm>
          <a:prstGeom prst="rect">
            <a:avLst/>
          </a:prstGeom>
        </p:spPr>
        <p:txBody>
          <a:bodyPr>
            <a:spAutoFit/>
          </a:bodyPr>
          <a:lstStyle/>
          <a:p>
            <a:pPr defTabSz="914400"/>
            <a:r>
              <a:rPr lang="en-US" sz="2800" dirty="0" smtClean="0">
                <a:solidFill>
                  <a:srgbClr val="FFFFFF"/>
                </a:solidFill>
                <a:latin typeface="Arial"/>
                <a:cs typeface="Arial"/>
              </a:rPr>
              <a:t>  </a:t>
            </a:r>
          </a:p>
          <a:p>
            <a:pPr defTabSz="914400"/>
            <a:r>
              <a:rPr lang="en-US" sz="2800" dirty="0" smtClean="0">
                <a:solidFill>
                  <a:srgbClr val="FFFFFF"/>
                </a:solidFill>
                <a:latin typeface="Arial"/>
                <a:cs typeface="Arial"/>
              </a:rPr>
              <a:t> </a:t>
            </a:r>
            <a:r>
              <a:rPr lang="en-US" sz="2800" dirty="0">
                <a:solidFill>
                  <a:schemeClr val="bg1"/>
                </a:solidFill>
                <a:latin typeface="Arial"/>
                <a:cs typeface="Arial"/>
              </a:rPr>
              <a:t>&lt; </a:t>
            </a:r>
            <a:r>
              <a:rPr lang="en-US" sz="2800" dirty="0" smtClean="0">
                <a:solidFill>
                  <a:schemeClr val="bg1"/>
                </a:solidFill>
                <a:latin typeface="Arial"/>
                <a:cs typeface="Arial"/>
              </a:rPr>
              <a:t> </a:t>
            </a:r>
            <a:r>
              <a:rPr lang="en-US" sz="2800" dirty="0" smtClean="0">
                <a:solidFill>
                  <a:srgbClr val="FFFFFF"/>
                </a:solidFill>
                <a:latin typeface="Arial"/>
                <a:cs typeface="Arial"/>
              </a:rPr>
              <a:t>Woodstock</a:t>
            </a:r>
            <a:r>
              <a:rPr lang="en-US" sz="2800" dirty="0">
                <a:solidFill>
                  <a:srgbClr val="FFFFFF"/>
                </a:solidFill>
                <a:latin typeface="Arial"/>
                <a:cs typeface="Arial"/>
              </a:rPr>
              <a:t>, IL</a:t>
            </a:r>
          </a:p>
          <a:p>
            <a:pPr defTabSz="914400"/>
            <a:r>
              <a:rPr lang="en-US" sz="2800" dirty="0" smtClean="0">
                <a:solidFill>
                  <a:srgbClr val="003591"/>
                </a:solidFill>
                <a:latin typeface="Arial"/>
                <a:cs typeface="Arial"/>
              </a:rPr>
              <a:t>     Woodstock </a:t>
            </a:r>
            <a:r>
              <a:rPr lang="en-US" sz="2800" dirty="0">
                <a:solidFill>
                  <a:srgbClr val="003591"/>
                </a:solidFill>
                <a:latin typeface="Arial"/>
                <a:cs typeface="Arial"/>
              </a:rPr>
              <a:t>200 SD</a:t>
            </a:r>
          </a:p>
          <a:p>
            <a:pPr defTabSz="914400"/>
            <a:r>
              <a:rPr lang="en-US" sz="2800" dirty="0" smtClean="0">
                <a:solidFill>
                  <a:srgbClr val="003591"/>
                </a:solidFill>
                <a:latin typeface="Arial"/>
                <a:cs typeface="Arial"/>
              </a:rPr>
              <a:t>     Fitness </a:t>
            </a:r>
            <a:r>
              <a:rPr lang="en-US" sz="2800" dirty="0">
                <a:solidFill>
                  <a:srgbClr val="003591"/>
                </a:solidFill>
                <a:latin typeface="Arial"/>
                <a:cs typeface="Arial"/>
              </a:rPr>
              <a:t>Event</a:t>
            </a:r>
          </a:p>
          <a:p>
            <a:pPr defTabSz="914400"/>
            <a:endParaRPr lang="en-US" sz="2800" dirty="0" smtClean="0">
              <a:solidFill>
                <a:schemeClr val="bg1"/>
              </a:solidFill>
              <a:latin typeface="Arial"/>
              <a:cs typeface="Arial"/>
            </a:endParaRPr>
          </a:p>
          <a:p>
            <a:pPr defTabSz="914400"/>
            <a:endParaRPr lang="en-US" sz="2800" dirty="0">
              <a:solidFill>
                <a:schemeClr val="bg1"/>
              </a:solidFill>
              <a:latin typeface="Arial"/>
              <a:cs typeface="Arial"/>
            </a:endParaRPr>
          </a:p>
          <a:p>
            <a:pPr defTabSz="914400"/>
            <a:r>
              <a:rPr lang="en-US" sz="2800" dirty="0" smtClean="0">
                <a:solidFill>
                  <a:schemeClr val="bg1"/>
                </a:solidFill>
                <a:latin typeface="Arial"/>
                <a:cs typeface="Arial"/>
              </a:rPr>
              <a:t>&lt;  Charlotte</a:t>
            </a:r>
            <a:r>
              <a:rPr lang="en-US" sz="2800" dirty="0">
                <a:solidFill>
                  <a:schemeClr val="bg1"/>
                </a:solidFill>
                <a:latin typeface="Arial"/>
                <a:cs typeface="Arial"/>
              </a:rPr>
              <a:t>, </a:t>
            </a:r>
            <a:r>
              <a:rPr lang="en-US" sz="2800" dirty="0" smtClean="0">
                <a:solidFill>
                  <a:schemeClr val="bg1"/>
                </a:solidFill>
                <a:latin typeface="Arial"/>
                <a:cs typeface="Arial"/>
              </a:rPr>
              <a:t>NC</a:t>
            </a:r>
          </a:p>
          <a:p>
            <a:pPr defTabSz="914400"/>
            <a:r>
              <a:rPr lang="en-US" sz="2800" dirty="0" smtClean="0">
                <a:solidFill>
                  <a:srgbClr val="003591"/>
                </a:solidFill>
                <a:latin typeface="Arial"/>
                <a:cs typeface="Arial"/>
              </a:rPr>
              <a:t>    </a:t>
            </a:r>
            <a:r>
              <a:rPr lang="en-US" sz="2800" dirty="0" err="1" smtClean="0">
                <a:solidFill>
                  <a:srgbClr val="003591"/>
                </a:solidFill>
                <a:latin typeface="Arial"/>
                <a:cs typeface="Arial"/>
              </a:rPr>
              <a:t>Idlewild</a:t>
            </a:r>
            <a:r>
              <a:rPr lang="en-US" sz="2800" dirty="0" smtClean="0">
                <a:solidFill>
                  <a:srgbClr val="003591"/>
                </a:solidFill>
                <a:latin typeface="Arial"/>
                <a:cs typeface="Arial"/>
              </a:rPr>
              <a:t> Elementary</a:t>
            </a:r>
          </a:p>
          <a:p>
            <a:pPr defTabSz="914400"/>
            <a:r>
              <a:rPr lang="en-US" sz="2800" dirty="0" smtClean="0">
                <a:solidFill>
                  <a:srgbClr val="003591"/>
                </a:solidFill>
                <a:latin typeface="Arial"/>
                <a:cs typeface="Arial"/>
              </a:rPr>
              <a:t>    Teachers vs. </a:t>
            </a:r>
          </a:p>
          <a:p>
            <a:pPr defTabSz="914400"/>
            <a:r>
              <a:rPr lang="en-US" sz="2800" dirty="0" smtClean="0">
                <a:solidFill>
                  <a:srgbClr val="003591"/>
                </a:solidFill>
                <a:latin typeface="Arial"/>
                <a:cs typeface="Arial"/>
              </a:rPr>
              <a:t>    Parents </a:t>
            </a:r>
            <a:r>
              <a:rPr lang="en-US" sz="2800" dirty="0">
                <a:solidFill>
                  <a:srgbClr val="003591"/>
                </a:solidFill>
                <a:latin typeface="Arial"/>
                <a:cs typeface="Arial"/>
              </a:rPr>
              <a:t>Game</a:t>
            </a:r>
          </a:p>
        </p:txBody>
      </p:sp>
      <p:pic>
        <p:nvPicPr>
          <p:cNvPr id="2" name="Picture 1" descr="Idlewil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838" y="3246130"/>
            <a:ext cx="2916768" cy="2751571"/>
          </a:xfrm>
          <a:prstGeom prst="rect">
            <a:avLst/>
          </a:prstGeom>
          <a:ln w="76200" cmpd="sng">
            <a:solidFill>
              <a:schemeClr val="bg1"/>
            </a:solidFill>
          </a:ln>
          <a:effectLst>
            <a:outerShdw blurRad="263525" dist="38100" dir="2700000" algn="tl" rotWithShape="0">
              <a:srgbClr val="000000">
                <a:alpha val="43000"/>
              </a:srgbClr>
            </a:outerShdw>
          </a:effectLst>
        </p:spPr>
      </p:pic>
      <p:pic>
        <p:nvPicPr>
          <p:cNvPr id="5" name="Picture 4" descr="fitness-az100716-1810.jpg"/>
          <p:cNvPicPr>
            <a:picLocks noChangeAspect="1"/>
          </p:cNvPicPr>
          <p:nvPr/>
        </p:nvPicPr>
        <p:blipFill rotWithShape="1">
          <a:blip r:embed="rId5">
            <a:extLst>
              <a:ext uri="{28A0092B-C50C-407E-A947-70E740481C1C}">
                <a14:useLocalDpi xmlns:a14="http://schemas.microsoft.com/office/drawing/2010/main" val="0"/>
              </a:ext>
            </a:extLst>
          </a:blip>
          <a:srcRect t="6502"/>
          <a:stretch/>
        </p:blipFill>
        <p:spPr>
          <a:xfrm>
            <a:off x="1452040" y="699298"/>
            <a:ext cx="3103027" cy="2831155"/>
          </a:xfrm>
          <a:prstGeom prst="rect">
            <a:avLst/>
          </a:prstGeom>
          <a:ln w="76200" cmpd="sng">
            <a:solidFill>
              <a:schemeClr val="bg1"/>
            </a:solidFill>
          </a:ln>
          <a:effectLst>
            <a:outerShdw blurRad="263525"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7162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6118664" y="5360066"/>
            <a:ext cx="1387186" cy="0"/>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1332175" y="530855"/>
            <a:ext cx="6482721" cy="1425043"/>
            <a:chOff x="1975479" y="683255"/>
            <a:chExt cx="6482721" cy="1425043"/>
          </a:xfrm>
        </p:grpSpPr>
        <p:sp>
          <p:nvSpPr>
            <p:cNvPr id="6" name="TextBox 5"/>
            <p:cNvSpPr txBox="1"/>
            <p:nvPr/>
          </p:nvSpPr>
          <p:spPr>
            <a:xfrm>
              <a:off x="2933662" y="683255"/>
              <a:ext cx="4566374" cy="1323439"/>
            </a:xfrm>
            <a:prstGeom prst="rect">
              <a:avLst/>
            </a:prstGeom>
            <a:noFill/>
          </p:spPr>
          <p:txBody>
            <a:bodyPr wrap="none" rtlCol="0">
              <a:spAutoFit/>
            </a:bodyPr>
            <a:lstStyle/>
            <a:p>
              <a:pPr algn="ctr" defTabSz="914400"/>
              <a:r>
                <a:rPr lang="en-US" sz="4000" dirty="0" smtClean="0">
                  <a:solidFill>
                    <a:srgbClr val="00A9E0"/>
                  </a:solidFill>
                  <a:latin typeface="Arial Black" panose="020B0A04020102020204" pitchFamily="34" charset="0"/>
                </a:rPr>
                <a:t>FOOD-RELATED </a:t>
              </a:r>
              <a:br>
                <a:rPr lang="en-US" sz="4000" dirty="0" smtClean="0">
                  <a:solidFill>
                    <a:srgbClr val="00A9E0"/>
                  </a:solidFill>
                  <a:latin typeface="Arial Black" panose="020B0A04020102020204" pitchFamily="34" charset="0"/>
                </a:rPr>
              </a:br>
              <a:r>
                <a:rPr lang="en-US" sz="4000" dirty="0" smtClean="0">
                  <a:solidFill>
                    <a:srgbClr val="00A9E0"/>
                  </a:solidFill>
                  <a:latin typeface="Arial Black" panose="020B0A04020102020204" pitchFamily="34" charset="0"/>
                </a:rPr>
                <a:t>FUNDRAISING</a:t>
              </a:r>
              <a:endParaRPr lang="en-US" sz="4000" dirty="0">
                <a:solidFill>
                  <a:srgbClr val="00A9E0"/>
                </a:solidFill>
                <a:latin typeface="Arial Black" panose="020B0A04020102020204" pitchFamily="34" charset="0"/>
              </a:endParaRPr>
            </a:p>
          </p:txBody>
        </p:sp>
        <p:cxnSp>
          <p:nvCxnSpPr>
            <p:cNvPr id="8" name="Straight Connector 7"/>
            <p:cNvCxnSpPr/>
            <p:nvPr/>
          </p:nvCxnSpPr>
          <p:spPr>
            <a:xfrm>
              <a:off x="1975479" y="2108298"/>
              <a:ext cx="6482721" cy="0"/>
            </a:xfrm>
            <a:prstGeom prst="line">
              <a:avLst/>
            </a:prstGeom>
            <a:ln w="25400">
              <a:solidFill>
                <a:schemeClr val="bg2">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631177" y="3332018"/>
            <a:ext cx="4481945" cy="2022764"/>
            <a:chOff x="2362200" y="3235036"/>
            <a:chExt cx="4481945" cy="2022764"/>
          </a:xfrm>
        </p:grpSpPr>
        <p:cxnSp>
          <p:nvCxnSpPr>
            <p:cNvPr id="10" name="Straight Connector 9"/>
            <p:cNvCxnSpPr/>
            <p:nvPr/>
          </p:nvCxnSpPr>
          <p:spPr>
            <a:xfrm>
              <a:off x="2362200" y="3997036"/>
              <a:ext cx="304800" cy="616527"/>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88972" y="3979718"/>
              <a:ext cx="304800" cy="616527"/>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539345" y="3979718"/>
              <a:ext cx="304800" cy="616527"/>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764972" y="4031673"/>
              <a:ext cx="304800" cy="616527"/>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054186" y="5257800"/>
              <a:ext cx="1387186" cy="0"/>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372965" y="3269673"/>
              <a:ext cx="1387186" cy="0"/>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569151" y="3235036"/>
              <a:ext cx="1387186" cy="0"/>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4" name="Rounded Rectangle 3"/>
          <p:cNvSpPr/>
          <p:nvPr/>
        </p:nvSpPr>
        <p:spPr>
          <a:xfrm>
            <a:off x="649039" y="2570018"/>
            <a:ext cx="1524000" cy="1524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1600" dirty="0" smtClean="0">
                <a:solidFill>
                  <a:prstClr val="white"/>
                </a:solidFill>
                <a:latin typeface="Arial Black" panose="020B0A04020102020204" pitchFamily="34" charset="0"/>
              </a:rPr>
              <a:t>“Taste of Your Town”</a:t>
            </a:r>
            <a:endParaRPr lang="en-US" sz="1600" dirty="0">
              <a:solidFill>
                <a:prstClr val="white"/>
              </a:solidFill>
              <a:latin typeface="Arial Black" panose="020B0A04020102020204" pitchFamily="34" charset="0"/>
            </a:endParaRPr>
          </a:p>
        </p:txBody>
      </p:sp>
      <p:sp>
        <p:nvSpPr>
          <p:cNvPr id="29" name="Rounded Rectangle 28"/>
          <p:cNvSpPr/>
          <p:nvPr/>
        </p:nvSpPr>
        <p:spPr>
          <a:xfrm>
            <a:off x="1799163" y="4592782"/>
            <a:ext cx="1524000" cy="1524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1600" dirty="0" smtClean="0">
                <a:solidFill>
                  <a:prstClr val="white"/>
                </a:solidFill>
                <a:latin typeface="Arial Black" panose="020B0A04020102020204" pitchFamily="34" charset="0"/>
              </a:rPr>
              <a:t>Healthy Community Event</a:t>
            </a:r>
            <a:endParaRPr lang="en-US" sz="1600" dirty="0">
              <a:solidFill>
                <a:prstClr val="white"/>
              </a:solidFill>
              <a:latin typeface="Arial Black" panose="020B0A04020102020204" pitchFamily="34" charset="0"/>
            </a:endParaRPr>
          </a:p>
        </p:txBody>
      </p:sp>
      <p:sp>
        <p:nvSpPr>
          <p:cNvPr id="32" name="Rounded Rectangle 31"/>
          <p:cNvSpPr/>
          <p:nvPr/>
        </p:nvSpPr>
        <p:spPr>
          <a:xfrm>
            <a:off x="3186349" y="2604655"/>
            <a:ext cx="1524000" cy="1524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defTabSz="914400"/>
            <a:r>
              <a:rPr lang="en-US" sz="1600" dirty="0" smtClean="0">
                <a:solidFill>
                  <a:prstClr val="white"/>
                </a:solidFill>
                <a:latin typeface="Arial Black" panose="020B0A04020102020204" pitchFamily="34" charset="0"/>
              </a:rPr>
              <a:t>Cookbooks</a:t>
            </a:r>
            <a:endParaRPr lang="en-US" sz="1600" dirty="0">
              <a:solidFill>
                <a:prstClr val="white"/>
              </a:solidFill>
              <a:latin typeface="Arial Black" panose="020B0A04020102020204" pitchFamily="34" charset="0"/>
            </a:endParaRPr>
          </a:p>
        </p:txBody>
      </p:sp>
      <p:sp>
        <p:nvSpPr>
          <p:cNvPr id="33" name="Rounded Rectangle 32"/>
          <p:cNvSpPr/>
          <p:nvPr/>
        </p:nvSpPr>
        <p:spPr>
          <a:xfrm>
            <a:off x="4573535" y="4592782"/>
            <a:ext cx="1524000" cy="1524000"/>
          </a:xfrm>
          <a:prstGeom prst="roundRect">
            <a:avLst/>
          </a:prstGeom>
          <a:solidFill>
            <a:srgbClr val="A710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1600" dirty="0" smtClean="0">
                <a:solidFill>
                  <a:prstClr val="white"/>
                </a:solidFill>
                <a:latin typeface="Arial Black" panose="020B0A04020102020204" pitchFamily="34" charset="0"/>
              </a:rPr>
              <a:t>Cooking Classes</a:t>
            </a:r>
            <a:endParaRPr lang="en-US" sz="1600" dirty="0">
              <a:solidFill>
                <a:prstClr val="white"/>
              </a:solidFill>
              <a:latin typeface="Arial Black" panose="020B0A04020102020204" pitchFamily="34" charset="0"/>
            </a:endParaRPr>
          </a:p>
        </p:txBody>
      </p:sp>
      <p:sp>
        <p:nvSpPr>
          <p:cNvPr id="34" name="Rounded Rectangle 33"/>
          <p:cNvSpPr/>
          <p:nvPr/>
        </p:nvSpPr>
        <p:spPr>
          <a:xfrm>
            <a:off x="5960722" y="2604655"/>
            <a:ext cx="1524000" cy="1524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1600" dirty="0" smtClean="0">
                <a:solidFill>
                  <a:prstClr val="white"/>
                </a:solidFill>
                <a:latin typeface="Arial Black" panose="020B0A04020102020204" pitchFamily="34" charset="0"/>
              </a:rPr>
              <a:t>Cooking Competition</a:t>
            </a:r>
            <a:endParaRPr lang="en-US" sz="1600" dirty="0">
              <a:solidFill>
                <a:prstClr val="white"/>
              </a:solidFill>
              <a:latin typeface="Arial Black" panose="020B0A04020102020204" pitchFamily="34" charset="0"/>
            </a:endParaRPr>
          </a:p>
        </p:txBody>
      </p:sp>
      <p:cxnSp>
        <p:nvCxnSpPr>
          <p:cNvPr id="21" name="Straight Connector 20"/>
          <p:cNvCxnSpPr/>
          <p:nvPr/>
        </p:nvCxnSpPr>
        <p:spPr>
          <a:xfrm>
            <a:off x="7353450" y="4076700"/>
            <a:ext cx="304800" cy="616527"/>
          </a:xfrm>
          <a:prstGeom prst="line">
            <a:avLst/>
          </a:prstGeom>
          <a:ln w="25400">
            <a:solidFill>
              <a:schemeClr val="bg2">
                <a:alpha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7064242" y="4592782"/>
            <a:ext cx="1524000" cy="1524000"/>
          </a:xfrm>
          <a:prstGeom prst="roundRect">
            <a:avLst/>
          </a:prstGeom>
          <a:solidFill>
            <a:srgbClr val="00359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1600" dirty="0" smtClean="0">
                <a:solidFill>
                  <a:prstClr val="white"/>
                </a:solidFill>
                <a:latin typeface="Arial Black" panose="020B0A04020102020204" pitchFamily="34" charset="0"/>
              </a:rPr>
              <a:t>Grocery Store Tours</a:t>
            </a:r>
            <a:endParaRPr lang="en-US" sz="1600" dirty="0">
              <a:solidFill>
                <a:prstClr val="white"/>
              </a:solidFill>
              <a:latin typeface="Arial Black" panose="020B0A04020102020204" pitchFamily="34" charset="0"/>
            </a:endParaRPr>
          </a:p>
        </p:txBody>
      </p:sp>
    </p:spTree>
    <p:custDataLst>
      <p:tags r:id="rId1"/>
    </p:custDataLst>
    <p:extLst>
      <p:ext uri="{BB962C8B-B14F-4D97-AF65-F5344CB8AC3E}">
        <p14:creationId xmlns:p14="http://schemas.microsoft.com/office/powerpoint/2010/main" val="34993579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4B738"/>
        </a:solidFill>
        <a:effectLst/>
      </p:bgPr>
    </p:bg>
    <p:spTree>
      <p:nvGrpSpPr>
        <p:cNvPr id="1" name=""/>
        <p:cNvGrpSpPr/>
        <p:nvPr/>
      </p:nvGrpSpPr>
      <p:grpSpPr>
        <a:xfrm>
          <a:off x="0" y="0"/>
          <a:ext cx="0" cy="0"/>
          <a:chOff x="0" y="0"/>
          <a:chExt cx="0" cy="0"/>
        </a:xfrm>
      </p:grpSpPr>
      <p:sp>
        <p:nvSpPr>
          <p:cNvPr id="11" name="Rectangle 10"/>
          <p:cNvSpPr/>
          <p:nvPr/>
        </p:nvSpPr>
        <p:spPr>
          <a:xfrm>
            <a:off x="4902200" y="2227083"/>
            <a:ext cx="4572000" cy="2246769"/>
          </a:xfrm>
          <a:prstGeom prst="rect">
            <a:avLst/>
          </a:prstGeom>
        </p:spPr>
        <p:txBody>
          <a:bodyPr>
            <a:spAutoFit/>
          </a:bodyPr>
          <a:lstStyle/>
          <a:p>
            <a:pPr defTabSz="914400"/>
            <a:r>
              <a:rPr lang="en-US" sz="2800" dirty="0">
                <a:solidFill>
                  <a:schemeClr val="bg1"/>
                </a:solidFill>
                <a:latin typeface="Arial"/>
                <a:cs typeface="Arial"/>
              </a:rPr>
              <a:t>&lt; </a:t>
            </a:r>
            <a:r>
              <a:rPr lang="en-US" sz="2800" dirty="0" smtClean="0">
                <a:solidFill>
                  <a:srgbClr val="FFFFFF"/>
                </a:solidFill>
                <a:latin typeface="Arial"/>
                <a:cs typeface="Arial"/>
              </a:rPr>
              <a:t>Plainfield, NJ</a:t>
            </a:r>
            <a:endParaRPr lang="en-US" sz="2800" dirty="0">
              <a:solidFill>
                <a:srgbClr val="FFFFFF"/>
              </a:solidFill>
              <a:latin typeface="Arial"/>
              <a:cs typeface="Arial"/>
            </a:endParaRPr>
          </a:p>
          <a:p>
            <a:pPr defTabSz="914400"/>
            <a:r>
              <a:rPr lang="en-US" sz="2800" dirty="0" smtClean="0">
                <a:solidFill>
                  <a:srgbClr val="003591"/>
                </a:solidFill>
                <a:latin typeface="Arial"/>
                <a:cs typeface="Arial"/>
              </a:rPr>
              <a:t>   Millville Sr. </a:t>
            </a:r>
            <a:br>
              <a:rPr lang="en-US" sz="2800" dirty="0" smtClean="0">
                <a:solidFill>
                  <a:srgbClr val="003591"/>
                </a:solidFill>
                <a:latin typeface="Arial"/>
                <a:cs typeface="Arial"/>
              </a:rPr>
            </a:br>
            <a:r>
              <a:rPr lang="en-US" sz="2800" dirty="0" smtClean="0">
                <a:solidFill>
                  <a:srgbClr val="003591"/>
                </a:solidFill>
                <a:latin typeface="Arial"/>
                <a:cs typeface="Arial"/>
              </a:rPr>
              <a:t>   High School</a:t>
            </a:r>
            <a:endParaRPr lang="en-US" sz="2800" dirty="0">
              <a:solidFill>
                <a:srgbClr val="003591"/>
              </a:solidFill>
              <a:latin typeface="Arial"/>
              <a:cs typeface="Arial"/>
            </a:endParaRPr>
          </a:p>
          <a:p>
            <a:pPr defTabSz="914400"/>
            <a:r>
              <a:rPr lang="en-US" sz="2800" dirty="0" smtClean="0">
                <a:solidFill>
                  <a:srgbClr val="003591"/>
                </a:solidFill>
                <a:latin typeface="Arial"/>
                <a:cs typeface="Arial"/>
              </a:rPr>
              <a:t>   Healthy Cookbooks</a:t>
            </a:r>
            <a:endParaRPr lang="en-US" sz="2800" dirty="0">
              <a:solidFill>
                <a:srgbClr val="003591"/>
              </a:solidFill>
              <a:latin typeface="Arial"/>
              <a:cs typeface="Arial"/>
            </a:endParaRPr>
          </a:p>
          <a:p>
            <a:pPr defTabSz="914400"/>
            <a:endParaRPr lang="en-US" sz="2800" dirty="0">
              <a:solidFill>
                <a:schemeClr val="bg1"/>
              </a:solidFill>
              <a:latin typeface="Arial"/>
              <a:cs typeface="Arial"/>
            </a:endParaRPr>
          </a:p>
        </p:txBody>
      </p:sp>
      <p:pic>
        <p:nvPicPr>
          <p:cNvPr id="4" name="Picture 3" descr="cook-az110722y-1965.jpg"/>
          <p:cNvPicPr>
            <a:picLocks noChangeAspect="1"/>
          </p:cNvPicPr>
          <p:nvPr/>
        </p:nvPicPr>
        <p:blipFill rotWithShape="1">
          <a:blip r:embed="rId4">
            <a:extLst>
              <a:ext uri="{28A0092B-C50C-407E-A947-70E740481C1C}">
                <a14:useLocalDpi xmlns:a14="http://schemas.microsoft.com/office/drawing/2010/main" val="0"/>
              </a:ext>
            </a:extLst>
          </a:blip>
          <a:srcRect l="4119" t="3867" b="12099"/>
          <a:stretch/>
        </p:blipFill>
        <p:spPr>
          <a:xfrm>
            <a:off x="965204" y="1524000"/>
            <a:ext cx="3547532" cy="3927974"/>
          </a:xfrm>
          <a:prstGeom prst="rect">
            <a:avLst/>
          </a:prstGeom>
          <a:ln w="76200" cmpd="sng">
            <a:solidFill>
              <a:schemeClr val="bg1"/>
            </a:solidFill>
          </a:ln>
          <a:effectLst>
            <a:outerShdw blurRad="2667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9677220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lded Corner 1"/>
          <p:cNvSpPr/>
          <p:nvPr/>
        </p:nvSpPr>
        <p:spPr>
          <a:xfrm>
            <a:off x="914400" y="1600200"/>
            <a:ext cx="1981200" cy="1981200"/>
          </a:xfrm>
          <a:prstGeom prst="foldedCorner">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2400" dirty="0" smtClean="0">
                <a:solidFill>
                  <a:prstClr val="white"/>
                </a:solidFill>
                <a:latin typeface="Arial Black" panose="020B0A04020102020204" pitchFamily="34" charset="0"/>
              </a:rPr>
              <a:t>TALK TO YOUR SCHOOL GROUPS </a:t>
            </a:r>
            <a:endParaRPr lang="en-US" sz="2400" dirty="0">
              <a:solidFill>
                <a:prstClr val="white"/>
              </a:solidFill>
              <a:latin typeface="Arial Black" panose="020B0A04020102020204" pitchFamily="34" charset="0"/>
            </a:endParaRPr>
          </a:p>
        </p:txBody>
      </p:sp>
      <p:sp>
        <p:nvSpPr>
          <p:cNvPr id="7" name="Folded Corner 6"/>
          <p:cNvSpPr/>
          <p:nvPr/>
        </p:nvSpPr>
        <p:spPr>
          <a:xfrm>
            <a:off x="3657600" y="1600200"/>
            <a:ext cx="1981200" cy="1981200"/>
          </a:xfrm>
          <a:prstGeom prst="foldedCorner">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2400" dirty="0" smtClean="0">
                <a:solidFill>
                  <a:prstClr val="white"/>
                </a:solidFill>
                <a:latin typeface="Arial Black" panose="020B0A04020102020204" pitchFamily="34" charset="0"/>
              </a:rPr>
              <a:t>POLICY</a:t>
            </a:r>
            <a:endParaRPr lang="en-US" dirty="0">
              <a:solidFill>
                <a:prstClr val="white"/>
              </a:solidFill>
              <a:latin typeface="Arial Black" panose="020B0A04020102020204" pitchFamily="34" charset="0"/>
            </a:endParaRPr>
          </a:p>
        </p:txBody>
      </p:sp>
      <p:sp>
        <p:nvSpPr>
          <p:cNvPr id="8" name="Folded Corner 7"/>
          <p:cNvSpPr/>
          <p:nvPr/>
        </p:nvSpPr>
        <p:spPr>
          <a:xfrm>
            <a:off x="6400800" y="1600200"/>
            <a:ext cx="1981200" cy="1981200"/>
          </a:xfrm>
          <a:prstGeom prst="foldedCorner">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2300" dirty="0" smtClean="0">
                <a:solidFill>
                  <a:prstClr val="white"/>
                </a:solidFill>
                <a:latin typeface="Arial Black" panose="020B0A04020102020204" pitchFamily="34" charset="0"/>
              </a:rPr>
              <a:t>ENGAGE STUDENTS</a:t>
            </a:r>
          </a:p>
        </p:txBody>
      </p:sp>
      <p:grpSp>
        <p:nvGrpSpPr>
          <p:cNvPr id="6" name="Group 5"/>
          <p:cNvGrpSpPr/>
          <p:nvPr/>
        </p:nvGrpSpPr>
        <p:grpSpPr>
          <a:xfrm>
            <a:off x="762000" y="431802"/>
            <a:ext cx="4427560" cy="653728"/>
            <a:chOff x="830240" y="584202"/>
            <a:chExt cx="4427560" cy="653728"/>
          </a:xfrm>
        </p:grpSpPr>
        <p:sp>
          <p:nvSpPr>
            <p:cNvPr id="9" name="TextBox 8"/>
            <p:cNvSpPr txBox="1"/>
            <p:nvPr/>
          </p:nvSpPr>
          <p:spPr>
            <a:xfrm>
              <a:off x="830240" y="584202"/>
              <a:ext cx="3574015" cy="584776"/>
            </a:xfrm>
            <a:prstGeom prst="rect">
              <a:avLst/>
            </a:prstGeom>
            <a:noFill/>
          </p:spPr>
          <p:txBody>
            <a:bodyPr wrap="none" rtlCol="0">
              <a:spAutoFit/>
            </a:bodyPr>
            <a:lstStyle/>
            <a:p>
              <a:pPr defTabSz="914400"/>
              <a:r>
                <a:rPr lang="en-US" sz="3200" dirty="0" smtClean="0">
                  <a:solidFill>
                    <a:srgbClr val="003591"/>
                  </a:solidFill>
                  <a:latin typeface="Arial Black"/>
                  <a:cs typeface="Arial Black"/>
                </a:rPr>
                <a:t>ACTION STEPS</a:t>
              </a:r>
            </a:p>
          </p:txBody>
        </p:sp>
        <p:cxnSp>
          <p:nvCxnSpPr>
            <p:cNvPr id="10" name="Straight Connector 9"/>
            <p:cNvCxnSpPr/>
            <p:nvPr/>
          </p:nvCxnSpPr>
          <p:spPr>
            <a:xfrm>
              <a:off x="947471" y="1237930"/>
              <a:ext cx="4310329" cy="0"/>
            </a:xfrm>
            <a:prstGeom prst="line">
              <a:avLst/>
            </a:prstGeom>
            <a:ln w="25400">
              <a:solidFill>
                <a:schemeClr val="bg2">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814014" y="3640653"/>
            <a:ext cx="2070549" cy="646331"/>
          </a:xfrm>
          <a:prstGeom prst="rect">
            <a:avLst/>
          </a:prstGeom>
          <a:noFill/>
        </p:spPr>
        <p:txBody>
          <a:bodyPr wrap="none" rtlCol="0">
            <a:spAutoFit/>
          </a:bodyPr>
          <a:lstStyle/>
          <a:p>
            <a:pPr algn="ctr" defTabSz="914400"/>
            <a:r>
              <a:rPr lang="en-US" dirty="0" smtClean="0">
                <a:solidFill>
                  <a:srgbClr val="A4AEB5"/>
                </a:solidFill>
                <a:latin typeface="Arial"/>
                <a:cs typeface="Arial"/>
              </a:rPr>
              <a:t>(provide them with </a:t>
            </a:r>
            <a:br>
              <a:rPr lang="en-US" dirty="0" smtClean="0">
                <a:solidFill>
                  <a:srgbClr val="A4AEB5"/>
                </a:solidFill>
                <a:latin typeface="Arial"/>
                <a:cs typeface="Arial"/>
              </a:rPr>
            </a:br>
            <a:r>
              <a:rPr lang="en-US" dirty="0" smtClean="0">
                <a:solidFill>
                  <a:srgbClr val="A4AEB5"/>
                </a:solidFill>
                <a:latin typeface="Arial"/>
                <a:cs typeface="Arial"/>
              </a:rPr>
              <a:t>alternatives)</a:t>
            </a:r>
            <a:endParaRPr lang="en-US" dirty="0">
              <a:solidFill>
                <a:srgbClr val="A4AEB5"/>
              </a:solidFill>
              <a:latin typeface="Arial"/>
              <a:cs typeface="Arial"/>
            </a:endParaRPr>
          </a:p>
        </p:txBody>
      </p:sp>
      <p:sp>
        <p:nvSpPr>
          <p:cNvPr id="24" name="TextBox 23"/>
          <p:cNvSpPr txBox="1"/>
          <p:nvPr/>
        </p:nvSpPr>
        <p:spPr>
          <a:xfrm>
            <a:off x="3410986" y="3640653"/>
            <a:ext cx="2417023" cy="369332"/>
          </a:xfrm>
          <a:prstGeom prst="rect">
            <a:avLst/>
          </a:prstGeom>
          <a:noFill/>
        </p:spPr>
        <p:txBody>
          <a:bodyPr wrap="none" rtlCol="0">
            <a:spAutoFit/>
          </a:bodyPr>
          <a:lstStyle/>
          <a:p>
            <a:pPr algn="ctr" defTabSz="914400"/>
            <a:r>
              <a:rPr lang="en-US" dirty="0" smtClean="0">
                <a:solidFill>
                  <a:srgbClr val="A4AEB5"/>
                </a:solidFill>
                <a:latin typeface="Arial"/>
                <a:cs typeface="Arial"/>
              </a:rPr>
              <a:t>(activity or non-food?)</a:t>
            </a:r>
            <a:endParaRPr lang="en-US" dirty="0">
              <a:solidFill>
                <a:srgbClr val="A4AEB5"/>
              </a:solidFill>
              <a:latin typeface="Arial"/>
              <a:cs typeface="Arial"/>
            </a:endParaRPr>
          </a:p>
        </p:txBody>
      </p:sp>
      <p:sp>
        <p:nvSpPr>
          <p:cNvPr id="25" name="TextBox 24"/>
          <p:cNvSpPr txBox="1"/>
          <p:nvPr/>
        </p:nvSpPr>
        <p:spPr>
          <a:xfrm>
            <a:off x="6476307" y="3640653"/>
            <a:ext cx="1852453" cy="369332"/>
          </a:xfrm>
          <a:prstGeom prst="rect">
            <a:avLst/>
          </a:prstGeom>
          <a:noFill/>
        </p:spPr>
        <p:txBody>
          <a:bodyPr wrap="none" rtlCol="0">
            <a:spAutoFit/>
          </a:bodyPr>
          <a:lstStyle/>
          <a:p>
            <a:pPr algn="ctr" defTabSz="914400"/>
            <a:r>
              <a:rPr lang="en-US" dirty="0" smtClean="0">
                <a:solidFill>
                  <a:srgbClr val="A4AEB5"/>
                </a:solidFill>
                <a:latin typeface="Arial\"/>
                <a:cs typeface="Arial\"/>
              </a:rPr>
              <a:t>(research ideas)</a:t>
            </a:r>
            <a:endParaRPr lang="en-US" dirty="0">
              <a:solidFill>
                <a:srgbClr val="A4AEB5"/>
              </a:solidFill>
              <a:latin typeface="Arial\"/>
              <a:cs typeface="Arial\"/>
            </a:endParaRPr>
          </a:p>
        </p:txBody>
      </p:sp>
      <p:grpSp>
        <p:nvGrpSpPr>
          <p:cNvPr id="26" name="Group 25"/>
          <p:cNvGrpSpPr/>
          <p:nvPr/>
        </p:nvGrpSpPr>
        <p:grpSpPr>
          <a:xfrm>
            <a:off x="1771650" y="3116143"/>
            <a:ext cx="5753100" cy="312857"/>
            <a:chOff x="1687490" y="3971480"/>
            <a:chExt cx="5753100" cy="312857"/>
          </a:xfrm>
          <a:noFill/>
        </p:grpSpPr>
        <p:sp>
          <p:nvSpPr>
            <p:cNvPr id="27" name="Right Triangle 26"/>
            <p:cNvSpPr/>
            <p:nvPr/>
          </p:nvSpPr>
          <p:spPr>
            <a:xfrm rot="18900000">
              <a:off x="1687490" y="3971480"/>
              <a:ext cx="266700" cy="266700"/>
            </a:xfrm>
            <a:prstGeom prst="rtTriangle">
              <a:avLst/>
            </a:prstGeom>
            <a:grp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8" name="Right Triangle 27"/>
            <p:cNvSpPr/>
            <p:nvPr/>
          </p:nvSpPr>
          <p:spPr>
            <a:xfrm rot="18900000">
              <a:off x="4430690" y="4017636"/>
              <a:ext cx="266700" cy="266700"/>
            </a:xfrm>
            <a:prstGeom prst="rtTriangle">
              <a:avLst/>
            </a:prstGeom>
            <a:grp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ight Triangle 28"/>
            <p:cNvSpPr/>
            <p:nvPr/>
          </p:nvSpPr>
          <p:spPr>
            <a:xfrm rot="18900000">
              <a:off x="7173890" y="4017637"/>
              <a:ext cx="266700" cy="266700"/>
            </a:xfrm>
            <a:prstGeom prst="rtTriangle">
              <a:avLst/>
            </a:prstGeom>
            <a:grp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sp>
        <p:nvSpPr>
          <p:cNvPr id="19" name="Folded Corner 18"/>
          <p:cNvSpPr/>
          <p:nvPr/>
        </p:nvSpPr>
        <p:spPr>
          <a:xfrm>
            <a:off x="3653682" y="4322264"/>
            <a:ext cx="1981200" cy="1981200"/>
          </a:xfrm>
          <a:prstGeom prst="foldedCorner">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2000" dirty="0" smtClean="0">
                <a:solidFill>
                  <a:prstClr val="white"/>
                </a:solidFill>
                <a:latin typeface="Arial Black" panose="020B0A04020102020204" pitchFamily="34" charset="0"/>
              </a:rPr>
              <a:t>DECIDE ON ACTIVITY OR SERVICE</a:t>
            </a:r>
          </a:p>
        </p:txBody>
      </p:sp>
      <p:sp>
        <p:nvSpPr>
          <p:cNvPr id="20" name="TextBox 19"/>
          <p:cNvSpPr txBox="1"/>
          <p:nvPr/>
        </p:nvSpPr>
        <p:spPr>
          <a:xfrm>
            <a:off x="3325361" y="6362717"/>
            <a:ext cx="2526397" cy="369332"/>
          </a:xfrm>
          <a:prstGeom prst="rect">
            <a:avLst/>
          </a:prstGeom>
          <a:noFill/>
        </p:spPr>
        <p:txBody>
          <a:bodyPr wrap="none" rtlCol="0">
            <a:spAutoFit/>
          </a:bodyPr>
          <a:lstStyle/>
          <a:p>
            <a:pPr algn="ctr" defTabSz="914400"/>
            <a:r>
              <a:rPr lang="en-US" dirty="0" smtClean="0">
                <a:solidFill>
                  <a:srgbClr val="A4AEB5"/>
                </a:solidFill>
              </a:rPr>
              <a:t>(revenue and expenses?)</a:t>
            </a:r>
            <a:endParaRPr lang="en-US" dirty="0">
              <a:solidFill>
                <a:srgbClr val="A4AEB5"/>
              </a:solidFill>
            </a:endParaRPr>
          </a:p>
        </p:txBody>
      </p:sp>
      <p:sp>
        <p:nvSpPr>
          <p:cNvPr id="21" name="Folded Corner 20"/>
          <p:cNvSpPr/>
          <p:nvPr/>
        </p:nvSpPr>
        <p:spPr>
          <a:xfrm>
            <a:off x="914400" y="4314244"/>
            <a:ext cx="1981200" cy="1981200"/>
          </a:xfrm>
          <a:prstGeom prst="foldedCorner">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4400"/>
            <a:r>
              <a:rPr lang="en-US" sz="2100" dirty="0" smtClean="0">
                <a:solidFill>
                  <a:prstClr val="white"/>
                </a:solidFill>
                <a:latin typeface="Arial Black" panose="020B0A04020102020204" pitchFamily="34" charset="0"/>
              </a:rPr>
              <a:t>BUDGET</a:t>
            </a:r>
            <a:endParaRPr lang="en-US" sz="2100" dirty="0">
              <a:solidFill>
                <a:prstClr val="white"/>
              </a:solidFill>
              <a:latin typeface="Arial Black" panose="020B0A04020102020204" pitchFamily="34" charset="0"/>
            </a:endParaRPr>
          </a:p>
        </p:txBody>
      </p:sp>
      <p:sp>
        <p:nvSpPr>
          <p:cNvPr id="22" name="TextBox 21"/>
          <p:cNvSpPr txBox="1"/>
          <p:nvPr/>
        </p:nvSpPr>
        <p:spPr>
          <a:xfrm>
            <a:off x="785715" y="6354697"/>
            <a:ext cx="2127122" cy="369332"/>
          </a:xfrm>
          <a:prstGeom prst="rect">
            <a:avLst/>
          </a:prstGeom>
          <a:noFill/>
        </p:spPr>
        <p:txBody>
          <a:bodyPr wrap="none" rtlCol="0">
            <a:spAutoFit/>
          </a:bodyPr>
          <a:lstStyle/>
          <a:p>
            <a:pPr algn="ctr" defTabSz="914400"/>
            <a:r>
              <a:rPr lang="en-US" dirty="0" smtClean="0">
                <a:solidFill>
                  <a:srgbClr val="A4AEB5"/>
                </a:solidFill>
              </a:rPr>
              <a:t>(consider one for all)</a:t>
            </a:r>
            <a:endParaRPr lang="en-US" dirty="0">
              <a:solidFill>
                <a:srgbClr val="A4AEB5"/>
              </a:solidFill>
            </a:endParaRPr>
          </a:p>
        </p:txBody>
      </p:sp>
    </p:spTree>
    <p:custDataLst>
      <p:tags r:id="rId1"/>
    </p:custDataLst>
    <p:extLst>
      <p:ext uri="{BB962C8B-B14F-4D97-AF65-F5344CB8AC3E}">
        <p14:creationId xmlns:p14="http://schemas.microsoft.com/office/powerpoint/2010/main" val="2861267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pic>
        <p:nvPicPr>
          <p:cNvPr id="10" name="Picture 2" descr="http://tabularasalabs.com/blog/wp-content/uploads/2011/10/ipad-template-horiz.pn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90" t="10264" r="4661"/>
          <a:stretch/>
        </p:blipFill>
        <p:spPr bwMode="auto">
          <a:xfrm>
            <a:off x="999067" y="414622"/>
            <a:ext cx="4193287" cy="37171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99067" y="4113166"/>
            <a:ext cx="6341449" cy="707886"/>
          </a:xfrm>
          <a:prstGeom prst="rect">
            <a:avLst/>
          </a:prstGeom>
          <a:noFill/>
        </p:spPr>
        <p:txBody>
          <a:bodyPr wrap="none" rtlCol="0">
            <a:spAutoFit/>
          </a:bodyPr>
          <a:lstStyle/>
          <a:p>
            <a:pPr defTabSz="914400"/>
            <a:r>
              <a:rPr lang="en-US" sz="4000" dirty="0" smtClean="0">
                <a:solidFill>
                  <a:prstClr val="white"/>
                </a:solidFill>
                <a:latin typeface="Arial Black" panose="020B0A04020102020204" pitchFamily="34" charset="0"/>
              </a:rPr>
              <a:t>BROWSE RESOURCES</a:t>
            </a:r>
            <a:endParaRPr lang="en-US" sz="4000" dirty="0">
              <a:solidFill>
                <a:prstClr val="white"/>
              </a:solidFill>
              <a:latin typeface="Arial Black" panose="020B0A04020102020204" pitchFamily="34" charset="0"/>
            </a:endParaRPr>
          </a:p>
        </p:txBody>
      </p:sp>
      <p:sp>
        <p:nvSpPr>
          <p:cNvPr id="12" name="TextBox 11"/>
          <p:cNvSpPr txBox="1"/>
          <p:nvPr/>
        </p:nvSpPr>
        <p:spPr>
          <a:xfrm>
            <a:off x="1052644" y="4888784"/>
            <a:ext cx="5175440" cy="1138773"/>
          </a:xfrm>
          <a:prstGeom prst="rect">
            <a:avLst/>
          </a:prstGeom>
          <a:noFill/>
        </p:spPr>
        <p:txBody>
          <a:bodyPr wrap="none" rtlCol="0">
            <a:spAutoFit/>
          </a:bodyPr>
          <a:lstStyle/>
          <a:p>
            <a:pPr defTabSz="914400"/>
            <a:r>
              <a:rPr lang="en-US" sz="3400" b="1" dirty="0" err="1" smtClean="0">
                <a:solidFill>
                  <a:srgbClr val="003591"/>
                </a:solidFill>
                <a:latin typeface="Arial"/>
                <a:cs typeface="Arial"/>
              </a:rPr>
              <a:t>healthiergeneration.org</a:t>
            </a:r>
            <a:r>
              <a:rPr lang="en-US" sz="3400" b="1" dirty="0" smtClean="0">
                <a:solidFill>
                  <a:srgbClr val="003591"/>
                </a:solidFill>
                <a:latin typeface="Arial"/>
                <a:cs typeface="Arial"/>
              </a:rPr>
              <a:t>/</a:t>
            </a:r>
            <a:br>
              <a:rPr lang="en-US" sz="3400" b="1" dirty="0" smtClean="0">
                <a:solidFill>
                  <a:srgbClr val="003591"/>
                </a:solidFill>
                <a:latin typeface="Arial"/>
                <a:cs typeface="Arial"/>
              </a:rPr>
            </a:br>
            <a:r>
              <a:rPr lang="en-US" sz="3400" b="1" dirty="0" err="1" smtClean="0">
                <a:solidFill>
                  <a:srgbClr val="003591"/>
                </a:solidFill>
                <a:latin typeface="Arial"/>
                <a:cs typeface="Arial"/>
              </a:rPr>
              <a:t>smartsnacks</a:t>
            </a:r>
            <a:endParaRPr lang="en-US" sz="3400" b="1" dirty="0" smtClean="0">
              <a:solidFill>
                <a:srgbClr val="003591"/>
              </a:solidFill>
              <a:latin typeface="Arial"/>
              <a:cs typeface="Arial"/>
            </a:endParaRPr>
          </a:p>
        </p:txBody>
      </p:sp>
      <p:cxnSp>
        <p:nvCxnSpPr>
          <p:cNvPr id="13" name="Straight Connector 12"/>
          <p:cNvCxnSpPr/>
          <p:nvPr/>
        </p:nvCxnSpPr>
        <p:spPr>
          <a:xfrm>
            <a:off x="1150177" y="4860886"/>
            <a:ext cx="6960890" cy="0"/>
          </a:xfrm>
          <a:prstGeom prst="line">
            <a:avLst/>
          </a:prstGeom>
          <a:ln w="254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9165" y="839894"/>
            <a:ext cx="3273702" cy="249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92337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6" name="TextBox 5"/>
          <p:cNvSpPr txBox="1"/>
          <p:nvPr/>
        </p:nvSpPr>
        <p:spPr>
          <a:xfrm>
            <a:off x="1367367" y="4255833"/>
            <a:ext cx="5763517" cy="584776"/>
          </a:xfrm>
          <a:prstGeom prst="rect">
            <a:avLst/>
          </a:prstGeom>
          <a:noFill/>
        </p:spPr>
        <p:txBody>
          <a:bodyPr wrap="none" rtlCol="0">
            <a:spAutoFit/>
          </a:bodyPr>
          <a:lstStyle/>
          <a:p>
            <a:pPr defTabSz="914400"/>
            <a:r>
              <a:rPr lang="en-US" sz="3200" dirty="0" smtClean="0">
                <a:solidFill>
                  <a:prstClr val="white"/>
                </a:solidFill>
                <a:latin typeface=""/>
                <a:cs typeface=""/>
              </a:rPr>
              <a:t>Jill R. Turley, MS, RD/LD, SNS</a:t>
            </a:r>
          </a:p>
        </p:txBody>
      </p:sp>
      <p:sp>
        <p:nvSpPr>
          <p:cNvPr id="7" name="TextBox 6"/>
          <p:cNvSpPr txBox="1"/>
          <p:nvPr/>
        </p:nvSpPr>
        <p:spPr>
          <a:xfrm>
            <a:off x="1406769" y="5036048"/>
            <a:ext cx="3035831" cy="369332"/>
          </a:xfrm>
          <a:prstGeom prst="rect">
            <a:avLst/>
          </a:prstGeom>
          <a:noFill/>
        </p:spPr>
        <p:txBody>
          <a:bodyPr wrap="none" rtlCol="0">
            <a:spAutoFit/>
          </a:bodyPr>
          <a:lstStyle/>
          <a:p>
            <a:pPr defTabSz="914400"/>
            <a:r>
              <a:rPr lang="en-US" b="1" dirty="0" smtClean="0">
                <a:solidFill>
                  <a:srgbClr val="003591"/>
                </a:solidFill>
                <a:latin typeface="Arial" panose="020B0604020202020204" pitchFamily="34" charset="0"/>
                <a:cs typeface="Arial" panose="020B0604020202020204" pitchFamily="34" charset="0"/>
              </a:rPr>
              <a:t>National Nutrition Advisor</a:t>
            </a:r>
          </a:p>
        </p:txBody>
      </p:sp>
      <p:sp>
        <p:nvSpPr>
          <p:cNvPr id="8" name="TextBox 7"/>
          <p:cNvSpPr txBox="1"/>
          <p:nvPr/>
        </p:nvSpPr>
        <p:spPr>
          <a:xfrm>
            <a:off x="1406769" y="5336028"/>
            <a:ext cx="3742281" cy="369332"/>
          </a:xfrm>
          <a:prstGeom prst="rect">
            <a:avLst/>
          </a:prstGeom>
          <a:noFill/>
        </p:spPr>
        <p:txBody>
          <a:bodyPr wrap="none" rtlCol="0">
            <a:spAutoFit/>
          </a:bodyPr>
          <a:lstStyle/>
          <a:p>
            <a:pPr defTabSz="914400"/>
            <a:r>
              <a:rPr lang="en-US" dirty="0" err="1" smtClean="0">
                <a:solidFill>
                  <a:prstClr val="white"/>
                </a:solidFill>
                <a:latin typeface="Arial" panose="020B0604020202020204" pitchFamily="34" charset="0"/>
                <a:cs typeface="Arial" panose="020B0604020202020204" pitchFamily="34" charset="0"/>
              </a:rPr>
              <a:t>jill.turley@healthiergeneration.org</a:t>
            </a:r>
            <a:endParaRPr lang="en-US" dirty="0" smtClean="0">
              <a:solidFill>
                <a:prstClr val="white"/>
              </a:solidFill>
              <a:latin typeface="Arial" panose="020B0604020202020204" pitchFamily="34" charset="0"/>
              <a:cs typeface="Arial" panose="020B0604020202020204" pitchFamily="34" charset="0"/>
            </a:endParaRPr>
          </a:p>
        </p:txBody>
      </p:sp>
      <p:cxnSp>
        <p:nvCxnSpPr>
          <p:cNvPr id="9" name="Straight Connector 8"/>
          <p:cNvCxnSpPr/>
          <p:nvPr/>
        </p:nvCxnSpPr>
        <p:spPr>
          <a:xfrm>
            <a:off x="1457569" y="4882942"/>
            <a:ext cx="5502031" cy="0"/>
          </a:xfrm>
          <a:prstGeom prst="line">
            <a:avLst/>
          </a:prstGeom>
          <a:ln w="25400">
            <a:solidFill>
              <a:schemeClr val="bg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descr="Jill-4763-578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3035" y="897467"/>
            <a:ext cx="2252471" cy="2817537"/>
          </a:xfrm>
          <a:prstGeom prst="rect">
            <a:avLst/>
          </a:prstGeom>
          <a:ln w="76200" cmpd="sng">
            <a:solidFill>
              <a:schemeClr val="bg1"/>
            </a:solidFill>
          </a:ln>
          <a:effectLst>
            <a:outerShdw blurRad="2667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4241612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591"/>
        </a:solidFill>
        <a:effectLst/>
      </p:bgPr>
    </p:bg>
    <p:spTree>
      <p:nvGrpSpPr>
        <p:cNvPr id="1" name=""/>
        <p:cNvGrpSpPr/>
        <p:nvPr/>
      </p:nvGrpSpPr>
      <p:grpSpPr>
        <a:xfrm>
          <a:off x="0" y="0"/>
          <a:ext cx="0" cy="0"/>
          <a:chOff x="0" y="0"/>
          <a:chExt cx="0" cy="0"/>
        </a:xfrm>
      </p:grpSpPr>
      <p:sp>
        <p:nvSpPr>
          <p:cNvPr id="2" name="Cloud Callout 1"/>
          <p:cNvSpPr/>
          <p:nvPr/>
        </p:nvSpPr>
        <p:spPr>
          <a:xfrm>
            <a:off x="990600" y="453675"/>
            <a:ext cx="7940868" cy="4880325"/>
          </a:xfrm>
          <a:prstGeom prst="cloudCallout">
            <a:avLst>
              <a:gd name="adj1" fmla="val -40474"/>
              <a:gd name="adj2" fmla="val 76403"/>
            </a:avLst>
          </a:prstGeom>
          <a:solidFill>
            <a:schemeClr val="accent5">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grpSp>
        <p:nvGrpSpPr>
          <p:cNvPr id="7" name="Group 6"/>
          <p:cNvGrpSpPr/>
          <p:nvPr/>
        </p:nvGrpSpPr>
        <p:grpSpPr>
          <a:xfrm>
            <a:off x="4582412" y="3758423"/>
            <a:ext cx="3946642" cy="2593410"/>
            <a:chOff x="5025796" y="3959426"/>
            <a:chExt cx="3946642" cy="2593410"/>
          </a:xfrm>
        </p:grpSpPr>
        <p:pic>
          <p:nvPicPr>
            <p:cNvPr id="8" name="Picture 2" descr="C:\Users\John.Wilson\AppData\Local\Microsoft\Windows\Temporary Internet Files\Content.IE5\GSFOX33Q\MP900442488[1].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colorTemperature colorTemp="5300"/>
                      </a14:imgEffect>
                    </a14:imgLayer>
                  </a14:imgProps>
                </a:ext>
                <a:ext uri="{28A0092B-C50C-407E-A947-70E740481C1C}">
                  <a14:useLocalDpi xmlns:a14="http://schemas.microsoft.com/office/drawing/2010/main" val="0"/>
                </a:ext>
              </a:extLst>
            </a:blip>
            <a:srcRect l="8507" t="10000" r="12138" b="8060"/>
            <a:stretch/>
          </p:blipFill>
          <p:spPr bwMode="auto">
            <a:xfrm>
              <a:off x="7045096" y="3959426"/>
              <a:ext cx="1927342" cy="259341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25796" y="5651590"/>
              <a:ext cx="3733800" cy="369332"/>
            </a:xfrm>
            <a:prstGeom prst="rect">
              <a:avLst/>
            </a:prstGeom>
          </p:spPr>
          <p:txBody>
            <a:bodyPr wrap="square">
              <a:spAutoFit/>
            </a:bodyPr>
            <a:lstStyle/>
            <a:p>
              <a:pPr defTabSz="914400"/>
              <a:r>
                <a:rPr lang="en-US" b="1" dirty="0" smtClean="0">
                  <a:solidFill>
                    <a:srgbClr val="A4AEB5"/>
                  </a:solidFill>
                  <a:latin typeface="Arial" panose="020B0604020202020204" pitchFamily="34" charset="0"/>
                  <a:cs typeface="Arial" panose="020B0604020202020204" pitchFamily="34" charset="0"/>
                </a:rPr>
                <a:t>JOT IT DOWN!</a:t>
              </a:r>
              <a:endParaRPr lang="en-US" b="1" dirty="0">
                <a:solidFill>
                  <a:srgbClr val="A4AEB5"/>
                </a:solidFill>
                <a:latin typeface="Arial" panose="020B0604020202020204" pitchFamily="34" charset="0"/>
                <a:cs typeface="Arial" panose="020B0604020202020204" pitchFamily="34" charset="0"/>
              </a:endParaRPr>
            </a:p>
          </p:txBody>
        </p:sp>
      </p:grpSp>
      <p:grpSp>
        <p:nvGrpSpPr>
          <p:cNvPr id="14" name="Group 13"/>
          <p:cNvGrpSpPr/>
          <p:nvPr/>
        </p:nvGrpSpPr>
        <p:grpSpPr>
          <a:xfrm rot="1032284">
            <a:off x="3412934" y="1253949"/>
            <a:ext cx="2712789" cy="2668769"/>
            <a:chOff x="-376033" y="228600"/>
            <a:chExt cx="3014213" cy="2965299"/>
          </a:xfrm>
        </p:grpSpPr>
        <p:grpSp>
          <p:nvGrpSpPr>
            <p:cNvPr id="15" name="Group 14"/>
            <p:cNvGrpSpPr/>
            <p:nvPr/>
          </p:nvGrpSpPr>
          <p:grpSpPr>
            <a:xfrm rot="21145166">
              <a:off x="-376033" y="635020"/>
              <a:ext cx="3014213" cy="2558879"/>
              <a:chOff x="2362200" y="1981199"/>
              <a:chExt cx="3657600" cy="3657601"/>
            </a:xfrm>
          </p:grpSpPr>
          <p:sp>
            <p:nvSpPr>
              <p:cNvPr id="17" name="Folded Corner 16"/>
              <p:cNvSpPr/>
              <p:nvPr/>
            </p:nvSpPr>
            <p:spPr>
              <a:xfrm>
                <a:off x="2362200" y="1981200"/>
                <a:ext cx="3657600" cy="3657600"/>
              </a:xfrm>
              <a:prstGeom prst="foldedCorner">
                <a:avLst/>
              </a:prstGeom>
              <a:solidFill>
                <a:schemeClr val="bg1"/>
              </a:solidFill>
              <a:ln>
                <a:noFill/>
              </a:ln>
              <a:effectLst>
                <a:outerShdw blurRad="177800" dist="381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18" name="Folded Corner 17"/>
              <p:cNvSpPr/>
              <p:nvPr/>
            </p:nvSpPr>
            <p:spPr>
              <a:xfrm>
                <a:off x="2362200" y="1981199"/>
                <a:ext cx="3657595" cy="3657600"/>
              </a:xfrm>
              <a:prstGeom prst="foldedCorner">
                <a:avLst/>
              </a:prstGeom>
              <a:blipFill dpi="0" rotWithShape="1">
                <a:blip r:embed="rId5">
                  <a:alphaModFix amt="6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black"/>
                    </a:solidFill>
                    <a:latin typeface="Arial" panose="020B0604020202020204" pitchFamily="34" charset="0"/>
                    <a:cs typeface="Arial" panose="020B0604020202020204" pitchFamily="34" charset="0"/>
                  </a:rPr>
                  <a:t/>
                </a:r>
                <a:br>
                  <a:rPr lang="en-US" sz="2800" dirty="0" smtClean="0">
                    <a:solidFill>
                      <a:prstClr val="black"/>
                    </a:solidFill>
                    <a:latin typeface="Arial" panose="020B0604020202020204" pitchFamily="34" charset="0"/>
                    <a:cs typeface="Arial" panose="020B0604020202020204" pitchFamily="34" charset="0"/>
                  </a:rPr>
                </a:br>
                <a:r>
                  <a:rPr lang="en-US" sz="2800" dirty="0" smtClean="0">
                    <a:solidFill>
                      <a:prstClr val="black"/>
                    </a:solidFill>
                    <a:latin typeface="Arial" panose="020B0604020202020204" pitchFamily="34" charset="0"/>
                    <a:cs typeface="Arial" panose="020B0604020202020204" pitchFamily="34" charset="0"/>
                  </a:rPr>
                  <a:t>July 1,</a:t>
                </a:r>
              </a:p>
              <a:p>
                <a:pPr algn="ctr" defTabSz="914400"/>
                <a:r>
                  <a:rPr lang="en-US" sz="2800" dirty="0" smtClean="0">
                    <a:solidFill>
                      <a:prstClr val="black"/>
                    </a:solidFill>
                    <a:latin typeface="Arial" panose="020B0604020202020204" pitchFamily="34" charset="0"/>
                    <a:cs typeface="Arial" panose="020B0604020202020204" pitchFamily="34" charset="0"/>
                  </a:rPr>
                  <a:t>2014</a:t>
                </a:r>
                <a:endParaRPr lang="en-US" sz="2800" dirty="0">
                  <a:solidFill>
                    <a:prstClr val="black"/>
                  </a:solidFill>
                  <a:latin typeface="Arial" panose="020B0604020202020204" pitchFamily="34" charset="0"/>
                  <a:cs typeface="Arial" panose="020B0604020202020204" pitchFamily="34" charset="0"/>
                </a:endParaRPr>
              </a:p>
            </p:txBody>
          </p:sp>
        </p:grpSp>
        <p:pic>
          <p:nvPicPr>
            <p:cNvPr id="16" name="Picture 2" descr="C:\Users\John.Wilson\AppData\Local\Microsoft\Windows\Temporary Internet Files\Content.IE5\9145UIGK\MC900432586[1].png"/>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557847" y="228600"/>
              <a:ext cx="1066686" cy="10666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21402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ahg_closing_slide.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99731" y="1100666"/>
            <a:ext cx="4690533" cy="3860801"/>
          </a:xfrm>
          <a:prstGeom prst="rect">
            <a:avLst/>
          </a:prstGeom>
        </p:spPr>
      </p:pic>
    </p:spTree>
    <p:extLst>
      <p:ext uri="{BB962C8B-B14F-4D97-AF65-F5344CB8AC3E}">
        <p14:creationId xmlns:p14="http://schemas.microsoft.com/office/powerpoint/2010/main" val="2400438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grpSp>
        <p:nvGrpSpPr>
          <p:cNvPr id="63" name="Group 62"/>
          <p:cNvGrpSpPr/>
          <p:nvPr/>
        </p:nvGrpSpPr>
        <p:grpSpPr>
          <a:xfrm rot="480443">
            <a:off x="3147145" y="526798"/>
            <a:ext cx="2712789" cy="2745620"/>
            <a:chOff x="-376034" y="143207"/>
            <a:chExt cx="3014213" cy="3050692"/>
          </a:xfrm>
          <a:effectLst>
            <a:outerShdw blurRad="177800" dist="38100" dir="2700000" sx="102000" sy="102000" algn="tl" rotWithShape="0">
              <a:prstClr val="black">
                <a:alpha val="25000"/>
              </a:prstClr>
            </a:outerShdw>
          </a:effectLst>
        </p:grpSpPr>
        <p:grpSp>
          <p:nvGrpSpPr>
            <p:cNvPr id="64" name="Group 63"/>
            <p:cNvGrpSpPr/>
            <p:nvPr/>
          </p:nvGrpSpPr>
          <p:grpSpPr>
            <a:xfrm rot="21145166">
              <a:off x="-376034" y="635020"/>
              <a:ext cx="3014213" cy="2558879"/>
              <a:chOff x="2362200" y="1981200"/>
              <a:chExt cx="3657600" cy="3657600"/>
            </a:xfrm>
          </p:grpSpPr>
          <p:sp>
            <p:nvSpPr>
              <p:cNvPr id="66" name="Folded Corner 65"/>
              <p:cNvSpPr/>
              <p:nvPr/>
            </p:nvSpPr>
            <p:spPr>
              <a:xfrm>
                <a:off x="2362200" y="1981200"/>
                <a:ext cx="3657600" cy="36576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67" name="Folded Corner 66"/>
              <p:cNvSpPr/>
              <p:nvPr/>
            </p:nvSpPr>
            <p:spPr>
              <a:xfrm>
                <a:off x="2362200" y="1981200"/>
                <a:ext cx="3657600" cy="3657600"/>
              </a:xfrm>
              <a:prstGeom prst="foldedCorner">
                <a:avLst/>
              </a:prstGeom>
              <a:blipFill dpi="0" rotWithShape="1">
                <a:blip r:embed="rId4">
                  <a:alphaModFix amt="6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black"/>
                    </a:solidFill>
                    <a:latin typeface="Arial" panose="020B0604020202020204" pitchFamily="34" charset="0"/>
                    <a:cs typeface="Arial" panose="020B0604020202020204" pitchFamily="34" charset="0"/>
                  </a:rPr>
                  <a:t/>
                </a:r>
                <a:br>
                  <a:rPr lang="en-US" sz="2800" dirty="0" smtClean="0">
                    <a:solidFill>
                      <a:prstClr val="black"/>
                    </a:solidFill>
                    <a:latin typeface="Arial" panose="020B0604020202020204" pitchFamily="34" charset="0"/>
                    <a:cs typeface="Arial" panose="020B0604020202020204" pitchFamily="34" charset="0"/>
                  </a:rPr>
                </a:br>
                <a:r>
                  <a:rPr lang="en-US" sz="2800" dirty="0" smtClean="0">
                    <a:solidFill>
                      <a:prstClr val="black"/>
                    </a:solidFill>
                    <a:latin typeface="Arial" panose="020B0604020202020204" pitchFamily="34" charset="0"/>
                    <a:cs typeface="Arial" panose="020B0604020202020204" pitchFamily="34" charset="0"/>
                  </a:rPr>
                  <a:t>Entire school day</a:t>
                </a:r>
                <a:endParaRPr lang="en-US" sz="2800" dirty="0">
                  <a:solidFill>
                    <a:prstClr val="black"/>
                  </a:solidFill>
                  <a:latin typeface="Arial" panose="020B0604020202020204" pitchFamily="34" charset="0"/>
                  <a:cs typeface="Arial" panose="020B0604020202020204" pitchFamily="34" charset="0"/>
                </a:endParaRPr>
              </a:p>
            </p:txBody>
          </p:sp>
        </p:grpSp>
        <p:pic>
          <p:nvPicPr>
            <p:cNvPr id="65" name="Picture 2" descr="C:\Users\John.Wilson\AppData\Local\Microsoft\Windows\Temporary Internet Files\Content.IE5\9145UIGK\MC900432586[1].png"/>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725043" y="143207"/>
              <a:ext cx="1066687" cy="1066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8" name="Group 67"/>
          <p:cNvGrpSpPr/>
          <p:nvPr/>
        </p:nvGrpSpPr>
        <p:grpSpPr>
          <a:xfrm rot="1032284">
            <a:off x="6067625" y="516815"/>
            <a:ext cx="2712789" cy="2668769"/>
            <a:chOff x="-376033" y="228600"/>
            <a:chExt cx="3014213" cy="2965299"/>
          </a:xfrm>
        </p:grpSpPr>
        <p:grpSp>
          <p:nvGrpSpPr>
            <p:cNvPr id="69" name="Group 68"/>
            <p:cNvGrpSpPr/>
            <p:nvPr/>
          </p:nvGrpSpPr>
          <p:grpSpPr>
            <a:xfrm rot="21145166">
              <a:off x="-376033" y="635020"/>
              <a:ext cx="3014213" cy="2558879"/>
              <a:chOff x="2362200" y="1981199"/>
              <a:chExt cx="3657600" cy="3657601"/>
            </a:xfrm>
          </p:grpSpPr>
          <p:sp>
            <p:nvSpPr>
              <p:cNvPr id="71" name="Folded Corner 70"/>
              <p:cNvSpPr/>
              <p:nvPr/>
            </p:nvSpPr>
            <p:spPr>
              <a:xfrm>
                <a:off x="2362200" y="1981200"/>
                <a:ext cx="3657600" cy="3657600"/>
              </a:xfrm>
              <a:prstGeom prst="foldedCorner">
                <a:avLst/>
              </a:prstGeom>
              <a:solidFill>
                <a:schemeClr val="bg1"/>
              </a:solidFill>
              <a:ln>
                <a:noFill/>
              </a:ln>
              <a:effectLst>
                <a:outerShdw blurRad="177800" dist="38100" dir="2700000" sx="102000" sy="102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2" name="Folded Corner 71"/>
              <p:cNvSpPr/>
              <p:nvPr/>
            </p:nvSpPr>
            <p:spPr>
              <a:xfrm>
                <a:off x="2362200" y="1981199"/>
                <a:ext cx="3657595" cy="3657600"/>
              </a:xfrm>
              <a:prstGeom prst="foldedCorner">
                <a:avLst/>
              </a:prstGeom>
              <a:blipFill dpi="0" rotWithShape="1">
                <a:blip r:embed="rId4">
                  <a:alphaModFix amt="6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black"/>
                    </a:solidFill>
                    <a:latin typeface="Arial" panose="020B0604020202020204" pitchFamily="34" charset="0"/>
                    <a:cs typeface="Arial" panose="020B0604020202020204" pitchFamily="34" charset="0"/>
                  </a:rPr>
                  <a:t/>
                </a:r>
                <a:br>
                  <a:rPr lang="en-US" sz="2800" dirty="0" smtClean="0">
                    <a:solidFill>
                      <a:prstClr val="black"/>
                    </a:solidFill>
                    <a:latin typeface="Arial" panose="020B0604020202020204" pitchFamily="34" charset="0"/>
                    <a:cs typeface="Arial" panose="020B0604020202020204" pitchFamily="34" charset="0"/>
                  </a:rPr>
                </a:br>
                <a:r>
                  <a:rPr lang="en-US" sz="2800" dirty="0" smtClean="0">
                    <a:solidFill>
                      <a:prstClr val="black"/>
                    </a:solidFill>
                    <a:latin typeface="Arial" panose="020B0604020202020204" pitchFamily="34" charset="0"/>
                    <a:cs typeface="Arial" panose="020B0604020202020204" pitchFamily="34" charset="0"/>
                  </a:rPr>
                  <a:t>Entire school campus</a:t>
                </a:r>
                <a:endParaRPr lang="en-US" sz="2800" dirty="0">
                  <a:solidFill>
                    <a:prstClr val="black"/>
                  </a:solidFill>
                  <a:latin typeface="Arial" panose="020B0604020202020204" pitchFamily="34" charset="0"/>
                  <a:cs typeface="Arial" panose="020B0604020202020204" pitchFamily="34" charset="0"/>
                </a:endParaRPr>
              </a:p>
            </p:txBody>
          </p:sp>
        </p:grpSp>
        <p:pic>
          <p:nvPicPr>
            <p:cNvPr id="70" name="Picture 2" descr="C:\Users\John.Wilson\AppData\Local\Microsoft\Windows\Temporary Internet Files\Content.IE5\9145UIGK\MC900432586[1].png"/>
            <p:cNvPicPr>
              <a:picLocks noChangeAspect="1" noChangeArrowheads="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557847" y="228600"/>
              <a:ext cx="1066686" cy="1066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335555" y="630651"/>
            <a:ext cx="2788323" cy="2732581"/>
            <a:chOff x="-121656" y="163287"/>
            <a:chExt cx="3098141" cy="3036203"/>
          </a:xfrm>
          <a:effectLst>
            <a:outerShdw blurRad="177800" dist="38100" dir="2700000" sx="102000" sy="102000" algn="tl" rotWithShape="0">
              <a:prstClr val="black">
                <a:alpha val="25000"/>
              </a:prstClr>
            </a:outerShdw>
          </a:effectLst>
        </p:grpSpPr>
        <p:grpSp>
          <p:nvGrpSpPr>
            <p:cNvPr id="74" name="Group 73"/>
            <p:cNvGrpSpPr/>
            <p:nvPr/>
          </p:nvGrpSpPr>
          <p:grpSpPr>
            <a:xfrm rot="21145166">
              <a:off x="-121656" y="629439"/>
              <a:ext cx="3098141" cy="2570051"/>
              <a:chOff x="2667723" y="2029093"/>
              <a:chExt cx="3759441" cy="3673563"/>
            </a:xfrm>
          </p:grpSpPr>
          <p:sp>
            <p:nvSpPr>
              <p:cNvPr id="76" name="Folded Corner 75"/>
              <p:cNvSpPr/>
              <p:nvPr/>
            </p:nvSpPr>
            <p:spPr>
              <a:xfrm>
                <a:off x="2769564" y="2045057"/>
                <a:ext cx="3657600" cy="3657599"/>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77" name="Folded Corner 76"/>
              <p:cNvSpPr/>
              <p:nvPr/>
            </p:nvSpPr>
            <p:spPr>
              <a:xfrm>
                <a:off x="2667723" y="2029093"/>
                <a:ext cx="3657600" cy="3657598"/>
              </a:xfrm>
              <a:prstGeom prst="foldedCorner">
                <a:avLst/>
              </a:prstGeom>
              <a:blipFill dpi="0" rotWithShape="1">
                <a:blip r:embed="rId4">
                  <a:alphaModFix amt="6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black"/>
                    </a:solidFill>
                    <a:latin typeface="Arial" panose="020B0604020202020204" pitchFamily="34" charset="0"/>
                    <a:cs typeface="Arial" panose="020B0604020202020204" pitchFamily="34" charset="0"/>
                  </a:rPr>
                  <a:t>All products SOLD</a:t>
                </a:r>
                <a:endParaRPr lang="en-US" sz="2800" dirty="0">
                  <a:solidFill>
                    <a:prstClr val="black"/>
                  </a:solidFill>
                  <a:latin typeface="Arial" panose="020B0604020202020204" pitchFamily="34" charset="0"/>
                  <a:cs typeface="Arial" panose="020B0604020202020204" pitchFamily="34" charset="0"/>
                </a:endParaRPr>
              </a:p>
            </p:txBody>
          </p:sp>
        </p:grpSp>
        <p:pic>
          <p:nvPicPr>
            <p:cNvPr id="75" name="Picture 2" descr="C:\Users\John.Wilson\AppData\Local\Microsoft\Windows\Temporary Internet Files\Content.IE5\9145UIGK\MC900432586[1].png"/>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862143" y="163287"/>
              <a:ext cx="1066685" cy="10666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p:cNvGrpSpPr/>
          <p:nvPr/>
        </p:nvGrpSpPr>
        <p:grpSpPr>
          <a:xfrm rot="480443">
            <a:off x="4716933" y="3555817"/>
            <a:ext cx="2712790" cy="2745620"/>
            <a:chOff x="-376034" y="143207"/>
            <a:chExt cx="3014214" cy="3050692"/>
          </a:xfrm>
          <a:effectLst>
            <a:outerShdw blurRad="177800" dist="38100" dir="2700000" sx="102000" sy="102000" algn="tl" rotWithShape="0">
              <a:prstClr val="black">
                <a:alpha val="25000"/>
              </a:prstClr>
            </a:outerShdw>
          </a:effectLst>
        </p:grpSpPr>
        <p:grpSp>
          <p:nvGrpSpPr>
            <p:cNvPr id="79" name="Group 78"/>
            <p:cNvGrpSpPr/>
            <p:nvPr/>
          </p:nvGrpSpPr>
          <p:grpSpPr>
            <a:xfrm rot="21145166">
              <a:off x="-376034" y="635019"/>
              <a:ext cx="3014214" cy="2558880"/>
              <a:chOff x="2362200" y="1981199"/>
              <a:chExt cx="3657601" cy="3657601"/>
            </a:xfrm>
          </p:grpSpPr>
          <p:sp>
            <p:nvSpPr>
              <p:cNvPr id="81" name="Folded Corner 80"/>
              <p:cNvSpPr/>
              <p:nvPr/>
            </p:nvSpPr>
            <p:spPr>
              <a:xfrm>
                <a:off x="2362200" y="1981200"/>
                <a:ext cx="3657600" cy="36576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82" name="Folded Corner 81"/>
              <p:cNvSpPr/>
              <p:nvPr/>
            </p:nvSpPr>
            <p:spPr>
              <a:xfrm>
                <a:off x="2362201" y="1981199"/>
                <a:ext cx="3657600" cy="3657600"/>
              </a:xfrm>
              <a:prstGeom prst="foldedCorner">
                <a:avLst/>
              </a:prstGeom>
              <a:blipFill dpi="0" rotWithShape="1">
                <a:blip r:embed="rId4">
                  <a:alphaModFix amt="6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black"/>
                    </a:solidFill>
                    <a:latin typeface="Arial" panose="020B0604020202020204" pitchFamily="34" charset="0"/>
                    <a:cs typeface="Arial" panose="020B0604020202020204" pitchFamily="34" charset="0"/>
                  </a:rPr>
                  <a:t/>
                </a:r>
                <a:br>
                  <a:rPr lang="en-US" sz="2800" dirty="0" smtClean="0">
                    <a:solidFill>
                      <a:prstClr val="black"/>
                    </a:solidFill>
                    <a:latin typeface="Arial" panose="020B0604020202020204" pitchFamily="34" charset="0"/>
                    <a:cs typeface="Arial" panose="020B0604020202020204" pitchFamily="34" charset="0"/>
                  </a:rPr>
                </a:br>
                <a:r>
                  <a:rPr lang="en-US" sz="2800" dirty="0" smtClean="0">
                    <a:solidFill>
                      <a:prstClr val="black"/>
                    </a:solidFill>
                    <a:latin typeface="Arial" panose="020B0604020202020204" pitchFamily="34" charset="0"/>
                    <a:cs typeface="Arial" panose="020B0604020202020204" pitchFamily="34" charset="0"/>
                  </a:rPr>
                  <a:t>NOT evenings, weekends or community events </a:t>
                </a:r>
                <a:endParaRPr lang="en-US" sz="2800" dirty="0">
                  <a:solidFill>
                    <a:prstClr val="black"/>
                  </a:solidFill>
                  <a:latin typeface="Arial" panose="020B0604020202020204" pitchFamily="34" charset="0"/>
                  <a:cs typeface="Arial" panose="020B0604020202020204" pitchFamily="34" charset="0"/>
                </a:endParaRPr>
              </a:p>
            </p:txBody>
          </p:sp>
        </p:grpSp>
        <p:pic>
          <p:nvPicPr>
            <p:cNvPr id="80" name="Picture 2" descr="C:\Users\John.Wilson\AppData\Local\Microsoft\Windows\Temporary Internet Files\Content.IE5\9145UIGK\MC900432586[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725043" y="143207"/>
              <a:ext cx="1066687" cy="106668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1676400" y="3659670"/>
            <a:ext cx="2712789" cy="2727548"/>
            <a:chOff x="-376034" y="163287"/>
            <a:chExt cx="3014213" cy="3030612"/>
          </a:xfrm>
          <a:effectLst>
            <a:outerShdw blurRad="177800" dist="38100" dir="2700000" sx="102000" sy="102000" algn="tl" rotWithShape="0">
              <a:prstClr val="black">
                <a:alpha val="25000"/>
              </a:prstClr>
            </a:outerShdw>
          </a:effectLst>
        </p:grpSpPr>
        <p:grpSp>
          <p:nvGrpSpPr>
            <p:cNvPr id="89" name="Group 88"/>
            <p:cNvGrpSpPr/>
            <p:nvPr/>
          </p:nvGrpSpPr>
          <p:grpSpPr>
            <a:xfrm rot="21145166">
              <a:off x="-376034" y="635020"/>
              <a:ext cx="3014213" cy="2558879"/>
              <a:chOff x="2362200" y="1981200"/>
              <a:chExt cx="3657600" cy="3657600"/>
            </a:xfrm>
          </p:grpSpPr>
          <p:sp>
            <p:nvSpPr>
              <p:cNvPr id="91" name="Folded Corner 90"/>
              <p:cNvSpPr/>
              <p:nvPr/>
            </p:nvSpPr>
            <p:spPr>
              <a:xfrm>
                <a:off x="2362200" y="1981200"/>
                <a:ext cx="3657600" cy="3657600"/>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endParaRPr>
              </a:p>
            </p:txBody>
          </p:sp>
          <p:sp>
            <p:nvSpPr>
              <p:cNvPr id="92" name="Folded Corner 91"/>
              <p:cNvSpPr/>
              <p:nvPr/>
            </p:nvSpPr>
            <p:spPr>
              <a:xfrm>
                <a:off x="2362200" y="1981200"/>
                <a:ext cx="3657600" cy="3657600"/>
              </a:xfrm>
              <a:prstGeom prst="foldedCorner">
                <a:avLst/>
              </a:prstGeom>
              <a:blipFill dpi="0" rotWithShape="1">
                <a:blip r:embed="rId4">
                  <a:alphaModFix amt="6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800" dirty="0" smtClean="0">
                    <a:solidFill>
                      <a:prstClr val="black"/>
                    </a:solidFill>
                    <a:latin typeface="Arial" panose="020B0604020202020204" pitchFamily="34" charset="0"/>
                    <a:cs typeface="Arial" panose="020B0604020202020204" pitchFamily="34" charset="0"/>
                  </a:rPr>
                  <a:t>NOT foods served</a:t>
                </a:r>
                <a:endParaRPr lang="en-US" sz="2800" dirty="0">
                  <a:solidFill>
                    <a:prstClr val="black"/>
                  </a:solidFill>
                  <a:latin typeface="Arial" panose="020B0604020202020204" pitchFamily="34" charset="0"/>
                  <a:cs typeface="Arial" panose="020B0604020202020204" pitchFamily="34" charset="0"/>
                </a:endParaRPr>
              </a:p>
            </p:txBody>
          </p:sp>
        </p:grpSp>
        <p:pic>
          <p:nvPicPr>
            <p:cNvPr id="90" name="Picture 2" descr="C:\Users\John.Wilson\AppData\Local\Microsoft\Windows\Temporary Internet Files\Content.IE5\9145UIGK\MC900432586[1].png"/>
            <p:cNvPicPr>
              <a:picLocks noChangeAspect="1" noChangeArrowheads="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608142" y="163287"/>
              <a:ext cx="1066687" cy="1066686"/>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87462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1" name="Rounded Rectangle 10"/>
          <p:cNvSpPr/>
          <p:nvPr/>
        </p:nvSpPr>
        <p:spPr>
          <a:xfrm>
            <a:off x="3379735" y="2155828"/>
            <a:ext cx="2384531" cy="1309855"/>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2200" dirty="0" smtClean="0">
                <a:solidFill>
                  <a:prstClr val="white"/>
                </a:solidFill>
                <a:latin typeface="Arial Black" panose="020B0A04020102020204" pitchFamily="34" charset="0"/>
              </a:rPr>
              <a:t>School Day Only</a:t>
            </a:r>
            <a:endParaRPr lang="en-US" sz="2200" dirty="0">
              <a:solidFill>
                <a:prstClr val="white"/>
              </a:solidFill>
              <a:latin typeface="Arial Black" panose="020B0A04020102020204" pitchFamily="34" charset="0"/>
            </a:endParaRPr>
          </a:p>
        </p:txBody>
      </p:sp>
      <p:sp>
        <p:nvSpPr>
          <p:cNvPr id="13" name="Rounded Rectangle 12"/>
          <p:cNvSpPr/>
          <p:nvPr/>
        </p:nvSpPr>
        <p:spPr>
          <a:xfrm>
            <a:off x="4813794" y="3701718"/>
            <a:ext cx="2384531" cy="1309855"/>
          </a:xfrm>
          <a:prstGeom prst="roundRect">
            <a:avLst/>
          </a:prstGeom>
          <a:solidFill>
            <a:srgbClr val="A7105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2200" dirty="0">
                <a:solidFill>
                  <a:prstClr val="white"/>
                </a:solidFill>
                <a:latin typeface="Arial Black" panose="020B0A04020102020204" pitchFamily="34" charset="0"/>
              </a:rPr>
              <a:t>No Limit on </a:t>
            </a:r>
            <a:r>
              <a:rPr lang="en-US" sz="2200" dirty="0" smtClean="0">
                <a:solidFill>
                  <a:prstClr val="white"/>
                </a:solidFill>
                <a:latin typeface="Arial Black" panose="020B0A04020102020204" pitchFamily="34" charset="0"/>
              </a:rPr>
              <a:t>Products </a:t>
            </a:r>
            <a:r>
              <a:rPr lang="en-US" sz="2200" dirty="0">
                <a:solidFill>
                  <a:prstClr val="white"/>
                </a:solidFill>
                <a:latin typeface="Arial Black" panose="020B0A04020102020204" pitchFamily="34" charset="0"/>
              </a:rPr>
              <a:t>that Meet</a:t>
            </a:r>
          </a:p>
        </p:txBody>
      </p:sp>
      <p:sp>
        <p:nvSpPr>
          <p:cNvPr id="14" name="Rounded Rectangle 13"/>
          <p:cNvSpPr/>
          <p:nvPr/>
        </p:nvSpPr>
        <p:spPr>
          <a:xfrm>
            <a:off x="1940281" y="3701718"/>
            <a:ext cx="2384531" cy="130985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400"/>
            <a:r>
              <a:rPr lang="en-US" sz="2100" dirty="0">
                <a:solidFill>
                  <a:prstClr val="white"/>
                </a:solidFill>
                <a:latin typeface="Arial Black" panose="020B0A04020102020204" pitchFamily="34" charset="0"/>
              </a:rPr>
              <a:t>Exemptions set by State Agencies</a:t>
            </a:r>
          </a:p>
        </p:txBody>
      </p:sp>
      <p:sp>
        <p:nvSpPr>
          <p:cNvPr id="33" name="Rectangle 32"/>
          <p:cNvSpPr/>
          <p:nvPr/>
        </p:nvSpPr>
        <p:spPr>
          <a:xfrm>
            <a:off x="0" y="0"/>
            <a:ext cx="9144000" cy="1780639"/>
          </a:xfrm>
          <a:prstGeom prst="rect">
            <a:avLst/>
          </a:prstGeom>
          <a:gradFill>
            <a:gsLst>
              <a:gs pos="62000">
                <a:srgbClr val="FFFFFF"/>
              </a:gs>
              <a:gs pos="75000">
                <a:schemeClr val="bg1">
                  <a:alpha val="5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smtClean="0">
                <a:solidFill>
                  <a:prstClr val="white"/>
                </a:solidFill>
              </a:rPr>
              <a:t>a</a:t>
            </a:r>
            <a:endParaRPr lang="en-US" dirty="0">
              <a:solidFill>
                <a:prstClr val="white"/>
              </a:solidFill>
            </a:endParaRPr>
          </a:p>
        </p:txBody>
      </p:sp>
      <p:grpSp>
        <p:nvGrpSpPr>
          <p:cNvPr id="22" name="Group 21"/>
          <p:cNvGrpSpPr/>
          <p:nvPr/>
        </p:nvGrpSpPr>
        <p:grpSpPr>
          <a:xfrm>
            <a:off x="152401" y="1036320"/>
            <a:ext cx="8839200" cy="716280"/>
            <a:chOff x="1694311" y="2179320"/>
            <a:chExt cx="7800388" cy="716280"/>
          </a:xfrm>
        </p:grpSpPr>
        <p:sp>
          <p:nvSpPr>
            <p:cNvPr id="23" name="TextBox 22"/>
            <p:cNvSpPr txBox="1"/>
            <p:nvPr/>
          </p:nvSpPr>
          <p:spPr>
            <a:xfrm>
              <a:off x="1694311" y="2179320"/>
              <a:ext cx="7800388" cy="707886"/>
            </a:xfrm>
            <a:prstGeom prst="rect">
              <a:avLst/>
            </a:prstGeom>
            <a:noFill/>
          </p:spPr>
          <p:txBody>
            <a:bodyPr wrap="square" rtlCol="0">
              <a:spAutoFit/>
            </a:bodyPr>
            <a:lstStyle/>
            <a:p>
              <a:pPr algn="ctr" defTabSz="914400"/>
              <a:r>
                <a:rPr lang="en-US" sz="4000" dirty="0" smtClean="0">
                  <a:solidFill>
                    <a:srgbClr val="00A9E0"/>
                  </a:solidFill>
                  <a:latin typeface="Arial Black" panose="020B0A04020102020204" pitchFamily="34" charset="0"/>
                </a:rPr>
                <a:t>FUNDRAISERS</a:t>
              </a:r>
              <a:endParaRPr lang="en-US" sz="4000" dirty="0">
                <a:solidFill>
                  <a:srgbClr val="00A9E0"/>
                </a:solidFill>
                <a:latin typeface="Arial Black" panose="020B0A04020102020204" pitchFamily="34" charset="0"/>
              </a:endParaRPr>
            </a:p>
          </p:txBody>
        </p:sp>
        <p:cxnSp>
          <p:nvCxnSpPr>
            <p:cNvPr id="24" name="Straight Connector 23"/>
            <p:cNvCxnSpPr/>
            <p:nvPr/>
          </p:nvCxnSpPr>
          <p:spPr>
            <a:xfrm>
              <a:off x="2568492" y="2895600"/>
              <a:ext cx="6052025" cy="0"/>
            </a:xfrm>
            <a:prstGeom prst="line">
              <a:avLst/>
            </a:prstGeom>
            <a:ln w="25400">
              <a:solidFill>
                <a:schemeClr val="bg2">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532388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4B738"/>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325" y="381000"/>
            <a:ext cx="470535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877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9931"/>
        </a:solidFill>
        <a:effectLst/>
      </p:bgPr>
    </p:bg>
    <p:spTree>
      <p:nvGrpSpPr>
        <p:cNvPr id="1" name=""/>
        <p:cNvGrpSpPr/>
        <p:nvPr/>
      </p:nvGrpSpPr>
      <p:grpSpPr>
        <a:xfrm>
          <a:off x="0" y="0"/>
          <a:ext cx="0" cy="0"/>
          <a:chOff x="0" y="0"/>
          <a:chExt cx="0" cy="0"/>
        </a:xfrm>
      </p:grpSpPr>
      <p:sp>
        <p:nvSpPr>
          <p:cNvPr id="32" name="TextBox 31"/>
          <p:cNvSpPr txBox="1"/>
          <p:nvPr/>
        </p:nvSpPr>
        <p:spPr>
          <a:xfrm>
            <a:off x="1037364" y="3713837"/>
            <a:ext cx="7776436" cy="2554545"/>
          </a:xfrm>
          <a:prstGeom prst="rect">
            <a:avLst/>
          </a:prstGeom>
          <a:noFill/>
        </p:spPr>
        <p:txBody>
          <a:bodyPr wrap="square" rtlCol="0">
            <a:spAutoFit/>
          </a:bodyPr>
          <a:lstStyle/>
          <a:p>
            <a:pPr defTabSz="914400"/>
            <a:r>
              <a:rPr lang="en-US" sz="4000" b="1" dirty="0" smtClean="0">
                <a:solidFill>
                  <a:srgbClr val="FB4F14"/>
                </a:solidFill>
                <a:latin typeface="Arial" panose="020B0604020202020204" pitchFamily="34" charset="0"/>
                <a:cs typeface="Arial" panose="020B0604020202020204" pitchFamily="34" charset="0"/>
              </a:rPr>
              <a:t>Fundraisers can </a:t>
            </a:r>
            <a:br>
              <a:rPr lang="en-US" sz="4000" b="1" dirty="0" smtClean="0">
                <a:solidFill>
                  <a:srgbClr val="FB4F14"/>
                </a:solidFill>
                <a:latin typeface="Arial" panose="020B0604020202020204" pitchFamily="34" charset="0"/>
                <a:cs typeface="Arial" panose="020B0604020202020204" pitchFamily="34" charset="0"/>
              </a:rPr>
            </a:br>
            <a:r>
              <a:rPr lang="en-US" sz="4000" b="1" dirty="0" smtClean="0">
                <a:solidFill>
                  <a:srgbClr val="FB4F14"/>
                </a:solidFill>
                <a:latin typeface="Arial" panose="020B0604020202020204" pitchFamily="34" charset="0"/>
                <a:cs typeface="Arial" panose="020B0604020202020204" pitchFamily="34" charset="0"/>
              </a:rPr>
              <a:t>be successful </a:t>
            </a:r>
            <a:br>
              <a:rPr lang="en-US" sz="4000" b="1" dirty="0" smtClean="0">
                <a:solidFill>
                  <a:srgbClr val="FB4F14"/>
                </a:solidFill>
                <a:latin typeface="Arial" panose="020B0604020202020204" pitchFamily="34" charset="0"/>
                <a:cs typeface="Arial" panose="020B0604020202020204" pitchFamily="34" charset="0"/>
              </a:rPr>
            </a:br>
            <a:r>
              <a:rPr lang="en-US" sz="4000" b="1" dirty="0" smtClean="0">
                <a:solidFill>
                  <a:prstClr val="white"/>
                </a:solidFill>
                <a:latin typeface="Arial" panose="020B0604020202020204" pitchFamily="34" charset="0"/>
                <a:cs typeface="Arial" panose="020B0604020202020204" pitchFamily="34" charset="0"/>
              </a:rPr>
              <a:t>without undermining </a:t>
            </a:r>
            <a:br>
              <a:rPr lang="en-US" sz="4000" b="1" dirty="0" smtClean="0">
                <a:solidFill>
                  <a:prstClr val="white"/>
                </a:solidFill>
                <a:latin typeface="Arial" panose="020B0604020202020204" pitchFamily="34" charset="0"/>
                <a:cs typeface="Arial" panose="020B0604020202020204" pitchFamily="34" charset="0"/>
              </a:rPr>
            </a:br>
            <a:r>
              <a:rPr lang="en-US" sz="4000" b="1" dirty="0" smtClean="0">
                <a:solidFill>
                  <a:prstClr val="white"/>
                </a:solidFill>
                <a:latin typeface="Arial" panose="020B0604020202020204" pitchFamily="34" charset="0"/>
                <a:cs typeface="Arial" panose="020B0604020202020204" pitchFamily="34" charset="0"/>
              </a:rPr>
              <a:t>the message.</a:t>
            </a:r>
            <a:endParaRPr lang="en-US" sz="4000" b="1" dirty="0">
              <a:solidFill>
                <a:prstClr val="white"/>
              </a:solidFill>
              <a:latin typeface="Arial Black" panose="020B0A04020102020204" pitchFamily="34"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2" y="3253323"/>
            <a:ext cx="15795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3833018" y="4601507"/>
            <a:ext cx="157956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descr="group-thumb-az120727x-23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0000">
            <a:off x="4681017" y="223289"/>
            <a:ext cx="4399079" cy="3846445"/>
          </a:xfrm>
          <a:prstGeom prst="rect">
            <a:avLst/>
          </a:prstGeom>
          <a:ln w="76200" cmpd="sng">
            <a:solidFill>
              <a:schemeClr val="bg1"/>
            </a:solidFill>
          </a:ln>
        </p:spPr>
      </p:pic>
    </p:spTree>
    <p:custDataLst>
      <p:tags r:id="rId1"/>
    </p:custDataLst>
    <p:extLst>
      <p:ext uri="{BB962C8B-B14F-4D97-AF65-F5344CB8AC3E}">
        <p14:creationId xmlns:p14="http://schemas.microsoft.com/office/powerpoint/2010/main" val="1201077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71056"/>
        </a:solidFill>
        <a:effectLst/>
      </p:bgPr>
    </p:bg>
    <p:spTree>
      <p:nvGrpSpPr>
        <p:cNvPr id="1" name=""/>
        <p:cNvGrpSpPr/>
        <p:nvPr/>
      </p:nvGrpSpPr>
      <p:grpSpPr>
        <a:xfrm>
          <a:off x="0" y="0"/>
          <a:ext cx="0" cy="0"/>
          <a:chOff x="0" y="0"/>
          <a:chExt cx="0" cy="0"/>
        </a:xfrm>
      </p:grpSpPr>
      <p:sp>
        <p:nvSpPr>
          <p:cNvPr id="4" name="TextBox 3"/>
          <p:cNvSpPr txBox="1"/>
          <p:nvPr/>
        </p:nvSpPr>
        <p:spPr>
          <a:xfrm>
            <a:off x="944880" y="2447290"/>
            <a:ext cx="7417415" cy="2308324"/>
          </a:xfrm>
          <a:prstGeom prst="rect">
            <a:avLst/>
          </a:prstGeom>
          <a:noFill/>
        </p:spPr>
        <p:txBody>
          <a:bodyPr wrap="none" rtlCol="0">
            <a:spAutoFit/>
          </a:bodyPr>
          <a:lstStyle/>
          <a:p>
            <a:pPr algn="ctr" defTabSz="914400"/>
            <a:r>
              <a:rPr lang="en-US" sz="7200" dirty="0" smtClean="0">
                <a:solidFill>
                  <a:prstClr val="white"/>
                </a:solidFill>
                <a:latin typeface="Arial Black" panose="020B0A04020102020204" pitchFamily="34" charset="0"/>
              </a:rPr>
              <a:t>NON-FOOD</a:t>
            </a:r>
          </a:p>
          <a:p>
            <a:pPr algn="ctr" defTabSz="914400"/>
            <a:r>
              <a:rPr lang="en-US" sz="7200" dirty="0" smtClean="0">
                <a:solidFill>
                  <a:prstClr val="white"/>
                </a:solidFill>
                <a:latin typeface="Arial Black" panose="020B0A04020102020204" pitchFamily="34" charset="0"/>
              </a:rPr>
              <a:t>FUNDRAISING</a:t>
            </a:r>
            <a:endParaRPr lang="en-US" sz="720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459452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18" name="TextBox 17"/>
          <p:cNvSpPr txBox="1"/>
          <p:nvPr/>
        </p:nvSpPr>
        <p:spPr>
          <a:xfrm>
            <a:off x="565826" y="589171"/>
            <a:ext cx="8578174" cy="707886"/>
          </a:xfrm>
          <a:prstGeom prst="rect">
            <a:avLst/>
          </a:prstGeom>
          <a:noFill/>
        </p:spPr>
        <p:txBody>
          <a:bodyPr wrap="square" rtlCol="0">
            <a:spAutoFit/>
          </a:bodyPr>
          <a:lstStyle/>
          <a:p>
            <a:r>
              <a:rPr lang="en-US" sz="4000" dirty="0" smtClean="0">
                <a:solidFill>
                  <a:prstClr val="white"/>
                </a:solidFill>
                <a:latin typeface="Arial Black" panose="020B0A04020102020204" pitchFamily="34" charset="0"/>
              </a:rPr>
              <a:t>GET ACTIVE</a:t>
            </a:r>
            <a:endParaRPr lang="en-US" sz="4000" dirty="0">
              <a:solidFill>
                <a:prstClr val="white"/>
              </a:solidFill>
              <a:latin typeface="Arial Black" panose="020B0A04020102020204" pitchFamily="34" charset="0"/>
            </a:endParaRPr>
          </a:p>
        </p:txBody>
      </p:sp>
      <p:cxnSp>
        <p:nvCxnSpPr>
          <p:cNvPr id="19" name="Straight Connector 18"/>
          <p:cNvCxnSpPr/>
          <p:nvPr/>
        </p:nvCxnSpPr>
        <p:spPr>
          <a:xfrm>
            <a:off x="565826" y="1297057"/>
            <a:ext cx="8077200" cy="0"/>
          </a:xfrm>
          <a:prstGeom prst="line">
            <a:avLst/>
          </a:prstGeom>
          <a:ln w="25400">
            <a:solidFill>
              <a:schemeClr val="accent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descr="get-active_az120726bt-97.jpg"/>
          <p:cNvPicPr>
            <a:picLocks noChangeAspect="1"/>
          </p:cNvPicPr>
          <p:nvPr/>
        </p:nvPicPr>
        <p:blipFill rotWithShape="1">
          <a:blip r:embed="rId4">
            <a:extLst>
              <a:ext uri="{28A0092B-C50C-407E-A947-70E740481C1C}">
                <a14:useLocalDpi xmlns:a14="http://schemas.microsoft.com/office/drawing/2010/main" val="0"/>
              </a:ext>
            </a:extLst>
          </a:blip>
          <a:srcRect t="10571" b="5105"/>
          <a:stretch/>
        </p:blipFill>
        <p:spPr>
          <a:xfrm>
            <a:off x="1320799" y="1828800"/>
            <a:ext cx="6518681" cy="3810000"/>
          </a:xfrm>
          <a:prstGeom prst="rect">
            <a:avLst/>
          </a:prstGeom>
          <a:ln w="76200" cmpd="sng">
            <a:solidFill>
              <a:schemeClr val="bg1"/>
            </a:solidFill>
          </a:ln>
          <a:effectLst>
            <a:outerShdw blurRad="2667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281496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8C5"/>
        </a:solidFill>
        <a:effectLst/>
      </p:bgPr>
    </p:bg>
    <p:spTree>
      <p:nvGrpSpPr>
        <p:cNvPr id="1" name=""/>
        <p:cNvGrpSpPr/>
        <p:nvPr/>
      </p:nvGrpSpPr>
      <p:grpSpPr>
        <a:xfrm>
          <a:off x="0" y="0"/>
          <a:ext cx="0" cy="0"/>
          <a:chOff x="0" y="0"/>
          <a:chExt cx="0" cy="0"/>
        </a:xfrm>
      </p:grpSpPr>
      <p:sp>
        <p:nvSpPr>
          <p:cNvPr id="18" name="TextBox 17"/>
          <p:cNvSpPr txBox="1"/>
          <p:nvPr/>
        </p:nvSpPr>
        <p:spPr>
          <a:xfrm>
            <a:off x="565826" y="663714"/>
            <a:ext cx="8578174" cy="707886"/>
          </a:xfrm>
          <a:prstGeom prst="rect">
            <a:avLst/>
          </a:prstGeom>
          <a:noFill/>
        </p:spPr>
        <p:txBody>
          <a:bodyPr wrap="square" rtlCol="0">
            <a:spAutoFit/>
          </a:bodyPr>
          <a:lstStyle/>
          <a:p>
            <a:r>
              <a:rPr lang="en-US" sz="4000" dirty="0" smtClean="0">
                <a:solidFill>
                  <a:prstClr val="white"/>
                </a:solidFill>
                <a:latin typeface="Arial Black" panose="020B0A04020102020204" pitchFamily="34" charset="0"/>
              </a:rPr>
              <a:t>MAKE IT AN EVENT</a:t>
            </a:r>
            <a:endParaRPr lang="en-US" sz="4000" dirty="0">
              <a:solidFill>
                <a:prstClr val="white"/>
              </a:solidFill>
              <a:latin typeface="Arial Black" panose="020B0A04020102020204" pitchFamily="34" charset="0"/>
            </a:endParaRPr>
          </a:p>
        </p:txBody>
      </p:sp>
      <p:cxnSp>
        <p:nvCxnSpPr>
          <p:cNvPr id="19" name="Straight Connector 18"/>
          <p:cNvCxnSpPr/>
          <p:nvPr/>
        </p:nvCxnSpPr>
        <p:spPr>
          <a:xfrm>
            <a:off x="565826" y="1371600"/>
            <a:ext cx="8077200" cy="0"/>
          </a:xfrm>
          <a:prstGeom prst="line">
            <a:avLst/>
          </a:prstGeom>
          <a:ln w="25400">
            <a:solidFill>
              <a:schemeClr val="accent1">
                <a:alpha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 name="Picture 1" descr="relay-event-az100715-2697.jpg"/>
          <p:cNvPicPr>
            <a:picLocks noChangeAspect="1"/>
          </p:cNvPicPr>
          <p:nvPr/>
        </p:nvPicPr>
        <p:blipFill rotWithShape="1">
          <a:blip r:embed="rId4">
            <a:extLst>
              <a:ext uri="{28A0092B-C50C-407E-A947-70E740481C1C}">
                <a14:useLocalDpi xmlns:a14="http://schemas.microsoft.com/office/drawing/2010/main" val="0"/>
              </a:ext>
            </a:extLst>
          </a:blip>
          <a:srcRect t="18400" b="15862"/>
          <a:stretch/>
        </p:blipFill>
        <p:spPr>
          <a:xfrm>
            <a:off x="1739900" y="2235200"/>
            <a:ext cx="5658526" cy="3505200"/>
          </a:xfrm>
          <a:prstGeom prst="rect">
            <a:avLst/>
          </a:prstGeom>
          <a:ln w="76200" cmpd="sng">
            <a:solidFill>
              <a:schemeClr val="bg1"/>
            </a:solidFill>
          </a:ln>
          <a:effectLst>
            <a:outerShdw blurRad="2667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55313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PA02"/>
  <p:tag name="GENSWF_ADVANCE_TIME" val="3.466"/>
  <p:tag name="ISPRING_CUSTOM_TIMING_USED" val="1"/>
  <p:tag name="ISPRING_SLIDE_ID" val="{E7B6BEC0-432F-44E5-AE25-11EFAE5AA903}"/>
</p:tagLst>
</file>

<file path=ppt/tags/tag10.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212BD1CA-027D-4437-B741-51FC60A8377C}"/>
  <p:tag name="GENSWF_SLIDE_TITLE" val="Success Stories"/>
  <p:tag name="GENSWF_ADVANCE_TIME" val="53.969"/>
  <p:tag name="TIMING" val="|6.745|24.166"/>
  <p:tag name="ISPRING_SLIDE_ID" val="{BFB74EE5-C660-4219-A3F6-57BA22821F06}"/>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212BD1CA-027D-4437-B741-51FC60A8377C}"/>
  <p:tag name="GENSWF_SLIDE_TITLE" val="Supportive Stakeholders"/>
  <p:tag name="GENSWF_ADVANCE_TIME" val="19.334"/>
  <p:tag name="TIMING" val="|10.333|0.892|1.19|1.204|1.234|1.092"/>
  <p:tag name="ISPRING_SLIDE_ID" val="{6255140D-9077-4FAB-AB55-7ADB76232EBE}"/>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212BD1CA-027D-4437-B741-51FC60A8377C}"/>
  <p:tag name="GENSWF_SLIDE_TITLE" val="Success Stories"/>
  <p:tag name="GENSWF_ADVANCE_TIME" val="53.969"/>
  <p:tag name="TIMING" val="|6.745|24.166"/>
  <p:tag name="ISPRING_SLIDE_ID" val="{BFB74EE5-C660-4219-A3F6-57BA22821F06}"/>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Lesson Outcomes"/>
  <p:tag name="GENSWF_ADVANCE_TIME" val="18.66"/>
  <p:tag name="ISPRING_SLIDE_INDENT_LEVEL" val="0"/>
  <p:tag name="ISPRING_SLIDE_ID" val="{B420E8E5-1752-4633-8640-A775FC7C29CC}"/>
</p:tagLst>
</file>

<file path=ppt/tags/tag15.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rowse More Resources"/>
  <p:tag name="GENSWF_ADVANCE_TIME" val="12.143"/>
  <p:tag name="ISPRING_CUSTOM_TIMING_USED" val="1"/>
  <p:tag name="ISPRING_SLIDE_ID" val="{098B737D-BD5E-40DA-B11F-4769C1849F20}"/>
</p:tagLst>
</file>

<file path=ppt/tags/tag16.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Facilitator Intro"/>
  <p:tag name="GENSWF_ADVANCE_TIME" val="10.613"/>
  <p:tag name="ISPRING_CUSTOM_TIMING_USED" val="1"/>
  <p:tag name="ISPRING_SLIDE_ID" val="{B87E06C1-BC71-481E-A5BC-8CB637C48F0B}"/>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Staff Development Tips"/>
  <p:tag name="ISPRING_CUSTOM_TIMING_USED" val="1"/>
  <p:tag name="GENSWF_ADVANCE_TIME" val="79.025"/>
  <p:tag name="TIMING" val="|1.642|11.979|19.637|24.869|10.589"/>
  <p:tag name="ISPRING_SLIDE_ID" val="{19AB93FD-2257-40DB-A847-0F43A706B6D3}"/>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0"/>
  <p:tag name="ISPRING_PRESENTER_ID" val="{5B0FB6AF-F099-4F51-8B35-D275386D630B}"/>
  <p:tag name="GENSWF_SLIDE_TITLE" val="The Most Valuable Resource..."/>
  <p:tag name="GENSWF_ADVANCE_TIME" val="35.978"/>
  <p:tag name="ISPRING_SLIDE_ID" val="{65EC4D5C-66F5-492D-BD6D-76AEAF29A129}"/>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ags/tag7.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ags/tag8.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ags/tag9.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5B0FB6AF-F099-4F51-8B35-D275386D630B}"/>
  <p:tag name="GENSWF_SLIDE_TITLE" val="Benefits of Physical Activity"/>
  <p:tag name="TIMING" val="|15.199|2.794|2.404|4.51"/>
  <p:tag name="ISPRING_CUSTOM_TIMING_USED" val="1"/>
  <p:tag name="GENSWF_ADVANCE_TIME" val="46.079"/>
  <p:tag name="ISPRING_SLIDE_ID" val="{378C0A62-F6E8-40B3-B177-0CF1FBD740AC}"/>
</p:tagLst>
</file>

<file path=ppt/theme/theme1.xml><?xml version="1.0" encoding="utf-8"?>
<a:theme xmlns:a="http://schemas.openxmlformats.org/drawingml/2006/main" name="AHGandBlank">
  <a:themeElements>
    <a:clrScheme name="AHG Color Palate">
      <a:dk1>
        <a:srgbClr val="000000"/>
      </a:dk1>
      <a:lt1>
        <a:srgbClr val="FFFFFF"/>
      </a:lt1>
      <a:dk2>
        <a:srgbClr val="A71056"/>
      </a:dk2>
      <a:lt2>
        <a:srgbClr val="A4AEB5"/>
      </a:lt2>
      <a:accent1>
        <a:srgbClr val="FB4F14"/>
      </a:accent1>
      <a:accent2>
        <a:srgbClr val="003591"/>
      </a:accent2>
      <a:accent3>
        <a:srgbClr val="84B638"/>
      </a:accent3>
      <a:accent4>
        <a:srgbClr val="00A9E0"/>
      </a:accent4>
      <a:accent5>
        <a:srgbClr val="A71056"/>
      </a:accent5>
      <a:accent6>
        <a:srgbClr val="FFA100"/>
      </a:accent6>
      <a:hlink>
        <a:srgbClr val="003591"/>
      </a:hlink>
      <a:folHlink>
        <a:srgbClr val="A7105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AHG Colors">
      <a:dk1>
        <a:sysClr val="windowText" lastClr="000000"/>
      </a:dk1>
      <a:lt1>
        <a:sysClr val="window" lastClr="FFFFFF"/>
      </a:lt1>
      <a:dk2>
        <a:srgbClr val="1F497D"/>
      </a:dk2>
      <a:lt2>
        <a:srgbClr val="A4AEB5"/>
      </a:lt2>
      <a:accent1>
        <a:srgbClr val="003591"/>
      </a:accent1>
      <a:accent2>
        <a:srgbClr val="FB4F14"/>
      </a:accent2>
      <a:accent3>
        <a:srgbClr val="FFA100"/>
      </a:accent3>
      <a:accent4>
        <a:srgbClr val="84B638"/>
      </a:accent4>
      <a:accent5>
        <a:srgbClr val="00A9E0"/>
      </a:accent5>
      <a:accent6>
        <a:srgbClr val="A71056"/>
      </a:accent6>
      <a:hlink>
        <a:srgbClr val="0035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AHG Colors">
      <a:dk1>
        <a:sysClr val="windowText" lastClr="000000"/>
      </a:dk1>
      <a:lt1>
        <a:sysClr val="window" lastClr="FFFFFF"/>
      </a:lt1>
      <a:dk2>
        <a:srgbClr val="1F497D"/>
      </a:dk2>
      <a:lt2>
        <a:srgbClr val="A4AEB5"/>
      </a:lt2>
      <a:accent1>
        <a:srgbClr val="003591"/>
      </a:accent1>
      <a:accent2>
        <a:srgbClr val="FB4F14"/>
      </a:accent2>
      <a:accent3>
        <a:srgbClr val="FFA100"/>
      </a:accent3>
      <a:accent4>
        <a:srgbClr val="84B638"/>
      </a:accent4>
      <a:accent5>
        <a:srgbClr val="00A9E0"/>
      </a:accent5>
      <a:accent6>
        <a:srgbClr val="A71056"/>
      </a:accent6>
      <a:hlink>
        <a:srgbClr val="0035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AHG Colors">
      <a:dk1>
        <a:sysClr val="windowText" lastClr="000000"/>
      </a:dk1>
      <a:lt1>
        <a:sysClr val="window" lastClr="FFFFFF"/>
      </a:lt1>
      <a:dk2>
        <a:srgbClr val="1F497D"/>
      </a:dk2>
      <a:lt2>
        <a:srgbClr val="A4AEB5"/>
      </a:lt2>
      <a:accent1>
        <a:srgbClr val="003591"/>
      </a:accent1>
      <a:accent2>
        <a:srgbClr val="FB4F14"/>
      </a:accent2>
      <a:accent3>
        <a:srgbClr val="FFA100"/>
      </a:accent3>
      <a:accent4>
        <a:srgbClr val="84B638"/>
      </a:accent4>
      <a:accent5>
        <a:srgbClr val="00A9E0"/>
      </a:accent5>
      <a:accent6>
        <a:srgbClr val="A71056"/>
      </a:accent6>
      <a:hlink>
        <a:srgbClr val="0035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Office Theme">
  <a:themeElements>
    <a:clrScheme name="AHG Colors">
      <a:dk1>
        <a:sysClr val="windowText" lastClr="000000"/>
      </a:dk1>
      <a:lt1>
        <a:sysClr val="window" lastClr="FFFFFF"/>
      </a:lt1>
      <a:dk2>
        <a:srgbClr val="1F497D"/>
      </a:dk2>
      <a:lt2>
        <a:srgbClr val="A4AEB5"/>
      </a:lt2>
      <a:accent1>
        <a:srgbClr val="003591"/>
      </a:accent1>
      <a:accent2>
        <a:srgbClr val="FB4F14"/>
      </a:accent2>
      <a:accent3>
        <a:srgbClr val="FFA100"/>
      </a:accent3>
      <a:accent4>
        <a:srgbClr val="84B638"/>
      </a:accent4>
      <a:accent5>
        <a:srgbClr val="00A9E0"/>
      </a:accent5>
      <a:accent6>
        <a:srgbClr val="A71056"/>
      </a:accent6>
      <a:hlink>
        <a:srgbClr val="0035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AHG Color Palate">
      <a:dk1>
        <a:srgbClr val="000000"/>
      </a:dk1>
      <a:lt1>
        <a:srgbClr val="FFFFFF"/>
      </a:lt1>
      <a:dk2>
        <a:srgbClr val="A71056"/>
      </a:dk2>
      <a:lt2>
        <a:srgbClr val="A4AEB5"/>
      </a:lt2>
      <a:accent1>
        <a:srgbClr val="FB4F14"/>
      </a:accent1>
      <a:accent2>
        <a:srgbClr val="003591"/>
      </a:accent2>
      <a:accent3>
        <a:srgbClr val="84B638"/>
      </a:accent3>
      <a:accent4>
        <a:srgbClr val="00A9E0"/>
      </a:accent4>
      <a:accent5>
        <a:srgbClr val="A71056"/>
      </a:accent5>
      <a:accent6>
        <a:srgbClr val="FFA100"/>
      </a:accent6>
      <a:hlink>
        <a:srgbClr val="003591"/>
      </a:hlink>
      <a:folHlink>
        <a:srgbClr val="A7105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458B298FE81B04D8786656908351D22" ma:contentTypeVersion="0" ma:contentTypeDescription="Create a new document." ma:contentTypeScope="" ma:versionID="bcfb747d7c19a6364204c9f86f78399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482417-6624-4B76-A7CF-956C78B96ED8}">
  <ds:schemaRefs>
    <ds:schemaRef ds:uri="http://schemas.microsoft.com/sharepoint/v3/contenttype/forms"/>
  </ds:schemaRefs>
</ds:datastoreItem>
</file>

<file path=customXml/itemProps2.xml><?xml version="1.0" encoding="utf-8"?>
<ds:datastoreItem xmlns:ds="http://schemas.openxmlformats.org/officeDocument/2006/customXml" ds:itemID="{3B1004B6-061A-4D9E-87C3-C2271FAA35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AE5B67-BF41-4B7E-AD9C-1C5E6D01862E}">
  <ds:schemaRefs>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www.w3.org/XML/1998/namespace"/>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5905</TotalTime>
  <Words>1731</Words>
  <Application>Microsoft Office PowerPoint</Application>
  <PresentationFormat>On-screen Show (4:3)</PresentationFormat>
  <Paragraphs>147</Paragraphs>
  <Slides>20</Slides>
  <Notes>20</Notes>
  <HiddenSlides>0</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AHGandBlank</vt:lpstr>
      <vt:lpstr>1_Office Theme</vt:lpstr>
      <vt:lpstr>2_Office Theme</vt:lpstr>
      <vt:lpstr>7_Office Theme</vt:lpstr>
      <vt:lpstr>14_Office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Alliance for a Healthier Generation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Randi Tetenbaum</dc:creator>
  <cp:lastModifiedBy>Danielle Ruckert</cp:lastModifiedBy>
  <cp:revision>171</cp:revision>
  <dcterms:created xsi:type="dcterms:W3CDTF">2013-02-15T19:17:53Z</dcterms:created>
  <dcterms:modified xsi:type="dcterms:W3CDTF">2015-07-08T21:06:13Z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0x0101004458B298FE81B04D8786656908351D22</vt:lpwstr>
  </property>
</Properties>
</file>