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4" r:id="rId3"/>
    <p:sldId id="259" r:id="rId4"/>
    <p:sldId id="261" r:id="rId5"/>
    <p:sldId id="263" r:id="rId6"/>
    <p:sldId id="266" r:id="rId7"/>
    <p:sldId id="267" r:id="rId8"/>
    <p:sldId id="268" r:id="rId9"/>
    <p:sldId id="269" r:id="rId10"/>
    <p:sldId id="270" r:id="rId11"/>
    <p:sldId id="271" r:id="rId12"/>
    <p:sldId id="272" r:id="rId13"/>
    <p:sldId id="273" r:id="rId14"/>
    <p:sldId id="275" r:id="rId15"/>
    <p:sldId id="276" r:id="rId16"/>
    <p:sldId id="277" r:id="rId17"/>
    <p:sldId id="278" r:id="rId18"/>
    <p:sldId id="279" r:id="rId19"/>
    <p:sldId id="280" r:id="rId20"/>
    <p:sldId id="281" r:id="rId21"/>
    <p:sldId id="282" r:id="rId22"/>
    <p:sldId id="283" r:id="rId23"/>
    <p:sldId id="28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ngve, Leah" initials="YL" lastIdx="1" clrIdx="0">
    <p:extLst>
      <p:ext uri="{19B8F6BF-5375-455C-9EA6-DF929625EA0E}">
        <p15:presenceInfo xmlns:p15="http://schemas.microsoft.com/office/powerpoint/2012/main" userId="S-1-5-21-1339303556-449845944-1601390327-353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9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1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AA.AD.EPA.GOV\ORD\RTP\USERS\E-J\jdaniel\Net%20MyDocuments\Downloads\Browser_Tables_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64459359271771"/>
          <c:y val="3.3043213348331456E-2"/>
          <c:w val="0.85855932637875665"/>
          <c:h val="0.49865649606299317"/>
        </c:manualLayout>
      </c:layout>
      <c:barChart>
        <c:barDir val="col"/>
        <c:grouping val="clustered"/>
        <c:varyColors val="0"/>
        <c:ser>
          <c:idx val="0"/>
          <c:order val="0"/>
          <c:tx>
            <c:strRef>
              <c:f>'2.Top-overall'!$B$2</c:f>
              <c:strCache>
                <c:ptCount val="1"/>
                <c:pt idx="0">
                  <c:v>Number of articles</c:v>
                </c:pt>
              </c:strCache>
            </c:strRef>
          </c:tx>
          <c:invertIfNegative val="0"/>
          <c:dLbls>
            <c:delete val="1"/>
          </c:dLbls>
          <c:cat>
            <c:strRef>
              <c:f>'2.Top-overall'!$A$3:$A$14</c:f>
              <c:strCache>
                <c:ptCount val="12"/>
                <c:pt idx="0">
                  <c:v>Landsc Urban Plan</c:v>
                </c:pt>
                <c:pt idx="1">
                  <c:v>Urb Forest &amp; Urb Greening</c:v>
                </c:pt>
                <c:pt idx="2">
                  <c:v>Health &amp; Place </c:v>
                </c:pt>
                <c:pt idx="3">
                  <c:v>Environ and Behavior</c:v>
                </c:pt>
                <c:pt idx="4">
                  <c:v>J Environ Psychol</c:v>
                </c:pt>
                <c:pt idx="5">
                  <c:v>Am J of Prev Med</c:v>
                </c:pt>
                <c:pt idx="6">
                  <c:v>J Epidemiol Comm Health</c:v>
                </c:pt>
                <c:pt idx="7">
                  <c:v>Prev Med</c:v>
                </c:pt>
                <c:pt idx="8">
                  <c:v>Am J Public Health</c:v>
                </c:pt>
                <c:pt idx="9">
                  <c:v>BMC Public Health</c:v>
                </c:pt>
                <c:pt idx="10">
                  <c:v>Environ Health &amp; Prev Med</c:v>
                </c:pt>
                <c:pt idx="11">
                  <c:v>Public Health</c:v>
                </c:pt>
              </c:strCache>
            </c:strRef>
          </c:cat>
          <c:val>
            <c:numRef>
              <c:f>'2.Top-overall'!$B$3:$B$14</c:f>
              <c:numCache>
                <c:formatCode>General</c:formatCode>
                <c:ptCount val="12"/>
                <c:pt idx="0">
                  <c:v>17</c:v>
                </c:pt>
                <c:pt idx="1">
                  <c:v>15</c:v>
                </c:pt>
                <c:pt idx="2">
                  <c:v>13</c:v>
                </c:pt>
                <c:pt idx="3">
                  <c:v>12</c:v>
                </c:pt>
                <c:pt idx="4">
                  <c:v>7</c:v>
                </c:pt>
                <c:pt idx="5">
                  <c:v>6</c:v>
                </c:pt>
                <c:pt idx="6">
                  <c:v>6</c:v>
                </c:pt>
                <c:pt idx="7">
                  <c:v>5</c:v>
                </c:pt>
                <c:pt idx="8">
                  <c:v>4</c:v>
                </c:pt>
                <c:pt idx="9">
                  <c:v>4</c:v>
                </c:pt>
                <c:pt idx="10">
                  <c:v>4</c:v>
                </c:pt>
                <c:pt idx="11">
                  <c:v>4</c:v>
                </c:pt>
              </c:numCache>
            </c:numRef>
          </c:val>
        </c:ser>
        <c:dLbls>
          <c:showLegendKey val="0"/>
          <c:showVal val="1"/>
          <c:showCatName val="0"/>
          <c:showSerName val="0"/>
          <c:showPercent val="0"/>
          <c:showBubbleSize val="0"/>
        </c:dLbls>
        <c:gapWidth val="150"/>
        <c:axId val="166534168"/>
        <c:axId val="166534552"/>
      </c:barChart>
      <c:catAx>
        <c:axId val="166534168"/>
        <c:scaling>
          <c:orientation val="minMax"/>
        </c:scaling>
        <c:delete val="0"/>
        <c:axPos val="b"/>
        <c:numFmt formatCode="General" sourceLinked="0"/>
        <c:majorTickMark val="out"/>
        <c:minorTickMark val="none"/>
        <c:tickLblPos val="nextTo"/>
        <c:txPr>
          <a:bodyPr/>
          <a:lstStyle/>
          <a:p>
            <a:pPr>
              <a:defRPr sz="1200" b="1"/>
            </a:pPr>
            <a:endParaRPr lang="en-US"/>
          </a:p>
        </c:txPr>
        <c:crossAx val="166534552"/>
        <c:crosses val="autoZero"/>
        <c:auto val="1"/>
        <c:lblAlgn val="ctr"/>
        <c:lblOffset val="100"/>
        <c:noMultiLvlLbl val="0"/>
      </c:catAx>
      <c:valAx>
        <c:axId val="166534552"/>
        <c:scaling>
          <c:orientation val="minMax"/>
        </c:scaling>
        <c:delete val="0"/>
        <c:axPos val="l"/>
        <c:majorGridlines/>
        <c:numFmt formatCode="General" sourceLinked="1"/>
        <c:majorTickMark val="out"/>
        <c:minorTickMark val="none"/>
        <c:tickLblPos val="nextTo"/>
        <c:txPr>
          <a:bodyPr/>
          <a:lstStyle/>
          <a:p>
            <a:pPr>
              <a:defRPr sz="1000"/>
            </a:pPr>
            <a:endParaRPr lang="en-US"/>
          </a:p>
        </c:txPr>
        <c:crossAx val="166534168"/>
        <c:crosses val="autoZero"/>
        <c:crossBetween val="between"/>
      </c:valAx>
    </c:plotArea>
    <c:plotVisOnly val="1"/>
    <c:dispBlanksAs val="gap"/>
    <c:showDLblsOverMax val="0"/>
  </c:chart>
  <c:spPr>
    <a:ln w="19050">
      <a:solidFill>
        <a:schemeClr val="accent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4E00A-6178-4356-8A42-68F95D451082}" type="datetimeFigureOut">
              <a:rPr lang="en-US" smtClean="0"/>
              <a:t>5/20/2015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4CB72-075A-4F14-8C5C-4A28623E8DB5}" type="slidenum">
              <a:rPr lang="en-US" smtClean="0"/>
              <a:t>‹#›</a:t>
            </a:fld>
            <a:endParaRPr lang="en-US"/>
          </a:p>
        </p:txBody>
      </p:sp>
    </p:spTree>
    <p:extLst>
      <p:ext uri="{BB962C8B-B14F-4D97-AF65-F5344CB8AC3E}">
        <p14:creationId xmlns:p14="http://schemas.microsoft.com/office/powerpoint/2010/main" val="3639168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My/EPA’s approach has been oriented towards decision-support.  Includes measures of the built environment.</a:t>
            </a:r>
            <a:endParaRPr lang="en-US" dirty="0"/>
          </a:p>
        </p:txBody>
      </p:sp>
      <p:sp>
        <p:nvSpPr>
          <p:cNvPr id="4" name="Slide Number Placeholder 3"/>
          <p:cNvSpPr>
            <a:spLocks noGrp="1"/>
          </p:cNvSpPr>
          <p:nvPr>
            <p:ph type="sldNum" sz="quarter" idx="10"/>
          </p:nvPr>
        </p:nvSpPr>
        <p:spPr/>
        <p:txBody>
          <a:bodyPr/>
          <a:lstStyle/>
          <a:p>
            <a:pPr>
              <a:defRPr/>
            </a:pPr>
            <a:fld id="{5B994939-56EC-49BC-A5C8-D16B7F914335}" type="slidenum">
              <a:rPr lang="en-US" smtClean="0"/>
              <a:pPr>
                <a:defRPr/>
              </a:pPr>
              <a:t>4</a:t>
            </a:fld>
            <a:endParaRPr lang="en-US"/>
          </a:p>
        </p:txBody>
      </p:sp>
    </p:spTree>
    <p:extLst>
      <p:ext uri="{BB962C8B-B14F-4D97-AF65-F5344CB8AC3E}">
        <p14:creationId xmlns:p14="http://schemas.microsoft.com/office/powerpoint/2010/main" val="164215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70F9BA-4309-48C8-8D84-B696AC38095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4053740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70F9BA-4309-48C8-8D84-B696AC38095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407001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70F9BA-4309-48C8-8D84-B696AC38095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353145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70F9BA-4309-48C8-8D84-B696AC38095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354453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0F9BA-4309-48C8-8D84-B696AC38095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338395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70F9BA-4309-48C8-8D84-B696AC38095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59395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70F9BA-4309-48C8-8D84-B696AC380950}" type="datetimeFigureOut">
              <a:rPr lang="en-US" smtClean="0"/>
              <a:t>5/20/2015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145558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70F9BA-4309-48C8-8D84-B696AC380950}" type="datetimeFigureOut">
              <a:rPr lang="en-US" smtClean="0"/>
              <a:t>5/20/2015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189376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0F9BA-4309-48C8-8D84-B696AC380950}" type="datetimeFigureOut">
              <a:rPr lang="en-US" smtClean="0"/>
              <a:t>5/20/2015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19774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0F9BA-4309-48C8-8D84-B696AC38095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105523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0F9BA-4309-48C8-8D84-B696AC38095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9E5B6-6237-410B-87F5-83DCDB49DCEC}" type="slidenum">
              <a:rPr lang="en-US" smtClean="0"/>
              <a:t>‹#›</a:t>
            </a:fld>
            <a:endParaRPr lang="en-US"/>
          </a:p>
        </p:txBody>
      </p:sp>
    </p:spTree>
    <p:extLst>
      <p:ext uri="{BB962C8B-B14F-4D97-AF65-F5344CB8AC3E}">
        <p14:creationId xmlns:p14="http://schemas.microsoft.com/office/powerpoint/2010/main" val="10141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0F9BA-4309-48C8-8D84-B696AC380950}" type="datetimeFigureOut">
              <a:rPr lang="en-US" smtClean="0"/>
              <a:t>5/20/2015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9E5B6-6237-410B-87F5-83DCDB49DCEC}" type="slidenum">
              <a:rPr lang="en-US" smtClean="0"/>
              <a:t>‹#›</a:t>
            </a:fld>
            <a:endParaRPr lang="en-US"/>
          </a:p>
        </p:txBody>
      </p:sp>
    </p:spTree>
    <p:extLst>
      <p:ext uri="{BB962C8B-B14F-4D97-AF65-F5344CB8AC3E}">
        <p14:creationId xmlns:p14="http://schemas.microsoft.com/office/powerpoint/2010/main" val="2465261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Yngve.leah@epa.gov" TargetMode="External"/><Relationship Id="rId2" Type="http://schemas.openxmlformats.org/officeDocument/2006/relationships/hyperlink" Target="mailto:enviroAtlas@epa.gov"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wm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hyperlink" Target="http://www.itreetools.org/index.s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006600"/>
                </a:solidFill>
              </a:rPr>
              <a:t>Integrating Ecosystem Services into HIA: </a:t>
            </a:r>
            <a:br>
              <a:rPr lang="en-US" b="1" dirty="0" smtClean="0">
                <a:solidFill>
                  <a:srgbClr val="006600"/>
                </a:solidFill>
              </a:rPr>
            </a:br>
            <a:r>
              <a:rPr lang="en-US" sz="5300" b="1" dirty="0" smtClean="0">
                <a:solidFill>
                  <a:srgbClr val="006600"/>
                </a:solidFill>
              </a:rPr>
              <a:t>Tools and Examples</a:t>
            </a:r>
            <a:endParaRPr lang="en-US" sz="5300" b="1" dirty="0">
              <a:solidFill>
                <a:srgbClr val="006600"/>
              </a:solidFill>
            </a:endParaRPr>
          </a:p>
        </p:txBody>
      </p:sp>
      <p:sp>
        <p:nvSpPr>
          <p:cNvPr id="3" name="Subtitle 2"/>
          <p:cNvSpPr>
            <a:spLocks noGrp="1"/>
          </p:cNvSpPr>
          <p:nvPr>
            <p:ph type="subTitle" idx="1"/>
          </p:nvPr>
        </p:nvSpPr>
        <p:spPr>
          <a:xfrm>
            <a:off x="457200" y="4572000"/>
            <a:ext cx="8229600" cy="1995054"/>
          </a:xfrm>
        </p:spPr>
        <p:txBody>
          <a:bodyPr>
            <a:normAutofit/>
          </a:bodyPr>
          <a:lstStyle/>
          <a:p>
            <a:r>
              <a:rPr lang="en-US" b="1" dirty="0" smtClean="0"/>
              <a:t>Leah </a:t>
            </a:r>
            <a:r>
              <a:rPr lang="en-US" b="1" dirty="0" err="1" smtClean="0"/>
              <a:t>Yngve</a:t>
            </a:r>
            <a:endParaRPr lang="en-US" b="1" dirty="0" smtClean="0"/>
          </a:p>
          <a:p>
            <a:pPr>
              <a:spcBef>
                <a:spcPts val="600"/>
              </a:spcBef>
            </a:pPr>
            <a:r>
              <a:rPr lang="en-US" sz="1900" dirty="0" smtClean="0"/>
              <a:t>ASPPH/EPA Environmental Health Fellowship Program Participant</a:t>
            </a:r>
          </a:p>
          <a:p>
            <a:pPr>
              <a:spcBef>
                <a:spcPts val="600"/>
              </a:spcBef>
            </a:pPr>
            <a:r>
              <a:rPr lang="en-US" sz="1900" dirty="0" smtClean="0"/>
              <a:t>Hosted by the U.S. EPA Office of Research and Development</a:t>
            </a:r>
          </a:p>
          <a:p>
            <a:pPr>
              <a:spcBef>
                <a:spcPts val="600"/>
              </a:spcBef>
            </a:pPr>
            <a:r>
              <a:rPr lang="en-US" sz="1900" dirty="0" smtClean="0"/>
              <a:t>Sustainable and Healthy Communities Research Program</a:t>
            </a:r>
          </a:p>
          <a:p>
            <a:pPr>
              <a:spcBef>
                <a:spcPts val="600"/>
              </a:spcBef>
            </a:pPr>
            <a:r>
              <a:rPr lang="en-US" sz="1900" dirty="0" err="1" smtClean="0"/>
              <a:t>EnviroAtlas</a:t>
            </a:r>
            <a:r>
              <a:rPr lang="en-US" sz="1900" dirty="0" smtClean="0"/>
              <a:t> Project</a:t>
            </a:r>
            <a:endParaRPr lang="en-US" sz="1900" dirty="0"/>
          </a:p>
        </p:txBody>
      </p:sp>
      <p:sp>
        <p:nvSpPr>
          <p:cNvPr id="4" name="TextBox 3"/>
          <p:cNvSpPr txBox="1"/>
          <p:nvPr/>
        </p:nvSpPr>
        <p:spPr>
          <a:xfrm>
            <a:off x="3786909" y="3671649"/>
            <a:ext cx="1570182" cy="646331"/>
          </a:xfrm>
          <a:prstGeom prst="rect">
            <a:avLst/>
          </a:prstGeom>
          <a:noFill/>
        </p:spPr>
        <p:txBody>
          <a:bodyPr wrap="square" rtlCol="0">
            <a:spAutoFit/>
          </a:bodyPr>
          <a:lstStyle/>
          <a:p>
            <a:pPr algn="ctr"/>
            <a:r>
              <a:rPr lang="en-US" sz="3600" dirty="0" smtClean="0">
                <a:solidFill>
                  <a:srgbClr val="006600"/>
                </a:solidFill>
              </a:rPr>
              <a:t>6/6/15</a:t>
            </a:r>
            <a:endParaRPr lang="en-US" sz="3600" dirty="0">
              <a:solidFill>
                <a:srgbClr val="006600"/>
              </a:solidFill>
            </a:endParaRPr>
          </a:p>
        </p:txBody>
      </p:sp>
    </p:spTree>
    <p:extLst>
      <p:ext uri="{BB962C8B-B14F-4D97-AF65-F5344CB8AC3E}">
        <p14:creationId xmlns:p14="http://schemas.microsoft.com/office/powerpoint/2010/main" val="282110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977698" y="550841"/>
            <a:ext cx="7165070" cy="5805658"/>
          </a:xfrm>
          <a:prstGeom prst="rect">
            <a:avLst/>
          </a:prstGeom>
          <a:ln w="28575" cap="sq">
            <a:solidFill>
              <a:schemeClr val="tx2"/>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6867525" y="733425"/>
            <a:ext cx="1066800" cy="1676400"/>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42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20947" y="554665"/>
            <a:ext cx="6635751" cy="5791200"/>
            <a:chOff x="1289049" y="990600"/>
            <a:chExt cx="6635751" cy="5791200"/>
          </a:xfrm>
        </p:grpSpPr>
        <p:pic>
          <p:nvPicPr>
            <p:cNvPr id="1026" name="Picture 2"/>
            <p:cNvPicPr>
              <a:picLocks noChangeAspect="1" noChangeArrowheads="1"/>
            </p:cNvPicPr>
            <p:nvPr/>
          </p:nvPicPr>
          <p:blipFill>
            <a:blip r:embed="rId2" cstate="print"/>
            <a:srcRect l="19167" t="30667" r="35000" b="5333"/>
            <a:stretch>
              <a:fillRect/>
            </a:stretch>
          </p:blipFill>
          <p:spPr bwMode="auto">
            <a:xfrm>
              <a:off x="1289049" y="990600"/>
              <a:ext cx="6635751" cy="5791200"/>
            </a:xfrm>
            <a:prstGeom prst="rect">
              <a:avLst/>
            </a:prstGeom>
            <a:noFill/>
            <a:ln w="28575">
              <a:solidFill>
                <a:schemeClr val="accent1"/>
              </a:solidFill>
              <a:miter lim="800000"/>
              <a:headEnd/>
              <a:tailEnd/>
            </a:ln>
          </p:spPr>
        </p:pic>
        <p:sp>
          <p:nvSpPr>
            <p:cNvPr id="5" name="Rectangle 4"/>
            <p:cNvSpPr/>
            <p:nvPr/>
          </p:nvSpPr>
          <p:spPr>
            <a:xfrm>
              <a:off x="2393196" y="4739898"/>
              <a:ext cx="1752600" cy="1295400"/>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9167" t="30667" r="35000" b="5333"/>
          <a:stretch>
            <a:fillRect/>
          </a:stretch>
        </p:blipFill>
        <p:spPr bwMode="auto">
          <a:xfrm>
            <a:off x="1316665" y="559692"/>
            <a:ext cx="6569075" cy="5733011"/>
          </a:xfrm>
          <a:prstGeom prst="rect">
            <a:avLst/>
          </a:prstGeom>
          <a:noFill/>
          <a:ln w="28575">
            <a:solidFill>
              <a:schemeClr val="accent1">
                <a:lumMod val="75000"/>
              </a:schemeClr>
            </a:solidFill>
            <a:miter lim="800000"/>
            <a:headEnd/>
            <a:tailEnd/>
          </a:ln>
        </p:spPr>
      </p:pic>
    </p:spTree>
    <p:extLst>
      <p:ext uri="{BB962C8B-B14F-4D97-AF65-F5344CB8AC3E}">
        <p14:creationId xmlns:p14="http://schemas.microsoft.com/office/powerpoint/2010/main" val="419711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9167" t="30667" r="35000" b="5333"/>
          <a:stretch>
            <a:fillRect/>
          </a:stretch>
        </p:blipFill>
        <p:spPr bwMode="auto">
          <a:xfrm>
            <a:off x="1317404" y="501503"/>
            <a:ext cx="6635750" cy="5791200"/>
          </a:xfrm>
          <a:prstGeom prst="rect">
            <a:avLst/>
          </a:prstGeom>
          <a:noFill/>
          <a:ln w="28575">
            <a:solidFill>
              <a:schemeClr val="accent1">
                <a:lumMod val="75000"/>
              </a:schemeClr>
            </a:solidFill>
            <a:miter lim="800000"/>
            <a:headEnd/>
            <a:tailEnd/>
          </a:ln>
        </p:spPr>
      </p:pic>
      <p:sp>
        <p:nvSpPr>
          <p:cNvPr id="4" name="Rectangle 3"/>
          <p:cNvSpPr/>
          <p:nvPr/>
        </p:nvSpPr>
        <p:spPr>
          <a:xfrm>
            <a:off x="3216140" y="3872683"/>
            <a:ext cx="1752600" cy="1295400"/>
          </a:xfrm>
          <a:prstGeom prst="rect">
            <a:avLst/>
          </a:prstGeom>
          <a:solidFill>
            <a:srgbClr val="FFFF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296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5033" y="308344"/>
            <a:ext cx="7315200" cy="646331"/>
          </a:xfrm>
          <a:prstGeom prst="rect">
            <a:avLst/>
          </a:prstGeom>
          <a:noFill/>
        </p:spPr>
        <p:txBody>
          <a:bodyPr wrap="square" rtlCol="0">
            <a:spAutoFit/>
          </a:bodyPr>
          <a:lstStyle/>
          <a:p>
            <a:pPr algn="ctr"/>
            <a:r>
              <a:rPr lang="en-US" sz="3600" b="1" dirty="0" err="1" smtClean="0">
                <a:solidFill>
                  <a:srgbClr val="0070C0"/>
                </a:solidFill>
              </a:rPr>
              <a:t>EnviroAtlas</a:t>
            </a:r>
            <a:r>
              <a:rPr lang="en-US" sz="3600" b="1" dirty="0" smtClean="0">
                <a:solidFill>
                  <a:srgbClr val="0070C0"/>
                </a:solidFill>
              </a:rPr>
              <a:t> and HIA</a:t>
            </a:r>
          </a:p>
        </p:txBody>
      </p:sp>
      <p:graphicFrame>
        <p:nvGraphicFramePr>
          <p:cNvPr id="11" name="Table 10"/>
          <p:cNvGraphicFramePr>
            <a:graphicFrameLocks noGrp="1"/>
          </p:cNvGraphicFramePr>
          <p:nvPr>
            <p:extLst>
              <p:ext uri="{D42A27DB-BD31-4B8C-83A1-F6EECF244321}">
                <p14:modId xmlns:p14="http://schemas.microsoft.com/office/powerpoint/2010/main" val="1835884639"/>
              </p:ext>
            </p:extLst>
          </p:nvPr>
        </p:nvGraphicFramePr>
        <p:xfrm>
          <a:off x="637952" y="1201476"/>
          <a:ext cx="7749010" cy="5146162"/>
        </p:xfrm>
        <a:graphic>
          <a:graphicData uri="http://schemas.openxmlformats.org/drawingml/2006/table">
            <a:tbl>
              <a:tblPr firstRow="1" firstCol="1" bandRow="1">
                <a:tableStyleId>{93296810-A885-4BE3-A3E7-6D5BEEA58F35}</a:tableStyleId>
              </a:tblPr>
              <a:tblGrid>
                <a:gridCol w="1988290"/>
                <a:gridCol w="822960"/>
                <a:gridCol w="822960"/>
                <a:gridCol w="822960"/>
                <a:gridCol w="822960"/>
                <a:gridCol w="822960"/>
                <a:gridCol w="822960"/>
                <a:gridCol w="822960"/>
              </a:tblGrid>
              <a:tr h="367583">
                <a:tc>
                  <a:txBody>
                    <a:bodyPr/>
                    <a:lstStyle/>
                    <a:p>
                      <a:pPr algn="ctr"/>
                      <a:r>
                        <a:rPr lang="en-US" dirty="0" err="1" smtClean="0"/>
                        <a:t>EnviroAtlas</a:t>
                      </a:r>
                      <a:r>
                        <a:rPr lang="en-US" dirty="0" smtClean="0"/>
                        <a:t> Tools</a:t>
                      </a:r>
                      <a:endParaRPr lang="en-US" dirty="0"/>
                    </a:p>
                  </a:txBody>
                  <a:tcPr anchor="ctr">
                    <a:solidFill>
                      <a:schemeClr val="accent6"/>
                    </a:solidFill>
                  </a:tcPr>
                </a:tc>
                <a:tc rowSpan="2">
                  <a:txBody>
                    <a:bodyPr/>
                    <a:lstStyle/>
                    <a:p>
                      <a:pPr algn="ctr"/>
                      <a:r>
                        <a:rPr lang="en-US" sz="1200" dirty="0" smtClean="0"/>
                        <a:t>Interactive Map</a:t>
                      </a:r>
                      <a:endParaRPr lang="en-US" sz="1200" dirty="0"/>
                    </a:p>
                  </a:txBody>
                  <a:tcPr marL="45720" marR="45720" anchor="ctr"/>
                </a:tc>
                <a:tc rowSpan="2">
                  <a:txBody>
                    <a:bodyPr/>
                    <a:lstStyle/>
                    <a:p>
                      <a:pPr algn="ctr"/>
                      <a:r>
                        <a:rPr lang="en-US" sz="1100" dirty="0" smtClean="0"/>
                        <a:t>Eco-Health Relationship Browser</a:t>
                      </a:r>
                      <a:endParaRPr lang="en-US" sz="1100" dirty="0"/>
                    </a:p>
                  </a:txBody>
                  <a:tcPr marL="45720" marR="45720" anchor="ctr"/>
                </a:tc>
                <a:tc rowSpan="2">
                  <a:txBody>
                    <a:bodyPr/>
                    <a:lstStyle/>
                    <a:p>
                      <a:pPr algn="ctr"/>
                      <a:r>
                        <a:rPr lang="en-US" sz="1200" dirty="0" smtClean="0"/>
                        <a:t>Fact Sheets</a:t>
                      </a:r>
                      <a:endParaRPr lang="en-US" sz="1200" dirty="0"/>
                    </a:p>
                  </a:txBody>
                  <a:tcPr marL="45720" marR="45720" anchor="ctr"/>
                </a:tc>
                <a:tc rowSpan="2">
                  <a:txBody>
                    <a:bodyPr/>
                    <a:lstStyle/>
                    <a:p>
                      <a:pPr algn="ctr"/>
                      <a:r>
                        <a:rPr lang="en-US" sz="1200" dirty="0" smtClean="0"/>
                        <a:t>Case Studies &amp; Use Cases</a:t>
                      </a:r>
                      <a:endParaRPr lang="en-US" sz="1200" dirty="0"/>
                    </a:p>
                  </a:txBody>
                  <a:tcPr marL="45720" marR="45720" anchor="ctr"/>
                </a:tc>
                <a:tc rowSpan="2">
                  <a:txBody>
                    <a:bodyPr/>
                    <a:lstStyle/>
                    <a:p>
                      <a:pPr algn="ctr"/>
                      <a:r>
                        <a:rPr lang="en-US" sz="1200" dirty="0" smtClean="0"/>
                        <a:t>Mapping &amp; Analysis Tools</a:t>
                      </a:r>
                      <a:endParaRPr lang="en-US" sz="1200" dirty="0"/>
                    </a:p>
                  </a:txBody>
                  <a:tcPr marL="45720" marR="45720" anchor="ctr"/>
                </a:tc>
                <a:tc rowSpan="2">
                  <a:txBody>
                    <a:bodyPr/>
                    <a:lstStyle/>
                    <a:p>
                      <a:pPr algn="ctr"/>
                      <a:r>
                        <a:rPr lang="en-US" sz="1200" dirty="0" smtClean="0"/>
                        <a:t>GIS Tools</a:t>
                      </a:r>
                      <a:endParaRPr lang="en-US" sz="1200" dirty="0"/>
                    </a:p>
                  </a:txBody>
                  <a:tcPr marL="45720" marR="45720" anchor="ctr"/>
                </a:tc>
                <a:tc rowSpan="2">
                  <a:txBody>
                    <a:bodyPr/>
                    <a:lstStyle/>
                    <a:p>
                      <a:pPr algn="ctr"/>
                      <a:r>
                        <a:rPr lang="en-US" sz="1200" dirty="0" smtClean="0"/>
                        <a:t>Metadata/ Data Download</a:t>
                      </a:r>
                      <a:endParaRPr lang="en-US" sz="1200" dirty="0"/>
                    </a:p>
                  </a:txBody>
                  <a:tcPr marL="45720" marR="45720" anchor="ctr"/>
                </a:tc>
              </a:tr>
              <a:tr h="3675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HIA Steps</a:t>
                      </a:r>
                    </a:p>
                  </a:txBody>
                  <a:tcPr anchor="ctr">
                    <a:solidFill>
                      <a:schemeClr val="accent5"/>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735166">
                <a:tc>
                  <a:txBody>
                    <a:bodyPr/>
                    <a:lstStyle/>
                    <a:p>
                      <a:r>
                        <a:rPr lang="en-US" dirty="0" smtClean="0"/>
                        <a:t>Screening</a:t>
                      </a:r>
                      <a:endParaRPr lang="en-US" dirty="0"/>
                    </a:p>
                  </a:txBody>
                  <a:tcPr anchor="ctr">
                    <a:solidFill>
                      <a:schemeClr val="accent5"/>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35166">
                <a:tc>
                  <a:txBody>
                    <a:bodyPr/>
                    <a:lstStyle/>
                    <a:p>
                      <a:r>
                        <a:rPr lang="en-US" dirty="0" smtClean="0"/>
                        <a:t>Scoping</a:t>
                      </a:r>
                      <a:endParaRPr lang="en-US" dirty="0"/>
                    </a:p>
                  </a:txBody>
                  <a:tcPr anchor="ctr">
                    <a:solidFill>
                      <a:schemeClr val="accent5"/>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35166">
                <a:tc>
                  <a:txBody>
                    <a:bodyPr/>
                    <a:lstStyle/>
                    <a:p>
                      <a:r>
                        <a:rPr lang="en-US" dirty="0" smtClean="0"/>
                        <a:t>Assessment</a:t>
                      </a:r>
                      <a:endParaRPr lang="en-US" dirty="0"/>
                    </a:p>
                  </a:txBody>
                  <a:tcPr anchor="ctr">
                    <a:solidFill>
                      <a:schemeClr val="accent5"/>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35166">
                <a:tc>
                  <a:txBody>
                    <a:bodyPr/>
                    <a:lstStyle/>
                    <a:p>
                      <a:r>
                        <a:rPr lang="en-US" dirty="0" smtClean="0"/>
                        <a:t>Recommendations</a:t>
                      </a:r>
                      <a:endParaRPr lang="en-US" dirty="0"/>
                    </a:p>
                  </a:txBody>
                  <a:tcPr anchor="ctr">
                    <a:solidFill>
                      <a:schemeClr val="accent5"/>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35166">
                <a:tc>
                  <a:txBody>
                    <a:bodyPr/>
                    <a:lstStyle/>
                    <a:p>
                      <a:r>
                        <a:rPr lang="en-US" dirty="0" smtClean="0"/>
                        <a:t>Reporting</a:t>
                      </a:r>
                      <a:endParaRPr lang="en-US" dirty="0"/>
                    </a:p>
                  </a:txBody>
                  <a:tcPr anchor="ctr">
                    <a:solidFill>
                      <a:schemeClr val="accent5"/>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35166">
                <a:tc>
                  <a:txBody>
                    <a:bodyPr/>
                    <a:lstStyle/>
                    <a:p>
                      <a:r>
                        <a:rPr lang="en-US" dirty="0" smtClean="0"/>
                        <a:t>Monitoring &amp; Evaluation</a:t>
                      </a:r>
                      <a:endParaRPr lang="en-US" dirty="0"/>
                    </a:p>
                  </a:txBody>
                  <a:tcPr anchor="ctr">
                    <a:solidFill>
                      <a:schemeClr val="accent5"/>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1026"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7741" y="2030820"/>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7741" y="3501657"/>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7741" y="4972494"/>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9992" y="2030819"/>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7789" y="2030819"/>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9991" y="2745616"/>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8449" y="2030818"/>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8449" y="2745615"/>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9801" y="2745615"/>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9276" y="3501657"/>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95453" y="3501656"/>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67790" y="3501656"/>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9991" y="4231759"/>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8449" y="4231759"/>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7789" y="4231759"/>
            <a:ext cx="572443" cy="5422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upload.wikimedia.org/wikipedia/commons/thumb/9/90/Check_mark_23x20_02.svg/1081px-Check_mark_23x20_02.svg.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19275" y="4972493"/>
            <a:ext cx="572443" cy="54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86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Ex: SE 122</a:t>
            </a:r>
            <a:r>
              <a:rPr lang="en-US" sz="3600" b="1" baseline="30000" dirty="0" smtClean="0">
                <a:solidFill>
                  <a:srgbClr val="0070C0"/>
                </a:solidFill>
              </a:rPr>
              <a:t>nd</a:t>
            </a:r>
            <a:r>
              <a:rPr lang="en-US" sz="3600" b="1" dirty="0" smtClean="0">
                <a:solidFill>
                  <a:srgbClr val="0070C0"/>
                </a:solidFill>
              </a:rPr>
              <a:t> Ave HIA, Portland, OR*</a:t>
            </a:r>
          </a:p>
        </p:txBody>
      </p:sp>
      <p:sp>
        <p:nvSpPr>
          <p:cNvPr id="5" name="TextBox 4"/>
          <p:cNvSpPr txBox="1"/>
          <p:nvPr/>
        </p:nvSpPr>
        <p:spPr>
          <a:xfrm>
            <a:off x="582193" y="954675"/>
            <a:ext cx="8000879" cy="1015663"/>
          </a:xfrm>
          <a:prstGeom prst="rect">
            <a:avLst/>
          </a:prstGeom>
          <a:noFill/>
        </p:spPr>
        <p:txBody>
          <a:bodyPr wrap="square" rtlCol="0">
            <a:spAutoFit/>
          </a:bodyPr>
          <a:lstStyle/>
          <a:p>
            <a:pPr>
              <a:spcAft>
                <a:spcPts val="1800"/>
              </a:spcAft>
            </a:pPr>
            <a:r>
              <a:rPr lang="en-US" sz="2000" dirty="0" smtClean="0">
                <a:solidFill>
                  <a:srgbClr val="006600"/>
                </a:solidFill>
              </a:rPr>
              <a:t>HIA Goal</a:t>
            </a:r>
            <a:r>
              <a:rPr lang="en-US" sz="2000" dirty="0">
                <a:solidFill>
                  <a:srgbClr val="006600"/>
                </a:solidFill>
              </a:rPr>
              <a:t>: “explore ways to </a:t>
            </a:r>
            <a:r>
              <a:rPr lang="en-US" sz="2000" dirty="0" smtClean="0">
                <a:solidFill>
                  <a:srgbClr val="006600"/>
                </a:solidFill>
              </a:rPr>
              <a:t>help create </a:t>
            </a:r>
            <a:r>
              <a:rPr lang="en-US" sz="2000" dirty="0">
                <a:solidFill>
                  <a:srgbClr val="006600"/>
                </a:solidFill>
              </a:rPr>
              <a:t>a 20 minute neighborhood by addressing </a:t>
            </a:r>
            <a:r>
              <a:rPr lang="en-US" sz="2000" b="1" i="1" dirty="0">
                <a:solidFill>
                  <a:srgbClr val="006600"/>
                </a:solidFill>
              </a:rPr>
              <a:t>land </a:t>
            </a:r>
            <a:r>
              <a:rPr lang="en-US" sz="2000" b="1" i="1" dirty="0" smtClean="0">
                <a:solidFill>
                  <a:srgbClr val="006600"/>
                </a:solidFill>
              </a:rPr>
              <a:t>use</a:t>
            </a:r>
            <a:r>
              <a:rPr lang="en-US" sz="2000" dirty="0" smtClean="0">
                <a:solidFill>
                  <a:srgbClr val="006600"/>
                </a:solidFill>
              </a:rPr>
              <a:t>, </a:t>
            </a:r>
            <a:r>
              <a:rPr lang="en-US" sz="2000" b="1" i="1" dirty="0" smtClean="0">
                <a:solidFill>
                  <a:srgbClr val="006600"/>
                </a:solidFill>
              </a:rPr>
              <a:t>transportation</a:t>
            </a:r>
            <a:r>
              <a:rPr lang="en-US" sz="2000" dirty="0">
                <a:solidFill>
                  <a:srgbClr val="006600"/>
                </a:solidFill>
              </a:rPr>
              <a:t>, </a:t>
            </a:r>
            <a:r>
              <a:rPr lang="en-US" sz="2000" b="1" i="1" dirty="0" smtClean="0">
                <a:solidFill>
                  <a:srgbClr val="006600"/>
                </a:solidFill>
              </a:rPr>
              <a:t>connectivity</a:t>
            </a:r>
            <a:r>
              <a:rPr lang="en-US" sz="2000" dirty="0" smtClean="0">
                <a:solidFill>
                  <a:srgbClr val="006600"/>
                </a:solidFill>
              </a:rPr>
              <a:t>, and </a:t>
            </a:r>
            <a:r>
              <a:rPr lang="en-US" sz="2000" b="1" i="1" dirty="0">
                <a:solidFill>
                  <a:srgbClr val="006600"/>
                </a:solidFill>
              </a:rPr>
              <a:t>development</a:t>
            </a:r>
            <a:r>
              <a:rPr lang="en-US" sz="2000" b="1" dirty="0">
                <a:solidFill>
                  <a:srgbClr val="006600"/>
                </a:solidFill>
              </a:rPr>
              <a:t> </a:t>
            </a:r>
            <a:r>
              <a:rPr lang="en-US" sz="2000" b="1" i="1" dirty="0">
                <a:solidFill>
                  <a:srgbClr val="006600"/>
                </a:solidFill>
              </a:rPr>
              <a:t>design</a:t>
            </a:r>
            <a:r>
              <a:rPr lang="en-US" sz="2000" b="1" dirty="0">
                <a:solidFill>
                  <a:srgbClr val="006600"/>
                </a:solidFill>
              </a:rPr>
              <a:t> </a:t>
            </a:r>
            <a:r>
              <a:rPr lang="en-US" sz="2000" dirty="0">
                <a:solidFill>
                  <a:srgbClr val="006600"/>
                </a:solidFill>
              </a:rPr>
              <a:t>issues in the study </a:t>
            </a:r>
            <a:r>
              <a:rPr lang="en-US" sz="2000" dirty="0" smtClean="0">
                <a:solidFill>
                  <a:srgbClr val="006600"/>
                </a:solidFill>
              </a:rPr>
              <a:t>area”</a:t>
            </a:r>
            <a:endParaRPr lang="en-US" dirty="0">
              <a:solidFill>
                <a:srgbClr val="007E39"/>
              </a:solidFill>
            </a:endParaRPr>
          </a:p>
        </p:txBody>
      </p:sp>
      <p:sp>
        <p:nvSpPr>
          <p:cNvPr id="6" name="TextBox 5"/>
          <p:cNvSpPr txBox="1"/>
          <p:nvPr/>
        </p:nvSpPr>
        <p:spPr>
          <a:xfrm>
            <a:off x="582193" y="6451814"/>
            <a:ext cx="4322316" cy="307777"/>
          </a:xfrm>
          <a:prstGeom prst="rect">
            <a:avLst/>
          </a:prstGeom>
          <a:noFill/>
        </p:spPr>
        <p:txBody>
          <a:bodyPr wrap="square" rtlCol="0">
            <a:spAutoFit/>
          </a:bodyPr>
          <a:lstStyle/>
          <a:p>
            <a:r>
              <a:rPr lang="en-US" sz="1400" dirty="0" smtClean="0">
                <a:solidFill>
                  <a:srgbClr val="0070C0"/>
                </a:solidFill>
              </a:rPr>
              <a:t>*Completed in 2011 by Oregon Public Health Institute</a:t>
            </a:r>
          </a:p>
        </p:txBody>
      </p:sp>
      <p:pic>
        <p:nvPicPr>
          <p:cNvPr id="7" name="Picture 6"/>
          <p:cNvPicPr>
            <a:picLocks noChangeAspect="1"/>
          </p:cNvPicPr>
          <p:nvPr/>
        </p:nvPicPr>
        <p:blipFill>
          <a:blip r:embed="rId2"/>
          <a:stretch>
            <a:fillRect/>
          </a:stretch>
        </p:blipFill>
        <p:spPr>
          <a:xfrm>
            <a:off x="518807" y="2406137"/>
            <a:ext cx="2735408" cy="3778249"/>
          </a:xfrm>
          <a:prstGeom prst="rect">
            <a:avLst/>
          </a:prstGeom>
        </p:spPr>
      </p:pic>
      <p:pic>
        <p:nvPicPr>
          <p:cNvPr id="8" name="Picture 7"/>
          <p:cNvPicPr>
            <a:picLocks noChangeAspect="1"/>
          </p:cNvPicPr>
          <p:nvPr/>
        </p:nvPicPr>
        <p:blipFill>
          <a:blip r:embed="rId3"/>
          <a:stretch>
            <a:fillRect/>
          </a:stretch>
        </p:blipFill>
        <p:spPr>
          <a:xfrm>
            <a:off x="2435354" y="5900193"/>
            <a:ext cx="818861" cy="284193"/>
          </a:xfrm>
          <a:prstGeom prst="rect">
            <a:avLst/>
          </a:prstGeom>
        </p:spPr>
      </p:pic>
      <p:pic>
        <p:nvPicPr>
          <p:cNvPr id="9" name="Picture 8"/>
          <p:cNvPicPr>
            <a:picLocks noChangeAspect="1"/>
          </p:cNvPicPr>
          <p:nvPr/>
        </p:nvPicPr>
        <p:blipFill>
          <a:blip r:embed="rId4"/>
          <a:stretch>
            <a:fillRect/>
          </a:stretch>
        </p:blipFill>
        <p:spPr>
          <a:xfrm>
            <a:off x="3568814" y="2119134"/>
            <a:ext cx="1526065" cy="2107898"/>
          </a:xfrm>
          <a:prstGeom prst="rect">
            <a:avLst/>
          </a:prstGeom>
          <a:ln>
            <a:solidFill>
              <a:schemeClr val="bg1">
                <a:lumMod val="50000"/>
              </a:schemeClr>
            </a:solidFill>
          </a:ln>
        </p:spPr>
      </p:pic>
      <p:pic>
        <p:nvPicPr>
          <p:cNvPr id="12" name="Picture 11"/>
          <p:cNvPicPr>
            <a:picLocks noChangeAspect="1"/>
          </p:cNvPicPr>
          <p:nvPr/>
        </p:nvPicPr>
        <p:blipFill>
          <a:blip r:embed="rId5"/>
          <a:stretch>
            <a:fillRect/>
          </a:stretch>
        </p:blipFill>
        <p:spPr>
          <a:xfrm>
            <a:off x="3999153" y="2796839"/>
            <a:ext cx="1634548" cy="2334545"/>
          </a:xfrm>
          <a:prstGeom prst="rect">
            <a:avLst/>
          </a:prstGeom>
          <a:ln>
            <a:solidFill>
              <a:schemeClr val="bg1">
                <a:lumMod val="50000"/>
              </a:schemeClr>
            </a:solidFill>
          </a:ln>
        </p:spPr>
      </p:pic>
      <p:pic>
        <p:nvPicPr>
          <p:cNvPr id="13" name="Picture 12"/>
          <p:cNvPicPr>
            <a:picLocks noChangeAspect="1"/>
          </p:cNvPicPr>
          <p:nvPr/>
        </p:nvPicPr>
        <p:blipFill>
          <a:blip r:embed="rId6"/>
          <a:stretch>
            <a:fillRect/>
          </a:stretch>
        </p:blipFill>
        <p:spPr>
          <a:xfrm>
            <a:off x="4528230" y="3519083"/>
            <a:ext cx="1911205" cy="2717768"/>
          </a:xfrm>
          <a:prstGeom prst="rect">
            <a:avLst/>
          </a:prstGeom>
          <a:ln>
            <a:solidFill>
              <a:schemeClr val="bg1">
                <a:lumMod val="50000"/>
              </a:schemeClr>
            </a:solidFill>
          </a:ln>
        </p:spPr>
      </p:pic>
      <p:pic>
        <p:nvPicPr>
          <p:cNvPr id="14" name="Picture 13"/>
          <p:cNvPicPr>
            <a:picLocks noChangeAspect="1"/>
          </p:cNvPicPr>
          <p:nvPr/>
        </p:nvPicPr>
        <p:blipFill rotWithShape="1">
          <a:blip r:embed="rId7"/>
          <a:srcRect b="-482"/>
          <a:stretch/>
        </p:blipFill>
        <p:spPr>
          <a:xfrm>
            <a:off x="3536188" y="5100430"/>
            <a:ext cx="1008567" cy="1298957"/>
          </a:xfrm>
          <a:prstGeom prst="rect">
            <a:avLst/>
          </a:prstGeom>
        </p:spPr>
      </p:pic>
      <p:pic>
        <p:nvPicPr>
          <p:cNvPr id="15" name="Picture 14"/>
          <p:cNvPicPr>
            <a:picLocks noChangeAspect="1"/>
          </p:cNvPicPr>
          <p:nvPr/>
        </p:nvPicPr>
        <p:blipFill>
          <a:blip r:embed="rId8"/>
          <a:stretch>
            <a:fillRect/>
          </a:stretch>
        </p:blipFill>
        <p:spPr>
          <a:xfrm>
            <a:off x="6683680" y="2250916"/>
            <a:ext cx="2059008" cy="2882611"/>
          </a:xfrm>
          <a:prstGeom prst="rect">
            <a:avLst/>
          </a:prstGeom>
          <a:ln>
            <a:solidFill>
              <a:schemeClr val="bg1">
                <a:lumMod val="50000"/>
              </a:schemeClr>
            </a:solidFill>
          </a:ln>
        </p:spPr>
      </p:pic>
      <p:pic>
        <p:nvPicPr>
          <p:cNvPr id="17" name="Picture 16"/>
          <p:cNvPicPr>
            <a:picLocks noChangeAspect="1"/>
          </p:cNvPicPr>
          <p:nvPr/>
        </p:nvPicPr>
        <p:blipFill>
          <a:blip r:embed="rId9"/>
          <a:stretch>
            <a:fillRect/>
          </a:stretch>
        </p:blipFill>
        <p:spPr>
          <a:xfrm>
            <a:off x="6697571" y="5126242"/>
            <a:ext cx="1244732" cy="1305287"/>
          </a:xfrm>
          <a:prstGeom prst="rect">
            <a:avLst/>
          </a:prstGeom>
        </p:spPr>
      </p:pic>
      <p:pic>
        <p:nvPicPr>
          <p:cNvPr id="11" name="Picture 10"/>
          <p:cNvPicPr>
            <a:picLocks noChangeAspect="1"/>
          </p:cNvPicPr>
          <p:nvPr/>
        </p:nvPicPr>
        <p:blipFill>
          <a:blip r:embed="rId10"/>
          <a:stretch>
            <a:fillRect/>
          </a:stretch>
        </p:blipFill>
        <p:spPr>
          <a:xfrm>
            <a:off x="3519803" y="4181658"/>
            <a:ext cx="582037" cy="640775"/>
          </a:xfrm>
          <a:prstGeom prst="rect">
            <a:avLst/>
          </a:prstGeom>
        </p:spPr>
      </p:pic>
      <p:pic>
        <p:nvPicPr>
          <p:cNvPr id="16" name="Picture 15"/>
          <p:cNvPicPr>
            <a:picLocks noChangeAspect="1"/>
          </p:cNvPicPr>
          <p:nvPr/>
        </p:nvPicPr>
        <p:blipFill>
          <a:blip r:embed="rId11"/>
          <a:stretch>
            <a:fillRect/>
          </a:stretch>
        </p:blipFill>
        <p:spPr>
          <a:xfrm>
            <a:off x="7541697" y="5299154"/>
            <a:ext cx="1227766" cy="675271"/>
          </a:xfrm>
          <a:prstGeom prst="rect">
            <a:avLst/>
          </a:prstGeom>
        </p:spPr>
      </p:pic>
      <p:sp>
        <p:nvSpPr>
          <p:cNvPr id="2" name="TextBox 1"/>
          <p:cNvSpPr txBox="1"/>
          <p:nvPr/>
        </p:nvSpPr>
        <p:spPr>
          <a:xfrm>
            <a:off x="3496414" y="1892487"/>
            <a:ext cx="1182254" cy="246221"/>
          </a:xfrm>
          <a:prstGeom prst="rect">
            <a:avLst/>
          </a:prstGeom>
          <a:noFill/>
        </p:spPr>
        <p:txBody>
          <a:bodyPr wrap="square" rtlCol="0">
            <a:spAutoFit/>
          </a:bodyPr>
          <a:lstStyle/>
          <a:p>
            <a:r>
              <a:rPr lang="en-US" sz="1000" b="1" dirty="0" smtClean="0"/>
              <a:t>Percent tree cover</a:t>
            </a:r>
            <a:endParaRPr lang="en-US" sz="1000" b="1" dirty="0"/>
          </a:p>
        </p:txBody>
      </p:sp>
      <p:sp>
        <p:nvSpPr>
          <p:cNvPr id="18" name="TextBox 17"/>
          <p:cNvSpPr txBox="1"/>
          <p:nvPr/>
        </p:nvSpPr>
        <p:spPr>
          <a:xfrm>
            <a:off x="419292" y="2181173"/>
            <a:ext cx="1160126" cy="276999"/>
          </a:xfrm>
          <a:prstGeom prst="rect">
            <a:avLst/>
          </a:prstGeom>
          <a:noFill/>
        </p:spPr>
        <p:txBody>
          <a:bodyPr wrap="square" rtlCol="0">
            <a:spAutoFit/>
          </a:bodyPr>
          <a:lstStyle/>
          <a:p>
            <a:r>
              <a:rPr lang="en-US" sz="1200" b="1" dirty="0" smtClean="0"/>
              <a:t>Study Area</a:t>
            </a:r>
            <a:endParaRPr lang="en-US" sz="1200" b="1" dirty="0"/>
          </a:p>
        </p:txBody>
      </p:sp>
      <p:sp>
        <p:nvSpPr>
          <p:cNvPr id="19" name="TextBox 18"/>
          <p:cNvSpPr txBox="1"/>
          <p:nvPr/>
        </p:nvSpPr>
        <p:spPr>
          <a:xfrm>
            <a:off x="5031177" y="2293094"/>
            <a:ext cx="1182254" cy="553998"/>
          </a:xfrm>
          <a:prstGeom prst="rect">
            <a:avLst/>
          </a:prstGeom>
          <a:noFill/>
        </p:spPr>
        <p:txBody>
          <a:bodyPr wrap="square" rtlCol="0">
            <a:spAutoFit/>
          </a:bodyPr>
          <a:lstStyle/>
          <a:p>
            <a:r>
              <a:rPr lang="en-US" sz="1000" b="1" dirty="0" smtClean="0"/>
              <a:t>+ % population with income &lt; 2xpoverty level</a:t>
            </a:r>
            <a:endParaRPr lang="en-US" sz="1000" b="1" dirty="0"/>
          </a:p>
        </p:txBody>
      </p:sp>
      <p:sp>
        <p:nvSpPr>
          <p:cNvPr id="20" name="TextBox 19"/>
          <p:cNvSpPr txBox="1"/>
          <p:nvPr/>
        </p:nvSpPr>
        <p:spPr>
          <a:xfrm>
            <a:off x="5574229" y="3287472"/>
            <a:ext cx="1182254" cy="246221"/>
          </a:xfrm>
          <a:prstGeom prst="rect">
            <a:avLst/>
          </a:prstGeom>
          <a:noFill/>
        </p:spPr>
        <p:txBody>
          <a:bodyPr wrap="square" rtlCol="0">
            <a:spAutoFit/>
          </a:bodyPr>
          <a:lstStyle/>
          <a:p>
            <a:r>
              <a:rPr lang="en-US" sz="1000" b="1" dirty="0" smtClean="0"/>
              <a:t>+ % minority</a:t>
            </a:r>
            <a:endParaRPr lang="en-US" sz="1000" b="1" dirty="0"/>
          </a:p>
        </p:txBody>
      </p:sp>
      <p:sp>
        <p:nvSpPr>
          <p:cNvPr id="21" name="TextBox 20"/>
          <p:cNvSpPr txBox="1"/>
          <p:nvPr/>
        </p:nvSpPr>
        <p:spPr>
          <a:xfrm>
            <a:off x="6589062" y="1892487"/>
            <a:ext cx="2013878" cy="400110"/>
          </a:xfrm>
          <a:prstGeom prst="rect">
            <a:avLst/>
          </a:prstGeom>
          <a:noFill/>
        </p:spPr>
        <p:txBody>
          <a:bodyPr wrap="square" rtlCol="0">
            <a:spAutoFit/>
          </a:bodyPr>
          <a:lstStyle/>
          <a:p>
            <a:r>
              <a:rPr lang="en-US" sz="1000" b="1" dirty="0" smtClean="0"/>
              <a:t>Estimated walking distance to a park entrance + population &lt;13</a:t>
            </a:r>
            <a:endParaRPr lang="en-US" sz="1000" b="1" dirty="0"/>
          </a:p>
        </p:txBody>
      </p:sp>
    </p:spTree>
    <p:extLst>
      <p:ext uri="{BB962C8B-B14F-4D97-AF65-F5344CB8AC3E}">
        <p14:creationId xmlns:p14="http://schemas.microsoft.com/office/powerpoint/2010/main" val="4147723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Assessment</a:t>
            </a:r>
          </a:p>
        </p:txBody>
      </p:sp>
      <p:sp>
        <p:nvSpPr>
          <p:cNvPr id="3" name="TextBox 2"/>
          <p:cNvSpPr txBox="1"/>
          <p:nvPr/>
        </p:nvSpPr>
        <p:spPr>
          <a:xfrm>
            <a:off x="582193" y="954675"/>
            <a:ext cx="7998389" cy="2092881"/>
          </a:xfrm>
          <a:prstGeom prst="rect">
            <a:avLst/>
          </a:prstGeom>
          <a:noFill/>
        </p:spPr>
        <p:txBody>
          <a:bodyPr wrap="square" rtlCol="0">
            <a:spAutoFit/>
          </a:bodyPr>
          <a:lstStyle/>
          <a:p>
            <a:r>
              <a:rPr lang="en-US" sz="2000" dirty="0" smtClean="0">
                <a:solidFill>
                  <a:srgbClr val="006600"/>
                </a:solidFill>
              </a:rPr>
              <a:t>Five health determinants were assessed with a focus on vulnerable populations: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physical </a:t>
            </a:r>
            <a:r>
              <a:rPr lang="en-US" b="1" i="1" dirty="0" smtClean="0">
                <a:solidFill>
                  <a:srgbClr val="006600"/>
                </a:solidFill>
              </a:rPr>
              <a:t>activity</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accessing healthful </a:t>
            </a:r>
            <a:r>
              <a:rPr lang="en-US" b="1" i="1" dirty="0" smtClean="0">
                <a:solidFill>
                  <a:srgbClr val="006600"/>
                </a:solidFill>
              </a:rPr>
              <a:t>foods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social </a:t>
            </a:r>
            <a:r>
              <a:rPr lang="en-US" b="1" i="1" dirty="0" smtClean="0">
                <a:solidFill>
                  <a:srgbClr val="006600"/>
                </a:solidFill>
              </a:rPr>
              <a:t>engagement/cohesion</a:t>
            </a:r>
          </a:p>
          <a:p>
            <a:pPr marL="285750" indent="-285750">
              <a:buFont typeface="Arial" panose="020B0604020202020204" pitchFamily="34" charset="0"/>
              <a:buChar char="•"/>
            </a:pPr>
            <a:r>
              <a:rPr lang="en-US" dirty="0" smtClean="0">
                <a:solidFill>
                  <a:srgbClr val="006600"/>
                </a:solidFill>
              </a:rPr>
              <a:t>Bicycle </a:t>
            </a:r>
            <a:r>
              <a:rPr lang="en-US" dirty="0">
                <a:solidFill>
                  <a:srgbClr val="006600"/>
                </a:solidFill>
              </a:rPr>
              <a:t>and pedestrian traffic </a:t>
            </a:r>
            <a:r>
              <a:rPr lang="en-US" dirty="0" smtClean="0">
                <a:solidFill>
                  <a:srgbClr val="006600"/>
                </a:solidFill>
              </a:rPr>
              <a:t>safety</a:t>
            </a:r>
          </a:p>
          <a:p>
            <a:pPr marL="285750" indent="-285750">
              <a:buFont typeface="Arial" panose="020B0604020202020204" pitchFamily="34" charset="0"/>
              <a:buChar char="•"/>
            </a:pPr>
            <a:r>
              <a:rPr lang="en-US" b="1" i="1" dirty="0" smtClean="0">
                <a:solidFill>
                  <a:srgbClr val="006600"/>
                </a:solidFill>
              </a:rPr>
              <a:t>Exposure </a:t>
            </a:r>
            <a:r>
              <a:rPr lang="en-US" b="1" i="1" dirty="0">
                <a:solidFill>
                  <a:srgbClr val="006600"/>
                </a:solidFill>
              </a:rPr>
              <a:t>to outdoor air </a:t>
            </a:r>
            <a:r>
              <a:rPr lang="en-US" b="1" i="1" dirty="0" smtClean="0">
                <a:solidFill>
                  <a:srgbClr val="006600"/>
                </a:solidFill>
              </a:rPr>
              <a:t>pollutants</a:t>
            </a:r>
            <a:endParaRPr lang="en-US" b="1" i="1" dirty="0">
              <a:solidFill>
                <a:srgbClr val="006600"/>
              </a:solidFill>
            </a:endParaRPr>
          </a:p>
        </p:txBody>
      </p:sp>
    </p:spTree>
    <p:extLst>
      <p:ext uri="{BB962C8B-B14F-4D97-AF65-F5344CB8AC3E}">
        <p14:creationId xmlns:p14="http://schemas.microsoft.com/office/powerpoint/2010/main" val="2834143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Assessment</a:t>
            </a:r>
          </a:p>
        </p:txBody>
      </p:sp>
      <p:sp>
        <p:nvSpPr>
          <p:cNvPr id="3" name="TextBox 2"/>
          <p:cNvSpPr txBox="1"/>
          <p:nvPr/>
        </p:nvSpPr>
        <p:spPr>
          <a:xfrm>
            <a:off x="582193" y="954675"/>
            <a:ext cx="7998389" cy="2092881"/>
          </a:xfrm>
          <a:prstGeom prst="rect">
            <a:avLst/>
          </a:prstGeom>
          <a:noFill/>
        </p:spPr>
        <p:txBody>
          <a:bodyPr wrap="square" rtlCol="0">
            <a:spAutoFit/>
          </a:bodyPr>
          <a:lstStyle/>
          <a:p>
            <a:r>
              <a:rPr lang="en-US" sz="2000" dirty="0" smtClean="0">
                <a:solidFill>
                  <a:srgbClr val="006600"/>
                </a:solidFill>
              </a:rPr>
              <a:t>Five health determinants were assessed with a focus on vulnerable populations: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physical </a:t>
            </a:r>
            <a:r>
              <a:rPr lang="en-US" b="1" i="1" dirty="0" smtClean="0">
                <a:solidFill>
                  <a:srgbClr val="006600"/>
                </a:solidFill>
              </a:rPr>
              <a:t>activity</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accessing healthful </a:t>
            </a:r>
            <a:r>
              <a:rPr lang="en-US" b="1" i="1" dirty="0" smtClean="0">
                <a:solidFill>
                  <a:srgbClr val="006600"/>
                </a:solidFill>
              </a:rPr>
              <a:t>foods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social </a:t>
            </a:r>
            <a:r>
              <a:rPr lang="en-US" b="1" i="1" dirty="0" smtClean="0">
                <a:solidFill>
                  <a:srgbClr val="006600"/>
                </a:solidFill>
              </a:rPr>
              <a:t>engagement/cohesion</a:t>
            </a:r>
          </a:p>
          <a:p>
            <a:pPr marL="285750" indent="-285750">
              <a:buFont typeface="Arial" panose="020B0604020202020204" pitchFamily="34" charset="0"/>
              <a:buChar char="•"/>
            </a:pPr>
            <a:r>
              <a:rPr lang="en-US" dirty="0" smtClean="0">
                <a:solidFill>
                  <a:srgbClr val="006600"/>
                </a:solidFill>
              </a:rPr>
              <a:t>Bicycle </a:t>
            </a:r>
            <a:r>
              <a:rPr lang="en-US" dirty="0">
                <a:solidFill>
                  <a:srgbClr val="006600"/>
                </a:solidFill>
              </a:rPr>
              <a:t>and pedestrian traffic </a:t>
            </a:r>
            <a:r>
              <a:rPr lang="en-US" dirty="0" smtClean="0">
                <a:solidFill>
                  <a:srgbClr val="006600"/>
                </a:solidFill>
              </a:rPr>
              <a:t>safety</a:t>
            </a:r>
          </a:p>
          <a:p>
            <a:pPr marL="285750" indent="-285750">
              <a:buFont typeface="Arial" panose="020B0604020202020204" pitchFamily="34" charset="0"/>
              <a:buChar char="•"/>
            </a:pPr>
            <a:r>
              <a:rPr lang="en-US" b="1" i="1" dirty="0" smtClean="0">
                <a:solidFill>
                  <a:srgbClr val="006600"/>
                </a:solidFill>
              </a:rPr>
              <a:t>Exposure </a:t>
            </a:r>
            <a:r>
              <a:rPr lang="en-US" b="1" i="1" dirty="0">
                <a:solidFill>
                  <a:srgbClr val="006600"/>
                </a:solidFill>
              </a:rPr>
              <a:t>to outdoor air </a:t>
            </a:r>
            <a:r>
              <a:rPr lang="en-US" b="1" i="1" dirty="0" smtClean="0">
                <a:solidFill>
                  <a:srgbClr val="006600"/>
                </a:solidFill>
              </a:rPr>
              <a:t>pollutants</a:t>
            </a:r>
            <a:endParaRPr lang="en-US" b="1" i="1" dirty="0">
              <a:solidFill>
                <a:srgbClr val="006600"/>
              </a:solidFill>
            </a:endParaRPr>
          </a:p>
        </p:txBody>
      </p:sp>
      <p:sp>
        <p:nvSpPr>
          <p:cNvPr id="6" name="Left Arrow 5"/>
          <p:cNvSpPr/>
          <p:nvPr/>
        </p:nvSpPr>
        <p:spPr>
          <a:xfrm>
            <a:off x="4359714" y="1653309"/>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60443" y="3378839"/>
            <a:ext cx="2262075" cy="3130550"/>
          </a:xfrm>
          <a:prstGeom prst="rect">
            <a:avLst/>
          </a:prstGeom>
          <a:ln>
            <a:solidFill>
              <a:schemeClr val="bg1">
                <a:lumMod val="50000"/>
              </a:schemeClr>
            </a:solidFill>
          </a:ln>
        </p:spPr>
      </p:pic>
      <p:pic>
        <p:nvPicPr>
          <p:cNvPr id="8" name="Picture 7"/>
          <p:cNvPicPr>
            <a:picLocks noChangeAspect="1"/>
          </p:cNvPicPr>
          <p:nvPr/>
        </p:nvPicPr>
        <p:blipFill>
          <a:blip r:embed="rId3"/>
          <a:stretch>
            <a:fillRect/>
          </a:stretch>
        </p:blipFill>
        <p:spPr>
          <a:xfrm>
            <a:off x="3113345" y="5556889"/>
            <a:ext cx="1600200" cy="952500"/>
          </a:xfrm>
          <a:prstGeom prst="rect">
            <a:avLst/>
          </a:prstGeom>
        </p:spPr>
      </p:pic>
      <p:pic>
        <p:nvPicPr>
          <p:cNvPr id="9" name="Picture 8"/>
          <p:cNvPicPr>
            <a:picLocks noChangeAspect="1"/>
          </p:cNvPicPr>
          <p:nvPr/>
        </p:nvPicPr>
        <p:blipFill>
          <a:blip r:embed="rId4"/>
          <a:stretch>
            <a:fillRect/>
          </a:stretch>
        </p:blipFill>
        <p:spPr>
          <a:xfrm>
            <a:off x="2798097" y="3413253"/>
            <a:ext cx="1538859" cy="1008476"/>
          </a:xfrm>
          <a:prstGeom prst="rect">
            <a:avLst/>
          </a:prstGeom>
        </p:spPr>
      </p:pic>
      <p:pic>
        <p:nvPicPr>
          <p:cNvPr id="10" name="Picture 9"/>
          <p:cNvPicPr>
            <a:picLocks noChangeAspect="1"/>
          </p:cNvPicPr>
          <p:nvPr/>
        </p:nvPicPr>
        <p:blipFill>
          <a:blip r:embed="rId5"/>
          <a:stretch>
            <a:fillRect/>
          </a:stretch>
        </p:blipFill>
        <p:spPr>
          <a:xfrm>
            <a:off x="4823783" y="3340034"/>
            <a:ext cx="2256415" cy="3169355"/>
          </a:xfrm>
          <a:prstGeom prst="rect">
            <a:avLst/>
          </a:prstGeom>
        </p:spPr>
      </p:pic>
      <p:pic>
        <p:nvPicPr>
          <p:cNvPr id="11" name="Picture 10"/>
          <p:cNvPicPr>
            <a:picLocks noChangeAspect="1"/>
          </p:cNvPicPr>
          <p:nvPr/>
        </p:nvPicPr>
        <p:blipFill>
          <a:blip r:embed="rId6"/>
          <a:stretch>
            <a:fillRect/>
          </a:stretch>
        </p:blipFill>
        <p:spPr>
          <a:xfrm>
            <a:off x="6793841" y="3382232"/>
            <a:ext cx="1704975" cy="1257300"/>
          </a:xfrm>
          <a:prstGeom prst="rect">
            <a:avLst/>
          </a:prstGeom>
        </p:spPr>
      </p:pic>
      <p:sp>
        <p:nvSpPr>
          <p:cNvPr id="12" name="TextBox 11"/>
          <p:cNvSpPr txBox="1"/>
          <p:nvPr/>
        </p:nvSpPr>
        <p:spPr>
          <a:xfrm>
            <a:off x="720037" y="3013143"/>
            <a:ext cx="1970058" cy="400110"/>
          </a:xfrm>
          <a:prstGeom prst="rect">
            <a:avLst/>
          </a:prstGeom>
          <a:noFill/>
        </p:spPr>
        <p:txBody>
          <a:bodyPr wrap="square" rtlCol="0">
            <a:spAutoFit/>
          </a:bodyPr>
          <a:lstStyle/>
          <a:p>
            <a:r>
              <a:rPr lang="en-US" sz="1000" b="1" dirty="0" smtClean="0"/>
              <a:t>% residential population not within 500m of a park entrance</a:t>
            </a:r>
            <a:endParaRPr lang="en-US" sz="1000" b="1" dirty="0"/>
          </a:p>
        </p:txBody>
      </p:sp>
      <p:sp>
        <p:nvSpPr>
          <p:cNvPr id="13" name="TextBox 12"/>
          <p:cNvSpPr txBox="1"/>
          <p:nvPr/>
        </p:nvSpPr>
        <p:spPr>
          <a:xfrm>
            <a:off x="4727749" y="2982122"/>
            <a:ext cx="1970058" cy="400110"/>
          </a:xfrm>
          <a:prstGeom prst="rect">
            <a:avLst/>
          </a:prstGeom>
          <a:noFill/>
        </p:spPr>
        <p:txBody>
          <a:bodyPr wrap="square" rtlCol="0">
            <a:spAutoFit/>
          </a:bodyPr>
          <a:lstStyle/>
          <a:p>
            <a:r>
              <a:rPr lang="en-US" sz="1000" b="1" dirty="0" smtClean="0"/>
              <a:t>Average reduction in daytime ambient temperature</a:t>
            </a:r>
            <a:endParaRPr lang="en-US" sz="1000" b="1" dirty="0"/>
          </a:p>
        </p:txBody>
      </p:sp>
    </p:spTree>
    <p:extLst>
      <p:ext uri="{BB962C8B-B14F-4D97-AF65-F5344CB8AC3E}">
        <p14:creationId xmlns:p14="http://schemas.microsoft.com/office/powerpoint/2010/main" val="166635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Assessment</a:t>
            </a:r>
          </a:p>
        </p:txBody>
      </p:sp>
      <p:sp>
        <p:nvSpPr>
          <p:cNvPr id="3" name="TextBox 2"/>
          <p:cNvSpPr txBox="1"/>
          <p:nvPr/>
        </p:nvSpPr>
        <p:spPr>
          <a:xfrm>
            <a:off x="582193" y="954675"/>
            <a:ext cx="7998389" cy="2092881"/>
          </a:xfrm>
          <a:prstGeom prst="rect">
            <a:avLst/>
          </a:prstGeom>
          <a:noFill/>
        </p:spPr>
        <p:txBody>
          <a:bodyPr wrap="square" rtlCol="0">
            <a:spAutoFit/>
          </a:bodyPr>
          <a:lstStyle/>
          <a:p>
            <a:r>
              <a:rPr lang="en-US" sz="2000" dirty="0" smtClean="0">
                <a:solidFill>
                  <a:srgbClr val="006600"/>
                </a:solidFill>
              </a:rPr>
              <a:t>Five health determinants were assessed with a focus on vulnerable populations: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physical </a:t>
            </a:r>
            <a:r>
              <a:rPr lang="en-US" b="1" i="1" dirty="0" smtClean="0">
                <a:solidFill>
                  <a:srgbClr val="006600"/>
                </a:solidFill>
              </a:rPr>
              <a:t>activity</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accessing healthful </a:t>
            </a:r>
            <a:r>
              <a:rPr lang="en-US" b="1" i="1" dirty="0" smtClean="0">
                <a:solidFill>
                  <a:srgbClr val="006600"/>
                </a:solidFill>
              </a:rPr>
              <a:t>foods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social </a:t>
            </a:r>
            <a:r>
              <a:rPr lang="en-US" b="1" i="1" dirty="0" smtClean="0">
                <a:solidFill>
                  <a:srgbClr val="006600"/>
                </a:solidFill>
              </a:rPr>
              <a:t>engagement/cohesion</a:t>
            </a:r>
          </a:p>
          <a:p>
            <a:pPr marL="285750" indent="-285750">
              <a:buFont typeface="Arial" panose="020B0604020202020204" pitchFamily="34" charset="0"/>
              <a:buChar char="•"/>
            </a:pPr>
            <a:r>
              <a:rPr lang="en-US" dirty="0" smtClean="0">
                <a:solidFill>
                  <a:srgbClr val="006600"/>
                </a:solidFill>
              </a:rPr>
              <a:t>Bicycle </a:t>
            </a:r>
            <a:r>
              <a:rPr lang="en-US" dirty="0">
                <a:solidFill>
                  <a:srgbClr val="006600"/>
                </a:solidFill>
              </a:rPr>
              <a:t>and pedestrian traffic </a:t>
            </a:r>
            <a:r>
              <a:rPr lang="en-US" dirty="0" smtClean="0">
                <a:solidFill>
                  <a:srgbClr val="006600"/>
                </a:solidFill>
              </a:rPr>
              <a:t>safety</a:t>
            </a:r>
          </a:p>
          <a:p>
            <a:pPr marL="285750" indent="-285750">
              <a:buFont typeface="Arial" panose="020B0604020202020204" pitchFamily="34" charset="0"/>
              <a:buChar char="•"/>
            </a:pPr>
            <a:r>
              <a:rPr lang="en-US" b="1" i="1" dirty="0" smtClean="0">
                <a:solidFill>
                  <a:srgbClr val="006600"/>
                </a:solidFill>
              </a:rPr>
              <a:t>Exposure </a:t>
            </a:r>
            <a:r>
              <a:rPr lang="en-US" b="1" i="1" dirty="0">
                <a:solidFill>
                  <a:srgbClr val="006600"/>
                </a:solidFill>
              </a:rPr>
              <a:t>to outdoor air </a:t>
            </a:r>
            <a:r>
              <a:rPr lang="en-US" b="1" i="1" dirty="0" smtClean="0">
                <a:solidFill>
                  <a:srgbClr val="006600"/>
                </a:solidFill>
              </a:rPr>
              <a:t>pollutants</a:t>
            </a:r>
            <a:endParaRPr lang="en-US" b="1" i="1" dirty="0">
              <a:solidFill>
                <a:srgbClr val="006600"/>
              </a:solidFill>
            </a:endParaRPr>
          </a:p>
        </p:txBody>
      </p:sp>
      <p:sp>
        <p:nvSpPr>
          <p:cNvPr id="6" name="Left Arrow 5"/>
          <p:cNvSpPr/>
          <p:nvPr/>
        </p:nvSpPr>
        <p:spPr>
          <a:xfrm>
            <a:off x="5144806" y="1913369"/>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56084" y="3158836"/>
            <a:ext cx="2327262" cy="3341709"/>
          </a:xfrm>
          <a:prstGeom prst="rect">
            <a:avLst/>
          </a:prstGeom>
        </p:spPr>
      </p:pic>
      <p:pic>
        <p:nvPicPr>
          <p:cNvPr id="5" name="Picture 4"/>
          <p:cNvPicPr>
            <a:picLocks noChangeAspect="1"/>
          </p:cNvPicPr>
          <p:nvPr/>
        </p:nvPicPr>
        <p:blipFill>
          <a:blip r:embed="rId3"/>
          <a:stretch>
            <a:fillRect/>
          </a:stretch>
        </p:blipFill>
        <p:spPr>
          <a:xfrm>
            <a:off x="2780146" y="3371150"/>
            <a:ext cx="1400175" cy="1162050"/>
          </a:xfrm>
          <a:prstGeom prst="rect">
            <a:avLst/>
          </a:prstGeom>
        </p:spPr>
      </p:pic>
      <p:sp>
        <p:nvSpPr>
          <p:cNvPr id="13" name="Left Arrow 12"/>
          <p:cNvSpPr/>
          <p:nvPr/>
        </p:nvSpPr>
        <p:spPr>
          <a:xfrm>
            <a:off x="5449530" y="2204315"/>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762933" y="3158835"/>
            <a:ext cx="2310987" cy="3341709"/>
          </a:xfrm>
          <a:prstGeom prst="rect">
            <a:avLst/>
          </a:prstGeom>
        </p:spPr>
      </p:pic>
      <p:pic>
        <p:nvPicPr>
          <p:cNvPr id="8" name="Picture 7"/>
          <p:cNvPicPr>
            <a:picLocks noChangeAspect="1"/>
          </p:cNvPicPr>
          <p:nvPr/>
        </p:nvPicPr>
        <p:blipFill>
          <a:blip r:embed="rId5"/>
          <a:stretch>
            <a:fillRect/>
          </a:stretch>
        </p:blipFill>
        <p:spPr>
          <a:xfrm>
            <a:off x="6847032" y="3328287"/>
            <a:ext cx="1733550" cy="1247775"/>
          </a:xfrm>
          <a:prstGeom prst="rect">
            <a:avLst/>
          </a:prstGeom>
        </p:spPr>
      </p:pic>
    </p:spTree>
    <p:extLst>
      <p:ext uri="{BB962C8B-B14F-4D97-AF65-F5344CB8AC3E}">
        <p14:creationId xmlns:p14="http://schemas.microsoft.com/office/powerpoint/2010/main" val="398980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Assessment</a:t>
            </a:r>
          </a:p>
        </p:txBody>
      </p:sp>
      <p:sp>
        <p:nvSpPr>
          <p:cNvPr id="3" name="TextBox 2"/>
          <p:cNvSpPr txBox="1"/>
          <p:nvPr/>
        </p:nvSpPr>
        <p:spPr>
          <a:xfrm>
            <a:off x="582193" y="954675"/>
            <a:ext cx="7998389" cy="2092881"/>
          </a:xfrm>
          <a:prstGeom prst="rect">
            <a:avLst/>
          </a:prstGeom>
          <a:noFill/>
        </p:spPr>
        <p:txBody>
          <a:bodyPr wrap="square" rtlCol="0">
            <a:spAutoFit/>
          </a:bodyPr>
          <a:lstStyle/>
          <a:p>
            <a:r>
              <a:rPr lang="en-US" sz="2000" dirty="0" smtClean="0">
                <a:solidFill>
                  <a:srgbClr val="006600"/>
                </a:solidFill>
              </a:rPr>
              <a:t>Five health determinants were assessed with a focus on vulnerable populations: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physical </a:t>
            </a:r>
            <a:r>
              <a:rPr lang="en-US" b="1" i="1" dirty="0" smtClean="0">
                <a:solidFill>
                  <a:srgbClr val="006600"/>
                </a:solidFill>
              </a:rPr>
              <a:t>activity</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accessing healthful </a:t>
            </a:r>
            <a:r>
              <a:rPr lang="en-US" b="1" i="1" dirty="0" smtClean="0">
                <a:solidFill>
                  <a:srgbClr val="006600"/>
                </a:solidFill>
              </a:rPr>
              <a:t>foods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social </a:t>
            </a:r>
            <a:r>
              <a:rPr lang="en-US" b="1" i="1" dirty="0" smtClean="0">
                <a:solidFill>
                  <a:srgbClr val="006600"/>
                </a:solidFill>
              </a:rPr>
              <a:t>engagement/cohesion</a:t>
            </a:r>
          </a:p>
          <a:p>
            <a:pPr marL="285750" indent="-285750">
              <a:buFont typeface="Arial" panose="020B0604020202020204" pitchFamily="34" charset="0"/>
              <a:buChar char="•"/>
            </a:pPr>
            <a:r>
              <a:rPr lang="en-US" dirty="0" smtClean="0">
                <a:solidFill>
                  <a:srgbClr val="006600"/>
                </a:solidFill>
              </a:rPr>
              <a:t>Bicycle </a:t>
            </a:r>
            <a:r>
              <a:rPr lang="en-US" dirty="0">
                <a:solidFill>
                  <a:srgbClr val="006600"/>
                </a:solidFill>
              </a:rPr>
              <a:t>and pedestrian traffic </a:t>
            </a:r>
            <a:r>
              <a:rPr lang="en-US" dirty="0" smtClean="0">
                <a:solidFill>
                  <a:srgbClr val="006600"/>
                </a:solidFill>
              </a:rPr>
              <a:t>safety</a:t>
            </a:r>
          </a:p>
          <a:p>
            <a:pPr marL="285750" indent="-285750">
              <a:buFont typeface="Arial" panose="020B0604020202020204" pitchFamily="34" charset="0"/>
              <a:buChar char="•"/>
            </a:pPr>
            <a:r>
              <a:rPr lang="en-US" b="1" i="1" dirty="0" smtClean="0">
                <a:solidFill>
                  <a:srgbClr val="006600"/>
                </a:solidFill>
              </a:rPr>
              <a:t>Exposure </a:t>
            </a:r>
            <a:r>
              <a:rPr lang="en-US" b="1" i="1" dirty="0">
                <a:solidFill>
                  <a:srgbClr val="006600"/>
                </a:solidFill>
              </a:rPr>
              <a:t>to outdoor air </a:t>
            </a:r>
            <a:r>
              <a:rPr lang="en-US" b="1" i="1" dirty="0" smtClean="0">
                <a:solidFill>
                  <a:srgbClr val="006600"/>
                </a:solidFill>
              </a:rPr>
              <a:t>pollutants</a:t>
            </a:r>
            <a:endParaRPr lang="en-US" b="1" i="1" dirty="0">
              <a:solidFill>
                <a:srgbClr val="006600"/>
              </a:solidFill>
            </a:endParaRPr>
          </a:p>
        </p:txBody>
      </p:sp>
      <p:sp>
        <p:nvSpPr>
          <p:cNvPr id="6" name="Left Arrow 5"/>
          <p:cNvSpPr/>
          <p:nvPr/>
        </p:nvSpPr>
        <p:spPr>
          <a:xfrm>
            <a:off x="4276662" y="2745403"/>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96763" y="3386763"/>
            <a:ext cx="2262655" cy="3167717"/>
          </a:xfrm>
          <a:prstGeom prst="rect">
            <a:avLst/>
          </a:prstGeom>
        </p:spPr>
      </p:pic>
      <p:pic>
        <p:nvPicPr>
          <p:cNvPr id="5" name="Picture 4"/>
          <p:cNvPicPr>
            <a:picLocks noChangeAspect="1"/>
          </p:cNvPicPr>
          <p:nvPr/>
        </p:nvPicPr>
        <p:blipFill rotWithShape="1">
          <a:blip r:embed="rId3"/>
          <a:srcRect t="22258" r="49168"/>
          <a:stretch/>
        </p:blipFill>
        <p:spPr>
          <a:xfrm>
            <a:off x="2376656" y="3449819"/>
            <a:ext cx="693408" cy="792469"/>
          </a:xfrm>
          <a:prstGeom prst="rect">
            <a:avLst/>
          </a:prstGeom>
        </p:spPr>
      </p:pic>
      <p:pic>
        <p:nvPicPr>
          <p:cNvPr id="7" name="Picture 6"/>
          <p:cNvPicPr>
            <a:picLocks noChangeAspect="1"/>
          </p:cNvPicPr>
          <p:nvPr/>
        </p:nvPicPr>
        <p:blipFill>
          <a:blip r:embed="rId4"/>
          <a:stretch>
            <a:fillRect/>
          </a:stretch>
        </p:blipFill>
        <p:spPr>
          <a:xfrm>
            <a:off x="3165376" y="3337124"/>
            <a:ext cx="2364626" cy="3217356"/>
          </a:xfrm>
          <a:prstGeom prst="rect">
            <a:avLst/>
          </a:prstGeom>
        </p:spPr>
      </p:pic>
      <p:pic>
        <p:nvPicPr>
          <p:cNvPr id="8" name="Picture 7"/>
          <p:cNvPicPr>
            <a:picLocks noChangeAspect="1"/>
          </p:cNvPicPr>
          <p:nvPr/>
        </p:nvPicPr>
        <p:blipFill rotWithShape="1">
          <a:blip r:embed="rId5"/>
          <a:srcRect t="20831" r="49787"/>
          <a:stretch/>
        </p:blipFill>
        <p:spPr>
          <a:xfrm>
            <a:off x="5205745" y="3372135"/>
            <a:ext cx="713165" cy="816105"/>
          </a:xfrm>
          <a:prstGeom prst="rect">
            <a:avLst/>
          </a:prstGeom>
        </p:spPr>
      </p:pic>
      <p:pic>
        <p:nvPicPr>
          <p:cNvPr id="9" name="Picture 8"/>
          <p:cNvPicPr>
            <a:picLocks noChangeAspect="1"/>
          </p:cNvPicPr>
          <p:nvPr/>
        </p:nvPicPr>
        <p:blipFill>
          <a:blip r:embed="rId6"/>
          <a:stretch>
            <a:fillRect/>
          </a:stretch>
        </p:blipFill>
        <p:spPr>
          <a:xfrm>
            <a:off x="6014222" y="3337124"/>
            <a:ext cx="2286846" cy="3217356"/>
          </a:xfrm>
          <a:prstGeom prst="rect">
            <a:avLst/>
          </a:prstGeom>
        </p:spPr>
      </p:pic>
      <p:pic>
        <p:nvPicPr>
          <p:cNvPr id="10" name="Picture 9"/>
          <p:cNvPicPr>
            <a:picLocks noChangeAspect="1"/>
          </p:cNvPicPr>
          <p:nvPr/>
        </p:nvPicPr>
        <p:blipFill rotWithShape="1">
          <a:blip r:embed="rId7"/>
          <a:srcRect t="24302" r="48379"/>
          <a:stretch/>
        </p:blipFill>
        <p:spPr>
          <a:xfrm>
            <a:off x="8027208" y="3418896"/>
            <a:ext cx="758080" cy="728693"/>
          </a:xfrm>
          <a:prstGeom prst="rect">
            <a:avLst/>
          </a:prstGeom>
        </p:spPr>
      </p:pic>
      <p:sp>
        <p:nvSpPr>
          <p:cNvPr id="11" name="TextBox 10"/>
          <p:cNvSpPr txBox="1"/>
          <p:nvPr/>
        </p:nvSpPr>
        <p:spPr>
          <a:xfrm>
            <a:off x="318426" y="3067850"/>
            <a:ext cx="1970058" cy="400110"/>
          </a:xfrm>
          <a:prstGeom prst="rect">
            <a:avLst/>
          </a:prstGeom>
          <a:noFill/>
        </p:spPr>
        <p:txBody>
          <a:bodyPr wrap="square" rtlCol="0">
            <a:spAutoFit/>
          </a:bodyPr>
          <a:lstStyle/>
          <a:p>
            <a:r>
              <a:rPr lang="en-US" sz="1000" b="1" dirty="0" smtClean="0"/>
              <a:t>Estimated % of tree cover within 26m of a road edge</a:t>
            </a:r>
            <a:endParaRPr lang="en-US" sz="1000" b="1" dirty="0"/>
          </a:p>
        </p:txBody>
      </p:sp>
      <p:sp>
        <p:nvSpPr>
          <p:cNvPr id="12" name="TextBox 11"/>
          <p:cNvSpPr txBox="1"/>
          <p:nvPr/>
        </p:nvSpPr>
        <p:spPr>
          <a:xfrm>
            <a:off x="3057903" y="3018786"/>
            <a:ext cx="1970058" cy="400110"/>
          </a:xfrm>
          <a:prstGeom prst="rect">
            <a:avLst/>
          </a:prstGeom>
          <a:noFill/>
        </p:spPr>
        <p:txBody>
          <a:bodyPr wrap="square" rtlCol="0">
            <a:spAutoFit/>
          </a:bodyPr>
          <a:lstStyle/>
          <a:p>
            <a:r>
              <a:rPr lang="en-US" sz="1000" b="1" dirty="0" smtClean="0"/>
              <a:t>% of residential population within 300m of a busy roadway</a:t>
            </a:r>
            <a:endParaRPr lang="en-US" sz="1000" b="1" dirty="0"/>
          </a:p>
        </p:txBody>
      </p:sp>
      <p:sp>
        <p:nvSpPr>
          <p:cNvPr id="13" name="TextBox 12"/>
          <p:cNvSpPr txBox="1"/>
          <p:nvPr/>
        </p:nvSpPr>
        <p:spPr>
          <a:xfrm>
            <a:off x="5918910" y="3007094"/>
            <a:ext cx="2237432" cy="400110"/>
          </a:xfrm>
          <a:prstGeom prst="rect">
            <a:avLst/>
          </a:prstGeom>
          <a:noFill/>
        </p:spPr>
        <p:txBody>
          <a:bodyPr wrap="square" rtlCol="0">
            <a:spAutoFit/>
          </a:bodyPr>
          <a:lstStyle/>
          <a:p>
            <a:r>
              <a:rPr lang="en-US" sz="1000" b="1" dirty="0" smtClean="0"/>
              <a:t>Asthma exacerbation avoided due to nitrogen dioxide removed (cases/</a:t>
            </a:r>
            <a:r>
              <a:rPr lang="en-US" sz="1000" b="1" dirty="0" err="1" smtClean="0"/>
              <a:t>yr</a:t>
            </a:r>
            <a:r>
              <a:rPr lang="en-US" sz="1000" b="1" dirty="0" smtClean="0"/>
              <a:t>)</a:t>
            </a:r>
            <a:endParaRPr lang="en-US" sz="1000" b="1" dirty="0"/>
          </a:p>
        </p:txBody>
      </p:sp>
    </p:spTree>
    <p:extLst>
      <p:ext uri="{BB962C8B-B14F-4D97-AF65-F5344CB8AC3E}">
        <p14:creationId xmlns:p14="http://schemas.microsoft.com/office/powerpoint/2010/main" val="117131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 b="-1000"/>
          </a:stretch>
        </a:blip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868219" y="3156170"/>
            <a:ext cx="7553315" cy="1631216"/>
          </a:xfrm>
          <a:prstGeom prst="rect">
            <a:avLst/>
          </a:prstGeom>
          <a:noFill/>
          <a:ln w="9525">
            <a:noFill/>
            <a:miter lim="800000"/>
            <a:headEnd/>
            <a:tailEnd/>
          </a:ln>
        </p:spPr>
        <p:txBody>
          <a:bodyPr wrap="square">
            <a:spAutoFit/>
          </a:bodyPr>
          <a:lstStyle/>
          <a:p>
            <a:r>
              <a:rPr lang="en-US" sz="2000" dirty="0"/>
              <a:t>This </a:t>
            </a:r>
            <a:r>
              <a:rPr lang="en-US" sz="2000" dirty="0" smtClean="0"/>
              <a:t>presentation was </a:t>
            </a:r>
            <a:r>
              <a:rPr lang="en-US" sz="2000" dirty="0"/>
              <a:t>supported by Cooperative Agreement Number X3-83555301 from the U.S. Environmental Protection Agency and the Association of Schools and Programs of Public Health. The findings and conclusions of this report do not necessarily represent the official views of EPA or ASPPH.</a:t>
            </a:r>
          </a:p>
        </p:txBody>
      </p:sp>
    </p:spTree>
    <p:extLst>
      <p:ext uri="{BB962C8B-B14F-4D97-AF65-F5344CB8AC3E}">
        <p14:creationId xmlns:p14="http://schemas.microsoft.com/office/powerpoint/2010/main" val="276174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Assessment</a:t>
            </a:r>
          </a:p>
        </p:txBody>
      </p:sp>
      <p:sp>
        <p:nvSpPr>
          <p:cNvPr id="3" name="TextBox 2"/>
          <p:cNvSpPr txBox="1"/>
          <p:nvPr/>
        </p:nvSpPr>
        <p:spPr>
          <a:xfrm>
            <a:off x="582193" y="954675"/>
            <a:ext cx="7998389" cy="2092881"/>
          </a:xfrm>
          <a:prstGeom prst="rect">
            <a:avLst/>
          </a:prstGeom>
          <a:noFill/>
        </p:spPr>
        <p:txBody>
          <a:bodyPr wrap="square" rtlCol="0">
            <a:spAutoFit/>
          </a:bodyPr>
          <a:lstStyle/>
          <a:p>
            <a:r>
              <a:rPr lang="en-US" sz="2000" dirty="0" smtClean="0">
                <a:solidFill>
                  <a:srgbClr val="006600"/>
                </a:solidFill>
              </a:rPr>
              <a:t>Five health determinants were assessed with a focus on vulnerable populations: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physical </a:t>
            </a:r>
            <a:r>
              <a:rPr lang="en-US" b="1" i="1" dirty="0" smtClean="0">
                <a:solidFill>
                  <a:srgbClr val="006600"/>
                </a:solidFill>
              </a:rPr>
              <a:t>activity</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accessing healthful </a:t>
            </a:r>
            <a:r>
              <a:rPr lang="en-US" b="1" i="1" dirty="0" smtClean="0">
                <a:solidFill>
                  <a:srgbClr val="006600"/>
                </a:solidFill>
              </a:rPr>
              <a:t>foods</a:t>
            </a:r>
          </a:p>
          <a:p>
            <a:pPr marL="285750" indent="-285750">
              <a:buFont typeface="Arial" panose="020B0604020202020204" pitchFamily="34" charset="0"/>
              <a:buChar char="•"/>
            </a:pPr>
            <a:r>
              <a:rPr lang="en-US" b="1" i="1" dirty="0" smtClean="0">
                <a:solidFill>
                  <a:srgbClr val="006600"/>
                </a:solidFill>
              </a:rPr>
              <a:t>Opportunities </a:t>
            </a:r>
            <a:r>
              <a:rPr lang="en-US" b="1" i="1" dirty="0">
                <a:solidFill>
                  <a:srgbClr val="006600"/>
                </a:solidFill>
              </a:rPr>
              <a:t>for social </a:t>
            </a:r>
            <a:r>
              <a:rPr lang="en-US" b="1" i="1" dirty="0" smtClean="0">
                <a:solidFill>
                  <a:srgbClr val="006600"/>
                </a:solidFill>
              </a:rPr>
              <a:t>engagement/cohesion</a:t>
            </a:r>
          </a:p>
          <a:p>
            <a:pPr marL="285750" indent="-285750">
              <a:buFont typeface="Arial" panose="020B0604020202020204" pitchFamily="34" charset="0"/>
              <a:buChar char="•"/>
            </a:pPr>
            <a:r>
              <a:rPr lang="en-US" b="1" i="1" dirty="0" smtClean="0">
                <a:solidFill>
                  <a:srgbClr val="006600"/>
                </a:solidFill>
              </a:rPr>
              <a:t>Bicycle </a:t>
            </a:r>
            <a:r>
              <a:rPr lang="en-US" b="1" i="1" dirty="0">
                <a:solidFill>
                  <a:srgbClr val="006600"/>
                </a:solidFill>
              </a:rPr>
              <a:t>and pedestrian traffic </a:t>
            </a:r>
            <a:r>
              <a:rPr lang="en-US" b="1" i="1" dirty="0" smtClean="0">
                <a:solidFill>
                  <a:srgbClr val="006600"/>
                </a:solidFill>
              </a:rPr>
              <a:t>safety</a:t>
            </a:r>
          </a:p>
          <a:p>
            <a:pPr marL="285750" indent="-285750">
              <a:buFont typeface="Arial" panose="020B0604020202020204" pitchFamily="34" charset="0"/>
              <a:buChar char="•"/>
            </a:pPr>
            <a:r>
              <a:rPr lang="en-US" b="1" i="1" dirty="0" smtClean="0">
                <a:solidFill>
                  <a:srgbClr val="006600"/>
                </a:solidFill>
              </a:rPr>
              <a:t>Exposure </a:t>
            </a:r>
            <a:r>
              <a:rPr lang="en-US" b="1" i="1" dirty="0">
                <a:solidFill>
                  <a:srgbClr val="006600"/>
                </a:solidFill>
              </a:rPr>
              <a:t>to outdoor air </a:t>
            </a:r>
            <a:r>
              <a:rPr lang="en-US" b="1" i="1" dirty="0" smtClean="0">
                <a:solidFill>
                  <a:srgbClr val="006600"/>
                </a:solidFill>
              </a:rPr>
              <a:t>pollutants</a:t>
            </a:r>
            <a:endParaRPr lang="en-US" b="1" i="1" dirty="0">
              <a:solidFill>
                <a:srgbClr val="006600"/>
              </a:solidFill>
            </a:endParaRPr>
          </a:p>
        </p:txBody>
      </p:sp>
      <p:pic>
        <p:nvPicPr>
          <p:cNvPr id="4" name="Picture 3"/>
          <p:cNvPicPr>
            <a:picLocks noChangeAspect="1"/>
          </p:cNvPicPr>
          <p:nvPr/>
        </p:nvPicPr>
        <p:blipFill>
          <a:blip r:embed="rId2"/>
          <a:stretch>
            <a:fillRect/>
          </a:stretch>
        </p:blipFill>
        <p:spPr>
          <a:xfrm>
            <a:off x="745692" y="3212877"/>
            <a:ext cx="2409576" cy="3411248"/>
          </a:xfrm>
          <a:prstGeom prst="rect">
            <a:avLst/>
          </a:prstGeom>
        </p:spPr>
      </p:pic>
      <p:sp>
        <p:nvSpPr>
          <p:cNvPr id="5" name="Left Arrow 4"/>
          <p:cNvSpPr/>
          <p:nvPr/>
        </p:nvSpPr>
        <p:spPr>
          <a:xfrm>
            <a:off x="5144806" y="1913369"/>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5449530" y="2204315"/>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4276662" y="1650133"/>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4454454" y="2488752"/>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4336624" y="2768154"/>
            <a:ext cx="609449" cy="175491"/>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3206258" y="5205212"/>
            <a:ext cx="1552921" cy="1418913"/>
          </a:xfrm>
          <a:prstGeom prst="rect">
            <a:avLst/>
          </a:prstGeom>
        </p:spPr>
      </p:pic>
      <p:sp>
        <p:nvSpPr>
          <p:cNvPr id="11" name="TextBox 10"/>
          <p:cNvSpPr txBox="1"/>
          <p:nvPr/>
        </p:nvSpPr>
        <p:spPr>
          <a:xfrm>
            <a:off x="5606548" y="3314964"/>
            <a:ext cx="3070789" cy="2693045"/>
          </a:xfrm>
          <a:prstGeom prst="rect">
            <a:avLst/>
          </a:prstGeom>
          <a:noFill/>
        </p:spPr>
        <p:txBody>
          <a:bodyPr wrap="square" rtlCol="0">
            <a:spAutoFit/>
          </a:bodyPr>
          <a:lstStyle/>
          <a:p>
            <a:pPr>
              <a:spcAft>
                <a:spcPts val="600"/>
              </a:spcAft>
            </a:pPr>
            <a:r>
              <a:rPr lang="en-US" sz="1600" dirty="0" smtClean="0">
                <a:solidFill>
                  <a:schemeClr val="accent5"/>
                </a:solidFill>
              </a:rPr>
              <a:t>Maps of your own creation:</a:t>
            </a:r>
          </a:p>
          <a:p>
            <a:pPr marL="285750" indent="-285750">
              <a:spcAft>
                <a:spcPts val="600"/>
              </a:spcAft>
              <a:buFont typeface="Arial" panose="020B0604020202020204" pitchFamily="34" charset="0"/>
              <a:buChar char="•"/>
            </a:pPr>
            <a:r>
              <a:rPr lang="en-US" sz="1600" dirty="0" smtClean="0">
                <a:solidFill>
                  <a:schemeClr val="accent5"/>
                </a:solidFill>
              </a:rPr>
              <a:t>Trees/green space around schools or summarized by your own boundaries (parcels, </a:t>
            </a:r>
            <a:r>
              <a:rPr lang="en-US" sz="1600" dirty="0" err="1" smtClean="0">
                <a:solidFill>
                  <a:schemeClr val="accent5"/>
                </a:solidFill>
              </a:rPr>
              <a:t>etc</a:t>
            </a:r>
            <a:r>
              <a:rPr lang="en-US" sz="1600" dirty="0" smtClean="0">
                <a:solidFill>
                  <a:schemeClr val="accent5"/>
                </a:solidFill>
              </a:rPr>
              <a:t>)</a:t>
            </a:r>
          </a:p>
          <a:p>
            <a:pPr marL="285750" indent="-285750">
              <a:spcAft>
                <a:spcPts val="600"/>
              </a:spcAft>
              <a:buFont typeface="Arial" panose="020B0604020202020204" pitchFamily="34" charset="0"/>
              <a:buChar char="•"/>
            </a:pPr>
            <a:r>
              <a:rPr lang="en-US" sz="1600" dirty="0" smtClean="0">
                <a:solidFill>
                  <a:schemeClr val="accent5"/>
                </a:solidFill>
              </a:rPr>
              <a:t>Trees by bus stations</a:t>
            </a:r>
          </a:p>
          <a:p>
            <a:pPr marL="285750" indent="-285750">
              <a:spcAft>
                <a:spcPts val="600"/>
              </a:spcAft>
              <a:buFont typeface="Arial" panose="020B0604020202020204" pitchFamily="34" charset="0"/>
              <a:buChar char="•"/>
            </a:pPr>
            <a:r>
              <a:rPr lang="en-US" sz="1600" dirty="0" smtClean="0">
                <a:solidFill>
                  <a:schemeClr val="accent5"/>
                </a:solidFill>
              </a:rPr>
              <a:t>Trees along roads</a:t>
            </a:r>
          </a:p>
          <a:p>
            <a:pPr marL="285750" indent="-285750">
              <a:spcAft>
                <a:spcPts val="600"/>
              </a:spcAft>
              <a:buFont typeface="Arial" panose="020B0604020202020204" pitchFamily="34" charset="0"/>
              <a:buChar char="•"/>
            </a:pPr>
            <a:r>
              <a:rPr lang="en-US" sz="1600" dirty="0" smtClean="0">
                <a:solidFill>
                  <a:schemeClr val="accent5"/>
                </a:solidFill>
              </a:rPr>
              <a:t>Agricultural/community garden potential</a:t>
            </a:r>
          </a:p>
          <a:p>
            <a:endParaRPr lang="en-US" sz="1600" b="1" i="1" dirty="0">
              <a:solidFill>
                <a:srgbClr val="006600"/>
              </a:solidFill>
            </a:endParaRPr>
          </a:p>
        </p:txBody>
      </p:sp>
      <p:sp>
        <p:nvSpPr>
          <p:cNvPr id="12" name="Left Arrow 11"/>
          <p:cNvSpPr/>
          <p:nvPr/>
        </p:nvSpPr>
        <p:spPr>
          <a:xfrm flipH="1">
            <a:off x="4276737" y="3888462"/>
            <a:ext cx="965035" cy="830491"/>
          </a:xfrm>
          <a:prstGeom prst="lef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6080" y="3002711"/>
            <a:ext cx="2550177" cy="246221"/>
          </a:xfrm>
          <a:prstGeom prst="rect">
            <a:avLst/>
          </a:prstGeom>
          <a:noFill/>
        </p:spPr>
        <p:txBody>
          <a:bodyPr wrap="square" rtlCol="0">
            <a:spAutoFit/>
          </a:bodyPr>
          <a:lstStyle/>
          <a:p>
            <a:r>
              <a:rPr lang="en-US" sz="1000" b="1" dirty="0" smtClean="0"/>
              <a:t>1-meter resolution land cover circa 2012</a:t>
            </a:r>
            <a:endParaRPr lang="en-US" sz="1000" b="1" dirty="0"/>
          </a:p>
        </p:txBody>
      </p:sp>
    </p:spTree>
    <p:extLst>
      <p:ext uri="{BB962C8B-B14F-4D97-AF65-F5344CB8AC3E}">
        <p14:creationId xmlns:p14="http://schemas.microsoft.com/office/powerpoint/2010/main" val="343741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Recommendations</a:t>
            </a:r>
          </a:p>
        </p:txBody>
      </p:sp>
      <p:pic>
        <p:nvPicPr>
          <p:cNvPr id="5" name="Picture 4"/>
          <p:cNvPicPr>
            <a:picLocks noChangeAspect="1"/>
          </p:cNvPicPr>
          <p:nvPr/>
        </p:nvPicPr>
        <p:blipFill>
          <a:blip r:embed="rId2"/>
          <a:stretch>
            <a:fillRect/>
          </a:stretch>
        </p:blipFill>
        <p:spPr>
          <a:xfrm>
            <a:off x="601663" y="1861367"/>
            <a:ext cx="5205989" cy="4563275"/>
          </a:xfrm>
          <a:prstGeom prst="rect">
            <a:avLst/>
          </a:prstGeom>
        </p:spPr>
      </p:pic>
      <p:pic>
        <p:nvPicPr>
          <p:cNvPr id="6" name="Picture 5"/>
          <p:cNvPicPr>
            <a:picLocks noChangeAspect="1"/>
          </p:cNvPicPr>
          <p:nvPr/>
        </p:nvPicPr>
        <p:blipFill>
          <a:blip r:embed="rId3"/>
          <a:stretch>
            <a:fillRect/>
          </a:stretch>
        </p:blipFill>
        <p:spPr>
          <a:xfrm>
            <a:off x="5970586" y="2098964"/>
            <a:ext cx="2571750" cy="1828800"/>
          </a:xfrm>
          <a:prstGeom prst="rect">
            <a:avLst/>
          </a:prstGeom>
        </p:spPr>
      </p:pic>
      <p:sp>
        <p:nvSpPr>
          <p:cNvPr id="7" name="TextBox 6"/>
          <p:cNvSpPr txBox="1"/>
          <p:nvPr/>
        </p:nvSpPr>
        <p:spPr>
          <a:xfrm>
            <a:off x="582193" y="954675"/>
            <a:ext cx="7998389" cy="707886"/>
          </a:xfrm>
          <a:prstGeom prst="rect">
            <a:avLst/>
          </a:prstGeom>
          <a:noFill/>
        </p:spPr>
        <p:txBody>
          <a:bodyPr wrap="square" rtlCol="0">
            <a:spAutoFit/>
          </a:bodyPr>
          <a:lstStyle/>
          <a:p>
            <a:r>
              <a:rPr lang="en-US" sz="2000" dirty="0" smtClean="0">
                <a:solidFill>
                  <a:srgbClr val="006600"/>
                </a:solidFill>
              </a:rPr>
              <a:t>Evidenced based interventions are referenced in the Eco-Health Relationship Browser.</a:t>
            </a:r>
            <a:endParaRPr lang="en-US" b="1" i="1" dirty="0">
              <a:solidFill>
                <a:srgbClr val="006600"/>
              </a:solidFill>
            </a:endParaRPr>
          </a:p>
        </p:txBody>
      </p:sp>
      <p:pic>
        <p:nvPicPr>
          <p:cNvPr id="8" name="Picture 7"/>
          <p:cNvPicPr>
            <a:picLocks noChangeAspect="1"/>
          </p:cNvPicPr>
          <p:nvPr/>
        </p:nvPicPr>
        <p:blipFill rotWithShape="1">
          <a:blip r:embed="rId4"/>
          <a:srcRect l="3031" t="9675" r="2741"/>
          <a:stretch/>
        </p:blipFill>
        <p:spPr>
          <a:xfrm>
            <a:off x="5989058" y="3500584"/>
            <a:ext cx="2540000" cy="1763712"/>
          </a:xfrm>
          <a:prstGeom prst="rect">
            <a:avLst/>
          </a:prstGeom>
        </p:spPr>
      </p:pic>
    </p:spTree>
    <p:extLst>
      <p:ext uri="{BB962C8B-B14F-4D97-AF65-F5344CB8AC3E}">
        <p14:creationId xmlns:p14="http://schemas.microsoft.com/office/powerpoint/2010/main" val="1796514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5032" y="288050"/>
            <a:ext cx="7315200" cy="646331"/>
          </a:xfrm>
          <a:prstGeom prst="rect">
            <a:avLst/>
          </a:prstGeom>
          <a:noFill/>
        </p:spPr>
        <p:txBody>
          <a:bodyPr wrap="square" rtlCol="0">
            <a:spAutoFit/>
          </a:bodyPr>
          <a:lstStyle/>
          <a:p>
            <a:pPr algn="ctr"/>
            <a:r>
              <a:rPr lang="en-US" sz="3600" b="1" dirty="0" smtClean="0">
                <a:solidFill>
                  <a:srgbClr val="0070C0"/>
                </a:solidFill>
              </a:rPr>
              <a:t>SE 122</a:t>
            </a:r>
            <a:r>
              <a:rPr lang="en-US" sz="3600" b="1" baseline="30000" dirty="0" smtClean="0">
                <a:solidFill>
                  <a:srgbClr val="0070C0"/>
                </a:solidFill>
              </a:rPr>
              <a:t>nd</a:t>
            </a:r>
            <a:r>
              <a:rPr lang="en-US" sz="3600" b="1" dirty="0" smtClean="0">
                <a:solidFill>
                  <a:srgbClr val="0070C0"/>
                </a:solidFill>
              </a:rPr>
              <a:t> Ave HIA: Report</a:t>
            </a:r>
          </a:p>
        </p:txBody>
      </p:sp>
      <p:sp>
        <p:nvSpPr>
          <p:cNvPr id="7" name="TextBox 6"/>
          <p:cNvSpPr txBox="1"/>
          <p:nvPr/>
        </p:nvSpPr>
        <p:spPr>
          <a:xfrm>
            <a:off x="583437" y="1074748"/>
            <a:ext cx="7998389" cy="1323439"/>
          </a:xfrm>
          <a:prstGeom prst="rect">
            <a:avLst/>
          </a:prstGeom>
          <a:noFill/>
        </p:spPr>
        <p:txBody>
          <a:bodyPr wrap="square" rtlCol="0">
            <a:spAutoFit/>
          </a:bodyPr>
          <a:lstStyle/>
          <a:p>
            <a:r>
              <a:rPr lang="en-US" sz="2000" dirty="0" smtClean="0">
                <a:solidFill>
                  <a:srgbClr val="006600"/>
                </a:solidFill>
              </a:rPr>
              <a:t>Your data (</a:t>
            </a:r>
            <a:r>
              <a:rPr lang="en-US" sz="2000" dirty="0" err="1" smtClean="0">
                <a:solidFill>
                  <a:srgbClr val="006600"/>
                </a:solidFill>
              </a:rPr>
              <a:t>shapefiles</a:t>
            </a:r>
            <a:r>
              <a:rPr lang="en-US" sz="2000" dirty="0" smtClean="0">
                <a:solidFill>
                  <a:srgbClr val="006600"/>
                </a:solidFill>
              </a:rPr>
              <a:t>) can be </a:t>
            </a:r>
            <a:r>
              <a:rPr lang="en-US" sz="2000" b="1" i="1" dirty="0" smtClean="0">
                <a:solidFill>
                  <a:srgbClr val="006600"/>
                </a:solidFill>
              </a:rPr>
              <a:t>uploaded into the Interactive Map </a:t>
            </a:r>
            <a:r>
              <a:rPr lang="en-US" sz="2000" dirty="0" smtClean="0">
                <a:solidFill>
                  <a:srgbClr val="006600"/>
                </a:solidFill>
              </a:rPr>
              <a:t>or </a:t>
            </a:r>
            <a:r>
              <a:rPr lang="en-US" sz="2000" dirty="0" err="1" smtClean="0">
                <a:solidFill>
                  <a:srgbClr val="006600"/>
                </a:solidFill>
              </a:rPr>
              <a:t>EnviroAtlas</a:t>
            </a:r>
            <a:r>
              <a:rPr lang="en-US" sz="2000" dirty="0" smtClean="0">
                <a:solidFill>
                  <a:srgbClr val="006600"/>
                </a:solidFill>
              </a:rPr>
              <a:t> data can be </a:t>
            </a:r>
            <a:r>
              <a:rPr lang="en-US" sz="2000" b="1" i="1" dirty="0" smtClean="0">
                <a:solidFill>
                  <a:srgbClr val="006600"/>
                </a:solidFill>
              </a:rPr>
              <a:t>downloaded and combined with your local data </a:t>
            </a:r>
            <a:r>
              <a:rPr lang="en-US" sz="2000" dirty="0" smtClean="0">
                <a:solidFill>
                  <a:srgbClr val="006600"/>
                </a:solidFill>
              </a:rPr>
              <a:t>(sidewalks, parcels, building footprints, </a:t>
            </a:r>
            <a:r>
              <a:rPr lang="en-US" sz="2000" dirty="0" err="1" smtClean="0">
                <a:solidFill>
                  <a:srgbClr val="006600"/>
                </a:solidFill>
              </a:rPr>
              <a:t>etc</a:t>
            </a:r>
            <a:r>
              <a:rPr lang="en-US" sz="2000" dirty="0" smtClean="0">
                <a:solidFill>
                  <a:srgbClr val="006600"/>
                </a:solidFill>
              </a:rPr>
              <a:t>) for final map manipulation and creation.</a:t>
            </a:r>
            <a:endParaRPr lang="en-US" b="1" i="1" dirty="0">
              <a:solidFill>
                <a:srgbClr val="006600"/>
              </a:solidFill>
            </a:endParaRPr>
          </a:p>
        </p:txBody>
      </p:sp>
      <p:sp>
        <p:nvSpPr>
          <p:cNvPr id="4" name="TextBox 3"/>
          <p:cNvSpPr txBox="1"/>
          <p:nvPr/>
        </p:nvSpPr>
        <p:spPr>
          <a:xfrm>
            <a:off x="583437" y="2696994"/>
            <a:ext cx="7656795" cy="3247043"/>
          </a:xfrm>
          <a:prstGeom prst="rect">
            <a:avLst/>
          </a:prstGeom>
          <a:noFill/>
        </p:spPr>
        <p:txBody>
          <a:bodyPr wrap="square" rtlCol="0">
            <a:spAutoFit/>
          </a:bodyPr>
          <a:lstStyle/>
          <a:p>
            <a:pPr>
              <a:spcAft>
                <a:spcPts val="600"/>
              </a:spcAft>
            </a:pPr>
            <a:r>
              <a:rPr lang="en-US" sz="2000" dirty="0" smtClean="0">
                <a:solidFill>
                  <a:schemeClr val="accent5"/>
                </a:solidFill>
              </a:rPr>
              <a:t>Other resources:</a:t>
            </a:r>
          </a:p>
          <a:p>
            <a:pPr marL="285750" indent="-285750">
              <a:spcAft>
                <a:spcPts val="600"/>
              </a:spcAft>
              <a:buFont typeface="Arial" panose="020B0604020202020204" pitchFamily="34" charset="0"/>
              <a:buChar char="•"/>
            </a:pPr>
            <a:r>
              <a:rPr lang="en-US" sz="2000" b="1" i="1" dirty="0" smtClean="0">
                <a:solidFill>
                  <a:schemeClr val="accent5"/>
                </a:solidFill>
              </a:rPr>
              <a:t>Fact sheets </a:t>
            </a:r>
            <a:r>
              <a:rPr lang="en-US" sz="2000" dirty="0" smtClean="0">
                <a:solidFill>
                  <a:schemeClr val="accent5"/>
                </a:solidFill>
              </a:rPr>
              <a:t>for each layer contain valuable information about the topic</a:t>
            </a:r>
          </a:p>
          <a:p>
            <a:pPr marL="285750" indent="-285750">
              <a:spcAft>
                <a:spcPts val="600"/>
              </a:spcAft>
              <a:buFont typeface="Arial" panose="020B0604020202020204" pitchFamily="34" charset="0"/>
              <a:buChar char="•"/>
            </a:pPr>
            <a:r>
              <a:rPr lang="en-US" sz="2000" b="1" i="1" dirty="0" smtClean="0">
                <a:solidFill>
                  <a:schemeClr val="accent5"/>
                </a:solidFill>
              </a:rPr>
              <a:t>Metadata</a:t>
            </a:r>
            <a:r>
              <a:rPr lang="en-US" sz="2000" dirty="0" smtClean="0">
                <a:solidFill>
                  <a:schemeClr val="accent5"/>
                </a:solidFill>
              </a:rPr>
              <a:t> for each layer demonstrates the methods used to create </a:t>
            </a:r>
            <a:r>
              <a:rPr lang="en-US" sz="2000" dirty="0" err="1" smtClean="0">
                <a:solidFill>
                  <a:schemeClr val="accent5"/>
                </a:solidFill>
              </a:rPr>
              <a:t>EnviroAtlas</a:t>
            </a:r>
            <a:r>
              <a:rPr lang="en-US" sz="2000" dirty="0" smtClean="0">
                <a:solidFill>
                  <a:schemeClr val="accent5"/>
                </a:solidFill>
              </a:rPr>
              <a:t> data</a:t>
            </a:r>
          </a:p>
          <a:p>
            <a:pPr marL="285750" indent="-285750">
              <a:spcAft>
                <a:spcPts val="600"/>
              </a:spcAft>
              <a:buFont typeface="Arial" panose="020B0604020202020204" pitchFamily="34" charset="0"/>
              <a:buChar char="•"/>
            </a:pPr>
            <a:r>
              <a:rPr lang="en-US" sz="2000" b="1" i="1" dirty="0" smtClean="0">
                <a:solidFill>
                  <a:schemeClr val="accent5"/>
                </a:solidFill>
              </a:rPr>
              <a:t>Case studies and use cases </a:t>
            </a:r>
            <a:r>
              <a:rPr lang="en-US" sz="2000" dirty="0" smtClean="0">
                <a:solidFill>
                  <a:schemeClr val="accent5"/>
                </a:solidFill>
              </a:rPr>
              <a:t>provide examples of how </a:t>
            </a:r>
            <a:r>
              <a:rPr lang="en-US" sz="2000" dirty="0" err="1" smtClean="0">
                <a:solidFill>
                  <a:schemeClr val="accent5"/>
                </a:solidFill>
              </a:rPr>
              <a:t>EnviroAtlas</a:t>
            </a:r>
            <a:r>
              <a:rPr lang="en-US" sz="2000" dirty="0" smtClean="0">
                <a:solidFill>
                  <a:schemeClr val="accent5"/>
                </a:solidFill>
              </a:rPr>
              <a:t> has been or can be used</a:t>
            </a:r>
          </a:p>
          <a:p>
            <a:pPr marL="285750" indent="-285750">
              <a:spcAft>
                <a:spcPts val="600"/>
              </a:spcAft>
              <a:buFont typeface="Arial" panose="020B0604020202020204" pitchFamily="34" charset="0"/>
              <a:buChar char="•"/>
            </a:pPr>
            <a:r>
              <a:rPr lang="en-US" sz="2000" b="1" i="1" dirty="0" smtClean="0">
                <a:solidFill>
                  <a:schemeClr val="accent5"/>
                </a:solidFill>
              </a:rPr>
              <a:t>Downloadable GIS tools </a:t>
            </a:r>
            <a:r>
              <a:rPr lang="en-US" sz="2000" dirty="0" smtClean="0">
                <a:solidFill>
                  <a:schemeClr val="accent5"/>
                </a:solidFill>
              </a:rPr>
              <a:t>are available for more in-depth analysis</a:t>
            </a:r>
          </a:p>
          <a:p>
            <a:endParaRPr lang="en-US" sz="2000" b="1" i="1" dirty="0">
              <a:solidFill>
                <a:srgbClr val="006600"/>
              </a:solidFill>
            </a:endParaRPr>
          </a:p>
        </p:txBody>
      </p:sp>
    </p:spTree>
    <p:extLst>
      <p:ext uri="{BB962C8B-B14F-4D97-AF65-F5344CB8AC3E}">
        <p14:creationId xmlns:p14="http://schemas.microsoft.com/office/powerpoint/2010/main" val="286299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152525"/>
            <a:ext cx="7934325" cy="4278094"/>
          </a:xfrm>
          <a:prstGeom prst="rect">
            <a:avLst/>
          </a:prstGeom>
          <a:noFill/>
        </p:spPr>
        <p:txBody>
          <a:bodyPr wrap="square" rtlCol="0">
            <a:spAutoFit/>
          </a:bodyPr>
          <a:lstStyle/>
          <a:p>
            <a:r>
              <a:rPr lang="en-US" sz="3200" dirty="0" smtClean="0">
                <a:solidFill>
                  <a:srgbClr val="006600"/>
                </a:solidFill>
              </a:rPr>
              <a:t>Explore it yourself: </a:t>
            </a:r>
            <a:r>
              <a:rPr lang="en-US" sz="3200" dirty="0" smtClean="0">
                <a:hlinkClick r:id="rId2"/>
              </a:rPr>
              <a:t>enviroatlas.epa.gov</a:t>
            </a:r>
            <a:endParaRPr lang="en-US" sz="3200" dirty="0">
              <a:hlinkClick r:id="rId2"/>
            </a:endParaRPr>
          </a:p>
          <a:p>
            <a:r>
              <a:rPr lang="en-US" sz="3200" dirty="0" smtClean="0">
                <a:solidFill>
                  <a:srgbClr val="006600"/>
                </a:solidFill>
              </a:rPr>
              <a:t>General </a:t>
            </a:r>
            <a:r>
              <a:rPr lang="en-US" sz="3200" dirty="0" err="1" smtClean="0">
                <a:solidFill>
                  <a:srgbClr val="006600"/>
                </a:solidFill>
              </a:rPr>
              <a:t>EnviroAtlas</a:t>
            </a:r>
            <a:r>
              <a:rPr lang="en-US" sz="3200" dirty="0" smtClean="0">
                <a:solidFill>
                  <a:srgbClr val="006600"/>
                </a:solidFill>
              </a:rPr>
              <a:t> info: </a:t>
            </a:r>
            <a:r>
              <a:rPr lang="en-US" sz="3200" dirty="0" smtClean="0">
                <a:hlinkClick r:id="rId2"/>
              </a:rPr>
              <a:t>EnviroAtlas@epa.gov</a:t>
            </a:r>
            <a:endParaRPr lang="en-US" sz="3200" dirty="0" smtClean="0"/>
          </a:p>
          <a:p>
            <a:r>
              <a:rPr lang="en-US" sz="3200" dirty="0" smtClean="0">
                <a:solidFill>
                  <a:srgbClr val="006600"/>
                </a:solidFill>
              </a:rPr>
              <a:t>Questions for me: </a:t>
            </a:r>
            <a:r>
              <a:rPr lang="en-US" sz="3200" dirty="0" smtClean="0">
                <a:hlinkClick r:id="rId3"/>
              </a:rPr>
              <a:t>Yngve.Leah@epa.gov</a:t>
            </a:r>
            <a:r>
              <a:rPr lang="en-US" sz="3200" dirty="0" smtClean="0"/>
              <a:t> </a:t>
            </a:r>
          </a:p>
          <a:p>
            <a:pPr algn="ctr"/>
            <a:endParaRPr lang="en-US" sz="4400" b="1" dirty="0" smtClean="0">
              <a:solidFill>
                <a:srgbClr val="006600"/>
              </a:solidFill>
            </a:endParaRPr>
          </a:p>
          <a:p>
            <a:pPr algn="ctr"/>
            <a:endParaRPr lang="en-US" sz="4400" b="1" dirty="0">
              <a:solidFill>
                <a:srgbClr val="006600"/>
              </a:solidFill>
            </a:endParaRPr>
          </a:p>
          <a:p>
            <a:pPr algn="ctr"/>
            <a:r>
              <a:rPr lang="en-US" sz="4400" b="1" dirty="0" smtClean="0">
                <a:solidFill>
                  <a:srgbClr val="006600"/>
                </a:solidFill>
              </a:rPr>
              <a:t>Questions</a:t>
            </a:r>
            <a:r>
              <a:rPr lang="en-US" sz="4400" b="1" dirty="0">
                <a:solidFill>
                  <a:srgbClr val="006600"/>
                </a:solidFill>
              </a:rPr>
              <a:t>?</a:t>
            </a:r>
          </a:p>
          <a:p>
            <a:pPr algn="ctr"/>
            <a:endParaRPr lang="en-US" sz="4400" dirty="0" smtClean="0"/>
          </a:p>
        </p:txBody>
      </p:sp>
    </p:spTree>
    <p:extLst>
      <p:ext uri="{BB962C8B-B14F-4D97-AF65-F5344CB8AC3E}">
        <p14:creationId xmlns:p14="http://schemas.microsoft.com/office/powerpoint/2010/main" val="378048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08582" y="228243"/>
            <a:ext cx="8537825" cy="58477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200" b="1" dirty="0" err="1" smtClean="0">
                <a:solidFill>
                  <a:schemeClr val="accent1">
                    <a:lumMod val="75000"/>
                  </a:schemeClr>
                </a:solidFill>
              </a:rPr>
              <a:t>EnviroAtlas</a:t>
            </a:r>
            <a:r>
              <a:rPr lang="en-US" sz="3200" b="1" dirty="0" smtClean="0">
                <a:solidFill>
                  <a:schemeClr val="accent1">
                    <a:lumMod val="75000"/>
                  </a:schemeClr>
                </a:solidFill>
              </a:rPr>
              <a:t> is…</a:t>
            </a:r>
            <a:endParaRPr lang="en-US" sz="3200" b="1" dirty="0">
              <a:solidFill>
                <a:schemeClr val="accent1">
                  <a:lumMod val="75000"/>
                </a:schemeClr>
              </a:solidFill>
            </a:endParaRPr>
          </a:p>
        </p:txBody>
      </p:sp>
      <p:sp>
        <p:nvSpPr>
          <p:cNvPr id="4" name="Rectangle 3"/>
          <p:cNvSpPr txBox="1">
            <a:spLocks noChangeArrowheads="1"/>
          </p:cNvSpPr>
          <p:nvPr/>
        </p:nvSpPr>
        <p:spPr>
          <a:xfrm>
            <a:off x="622190" y="844689"/>
            <a:ext cx="7909255" cy="1384199"/>
          </a:xfrm>
          <a:prstGeom prst="rect">
            <a:avLst/>
          </a:prstGeom>
        </p:spPr>
        <p:txBody>
          <a:bodyPr/>
          <a:lstStyle/>
          <a:p>
            <a:pPr marL="63500" indent="-9525" algn="ctr" defTabSz="120650" fontAlgn="base">
              <a:lnSpc>
                <a:spcPct val="105000"/>
              </a:lnSpc>
              <a:spcBef>
                <a:spcPct val="20000"/>
              </a:spcBef>
              <a:spcAft>
                <a:spcPct val="0"/>
              </a:spcAft>
              <a:tabLst>
                <a:tab pos="739775" algn="l"/>
              </a:tabLst>
              <a:defRPr/>
            </a:pPr>
            <a:r>
              <a:rPr lang="en-GB" sz="2400" kern="0" dirty="0">
                <a:solidFill>
                  <a:srgbClr val="333399"/>
                </a:solidFill>
              </a:rPr>
              <a:t>	</a:t>
            </a:r>
            <a:r>
              <a:rPr lang="en-GB" sz="2400" b="1" kern="0" dirty="0"/>
              <a:t>An online decision support tool </a:t>
            </a:r>
            <a:r>
              <a:rPr lang="en-GB" sz="2400" b="1" kern="0" dirty="0" smtClean="0"/>
              <a:t>for viewing, analysing, </a:t>
            </a:r>
            <a:r>
              <a:rPr lang="en-GB" sz="2400" b="1" kern="0" dirty="0"/>
              <a:t>and </a:t>
            </a:r>
            <a:r>
              <a:rPr lang="en-GB" sz="2400" b="1" kern="0" dirty="0" smtClean="0"/>
              <a:t>downloading </a:t>
            </a:r>
            <a:r>
              <a:rPr lang="en-GB" sz="2400" b="1" kern="0" dirty="0"/>
              <a:t>geospatial data related to </a:t>
            </a:r>
            <a:r>
              <a:rPr lang="en-GB" sz="2400" b="1" kern="0" dirty="0">
                <a:solidFill>
                  <a:srgbClr val="006600"/>
                </a:solidFill>
              </a:rPr>
              <a:t>ecosystem </a:t>
            </a:r>
            <a:r>
              <a:rPr lang="en-GB" sz="2400" b="1" kern="0" dirty="0" smtClean="0">
                <a:solidFill>
                  <a:srgbClr val="006600"/>
                </a:solidFill>
              </a:rPr>
              <a:t>services</a:t>
            </a:r>
            <a:endParaRPr lang="en-US" sz="2400" b="1" kern="0" dirty="0">
              <a:solidFill>
                <a:srgbClr val="333399"/>
              </a:solidFill>
            </a:endParaRPr>
          </a:p>
        </p:txBody>
      </p:sp>
      <p:sp>
        <p:nvSpPr>
          <p:cNvPr id="5" name="TextBox 4"/>
          <p:cNvSpPr txBox="1"/>
          <p:nvPr/>
        </p:nvSpPr>
        <p:spPr>
          <a:xfrm>
            <a:off x="510558" y="1834225"/>
            <a:ext cx="4191241" cy="4093428"/>
          </a:xfrm>
          <a:prstGeom prst="rect">
            <a:avLst/>
          </a:prstGeom>
          <a:noFill/>
          <a:ln w="19050">
            <a:solidFill>
              <a:srgbClr val="006600"/>
            </a:solidFill>
          </a:ln>
        </p:spPr>
        <p:txBody>
          <a:bodyPr wrap="square" rtlCol="0">
            <a:spAutoFit/>
          </a:bodyPr>
          <a:lstStyle/>
          <a:p>
            <a:pPr marL="342900" indent="-342900" defTabSz="133350" fontAlgn="base">
              <a:spcAft>
                <a:spcPts val="1200"/>
              </a:spcAft>
              <a:buFont typeface="Wingdings" panose="05000000000000000000" pitchFamily="2" charset="2"/>
              <a:buChar char="Ø"/>
              <a:defRPr/>
            </a:pPr>
            <a:r>
              <a:rPr lang="en-GB" sz="2000" kern="0" dirty="0" smtClean="0">
                <a:solidFill>
                  <a:srgbClr val="006600"/>
                </a:solidFill>
              </a:rPr>
              <a:t>Maps, data, tools and information about the supply, demand, drivers, and social benefits of ecosystem services</a:t>
            </a:r>
          </a:p>
          <a:p>
            <a:pPr marL="342900" indent="-342900" defTabSz="133350" fontAlgn="base">
              <a:spcAft>
                <a:spcPts val="1200"/>
              </a:spcAft>
              <a:buFont typeface="Wingdings" panose="05000000000000000000" pitchFamily="2" charset="2"/>
              <a:buChar char="Ø"/>
              <a:defRPr/>
            </a:pPr>
            <a:r>
              <a:rPr lang="en-GB" sz="2000" kern="0" dirty="0" smtClean="0">
                <a:solidFill>
                  <a:srgbClr val="3379CD"/>
                </a:solidFill>
              </a:rPr>
              <a:t>Population and climate scenarios</a:t>
            </a:r>
          </a:p>
          <a:p>
            <a:pPr marL="342900" indent="-342900" defTabSz="133350" fontAlgn="base">
              <a:spcAft>
                <a:spcPts val="1200"/>
              </a:spcAft>
              <a:buFont typeface="Wingdings" panose="05000000000000000000" pitchFamily="2" charset="2"/>
              <a:buChar char="Ø"/>
              <a:defRPr/>
            </a:pPr>
            <a:r>
              <a:rPr lang="en-GB" sz="2000" kern="0" dirty="0" smtClean="0">
                <a:solidFill>
                  <a:srgbClr val="006600"/>
                </a:solidFill>
              </a:rPr>
              <a:t>Reference data (e.g., boundaries, land cover, soils, hydrography, impaired water bodies, wetlands, demographics)</a:t>
            </a:r>
          </a:p>
          <a:p>
            <a:pPr marL="342900" indent="-342900" defTabSz="133350" fontAlgn="base">
              <a:spcAft>
                <a:spcPts val="1200"/>
              </a:spcAft>
              <a:buFont typeface="Wingdings" panose="05000000000000000000" pitchFamily="2" charset="2"/>
              <a:buChar char="Ø"/>
              <a:defRPr/>
            </a:pPr>
            <a:r>
              <a:rPr lang="en-GB" sz="2000" kern="0" dirty="0" smtClean="0">
                <a:solidFill>
                  <a:srgbClr val="0070C0"/>
                </a:solidFill>
              </a:rPr>
              <a:t>Analytic and interpretive tools</a:t>
            </a:r>
          </a:p>
          <a:p>
            <a:pPr marL="342900" indent="-342900" defTabSz="133350" fontAlgn="base">
              <a:spcAft>
                <a:spcPts val="1200"/>
              </a:spcAft>
              <a:buFont typeface="Wingdings" panose="05000000000000000000" pitchFamily="2" charset="2"/>
              <a:buChar char="Ø"/>
              <a:defRPr/>
            </a:pPr>
            <a:r>
              <a:rPr lang="en-GB" sz="2000" i="1" kern="0" dirty="0" smtClean="0">
                <a:solidFill>
                  <a:srgbClr val="006600"/>
                </a:solidFill>
              </a:rPr>
              <a:t>Free &amp; open access as of May ‘14</a:t>
            </a:r>
          </a:p>
        </p:txBody>
      </p:sp>
      <p:sp>
        <p:nvSpPr>
          <p:cNvPr id="6" name="TextBox 5"/>
          <p:cNvSpPr txBox="1"/>
          <p:nvPr/>
        </p:nvSpPr>
        <p:spPr>
          <a:xfrm>
            <a:off x="566410" y="6123958"/>
            <a:ext cx="8090926" cy="646331"/>
          </a:xfrm>
          <a:prstGeom prst="rect">
            <a:avLst/>
          </a:prstGeom>
          <a:noFill/>
        </p:spPr>
        <p:txBody>
          <a:bodyPr wrap="square" rtlCol="0">
            <a:spAutoFit/>
          </a:bodyPr>
          <a:lstStyle/>
          <a:p>
            <a:pPr algn="ctr"/>
            <a:r>
              <a:rPr lang="en-GB" i="1" kern="0" dirty="0"/>
              <a:t>Developed through cooperative </a:t>
            </a:r>
            <a:r>
              <a:rPr lang="en-GB" i="1" kern="0" dirty="0" smtClean="0"/>
              <a:t>effort</a:t>
            </a:r>
          </a:p>
          <a:p>
            <a:pPr algn="ctr"/>
            <a:r>
              <a:rPr lang="en-GB" i="1" kern="0" dirty="0" smtClean="0"/>
              <a:t>among </a:t>
            </a:r>
            <a:r>
              <a:rPr lang="en-GB" i="1" kern="0" dirty="0"/>
              <a:t>multiple </a:t>
            </a:r>
            <a:r>
              <a:rPr lang="en-GB" i="1" kern="0" dirty="0" smtClean="0"/>
              <a:t>Federal </a:t>
            </a:r>
            <a:r>
              <a:rPr lang="en-GB" i="1" kern="0" dirty="0"/>
              <a:t>agencies, universities, and other </a:t>
            </a:r>
            <a:r>
              <a:rPr lang="en-GB" i="1" kern="0" dirty="0" smtClean="0"/>
              <a:t>organizations</a:t>
            </a:r>
            <a:endParaRPr lang="en-GB" i="1" kern="0" dirty="0"/>
          </a:p>
        </p:txBody>
      </p:sp>
      <p:pic>
        <p:nvPicPr>
          <p:cNvPr id="11" name="Picture 10" descr="TFL_Dasy_Zoom.png"/>
          <p:cNvPicPr>
            <a:picLocks noChangeAspect="1"/>
          </p:cNvPicPr>
          <p:nvPr/>
        </p:nvPicPr>
        <p:blipFill rotWithShape="1">
          <a:blip r:embed="rId2" cstate="print">
            <a:extLst>
              <a:ext uri="{28A0092B-C50C-407E-A947-70E740481C1C}">
                <a14:useLocalDpi xmlns:a14="http://schemas.microsoft.com/office/drawing/2010/main"/>
              </a:ext>
            </a:extLst>
          </a:blip>
          <a:srcRect l="-1325" t="-105" r="-208" b="12602"/>
          <a:stretch/>
        </p:blipFill>
        <p:spPr>
          <a:xfrm>
            <a:off x="4710956" y="2289766"/>
            <a:ext cx="3946380" cy="3736040"/>
          </a:xfrm>
          <a:prstGeom prst="ellipse">
            <a:avLst/>
          </a:prstGeom>
          <a:ln w="19050">
            <a:noFill/>
          </a:ln>
        </p:spPr>
      </p:pic>
      <p:sp>
        <p:nvSpPr>
          <p:cNvPr id="2" name="TextBox 1"/>
          <p:cNvSpPr txBox="1"/>
          <p:nvPr/>
        </p:nvSpPr>
        <p:spPr>
          <a:xfrm>
            <a:off x="5026063" y="1719594"/>
            <a:ext cx="3316165" cy="646331"/>
          </a:xfrm>
          <a:prstGeom prst="rect">
            <a:avLst/>
          </a:prstGeom>
          <a:noFill/>
        </p:spPr>
        <p:txBody>
          <a:bodyPr wrap="square" rtlCol="0">
            <a:spAutoFit/>
          </a:bodyPr>
          <a:lstStyle/>
          <a:p>
            <a:r>
              <a:rPr lang="en-US" b="1" dirty="0" smtClean="0">
                <a:solidFill>
                  <a:srgbClr val="006600"/>
                </a:solidFill>
              </a:rPr>
              <a:t>Ecosystem services </a:t>
            </a:r>
            <a:r>
              <a:rPr lang="en-US" dirty="0" smtClean="0"/>
              <a:t>= benefits  that humans receive from nature</a:t>
            </a:r>
            <a:endParaRPr lang="en-US" dirty="0"/>
          </a:p>
        </p:txBody>
      </p:sp>
    </p:spTree>
    <p:extLst>
      <p:ext uri="{BB962C8B-B14F-4D97-AF65-F5344CB8AC3E}">
        <p14:creationId xmlns:p14="http://schemas.microsoft.com/office/powerpoint/2010/main" val="964582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545432" y="258730"/>
            <a:ext cx="6141105" cy="830997"/>
          </a:xfrm>
          <a:prstGeom prst="rect">
            <a:avLst/>
          </a:prstGeom>
          <a:noFill/>
          <a:ln w="9525">
            <a:noFill/>
            <a:miter lim="800000"/>
            <a:headEnd/>
            <a:tailEnd/>
          </a:ln>
        </p:spPr>
        <p:txBody>
          <a:bodyPr wrap="none">
            <a:spAutoFit/>
          </a:bodyPr>
          <a:lstStyle/>
          <a:p>
            <a:pPr algn="ctr"/>
            <a:r>
              <a:rPr lang="en-US" sz="2400" b="1" dirty="0" smtClean="0">
                <a:solidFill>
                  <a:srgbClr val="0070C0"/>
                </a:solidFill>
              </a:rPr>
              <a:t>Ecosystem Services as Health Determinants:</a:t>
            </a:r>
          </a:p>
          <a:p>
            <a:pPr algn="ctr"/>
            <a:r>
              <a:rPr lang="en-US" sz="2400" b="1" dirty="0" smtClean="0">
                <a:solidFill>
                  <a:srgbClr val="C00000"/>
                </a:solidFill>
              </a:rPr>
              <a:t>Unrealized Assets = Unintended Consequences</a:t>
            </a:r>
            <a:endParaRPr lang="en-US" sz="2400" b="1" dirty="0">
              <a:solidFill>
                <a:srgbClr val="C00000"/>
              </a:solidFill>
            </a:endParaRPr>
          </a:p>
        </p:txBody>
      </p:sp>
      <p:sp>
        <p:nvSpPr>
          <p:cNvPr id="3" name="TextBox 2"/>
          <p:cNvSpPr txBox="1"/>
          <p:nvPr/>
        </p:nvSpPr>
        <p:spPr>
          <a:xfrm>
            <a:off x="505812" y="1412397"/>
            <a:ext cx="3982900" cy="3847207"/>
          </a:xfrm>
          <a:prstGeom prst="rect">
            <a:avLst/>
          </a:prstGeom>
          <a:noFill/>
        </p:spPr>
        <p:txBody>
          <a:bodyPr wrap="square" rtlCol="0">
            <a:spAutoFit/>
          </a:bodyPr>
          <a:lstStyle/>
          <a:p>
            <a:pPr>
              <a:spcAft>
                <a:spcPts val="1800"/>
              </a:spcAft>
            </a:pPr>
            <a:r>
              <a:rPr lang="en-US" sz="2000" b="1" dirty="0" smtClean="0">
                <a:solidFill>
                  <a:srgbClr val="006600"/>
                </a:solidFill>
              </a:rPr>
              <a:t>Approach: Demonstrate Multiple Benefits of Green Infrastructure,</a:t>
            </a:r>
          </a:p>
          <a:p>
            <a:pPr>
              <a:lnSpc>
                <a:spcPct val="150000"/>
              </a:lnSpc>
              <a:buFont typeface="Arial" pitchFamily="34" charset="0"/>
              <a:buChar char="•"/>
            </a:pPr>
            <a:r>
              <a:rPr lang="en-US" b="1" dirty="0" smtClean="0">
                <a:solidFill>
                  <a:srgbClr val="007E39"/>
                </a:solidFill>
              </a:rPr>
              <a:t>  Clean </a:t>
            </a:r>
            <a:r>
              <a:rPr lang="en-US" b="1" dirty="0">
                <a:solidFill>
                  <a:srgbClr val="007E39"/>
                </a:solidFill>
              </a:rPr>
              <a:t>a</a:t>
            </a:r>
            <a:r>
              <a:rPr lang="en-US" b="1" dirty="0" smtClean="0">
                <a:solidFill>
                  <a:srgbClr val="007E39"/>
                </a:solidFill>
              </a:rPr>
              <a:t>ir</a:t>
            </a:r>
            <a:endParaRPr lang="en-US" sz="1600" b="1" i="1" dirty="0" smtClean="0">
              <a:solidFill>
                <a:srgbClr val="007E39"/>
              </a:solidFill>
            </a:endParaRPr>
          </a:p>
          <a:p>
            <a:pPr>
              <a:lnSpc>
                <a:spcPct val="150000"/>
              </a:lnSpc>
              <a:buFont typeface="Arial" pitchFamily="34" charset="0"/>
              <a:buChar char="•"/>
            </a:pPr>
            <a:r>
              <a:rPr lang="en-US" b="1" dirty="0" smtClean="0">
                <a:solidFill>
                  <a:srgbClr val="007E39"/>
                </a:solidFill>
              </a:rPr>
              <a:t>  Clean &amp; plentiful water</a:t>
            </a:r>
          </a:p>
          <a:p>
            <a:pPr>
              <a:lnSpc>
                <a:spcPct val="150000"/>
              </a:lnSpc>
              <a:buFont typeface="Arial" pitchFamily="34" charset="0"/>
              <a:buChar char="•"/>
            </a:pPr>
            <a:r>
              <a:rPr lang="en-US" b="1" dirty="0" smtClean="0">
                <a:solidFill>
                  <a:srgbClr val="007E39"/>
                </a:solidFill>
              </a:rPr>
              <a:t>  Natural hazard mitigation</a:t>
            </a:r>
          </a:p>
          <a:p>
            <a:pPr>
              <a:lnSpc>
                <a:spcPct val="150000"/>
              </a:lnSpc>
              <a:buFont typeface="Arial" pitchFamily="34" charset="0"/>
              <a:buChar char="•"/>
            </a:pPr>
            <a:r>
              <a:rPr lang="en-US" b="1" dirty="0" smtClean="0">
                <a:solidFill>
                  <a:srgbClr val="007E39"/>
                </a:solidFill>
              </a:rPr>
              <a:t>  Climate stabilization</a:t>
            </a:r>
          </a:p>
          <a:p>
            <a:pPr>
              <a:lnSpc>
                <a:spcPct val="150000"/>
              </a:lnSpc>
              <a:buFont typeface="Arial" pitchFamily="34" charset="0"/>
              <a:buChar char="•"/>
            </a:pPr>
            <a:r>
              <a:rPr lang="en-US" b="1" dirty="0" smtClean="0">
                <a:solidFill>
                  <a:srgbClr val="007E39"/>
                </a:solidFill>
              </a:rPr>
              <a:t>  Recreation, culture &amp; aesthetics</a:t>
            </a:r>
          </a:p>
          <a:p>
            <a:pPr>
              <a:lnSpc>
                <a:spcPct val="150000"/>
              </a:lnSpc>
              <a:buFont typeface="Arial" pitchFamily="34" charset="0"/>
              <a:buChar char="•"/>
            </a:pPr>
            <a:r>
              <a:rPr lang="en-US" b="1" dirty="0" smtClean="0">
                <a:solidFill>
                  <a:srgbClr val="007E39"/>
                </a:solidFill>
              </a:rPr>
              <a:t>  Food, fiber &amp; materials</a:t>
            </a:r>
          </a:p>
          <a:p>
            <a:pPr>
              <a:lnSpc>
                <a:spcPct val="150000"/>
              </a:lnSpc>
              <a:buFont typeface="Arial" pitchFamily="34" charset="0"/>
              <a:buChar char="•"/>
            </a:pPr>
            <a:r>
              <a:rPr lang="en-US" b="1" dirty="0" smtClean="0">
                <a:solidFill>
                  <a:srgbClr val="007E39"/>
                </a:solidFill>
              </a:rPr>
              <a:t>  Biodiversity conservation</a:t>
            </a:r>
            <a:endParaRPr lang="en-US" b="1" dirty="0">
              <a:solidFill>
                <a:srgbClr val="007E39"/>
              </a:solidFill>
            </a:endParaRPr>
          </a:p>
        </p:txBody>
      </p:sp>
      <p:sp>
        <p:nvSpPr>
          <p:cNvPr id="4" name="TextBox 3"/>
          <p:cNvSpPr txBox="1"/>
          <p:nvPr/>
        </p:nvSpPr>
        <p:spPr>
          <a:xfrm>
            <a:off x="4621421" y="1412397"/>
            <a:ext cx="4230167" cy="4124206"/>
          </a:xfrm>
          <a:prstGeom prst="rect">
            <a:avLst/>
          </a:prstGeom>
          <a:noFill/>
        </p:spPr>
        <p:txBody>
          <a:bodyPr wrap="square" rtlCol="0">
            <a:spAutoFit/>
          </a:bodyPr>
          <a:lstStyle/>
          <a:p>
            <a:pPr marL="0" lvl="1">
              <a:spcAft>
                <a:spcPts val="1800"/>
              </a:spcAft>
            </a:pPr>
            <a:r>
              <a:rPr lang="en-US" sz="2000" b="1" dirty="0" smtClean="0">
                <a:solidFill>
                  <a:srgbClr val="0070C0"/>
                </a:solidFill>
              </a:rPr>
              <a:t>…and How </a:t>
            </a:r>
            <a:r>
              <a:rPr lang="en-US" sz="2000" b="1" dirty="0">
                <a:solidFill>
                  <a:srgbClr val="0070C0"/>
                </a:solidFill>
              </a:rPr>
              <a:t>T</a:t>
            </a:r>
            <a:r>
              <a:rPr lang="en-US" sz="2000" b="1" dirty="0" smtClean="0">
                <a:solidFill>
                  <a:srgbClr val="0070C0"/>
                </a:solidFill>
              </a:rPr>
              <a:t>hey Relate to Human Health &amp; Well-Being</a:t>
            </a:r>
            <a:endParaRPr lang="en-US" b="1" i="1" dirty="0" smtClean="0">
              <a:solidFill>
                <a:srgbClr val="0070C0"/>
              </a:solidFill>
            </a:endParaRPr>
          </a:p>
          <a:p>
            <a:pPr marL="285750" lvl="1" indent="-285750">
              <a:spcBef>
                <a:spcPts val="600"/>
              </a:spcBef>
              <a:spcAft>
                <a:spcPts val="1200"/>
              </a:spcAft>
              <a:buFont typeface="Wingdings" panose="05000000000000000000" pitchFamily="2" charset="2"/>
              <a:buChar char="Ø"/>
            </a:pPr>
            <a:r>
              <a:rPr lang="en-US" b="1" i="1" dirty="0">
                <a:solidFill>
                  <a:srgbClr val="0070C0"/>
                </a:solidFill>
              </a:rPr>
              <a:t>Air and water pollutants removed by </a:t>
            </a:r>
            <a:r>
              <a:rPr lang="en-US" b="1" i="1" dirty="0" smtClean="0">
                <a:solidFill>
                  <a:srgbClr val="0070C0"/>
                </a:solidFill>
              </a:rPr>
              <a:t>neighborhood tree </a:t>
            </a:r>
            <a:r>
              <a:rPr lang="en-US" b="1" i="1" dirty="0">
                <a:solidFill>
                  <a:srgbClr val="0070C0"/>
                </a:solidFill>
              </a:rPr>
              <a:t>cover</a:t>
            </a:r>
            <a:endParaRPr lang="en-US" sz="1600" b="1" dirty="0">
              <a:solidFill>
                <a:srgbClr val="0070C0"/>
              </a:solidFill>
            </a:endParaRPr>
          </a:p>
          <a:p>
            <a:pPr marL="285750" lvl="1" indent="-285750">
              <a:spcAft>
                <a:spcPts val="1200"/>
              </a:spcAft>
              <a:buFont typeface="Wingdings" panose="05000000000000000000" pitchFamily="2" charset="2"/>
              <a:buChar char="Ø"/>
            </a:pPr>
            <a:r>
              <a:rPr lang="en-US" b="1" i="1" dirty="0" smtClean="0">
                <a:solidFill>
                  <a:srgbClr val="0070C0"/>
                </a:solidFill>
              </a:rPr>
              <a:t>Homes </a:t>
            </a:r>
            <a:r>
              <a:rPr lang="en-US" b="1" i="1" dirty="0">
                <a:solidFill>
                  <a:srgbClr val="0070C0"/>
                </a:solidFill>
              </a:rPr>
              <a:t>and schools near busy </a:t>
            </a:r>
            <a:r>
              <a:rPr lang="en-US" b="1" i="1" dirty="0" smtClean="0">
                <a:solidFill>
                  <a:srgbClr val="0070C0"/>
                </a:solidFill>
              </a:rPr>
              <a:t>roadways</a:t>
            </a:r>
          </a:p>
          <a:p>
            <a:pPr marL="285750" lvl="1" indent="-285750">
              <a:spcAft>
                <a:spcPts val="1200"/>
              </a:spcAft>
              <a:buFont typeface="Wingdings" panose="05000000000000000000" pitchFamily="2" charset="2"/>
              <a:buChar char="Ø"/>
            </a:pPr>
            <a:r>
              <a:rPr lang="en-US" b="1" i="1" dirty="0" smtClean="0">
                <a:solidFill>
                  <a:srgbClr val="0070C0"/>
                </a:solidFill>
              </a:rPr>
              <a:t>Extreme </a:t>
            </a:r>
            <a:r>
              <a:rPr lang="en-US" b="1" i="1" dirty="0">
                <a:solidFill>
                  <a:srgbClr val="0070C0"/>
                </a:solidFill>
              </a:rPr>
              <a:t>heat </a:t>
            </a:r>
            <a:r>
              <a:rPr lang="en-US" b="1" i="1" dirty="0" smtClean="0">
                <a:solidFill>
                  <a:srgbClr val="0070C0"/>
                </a:solidFill>
              </a:rPr>
              <a:t>events</a:t>
            </a:r>
          </a:p>
          <a:p>
            <a:pPr marL="285750" lvl="1" indent="-285750">
              <a:spcAft>
                <a:spcPts val="1200"/>
              </a:spcAft>
              <a:buFont typeface="Wingdings" panose="05000000000000000000" pitchFamily="2" charset="2"/>
              <a:buChar char="Ø"/>
            </a:pPr>
            <a:r>
              <a:rPr lang="en-US" b="1" i="1" dirty="0" smtClean="0">
                <a:solidFill>
                  <a:srgbClr val="0070C0"/>
                </a:solidFill>
              </a:rPr>
              <a:t>Opportunities </a:t>
            </a:r>
            <a:r>
              <a:rPr lang="en-US" b="1" i="1" dirty="0">
                <a:solidFill>
                  <a:srgbClr val="0070C0"/>
                </a:solidFill>
              </a:rPr>
              <a:t>for physical exercise, </a:t>
            </a:r>
            <a:r>
              <a:rPr lang="en-US" b="1" i="1" dirty="0" smtClean="0">
                <a:solidFill>
                  <a:srgbClr val="0070C0"/>
                </a:solidFill>
              </a:rPr>
              <a:t>social engagement, outdoor </a:t>
            </a:r>
            <a:r>
              <a:rPr lang="en-US" b="1" i="1" dirty="0">
                <a:solidFill>
                  <a:srgbClr val="0070C0"/>
                </a:solidFill>
              </a:rPr>
              <a:t>experience, and </a:t>
            </a:r>
            <a:r>
              <a:rPr lang="en-US" b="1" i="1" dirty="0" smtClean="0">
                <a:solidFill>
                  <a:srgbClr val="0070C0"/>
                </a:solidFill>
              </a:rPr>
              <a:t>play</a:t>
            </a:r>
          </a:p>
          <a:p>
            <a:pPr marL="285750" lvl="1" indent="-285750">
              <a:spcAft>
                <a:spcPts val="1200"/>
              </a:spcAft>
              <a:buFont typeface="Wingdings" panose="05000000000000000000" pitchFamily="2" charset="2"/>
              <a:buChar char="Ø"/>
            </a:pPr>
            <a:r>
              <a:rPr lang="en-US" b="1" i="1" dirty="0" smtClean="0">
                <a:solidFill>
                  <a:srgbClr val="0070C0"/>
                </a:solidFill>
              </a:rPr>
              <a:t>Distributions of vulnerable populations</a:t>
            </a:r>
            <a:endParaRPr lang="en-US" b="1" dirty="0">
              <a:solidFill>
                <a:srgbClr val="0070C0"/>
              </a:solidFill>
            </a:endParaRPr>
          </a:p>
        </p:txBody>
      </p:sp>
      <p:sp>
        <p:nvSpPr>
          <p:cNvPr id="5" name="TextBox 4"/>
          <p:cNvSpPr txBox="1"/>
          <p:nvPr/>
        </p:nvSpPr>
        <p:spPr>
          <a:xfrm>
            <a:off x="665300" y="5859273"/>
            <a:ext cx="7734421" cy="830997"/>
          </a:xfrm>
          <a:prstGeom prst="rect">
            <a:avLst/>
          </a:prstGeom>
          <a:noFill/>
        </p:spPr>
        <p:txBody>
          <a:bodyPr wrap="square" rtlCol="0">
            <a:spAutoFit/>
          </a:bodyPr>
          <a:lstStyle/>
          <a:p>
            <a:pPr algn="ctr"/>
            <a:r>
              <a:rPr lang="en-US" sz="1600" dirty="0" smtClean="0">
                <a:solidFill>
                  <a:srgbClr val="006600"/>
                </a:solidFill>
              </a:rPr>
              <a:t>Related concepts:</a:t>
            </a:r>
          </a:p>
          <a:p>
            <a:pPr algn="ctr"/>
            <a:r>
              <a:rPr lang="en-US" sz="1600" i="1" dirty="0" smtClean="0">
                <a:solidFill>
                  <a:srgbClr val="006600"/>
                </a:solidFill>
              </a:rPr>
              <a:t>“benefits from nature,” “green infrastructure,” “our life-support system,” “positive environmental exposures”</a:t>
            </a:r>
            <a:endParaRPr lang="en-US" sz="1600" i="1" dirty="0">
              <a:solidFill>
                <a:srgbClr val="006600"/>
              </a:solidFill>
            </a:endParaRPr>
          </a:p>
        </p:txBody>
      </p:sp>
    </p:spTree>
    <p:extLst>
      <p:ext uri="{BB962C8B-B14F-4D97-AF65-F5344CB8AC3E}">
        <p14:creationId xmlns:p14="http://schemas.microsoft.com/office/powerpoint/2010/main" val="204807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4793" y="1062784"/>
            <a:ext cx="4841218" cy="2671016"/>
          </a:xfrm>
          <a:prstGeom prst="rect">
            <a:avLst/>
          </a:prstGeom>
        </p:spPr>
      </p:pic>
      <p:sp>
        <p:nvSpPr>
          <p:cNvPr id="6" name="Rectangle 3"/>
          <p:cNvSpPr txBox="1">
            <a:spLocks noChangeArrowheads="1"/>
          </p:cNvSpPr>
          <p:nvPr/>
        </p:nvSpPr>
        <p:spPr>
          <a:xfrm>
            <a:off x="67970" y="4858511"/>
            <a:ext cx="4427830" cy="1322990"/>
          </a:xfrm>
          <a:prstGeom prst="rect">
            <a:avLst/>
          </a:prstGeom>
        </p:spPr>
        <p:txBody>
          <a:bodyPr/>
          <a:lstStyle/>
          <a:p>
            <a:pPr marL="174625" marR="0" lvl="0" indent="-15875" algn="r" defTabSz="120650" rtl="0" eaLnBrk="1" fontAlgn="base" latinLnBrk="0" hangingPunct="1">
              <a:lnSpc>
                <a:spcPct val="105000"/>
              </a:lnSpc>
              <a:spcBef>
                <a:spcPct val="20000"/>
              </a:spcBef>
              <a:spcAft>
                <a:spcPct val="0"/>
              </a:spcAft>
              <a:buClrTx/>
              <a:buSzTx/>
              <a:buFontTx/>
              <a:buNone/>
              <a:tabLst>
                <a:tab pos="739775" algn="l"/>
              </a:tabLst>
              <a:defRPr/>
            </a:pPr>
            <a:r>
              <a:rPr lang="en-GB" sz="2000" b="1" kern="0" dirty="0" smtClean="0">
                <a:solidFill>
                  <a:srgbClr val="006600"/>
                </a:solidFill>
                <a:latin typeface="Arial Narrow" pitchFamily="34" charset="0"/>
              </a:rPr>
              <a:t>Community: High resolution component for 50 populated places; summarized by US census block group. 100+ data layers</a:t>
            </a:r>
          </a:p>
          <a:p>
            <a:pPr marL="174625" marR="0" lvl="0" indent="-15875" algn="r" defTabSz="120650" rtl="0" eaLnBrk="1" fontAlgn="base" latinLnBrk="0" hangingPunct="1">
              <a:lnSpc>
                <a:spcPct val="105000"/>
              </a:lnSpc>
              <a:spcBef>
                <a:spcPct val="20000"/>
              </a:spcBef>
              <a:spcAft>
                <a:spcPct val="0"/>
              </a:spcAft>
              <a:buClrTx/>
              <a:buSzTx/>
              <a:buFontTx/>
              <a:buNone/>
              <a:tabLst>
                <a:tab pos="739775" algn="l"/>
              </a:tabLst>
              <a:defRPr/>
            </a:pPr>
            <a:r>
              <a:rPr kumimoji="0" lang="en-GB" i="1" u="none" strike="noStrike" kern="0" cap="none" spc="0" normalizeH="0" baseline="0" noProof="0" dirty="0" smtClean="0">
                <a:ln>
                  <a:noFill/>
                </a:ln>
                <a:solidFill>
                  <a:srgbClr val="006600"/>
                </a:solidFill>
                <a:effectLst/>
                <a:uLnTx/>
                <a:uFillTx/>
                <a:latin typeface="Arial Narrow" pitchFamily="34" charset="0"/>
                <a:ea typeface="+mn-ea"/>
                <a:cs typeface="+mn-cs"/>
              </a:rPr>
              <a:t>Pictured: Greater Portland, ME</a:t>
            </a:r>
            <a:endParaRPr kumimoji="0" lang="en-US" i="1" u="none" strike="noStrike" kern="0" cap="none" spc="0" normalizeH="0" baseline="0" noProof="0" dirty="0" smtClean="0">
              <a:ln>
                <a:noFill/>
              </a:ln>
              <a:solidFill>
                <a:srgbClr val="006600"/>
              </a:solidFill>
              <a:effectLst/>
              <a:uLnTx/>
              <a:uFillTx/>
              <a:ea typeface="+mn-ea"/>
              <a:cs typeface="+mn-cs"/>
            </a:endParaRPr>
          </a:p>
        </p:txBody>
      </p:sp>
      <p:sp>
        <p:nvSpPr>
          <p:cNvPr id="9" name="TextBox 8"/>
          <p:cNvSpPr txBox="1"/>
          <p:nvPr/>
        </p:nvSpPr>
        <p:spPr>
          <a:xfrm>
            <a:off x="5106556" y="1125833"/>
            <a:ext cx="3703616" cy="1323439"/>
          </a:xfrm>
          <a:prstGeom prst="rect">
            <a:avLst/>
          </a:prstGeom>
          <a:noFill/>
        </p:spPr>
        <p:txBody>
          <a:bodyPr wrap="square" rtlCol="0">
            <a:spAutoFit/>
          </a:bodyPr>
          <a:lstStyle/>
          <a:p>
            <a:pPr lvl="0" defTabSz="120650">
              <a:tabLst>
                <a:tab pos="739775" algn="l"/>
              </a:tabLst>
              <a:defRPr/>
            </a:pPr>
            <a:r>
              <a:rPr lang="en-GB" sz="2000" b="1" kern="0" dirty="0" smtClean="0">
                <a:solidFill>
                  <a:srgbClr val="006600"/>
                </a:solidFill>
                <a:latin typeface="Arial Narrow" panose="020B0606020202030204" pitchFamily="34" charset="0"/>
              </a:rPr>
              <a:t>National: Wall-to-wall coverage for coterminous US; summarized by ~90,000 drainage basins</a:t>
            </a:r>
          </a:p>
          <a:p>
            <a:pPr lvl="0" defTabSz="120650">
              <a:tabLst>
                <a:tab pos="739775" algn="l"/>
              </a:tabLst>
              <a:defRPr/>
            </a:pPr>
            <a:r>
              <a:rPr lang="en-GB" sz="2000" b="1" kern="0" dirty="0" smtClean="0">
                <a:solidFill>
                  <a:srgbClr val="006600"/>
                </a:solidFill>
                <a:latin typeface="Arial Narrow" panose="020B0606020202030204" pitchFamily="34" charset="0"/>
              </a:rPr>
              <a:t>(12-digit HUCs).  160+ data layers</a:t>
            </a:r>
          </a:p>
        </p:txBody>
      </p:sp>
      <p:sp>
        <p:nvSpPr>
          <p:cNvPr id="10" name="Text Box 5"/>
          <p:cNvSpPr txBox="1">
            <a:spLocks noChangeArrowheads="1"/>
          </p:cNvSpPr>
          <p:nvPr/>
        </p:nvSpPr>
        <p:spPr bwMode="auto">
          <a:xfrm>
            <a:off x="892778" y="108677"/>
            <a:ext cx="7208875" cy="954107"/>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GB" sz="3200" b="1" kern="0" dirty="0">
                <a:solidFill>
                  <a:srgbClr val="0070C0"/>
                </a:solidFill>
              </a:rPr>
              <a:t>EnviroAtlas is </a:t>
            </a:r>
            <a:r>
              <a:rPr lang="en-GB" sz="3200" b="1" kern="0" dirty="0" smtClean="0">
                <a:solidFill>
                  <a:srgbClr val="0070C0"/>
                </a:solidFill>
              </a:rPr>
              <a:t>Multi-Scaled</a:t>
            </a:r>
          </a:p>
          <a:p>
            <a:pPr lvl="0" algn="ctr" fontAlgn="base">
              <a:spcBef>
                <a:spcPct val="0"/>
              </a:spcBef>
              <a:spcAft>
                <a:spcPct val="0"/>
              </a:spcAft>
            </a:pPr>
            <a:r>
              <a:rPr lang="en-GB" sz="2400" b="1" kern="0" dirty="0"/>
              <a:t>3</a:t>
            </a:r>
            <a:r>
              <a:rPr lang="en-GB" sz="2400" b="1" kern="0" dirty="0" smtClean="0"/>
              <a:t>00+ map layers available online in the Interactive Map</a:t>
            </a:r>
            <a:endParaRPr lang="en-GB" sz="2400" b="1" kern="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2747318"/>
            <a:ext cx="3808252" cy="3882082"/>
          </a:xfrm>
          <a:prstGeom prst="rect">
            <a:avLst/>
          </a:prstGeom>
          <a:ln>
            <a:solidFill>
              <a:schemeClr val="tx1"/>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11706" y="4343400"/>
            <a:ext cx="1779894" cy="2365752"/>
          </a:xfrm>
          <a:prstGeom prst="rect">
            <a:avLst/>
          </a:prstGeom>
        </p:spPr>
      </p:pic>
      <p:sp>
        <p:nvSpPr>
          <p:cNvPr id="15" name="TextBox 14"/>
          <p:cNvSpPr txBox="1"/>
          <p:nvPr/>
        </p:nvSpPr>
        <p:spPr>
          <a:xfrm>
            <a:off x="519146" y="6286500"/>
            <a:ext cx="3708579" cy="461665"/>
          </a:xfrm>
          <a:prstGeom prst="rect">
            <a:avLst/>
          </a:prstGeom>
          <a:solidFill>
            <a:srgbClr val="FFFFCC"/>
          </a:solidFill>
        </p:spPr>
        <p:txBody>
          <a:bodyPr wrap="none" rtlCol="0">
            <a:spAutoFit/>
          </a:bodyPr>
          <a:lstStyle/>
          <a:p>
            <a:r>
              <a:rPr lang="en-US" sz="2400" b="1" dirty="0" smtClean="0"/>
              <a:t>http://enviroatlas.epa.gov/</a:t>
            </a:r>
            <a:endParaRPr lang="en-US" sz="2400" b="1"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900" y="3334495"/>
            <a:ext cx="1870500" cy="1313705"/>
          </a:xfrm>
          <a:prstGeom prst="rect">
            <a:avLst/>
          </a:prstGeom>
        </p:spPr>
      </p:pic>
      <p:sp>
        <p:nvSpPr>
          <p:cNvPr id="4" name="TextBox 3"/>
          <p:cNvSpPr txBox="1"/>
          <p:nvPr/>
        </p:nvSpPr>
        <p:spPr>
          <a:xfrm>
            <a:off x="1219200" y="3744307"/>
            <a:ext cx="893193" cy="215444"/>
          </a:xfrm>
          <a:prstGeom prst="rect">
            <a:avLst/>
          </a:prstGeom>
          <a:noFill/>
        </p:spPr>
        <p:txBody>
          <a:bodyPr wrap="none" rtlCol="0">
            <a:spAutoFit/>
          </a:bodyPr>
          <a:lstStyle/>
          <a:p>
            <a:r>
              <a:rPr lang="en-US" sz="800" dirty="0" smtClean="0"/>
              <a:t>(500 – 25,000 ac)</a:t>
            </a:r>
            <a:endParaRPr lang="en-US" sz="800" dirty="0"/>
          </a:p>
        </p:txBody>
      </p:sp>
    </p:spTree>
    <p:extLst>
      <p:ext uri="{BB962C8B-B14F-4D97-AF65-F5344CB8AC3E}">
        <p14:creationId xmlns:p14="http://schemas.microsoft.com/office/powerpoint/2010/main" val="185963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355" y="4692423"/>
            <a:ext cx="2709491" cy="738665"/>
          </a:xfrm>
          <a:prstGeom prst="rect">
            <a:avLst/>
          </a:prstGeom>
          <a:noFill/>
        </p:spPr>
        <p:txBody>
          <a:bodyPr wrap="square" rtlCol="0">
            <a:spAutoFit/>
          </a:bodyPr>
          <a:lstStyle/>
          <a:p>
            <a:pPr algn="ctr"/>
            <a:r>
              <a:rPr lang="en-US" sz="1400" b="1" dirty="0" smtClean="0">
                <a:latin typeface="+mj-lt"/>
              </a:rPr>
              <a:t>Opportunities for physical activity, engagement with nature, &amp; social interaction</a:t>
            </a:r>
            <a:endParaRPr lang="en-US" sz="1400" b="1" dirty="0">
              <a:latin typeface="+mj-lt"/>
            </a:endParaRPr>
          </a:p>
        </p:txBody>
      </p:sp>
      <p:sp>
        <p:nvSpPr>
          <p:cNvPr id="3" name="TextBox 2"/>
          <p:cNvSpPr txBox="1"/>
          <p:nvPr/>
        </p:nvSpPr>
        <p:spPr>
          <a:xfrm>
            <a:off x="6150536" y="4688811"/>
            <a:ext cx="2712720" cy="751243"/>
          </a:xfrm>
          <a:prstGeom prst="rect">
            <a:avLst/>
          </a:prstGeom>
          <a:noFill/>
        </p:spPr>
        <p:txBody>
          <a:bodyPr wrap="square" rtlCol="0">
            <a:spAutoFit/>
          </a:bodyPr>
          <a:lstStyle/>
          <a:p>
            <a:pPr algn="ctr"/>
            <a:r>
              <a:rPr lang="en-US" sz="1400" b="1" dirty="0" smtClean="0">
                <a:latin typeface="+mj-lt"/>
              </a:rPr>
              <a:t>Potential to improve school performance through cognitive restoration &amp; stress reduction</a:t>
            </a:r>
            <a:endParaRPr lang="en-US" sz="1400" b="1" dirty="0">
              <a:latin typeface="+mj-lt"/>
            </a:endParaRPr>
          </a:p>
        </p:txBody>
      </p:sp>
      <p:sp>
        <p:nvSpPr>
          <p:cNvPr id="4" name="TextBox 3"/>
          <p:cNvSpPr txBox="1"/>
          <p:nvPr/>
        </p:nvSpPr>
        <p:spPr>
          <a:xfrm>
            <a:off x="3211916" y="4692425"/>
            <a:ext cx="2708568" cy="738664"/>
          </a:xfrm>
          <a:prstGeom prst="rect">
            <a:avLst/>
          </a:prstGeom>
          <a:noFill/>
        </p:spPr>
        <p:txBody>
          <a:bodyPr wrap="square" rtlCol="0">
            <a:spAutoFit/>
          </a:bodyPr>
          <a:lstStyle/>
          <a:p>
            <a:pPr algn="ctr"/>
            <a:r>
              <a:rPr lang="en-US" sz="1400" b="1" dirty="0" smtClean="0">
                <a:latin typeface="+mj-lt"/>
              </a:rPr>
              <a:t>Estimated reductions in adverse respiratory health events due to ambient air filtration by trees</a:t>
            </a:r>
            <a:endParaRPr lang="en-US" sz="1400" b="1" dirty="0">
              <a:latin typeface="+mj-lt"/>
            </a:endParaRPr>
          </a:p>
        </p:txBody>
      </p:sp>
      <p:grpSp>
        <p:nvGrpSpPr>
          <p:cNvPr id="5" name="Group 4"/>
          <p:cNvGrpSpPr/>
          <p:nvPr/>
        </p:nvGrpSpPr>
        <p:grpSpPr>
          <a:xfrm>
            <a:off x="6150538" y="1778597"/>
            <a:ext cx="2712720" cy="2872741"/>
            <a:chOff x="38785799" y="9067799"/>
            <a:chExt cx="3882684" cy="4267201"/>
          </a:xfrm>
        </p:grpSpPr>
        <p:pic>
          <p:nvPicPr>
            <p:cNvPr id="6" name="Picture 2"/>
            <p:cNvPicPr>
              <a:picLocks noChangeAspect="1" noChangeArrowheads="1"/>
            </p:cNvPicPr>
            <p:nvPr/>
          </p:nvPicPr>
          <p:blipFill>
            <a:blip r:embed="rId2" cstate="print"/>
            <a:srcRect/>
            <a:stretch>
              <a:fillRect/>
            </a:stretch>
          </p:blipFill>
          <p:spPr bwMode="auto">
            <a:xfrm>
              <a:off x="38785800" y="9067800"/>
              <a:ext cx="3882683" cy="4267200"/>
            </a:xfrm>
            <a:prstGeom prst="rect">
              <a:avLst/>
            </a:prstGeom>
            <a:noFill/>
            <a:ln w="9525">
              <a:noFill/>
              <a:miter lim="800000"/>
              <a:headEnd/>
              <a:tailEnd/>
            </a:ln>
          </p:spPr>
        </p:pic>
        <p:pic>
          <p:nvPicPr>
            <p:cNvPr id="7" name="Picture 3"/>
            <p:cNvPicPr>
              <a:picLocks noChangeAspect="1" noChangeArrowheads="1"/>
            </p:cNvPicPr>
            <p:nvPr/>
          </p:nvPicPr>
          <p:blipFill rotWithShape="1">
            <a:blip r:embed="rId3" cstate="print"/>
            <a:srcRect t="30014" r="43981"/>
            <a:stretch/>
          </p:blipFill>
          <p:spPr bwMode="auto">
            <a:xfrm>
              <a:off x="38785799" y="9067799"/>
              <a:ext cx="1553072" cy="1039454"/>
            </a:xfrm>
            <a:prstGeom prst="rect">
              <a:avLst/>
            </a:prstGeom>
            <a:noFill/>
            <a:ln w="9525">
              <a:noFill/>
              <a:miter lim="800000"/>
              <a:headEnd/>
              <a:tailEnd/>
            </a:ln>
          </p:spPr>
        </p:pic>
      </p:grpSp>
      <p:grpSp>
        <p:nvGrpSpPr>
          <p:cNvPr id="8" name="Group 7"/>
          <p:cNvGrpSpPr/>
          <p:nvPr/>
        </p:nvGrpSpPr>
        <p:grpSpPr>
          <a:xfrm>
            <a:off x="156023" y="1592775"/>
            <a:ext cx="3055893" cy="3058562"/>
            <a:chOff x="29160455" y="9852458"/>
            <a:chExt cx="4389180" cy="4568393"/>
          </a:xfrm>
        </p:grpSpPr>
        <p:grpSp>
          <p:nvGrpSpPr>
            <p:cNvPr id="9" name="Group 8"/>
            <p:cNvGrpSpPr/>
            <p:nvPr/>
          </p:nvGrpSpPr>
          <p:grpSpPr>
            <a:xfrm>
              <a:off x="29274400" y="10152462"/>
              <a:ext cx="3891650" cy="4268389"/>
              <a:chOff x="34823393" y="9295211"/>
              <a:chExt cx="3891650" cy="4268389"/>
            </a:xfrm>
          </p:grpSpPr>
          <p:pic>
            <p:nvPicPr>
              <p:cNvPr id="11" name="Picture 4"/>
              <p:cNvPicPr>
                <a:picLocks noChangeAspect="1" noChangeArrowheads="1"/>
              </p:cNvPicPr>
              <p:nvPr/>
            </p:nvPicPr>
            <p:blipFill>
              <a:blip r:embed="rId4" cstate="print"/>
              <a:srcRect/>
              <a:stretch>
                <a:fillRect/>
              </a:stretch>
            </p:blipFill>
            <p:spPr bwMode="auto">
              <a:xfrm>
                <a:off x="34823400" y="9296400"/>
                <a:ext cx="3891643" cy="4267200"/>
              </a:xfrm>
              <a:prstGeom prst="rect">
                <a:avLst/>
              </a:prstGeom>
              <a:noFill/>
              <a:ln w="9525">
                <a:noFill/>
                <a:miter lim="800000"/>
                <a:headEnd/>
                <a:tailEnd/>
              </a:ln>
            </p:spPr>
          </p:pic>
          <p:pic>
            <p:nvPicPr>
              <p:cNvPr id="12" name="Picture 11" descr="ParkProx.png"/>
              <p:cNvPicPr>
                <a:picLocks noChangeAspect="1"/>
              </p:cNvPicPr>
              <p:nvPr/>
            </p:nvPicPr>
            <p:blipFill rotWithShape="1">
              <a:blip r:embed="rId5" cstate="print">
                <a:extLst>
                  <a:ext uri="{28A0092B-C50C-407E-A947-70E740481C1C}">
                    <a14:useLocalDpi xmlns:a14="http://schemas.microsoft.com/office/drawing/2010/main"/>
                  </a:ext>
                </a:extLst>
              </a:blip>
              <a:srcRect t="18387"/>
              <a:stretch/>
            </p:blipFill>
            <p:spPr>
              <a:xfrm>
                <a:off x="34823393" y="9295211"/>
                <a:ext cx="2339258" cy="1022760"/>
              </a:xfrm>
              <a:prstGeom prst="rect">
                <a:avLst/>
              </a:prstGeom>
              <a:solidFill>
                <a:schemeClr val="accent2">
                  <a:lumMod val="20000"/>
                  <a:lumOff val="80000"/>
                </a:schemeClr>
              </a:solidFill>
            </p:spPr>
          </p:pic>
        </p:grpSp>
        <p:sp>
          <p:nvSpPr>
            <p:cNvPr id="10" name="TextBox 9"/>
            <p:cNvSpPr txBox="1"/>
            <p:nvPr/>
          </p:nvSpPr>
          <p:spPr>
            <a:xfrm>
              <a:off x="29160455" y="9852458"/>
              <a:ext cx="4389180" cy="413737"/>
            </a:xfrm>
            <a:prstGeom prst="rect">
              <a:avLst/>
            </a:prstGeom>
            <a:noFill/>
          </p:spPr>
          <p:txBody>
            <a:bodyPr wrap="square" rtlCol="0">
              <a:spAutoFit/>
            </a:bodyPr>
            <a:lstStyle/>
            <a:p>
              <a:r>
                <a:rPr lang="en-US" sz="1200" dirty="0" smtClean="0">
                  <a:solidFill>
                    <a:schemeClr val="tx1">
                      <a:lumMod val="75000"/>
                      <a:lumOff val="25000"/>
                    </a:schemeClr>
                  </a:solidFill>
                </a:rPr>
                <a:t>Walking distance from a park entrance (m)</a:t>
              </a:r>
              <a:endParaRPr lang="en-US" sz="1200" dirty="0">
                <a:solidFill>
                  <a:schemeClr val="tx1">
                    <a:lumMod val="75000"/>
                    <a:lumOff val="25000"/>
                  </a:schemeClr>
                </a:solidFill>
              </a:endParaRPr>
            </a:p>
          </p:txBody>
        </p:sp>
      </p:grpSp>
      <p:grpSp>
        <p:nvGrpSpPr>
          <p:cNvPr id="13" name="Group 12"/>
          <p:cNvGrpSpPr/>
          <p:nvPr/>
        </p:nvGrpSpPr>
        <p:grpSpPr>
          <a:xfrm>
            <a:off x="3196768" y="1793628"/>
            <a:ext cx="2723716" cy="2857709"/>
            <a:chOff x="34039714" y="10134601"/>
            <a:chExt cx="3898355" cy="4286253"/>
          </a:xfrm>
        </p:grpSpPr>
        <p:pic>
          <p:nvPicPr>
            <p:cNvPr id="14" name="Picture 5"/>
            <p:cNvPicPr>
              <a:picLocks noChangeAspect="1" noChangeArrowheads="1"/>
            </p:cNvPicPr>
            <p:nvPr/>
          </p:nvPicPr>
          <p:blipFill>
            <a:blip r:embed="rId6" cstate="print"/>
            <a:srcRect/>
            <a:stretch>
              <a:fillRect/>
            </a:stretch>
          </p:blipFill>
          <p:spPr bwMode="auto">
            <a:xfrm>
              <a:off x="34061395" y="10134602"/>
              <a:ext cx="3876674" cy="4286252"/>
            </a:xfrm>
            <a:prstGeom prst="rect">
              <a:avLst/>
            </a:prstGeom>
            <a:noFill/>
            <a:ln w="9525">
              <a:noFill/>
              <a:miter lim="800000"/>
              <a:headEnd/>
              <a:tailEnd/>
            </a:ln>
          </p:spPr>
        </p:pic>
        <p:pic>
          <p:nvPicPr>
            <p:cNvPr id="15"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t="13333" b="13333"/>
            <a:stretch>
              <a:fillRect/>
            </a:stretch>
          </p:blipFill>
          <p:spPr bwMode="auto">
            <a:xfrm rot="5400000">
              <a:off x="37026850" y="10293350"/>
              <a:ext cx="762000" cy="749300"/>
            </a:xfrm>
            <a:prstGeom prst="rect">
              <a:avLst/>
            </a:prstGeom>
            <a:noFill/>
            <a:ln w="9525">
              <a:noFill/>
              <a:miter lim="800000"/>
              <a:headEnd/>
              <a:tailEnd/>
            </a:ln>
          </p:spPr>
        </p:pic>
        <p:pic>
          <p:nvPicPr>
            <p:cNvPr id="16" name="Picture 6"/>
            <p:cNvPicPr>
              <a:picLocks noChangeAspect="1" noChangeArrowheads="1"/>
            </p:cNvPicPr>
            <p:nvPr/>
          </p:nvPicPr>
          <p:blipFill rotWithShape="1">
            <a:blip r:embed="rId8" cstate="print"/>
            <a:srcRect t="24149" r="52425"/>
            <a:stretch/>
          </p:blipFill>
          <p:spPr bwMode="auto">
            <a:xfrm>
              <a:off x="34039714" y="10134601"/>
              <a:ext cx="1268288" cy="1123387"/>
            </a:xfrm>
            <a:prstGeom prst="rect">
              <a:avLst/>
            </a:prstGeom>
            <a:noFill/>
            <a:ln w="9525">
              <a:noFill/>
              <a:miter lim="800000"/>
              <a:headEnd/>
              <a:tailEnd/>
            </a:ln>
          </p:spPr>
        </p:pic>
      </p:grpSp>
      <p:sp>
        <p:nvSpPr>
          <p:cNvPr id="17" name="TextBox 16"/>
          <p:cNvSpPr txBox="1"/>
          <p:nvPr/>
        </p:nvSpPr>
        <p:spPr>
          <a:xfrm>
            <a:off x="4991682" y="6008914"/>
            <a:ext cx="3871573" cy="383182"/>
          </a:xfrm>
          <a:prstGeom prst="rect">
            <a:avLst/>
          </a:prstGeom>
          <a:noFill/>
        </p:spPr>
        <p:txBody>
          <a:bodyPr wrap="none" rtlCol="0">
            <a:spAutoFit/>
          </a:bodyPr>
          <a:lstStyle/>
          <a:p>
            <a:pPr marL="174625" lvl="0" indent="-15875" defTabSz="120650" fontAlgn="base">
              <a:lnSpc>
                <a:spcPct val="105000"/>
              </a:lnSpc>
              <a:spcBef>
                <a:spcPct val="20000"/>
              </a:spcBef>
              <a:spcAft>
                <a:spcPct val="0"/>
              </a:spcAft>
              <a:tabLst>
                <a:tab pos="739775" algn="l"/>
              </a:tabLst>
              <a:defRPr/>
            </a:pPr>
            <a:r>
              <a:rPr lang="en-GB" i="1" kern="0" dirty="0">
                <a:solidFill>
                  <a:srgbClr val="006600"/>
                </a:solidFill>
                <a:latin typeface="Arial Narrow" pitchFamily="34" charset="0"/>
              </a:rPr>
              <a:t>Pictured: Greater </a:t>
            </a:r>
            <a:r>
              <a:rPr lang="en-GB" i="1" kern="0" dirty="0" smtClean="0">
                <a:solidFill>
                  <a:srgbClr val="006600"/>
                </a:solidFill>
                <a:latin typeface="Arial Narrow" pitchFamily="34" charset="0"/>
              </a:rPr>
              <a:t>Durham-Chapel Hill, NC</a:t>
            </a:r>
            <a:endParaRPr lang="en-US" i="1" kern="0" dirty="0">
              <a:solidFill>
                <a:srgbClr val="006600"/>
              </a:solidFill>
            </a:endParaRPr>
          </a:p>
        </p:txBody>
      </p:sp>
      <p:sp>
        <p:nvSpPr>
          <p:cNvPr id="18" name="Text Box 5"/>
          <p:cNvSpPr txBox="1">
            <a:spLocks noChangeArrowheads="1"/>
          </p:cNvSpPr>
          <p:nvPr/>
        </p:nvSpPr>
        <p:spPr bwMode="auto">
          <a:xfrm>
            <a:off x="308582" y="228243"/>
            <a:ext cx="8537825" cy="89255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b="1" dirty="0" smtClean="0">
                <a:solidFill>
                  <a:schemeClr val="accent1">
                    <a:lumMod val="75000"/>
                  </a:schemeClr>
                </a:solidFill>
              </a:rPr>
              <a:t>Community Information to Assist Decision-Making</a:t>
            </a:r>
          </a:p>
          <a:p>
            <a:pPr algn="ctr" fontAlgn="base">
              <a:spcBef>
                <a:spcPct val="0"/>
              </a:spcBef>
              <a:spcAft>
                <a:spcPct val="0"/>
              </a:spcAft>
            </a:pPr>
            <a:r>
              <a:rPr lang="en-US" sz="2400" b="1" dirty="0">
                <a:solidFill>
                  <a:schemeClr val="accent1">
                    <a:lumMod val="75000"/>
                  </a:schemeClr>
                </a:solidFill>
              </a:rPr>
              <a:t>e</a:t>
            </a:r>
            <a:r>
              <a:rPr lang="en-US" sz="2400" b="1" dirty="0" smtClean="0">
                <a:solidFill>
                  <a:schemeClr val="accent1">
                    <a:lumMod val="75000"/>
                  </a:schemeClr>
                </a:solidFill>
              </a:rPr>
              <a:t>.g., health interventions, public infrastructure, social equity</a:t>
            </a:r>
            <a:endParaRPr lang="en-US" sz="2400" b="1" dirty="0">
              <a:solidFill>
                <a:schemeClr val="accent1">
                  <a:lumMod val="75000"/>
                </a:schemeClr>
              </a:solidFill>
            </a:endParaRPr>
          </a:p>
        </p:txBody>
      </p:sp>
      <p:pic>
        <p:nvPicPr>
          <p:cNvPr id="19" name="Picture 5" descr="internal_logo2">
            <a:hlinkClick r:id="rId9"/>
          </p:cNvPr>
          <p:cNvPicPr>
            <a:picLocks noChangeAspect="1" noChangeArrowheads="1"/>
          </p:cNvPicPr>
          <p:nvPr/>
        </p:nvPicPr>
        <p:blipFill>
          <a:blip r:embed="rId10" cstate="print"/>
          <a:srcRect/>
          <a:stretch>
            <a:fillRect/>
          </a:stretch>
        </p:blipFill>
        <p:spPr bwMode="auto">
          <a:xfrm>
            <a:off x="4800600" y="1894012"/>
            <a:ext cx="424384" cy="509261"/>
          </a:xfrm>
          <a:prstGeom prst="rect">
            <a:avLst/>
          </a:prstGeom>
          <a:noFill/>
          <a:ln w="9525">
            <a:noFill/>
            <a:miter lim="800000"/>
            <a:headEnd/>
            <a:tailEnd/>
          </a:ln>
        </p:spPr>
      </p:pic>
      <p:sp>
        <p:nvSpPr>
          <p:cNvPr id="20" name="TextBox 19"/>
          <p:cNvSpPr txBox="1"/>
          <p:nvPr/>
        </p:nvSpPr>
        <p:spPr>
          <a:xfrm>
            <a:off x="3193409" y="1402619"/>
            <a:ext cx="2745581" cy="461665"/>
          </a:xfrm>
          <a:prstGeom prst="rect">
            <a:avLst/>
          </a:prstGeom>
          <a:noFill/>
        </p:spPr>
        <p:txBody>
          <a:bodyPr wrap="square" rtlCol="0">
            <a:spAutoFit/>
          </a:bodyPr>
          <a:lstStyle/>
          <a:p>
            <a:r>
              <a:rPr lang="en-US" sz="1200" dirty="0" smtClean="0"/>
              <a:t>Asthma exacerbation avoided due to nitrogen dioxide removed (cases/</a:t>
            </a:r>
            <a:r>
              <a:rPr lang="en-US" sz="1200" dirty="0" err="1" smtClean="0"/>
              <a:t>yr</a:t>
            </a:r>
            <a:r>
              <a:rPr lang="en-US" sz="1200" dirty="0" smtClean="0"/>
              <a:t>) </a:t>
            </a:r>
            <a:endParaRPr lang="en-US" sz="1200" dirty="0"/>
          </a:p>
        </p:txBody>
      </p:sp>
      <p:sp>
        <p:nvSpPr>
          <p:cNvPr id="21" name="TextBox 20"/>
          <p:cNvSpPr txBox="1"/>
          <p:nvPr/>
        </p:nvSpPr>
        <p:spPr>
          <a:xfrm>
            <a:off x="6117675" y="1376742"/>
            <a:ext cx="2303312" cy="461665"/>
          </a:xfrm>
          <a:prstGeom prst="rect">
            <a:avLst/>
          </a:prstGeom>
          <a:noFill/>
        </p:spPr>
        <p:txBody>
          <a:bodyPr wrap="square" rtlCol="0">
            <a:spAutoFit/>
          </a:bodyPr>
          <a:lstStyle/>
          <a:p>
            <a:r>
              <a:rPr lang="en-US" sz="1200" dirty="0" smtClean="0"/>
              <a:t>K-12 schools with &lt;25 percent green space in </a:t>
            </a:r>
            <a:r>
              <a:rPr lang="en-US" sz="1200" dirty="0" err="1" smtClean="0"/>
              <a:t>viewshed</a:t>
            </a:r>
            <a:endParaRPr lang="en-US" sz="1200" dirty="0"/>
          </a:p>
        </p:txBody>
      </p:sp>
    </p:spTree>
    <p:extLst>
      <p:ext uri="{BB962C8B-B14F-4D97-AF65-F5344CB8AC3E}">
        <p14:creationId xmlns:p14="http://schemas.microsoft.com/office/powerpoint/2010/main" val="5268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FL_BGPop_Zoo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2765" y="997720"/>
            <a:ext cx="1951096" cy="1659012"/>
          </a:xfrm>
          <a:prstGeom prst="rect">
            <a:avLst/>
          </a:prstGeom>
        </p:spPr>
      </p:pic>
      <p:pic>
        <p:nvPicPr>
          <p:cNvPr id="3" name="Picture 2" descr="TFL_Dasy_Zoo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2635" y="997721"/>
            <a:ext cx="1951096" cy="1659012"/>
          </a:xfrm>
          <a:prstGeom prst="rect">
            <a:avLst/>
          </a:prstGeom>
        </p:spPr>
      </p:pic>
      <p:pic>
        <p:nvPicPr>
          <p:cNvPr id="4" name="Picture 3" descr="Legen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1082" y="1469939"/>
            <a:ext cx="682948" cy="682948"/>
          </a:xfrm>
          <a:prstGeom prst="rect">
            <a:avLst/>
          </a:prstGeom>
          <a:ln w="6350">
            <a:solidFill>
              <a:schemeClr val="tx1"/>
            </a:solidFill>
          </a:ln>
        </p:spPr>
      </p:pic>
      <p:pic>
        <p:nvPicPr>
          <p:cNvPr id="5" name="Picture 4" descr="Foundational.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8082" y="3220181"/>
            <a:ext cx="3144809" cy="3032852"/>
          </a:xfrm>
          <a:prstGeom prst="rect">
            <a:avLst/>
          </a:prstGeom>
        </p:spPr>
      </p:pic>
      <p:sp>
        <p:nvSpPr>
          <p:cNvPr id="6" name="TextBox 5"/>
          <p:cNvSpPr txBox="1"/>
          <p:nvPr/>
        </p:nvSpPr>
        <p:spPr>
          <a:xfrm>
            <a:off x="404469" y="2639340"/>
            <a:ext cx="3559308" cy="646331"/>
          </a:xfrm>
          <a:prstGeom prst="rect">
            <a:avLst/>
          </a:prstGeom>
          <a:noFill/>
        </p:spPr>
        <p:txBody>
          <a:bodyPr wrap="none" rtlCol="0">
            <a:spAutoFit/>
          </a:bodyPr>
          <a:lstStyle/>
          <a:p>
            <a:pPr algn="ctr"/>
            <a:r>
              <a:rPr lang="en-US" b="1" i="1" dirty="0" smtClean="0"/>
              <a:t>Downscaled (30-meter) U.S. Census</a:t>
            </a:r>
          </a:p>
          <a:p>
            <a:pPr algn="ctr"/>
            <a:r>
              <a:rPr lang="en-US" b="1" i="1" dirty="0" smtClean="0"/>
              <a:t>population grid</a:t>
            </a:r>
            <a:endParaRPr lang="en-US" b="1" i="1" dirty="0"/>
          </a:p>
        </p:txBody>
      </p:sp>
      <p:sp>
        <p:nvSpPr>
          <p:cNvPr id="7" name="TextBox 6"/>
          <p:cNvSpPr txBox="1"/>
          <p:nvPr/>
        </p:nvSpPr>
        <p:spPr>
          <a:xfrm>
            <a:off x="848527" y="6211669"/>
            <a:ext cx="2852384" cy="646331"/>
          </a:xfrm>
          <a:prstGeom prst="rect">
            <a:avLst/>
          </a:prstGeom>
          <a:noFill/>
        </p:spPr>
        <p:txBody>
          <a:bodyPr wrap="none" rtlCol="0">
            <a:spAutoFit/>
          </a:bodyPr>
          <a:lstStyle/>
          <a:p>
            <a:pPr algn="ctr"/>
            <a:r>
              <a:rPr lang="en-US" b="1" i="1" dirty="0" smtClean="0"/>
              <a:t>Precise maps of tree cover</a:t>
            </a:r>
          </a:p>
          <a:p>
            <a:pPr algn="ctr"/>
            <a:r>
              <a:rPr lang="en-US" b="1" i="1" dirty="0" smtClean="0"/>
              <a:t>along local roads &amp; streams</a:t>
            </a:r>
            <a:endParaRPr lang="en-US" i="1" dirty="0">
              <a:solidFill>
                <a:srgbClr val="FF0000"/>
              </a:solidFill>
            </a:endParaRPr>
          </a:p>
        </p:txBody>
      </p:sp>
      <p:sp>
        <p:nvSpPr>
          <p:cNvPr id="9" name="TextBox 8"/>
          <p:cNvSpPr txBox="1"/>
          <p:nvPr/>
        </p:nvSpPr>
        <p:spPr>
          <a:xfrm>
            <a:off x="754329" y="83609"/>
            <a:ext cx="7636449" cy="769441"/>
          </a:xfrm>
          <a:prstGeom prst="rect">
            <a:avLst/>
          </a:prstGeom>
          <a:noFill/>
        </p:spPr>
        <p:txBody>
          <a:bodyPr wrap="none" rtlCol="0">
            <a:spAutoFit/>
          </a:bodyPr>
          <a:lstStyle/>
          <a:p>
            <a:pPr algn="ctr"/>
            <a:r>
              <a:rPr lang="en-US" sz="2400" b="1" dirty="0" smtClean="0">
                <a:solidFill>
                  <a:srgbClr val="0070C0"/>
                </a:solidFill>
              </a:rPr>
              <a:t>All Data are Downloadable &amp; Accessible via Web Services</a:t>
            </a:r>
          </a:p>
          <a:p>
            <a:pPr algn="ctr"/>
            <a:r>
              <a:rPr lang="en-US" sz="2000" b="1" dirty="0" smtClean="0">
                <a:solidFill>
                  <a:srgbClr val="0070C0"/>
                </a:solidFill>
              </a:rPr>
              <a:t>(incl. fact sheets for general users and technical metadata)</a:t>
            </a:r>
            <a:endParaRPr lang="en-US" sz="2000" b="1" dirty="0">
              <a:solidFill>
                <a:srgbClr val="0070C0"/>
              </a:solidFill>
            </a:endParaRPr>
          </a:p>
        </p:txBody>
      </p:sp>
      <p:sp>
        <p:nvSpPr>
          <p:cNvPr id="10" name="TextBox 9"/>
          <p:cNvSpPr txBox="1"/>
          <p:nvPr/>
        </p:nvSpPr>
        <p:spPr>
          <a:xfrm>
            <a:off x="5948537" y="6392984"/>
            <a:ext cx="1219052" cy="369332"/>
          </a:xfrm>
          <a:prstGeom prst="rect">
            <a:avLst/>
          </a:prstGeom>
          <a:noFill/>
        </p:spPr>
        <p:txBody>
          <a:bodyPr wrap="none" rtlCol="0">
            <a:spAutoFit/>
          </a:bodyPr>
          <a:lstStyle/>
          <a:p>
            <a:r>
              <a:rPr lang="en-US" b="1" i="1" dirty="0" smtClean="0"/>
              <a:t>Heat maps</a:t>
            </a:r>
            <a:endParaRPr lang="en-US" b="1" i="1" dirty="0"/>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04773" y="1234046"/>
            <a:ext cx="4106579" cy="5158938"/>
          </a:xfrm>
          <a:prstGeom prst="rect">
            <a:avLst/>
          </a:prstGeom>
          <a:ln w="12700">
            <a:solidFill>
              <a:schemeClr val="tx1"/>
            </a:solid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406413" y="998220"/>
            <a:ext cx="3501368" cy="2809640"/>
          </a:xfrm>
          <a:prstGeom prst="rect">
            <a:avLst/>
          </a:prstGeom>
          <a:ln w="12700">
            <a:solidFill>
              <a:schemeClr val="tx1"/>
            </a:solidFill>
          </a:ln>
        </p:spPr>
      </p:pic>
    </p:spTree>
    <p:extLst>
      <p:ext uri="{BB962C8B-B14F-4D97-AF65-F5344CB8AC3E}">
        <p14:creationId xmlns:p14="http://schemas.microsoft.com/office/powerpoint/2010/main" val="336022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1" y="1359715"/>
            <a:ext cx="2209800" cy="1585049"/>
          </a:xfrm>
          <a:prstGeom prst="rect">
            <a:avLst/>
          </a:prstGeom>
          <a:noFill/>
        </p:spPr>
        <p:txBody>
          <a:bodyPr wrap="square" rtlCol="0">
            <a:spAutoFit/>
          </a:bodyPr>
          <a:lstStyle/>
          <a:p>
            <a:pPr>
              <a:spcAft>
                <a:spcPts val="600"/>
              </a:spcAft>
            </a:pPr>
            <a:r>
              <a:rPr lang="en-US" sz="2000" b="1" u="sng" dirty="0" smtClean="0">
                <a:solidFill>
                  <a:srgbClr val="0070C0"/>
                </a:solidFill>
                <a:latin typeface="+mj-lt"/>
              </a:rPr>
              <a:t>4 ecosystems:</a:t>
            </a:r>
          </a:p>
          <a:p>
            <a:pPr>
              <a:buFont typeface="Arial" pitchFamily="34" charset="0"/>
              <a:buChar char="•"/>
            </a:pPr>
            <a:r>
              <a:rPr lang="en-US" b="1" dirty="0" smtClean="0">
                <a:latin typeface="+mj-lt"/>
              </a:rPr>
              <a:t> Forests</a:t>
            </a:r>
          </a:p>
          <a:p>
            <a:pPr>
              <a:buFont typeface="Arial" pitchFamily="34" charset="0"/>
              <a:buChar char="•"/>
            </a:pPr>
            <a:r>
              <a:rPr lang="en-US" b="1" dirty="0" smtClean="0">
                <a:latin typeface="+mj-lt"/>
              </a:rPr>
              <a:t> Urban Ecosystems</a:t>
            </a:r>
          </a:p>
          <a:p>
            <a:pPr>
              <a:buFont typeface="Arial" pitchFamily="34" charset="0"/>
              <a:buChar char="•"/>
            </a:pPr>
            <a:r>
              <a:rPr lang="en-US" b="1" dirty="0" smtClean="0">
                <a:latin typeface="+mj-lt"/>
              </a:rPr>
              <a:t> Wetlands</a:t>
            </a:r>
          </a:p>
          <a:p>
            <a:pPr>
              <a:buFont typeface="Arial" pitchFamily="34" charset="0"/>
              <a:buChar char="•"/>
            </a:pPr>
            <a:r>
              <a:rPr lang="en-US" b="1" dirty="0" smtClean="0">
                <a:latin typeface="+mj-lt"/>
              </a:rPr>
              <a:t> Agro-Ecosystems</a:t>
            </a:r>
          </a:p>
        </p:txBody>
      </p:sp>
      <p:sp>
        <p:nvSpPr>
          <p:cNvPr id="3" name="TextBox 2"/>
          <p:cNvSpPr txBox="1"/>
          <p:nvPr/>
        </p:nvSpPr>
        <p:spPr>
          <a:xfrm>
            <a:off x="1066801" y="308344"/>
            <a:ext cx="7255961" cy="646331"/>
          </a:xfrm>
          <a:prstGeom prst="rect">
            <a:avLst/>
          </a:prstGeom>
          <a:noFill/>
        </p:spPr>
        <p:txBody>
          <a:bodyPr wrap="none" rtlCol="0">
            <a:spAutoFit/>
          </a:bodyPr>
          <a:lstStyle/>
          <a:p>
            <a:r>
              <a:rPr lang="en-US" sz="3600" b="1" dirty="0" smtClean="0">
                <a:solidFill>
                  <a:srgbClr val="0070C0"/>
                </a:solidFill>
              </a:rPr>
              <a:t>The Eco-Health Relationship Browser</a:t>
            </a:r>
          </a:p>
        </p:txBody>
      </p:sp>
      <p:sp>
        <p:nvSpPr>
          <p:cNvPr id="4" name="Rectangle 3"/>
          <p:cNvSpPr/>
          <p:nvPr/>
        </p:nvSpPr>
        <p:spPr>
          <a:xfrm>
            <a:off x="533401" y="3078054"/>
            <a:ext cx="2743200" cy="400110"/>
          </a:xfrm>
          <a:prstGeom prst="rect">
            <a:avLst/>
          </a:prstGeom>
        </p:spPr>
        <p:txBody>
          <a:bodyPr wrap="square">
            <a:spAutoFit/>
          </a:bodyPr>
          <a:lstStyle/>
          <a:p>
            <a:pPr marL="0" lvl="4"/>
            <a:r>
              <a:rPr lang="en-US" sz="2000" b="1" u="sng" dirty="0" smtClean="0">
                <a:solidFill>
                  <a:srgbClr val="0070C0"/>
                </a:solidFill>
                <a:latin typeface="+mj-lt"/>
                <a:cs typeface="Times New Roman" pitchFamily="18" charset="0"/>
              </a:rPr>
              <a:t>6 Ecosystem Services:</a:t>
            </a:r>
          </a:p>
        </p:txBody>
      </p:sp>
      <p:sp>
        <p:nvSpPr>
          <p:cNvPr id="5" name="TextBox 4"/>
          <p:cNvSpPr txBox="1"/>
          <p:nvPr/>
        </p:nvSpPr>
        <p:spPr>
          <a:xfrm>
            <a:off x="533401" y="3454351"/>
            <a:ext cx="4114800" cy="2539157"/>
          </a:xfrm>
          <a:prstGeom prst="rect">
            <a:avLst/>
          </a:prstGeom>
          <a:noFill/>
        </p:spPr>
        <p:txBody>
          <a:bodyPr wrap="square" rtlCol="0">
            <a:spAutoFit/>
          </a:bodyPr>
          <a:lstStyle/>
          <a:p>
            <a:pPr>
              <a:spcAft>
                <a:spcPts val="600"/>
              </a:spcAft>
            </a:pPr>
            <a:r>
              <a:rPr lang="en-US" b="1" i="1" dirty="0" smtClean="0">
                <a:solidFill>
                  <a:srgbClr val="0070C0"/>
                </a:solidFill>
                <a:latin typeface="+mj-lt"/>
              </a:rPr>
              <a:t>Health promotional services</a:t>
            </a:r>
            <a:endParaRPr lang="en-US" b="1" dirty="0" smtClean="0">
              <a:solidFill>
                <a:srgbClr val="0070C0"/>
              </a:solidFill>
              <a:latin typeface="+mj-lt"/>
            </a:endParaRPr>
          </a:p>
          <a:p>
            <a:pPr>
              <a:buFont typeface="Arial" pitchFamily="34" charset="0"/>
              <a:buChar char="•"/>
            </a:pPr>
            <a:r>
              <a:rPr lang="en-US" b="1" dirty="0" smtClean="0">
                <a:latin typeface="+mj-lt"/>
              </a:rPr>
              <a:t> Aesthetics &amp; Engagement with Nature</a:t>
            </a:r>
          </a:p>
          <a:p>
            <a:pPr>
              <a:buFont typeface="Arial" pitchFamily="34" charset="0"/>
              <a:buChar char="•"/>
            </a:pPr>
            <a:r>
              <a:rPr lang="en-US" b="1" dirty="0" smtClean="0">
                <a:latin typeface="+mj-lt"/>
              </a:rPr>
              <a:t> Recreation &amp; Physical Activity</a:t>
            </a:r>
          </a:p>
          <a:p>
            <a:pPr>
              <a:spcBef>
                <a:spcPts val="600"/>
              </a:spcBef>
              <a:spcAft>
                <a:spcPts val="600"/>
              </a:spcAft>
            </a:pPr>
            <a:r>
              <a:rPr lang="en-US" b="1" i="1" dirty="0" smtClean="0">
                <a:solidFill>
                  <a:srgbClr val="0070C0"/>
                </a:solidFill>
                <a:latin typeface="+mj-lt"/>
              </a:rPr>
              <a:t>Buffering services</a:t>
            </a:r>
          </a:p>
          <a:p>
            <a:pPr>
              <a:buFont typeface="Arial" pitchFamily="34" charset="0"/>
              <a:buChar char="•"/>
            </a:pPr>
            <a:r>
              <a:rPr lang="en-US" b="1" dirty="0" smtClean="0">
                <a:latin typeface="+mj-lt"/>
              </a:rPr>
              <a:t> Clean Air</a:t>
            </a:r>
          </a:p>
          <a:p>
            <a:pPr>
              <a:buFont typeface="Arial" pitchFamily="34" charset="0"/>
              <a:buChar char="•"/>
            </a:pPr>
            <a:r>
              <a:rPr lang="en-US" b="1" dirty="0" smtClean="0">
                <a:latin typeface="+mj-lt"/>
              </a:rPr>
              <a:t> Clean Water</a:t>
            </a:r>
          </a:p>
          <a:p>
            <a:pPr>
              <a:buFont typeface="Arial" pitchFamily="34" charset="0"/>
              <a:buChar char="•"/>
            </a:pPr>
            <a:r>
              <a:rPr lang="en-US" b="1" dirty="0" smtClean="0">
                <a:latin typeface="+mj-lt"/>
              </a:rPr>
              <a:t> Heat Hazard Mitigation</a:t>
            </a:r>
          </a:p>
          <a:p>
            <a:pPr>
              <a:buFont typeface="Arial" pitchFamily="34" charset="0"/>
              <a:buChar char="•"/>
            </a:pPr>
            <a:r>
              <a:rPr lang="en-US" b="1" dirty="0" smtClean="0">
                <a:latin typeface="+mj-lt"/>
              </a:rPr>
              <a:t> Water Hazard Mitigation</a:t>
            </a:r>
            <a:endParaRPr lang="en-US" b="1" dirty="0" smtClean="0"/>
          </a:p>
        </p:txBody>
      </p:sp>
      <p:sp>
        <p:nvSpPr>
          <p:cNvPr id="6" name="TextBox 5"/>
          <p:cNvSpPr txBox="1"/>
          <p:nvPr/>
        </p:nvSpPr>
        <p:spPr>
          <a:xfrm>
            <a:off x="6095999" y="1367549"/>
            <a:ext cx="3048001" cy="400110"/>
          </a:xfrm>
          <a:prstGeom prst="rect">
            <a:avLst/>
          </a:prstGeom>
          <a:noFill/>
        </p:spPr>
        <p:txBody>
          <a:bodyPr wrap="square" rtlCol="0">
            <a:spAutoFit/>
          </a:bodyPr>
          <a:lstStyle/>
          <a:p>
            <a:pPr>
              <a:spcAft>
                <a:spcPts val="1200"/>
              </a:spcAft>
            </a:pPr>
            <a:r>
              <a:rPr lang="en-US" sz="2000" b="1" u="sng" dirty="0" smtClean="0">
                <a:solidFill>
                  <a:srgbClr val="0070C0"/>
                </a:solidFill>
                <a:latin typeface="+mj-lt"/>
              </a:rPr>
              <a:t>30+ health outcomes:</a:t>
            </a:r>
          </a:p>
        </p:txBody>
      </p:sp>
      <p:sp>
        <p:nvSpPr>
          <p:cNvPr id="7" name="TextBox 6"/>
          <p:cNvSpPr txBox="1"/>
          <p:nvPr/>
        </p:nvSpPr>
        <p:spPr>
          <a:xfrm>
            <a:off x="6086667" y="1748909"/>
            <a:ext cx="2981134" cy="5109091"/>
          </a:xfrm>
          <a:prstGeom prst="rect">
            <a:avLst/>
          </a:prstGeom>
          <a:noFill/>
        </p:spPr>
        <p:txBody>
          <a:bodyPr wrap="square" numCol="1" rtlCol="0">
            <a:spAutoFit/>
          </a:bodyPr>
          <a:lstStyle/>
          <a:p>
            <a:pPr>
              <a:spcAft>
                <a:spcPts val="1200"/>
              </a:spcAft>
              <a:buFont typeface="Arial" pitchFamily="34" charset="0"/>
              <a:buChar char="•"/>
            </a:pPr>
            <a:r>
              <a:rPr lang="en-US" b="1" dirty="0" smtClean="0">
                <a:latin typeface="+mj-lt"/>
              </a:rPr>
              <a:t> Asthma</a:t>
            </a:r>
          </a:p>
          <a:p>
            <a:pPr>
              <a:spcAft>
                <a:spcPts val="1200"/>
              </a:spcAft>
              <a:buFont typeface="Arial" pitchFamily="34" charset="0"/>
              <a:buChar char="•"/>
            </a:pPr>
            <a:r>
              <a:rPr lang="en-US" b="1" dirty="0" smtClean="0">
                <a:latin typeface="+mj-lt"/>
              </a:rPr>
              <a:t> ADHD</a:t>
            </a:r>
          </a:p>
          <a:p>
            <a:pPr>
              <a:spcAft>
                <a:spcPts val="1200"/>
              </a:spcAft>
              <a:buFont typeface="Arial" pitchFamily="34" charset="0"/>
              <a:buChar char="•"/>
            </a:pPr>
            <a:r>
              <a:rPr lang="en-US" b="1" dirty="0" smtClean="0">
                <a:latin typeface="+mj-lt"/>
              </a:rPr>
              <a:t> Cancers</a:t>
            </a:r>
          </a:p>
          <a:p>
            <a:pPr>
              <a:spcAft>
                <a:spcPts val="1200"/>
              </a:spcAft>
              <a:buFont typeface="Arial" pitchFamily="34" charset="0"/>
              <a:buChar char="•"/>
            </a:pPr>
            <a:r>
              <a:rPr lang="en-US" b="1" dirty="0" smtClean="0"/>
              <a:t> Cardiovascular diseases</a:t>
            </a:r>
          </a:p>
          <a:p>
            <a:pPr>
              <a:spcAft>
                <a:spcPts val="1200"/>
              </a:spcAft>
              <a:buFont typeface="Arial" pitchFamily="34" charset="0"/>
              <a:buChar char="•"/>
            </a:pPr>
            <a:r>
              <a:rPr lang="en-US" b="1" dirty="0" smtClean="0"/>
              <a:t> Heat stroke</a:t>
            </a:r>
          </a:p>
          <a:p>
            <a:pPr>
              <a:spcAft>
                <a:spcPts val="1200"/>
              </a:spcAft>
              <a:buFont typeface="Arial" pitchFamily="34" charset="0"/>
              <a:buChar char="•"/>
            </a:pPr>
            <a:r>
              <a:rPr lang="en-US" b="1" dirty="0" smtClean="0">
                <a:latin typeface="+mj-lt"/>
              </a:rPr>
              <a:t> Healing</a:t>
            </a:r>
          </a:p>
          <a:p>
            <a:pPr>
              <a:spcAft>
                <a:spcPts val="1200"/>
              </a:spcAft>
              <a:buFont typeface="Arial" pitchFamily="34" charset="0"/>
              <a:buChar char="•"/>
            </a:pPr>
            <a:r>
              <a:rPr lang="en-US" b="1" dirty="0" smtClean="0">
                <a:latin typeface="+mj-lt"/>
              </a:rPr>
              <a:t> </a:t>
            </a:r>
            <a:r>
              <a:rPr lang="en-US" b="1" dirty="0" smtClean="0"/>
              <a:t>Low birth weight</a:t>
            </a:r>
          </a:p>
          <a:p>
            <a:pPr>
              <a:spcAft>
                <a:spcPts val="1200"/>
              </a:spcAft>
              <a:buFont typeface="Arial" pitchFamily="34" charset="0"/>
              <a:buChar char="•"/>
            </a:pPr>
            <a:r>
              <a:rPr lang="en-US" b="1" dirty="0" smtClean="0">
                <a:latin typeface="+mj-lt"/>
              </a:rPr>
              <a:t> Obesity</a:t>
            </a:r>
          </a:p>
          <a:p>
            <a:pPr>
              <a:spcAft>
                <a:spcPts val="1200"/>
              </a:spcAft>
              <a:buFont typeface="Arial" pitchFamily="34" charset="0"/>
              <a:buChar char="•"/>
            </a:pPr>
            <a:r>
              <a:rPr lang="en-US" b="1" dirty="0" smtClean="0">
                <a:latin typeface="+mj-lt"/>
              </a:rPr>
              <a:t> </a:t>
            </a:r>
            <a:r>
              <a:rPr lang="en-US" b="1" dirty="0" smtClean="0"/>
              <a:t>Social relations</a:t>
            </a:r>
          </a:p>
          <a:p>
            <a:pPr>
              <a:spcAft>
                <a:spcPts val="1200"/>
              </a:spcAft>
              <a:buFont typeface="Arial" pitchFamily="34" charset="0"/>
              <a:buChar char="•"/>
            </a:pPr>
            <a:r>
              <a:rPr lang="en-US" b="1" dirty="0" smtClean="0">
                <a:latin typeface="+mj-lt"/>
              </a:rPr>
              <a:t> Stress</a:t>
            </a:r>
          </a:p>
          <a:p>
            <a:pPr>
              <a:spcAft>
                <a:spcPts val="1200"/>
              </a:spcAft>
            </a:pPr>
            <a:r>
              <a:rPr lang="en-US" b="1" dirty="0" smtClean="0">
                <a:latin typeface="+mj-lt"/>
              </a:rPr>
              <a:t>… many more</a:t>
            </a:r>
          </a:p>
          <a:p>
            <a:pPr>
              <a:spcAft>
                <a:spcPts val="1200"/>
              </a:spcAft>
            </a:pPr>
            <a:endParaRPr lang="en-US" b="1" dirty="0" smtClean="0">
              <a:latin typeface="+mj-lt"/>
            </a:endParaRPr>
          </a:p>
        </p:txBody>
      </p:sp>
      <p:pic>
        <p:nvPicPr>
          <p:cNvPr id="8" name="Picture 1"/>
          <p:cNvPicPr>
            <a:picLocks noChangeAspect="1" noChangeArrowheads="1"/>
          </p:cNvPicPr>
          <p:nvPr/>
        </p:nvPicPr>
        <p:blipFill>
          <a:blip r:embed="rId2" cstate="print"/>
          <a:srcRect/>
          <a:stretch>
            <a:fillRect/>
          </a:stretch>
        </p:blipFill>
        <p:spPr bwMode="auto">
          <a:xfrm>
            <a:off x="3886201" y="4240164"/>
            <a:ext cx="1936600" cy="2160055"/>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3352801" y="1268364"/>
            <a:ext cx="2057400" cy="2170134"/>
          </a:xfrm>
          <a:prstGeom prst="rect">
            <a:avLst/>
          </a:prstGeom>
          <a:noFill/>
          <a:ln w="9525">
            <a:solidFill>
              <a:schemeClr val="accent1"/>
            </a:solidFill>
            <a:miter lim="800000"/>
            <a:headEnd/>
            <a:tailEnd/>
          </a:ln>
        </p:spPr>
      </p:pic>
      <p:sp>
        <p:nvSpPr>
          <p:cNvPr id="10" name="Right Arrow 9"/>
          <p:cNvSpPr/>
          <p:nvPr/>
        </p:nvSpPr>
        <p:spPr>
          <a:xfrm>
            <a:off x="3048001" y="5491168"/>
            <a:ext cx="533400" cy="76200"/>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3924301" y="3668664"/>
            <a:ext cx="304799" cy="76200"/>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37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4038600" y="2099846"/>
          <a:ext cx="4724400"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810000" y="6062246"/>
            <a:ext cx="5105400" cy="338554"/>
          </a:xfrm>
          <a:prstGeom prst="rect">
            <a:avLst/>
          </a:prstGeom>
          <a:noFill/>
        </p:spPr>
        <p:txBody>
          <a:bodyPr wrap="square" rtlCol="0">
            <a:spAutoFit/>
          </a:bodyPr>
          <a:lstStyle/>
          <a:p>
            <a:pPr algn="ctr"/>
            <a:r>
              <a:rPr lang="en-US" sz="1600" b="1" dirty="0" smtClean="0">
                <a:solidFill>
                  <a:schemeClr val="accent1">
                    <a:lumMod val="75000"/>
                  </a:schemeClr>
                </a:solidFill>
                <a:latin typeface="Calibri" pitchFamily="34" charset="0"/>
              </a:rPr>
              <a:t>Journals publishing the most articles identified in review</a:t>
            </a:r>
            <a:endParaRPr lang="en-US" sz="1600" b="1" dirty="0">
              <a:solidFill>
                <a:schemeClr val="accent1">
                  <a:lumMod val="75000"/>
                </a:schemeClr>
              </a:solidFill>
              <a:latin typeface="Calibri" pitchFamily="34" charset="0"/>
            </a:endParaRPr>
          </a:p>
        </p:txBody>
      </p:sp>
      <p:pic>
        <p:nvPicPr>
          <p:cNvPr id="5" name="Picture 4" descr="fig3.TIF"/>
          <p:cNvPicPr>
            <a:picLocks noChangeAspect="1"/>
          </p:cNvPicPr>
          <p:nvPr/>
        </p:nvPicPr>
        <p:blipFill>
          <a:blip r:embed="rId3" cstate="print"/>
          <a:stretch>
            <a:fillRect/>
          </a:stretch>
        </p:blipFill>
        <p:spPr>
          <a:xfrm>
            <a:off x="325324" y="1490246"/>
            <a:ext cx="3865676" cy="3048000"/>
          </a:xfrm>
          <a:prstGeom prst="rect">
            <a:avLst/>
          </a:prstGeom>
          <a:ln w="19050">
            <a:solidFill>
              <a:schemeClr val="accent1"/>
            </a:solidFill>
          </a:ln>
        </p:spPr>
      </p:pic>
      <p:sp>
        <p:nvSpPr>
          <p:cNvPr id="6" name="TextBox 5"/>
          <p:cNvSpPr txBox="1"/>
          <p:nvPr/>
        </p:nvSpPr>
        <p:spPr>
          <a:xfrm>
            <a:off x="457200" y="4538246"/>
            <a:ext cx="3657600" cy="338554"/>
          </a:xfrm>
          <a:prstGeom prst="rect">
            <a:avLst/>
          </a:prstGeom>
          <a:noFill/>
        </p:spPr>
        <p:txBody>
          <a:bodyPr wrap="square" rtlCol="0">
            <a:spAutoFit/>
          </a:bodyPr>
          <a:lstStyle/>
          <a:p>
            <a:pPr algn="ctr"/>
            <a:r>
              <a:rPr lang="en-US" sz="1600" b="1" dirty="0" smtClean="0">
                <a:solidFill>
                  <a:schemeClr val="accent1">
                    <a:lumMod val="75000"/>
                  </a:schemeClr>
                </a:solidFill>
                <a:latin typeface="Calibri" pitchFamily="34" charset="0"/>
              </a:rPr>
              <a:t>Number of relevant articles found</a:t>
            </a:r>
            <a:endParaRPr lang="en-US" sz="1600" b="1" dirty="0">
              <a:solidFill>
                <a:schemeClr val="accent1">
                  <a:lumMod val="75000"/>
                </a:schemeClr>
              </a:solidFill>
              <a:latin typeface="Calibri" pitchFamily="34" charset="0"/>
            </a:endParaRPr>
          </a:p>
        </p:txBody>
      </p:sp>
      <p:sp>
        <p:nvSpPr>
          <p:cNvPr id="7" name="TextBox 6"/>
          <p:cNvSpPr txBox="1"/>
          <p:nvPr/>
        </p:nvSpPr>
        <p:spPr>
          <a:xfrm>
            <a:off x="0" y="6550223"/>
            <a:ext cx="6875537" cy="307777"/>
          </a:xfrm>
          <a:prstGeom prst="rect">
            <a:avLst/>
          </a:prstGeom>
          <a:noFill/>
        </p:spPr>
        <p:txBody>
          <a:bodyPr wrap="none" rtlCol="0">
            <a:spAutoFit/>
          </a:bodyPr>
          <a:lstStyle/>
          <a:p>
            <a:r>
              <a:rPr lang="en-US" sz="1400" i="1" dirty="0" smtClean="0"/>
              <a:t>Jackson et al. 2013. International Journal of Public Health. </a:t>
            </a:r>
            <a:r>
              <a:rPr lang="en-US" sz="1400" dirty="0" smtClean="0"/>
              <a:t>DOI:</a:t>
            </a:r>
            <a:r>
              <a:rPr lang="en-US" sz="1400" i="1" dirty="0" smtClean="0"/>
              <a:t> </a:t>
            </a:r>
            <a:r>
              <a:rPr lang="en-US" sz="1400" dirty="0" smtClean="0"/>
              <a:t>10.1007/s00038-013-0482-1.</a:t>
            </a:r>
            <a:endParaRPr lang="en-US" sz="1400" i="1" dirty="0"/>
          </a:p>
        </p:txBody>
      </p:sp>
      <p:sp>
        <p:nvSpPr>
          <p:cNvPr id="8" name="TextBox 7"/>
          <p:cNvSpPr txBox="1"/>
          <p:nvPr/>
        </p:nvSpPr>
        <p:spPr>
          <a:xfrm>
            <a:off x="4935359" y="1133740"/>
            <a:ext cx="3150478" cy="954107"/>
          </a:xfrm>
          <a:prstGeom prst="rect">
            <a:avLst/>
          </a:prstGeom>
          <a:noFill/>
        </p:spPr>
        <p:txBody>
          <a:bodyPr wrap="none" rtlCol="0">
            <a:spAutoFit/>
          </a:bodyPr>
          <a:lstStyle/>
          <a:p>
            <a:pPr algn="ctr"/>
            <a:r>
              <a:rPr lang="en-US" sz="2800" dirty="0" smtClean="0">
                <a:solidFill>
                  <a:schemeClr val="accent1">
                    <a:lumMod val="75000"/>
                  </a:schemeClr>
                </a:solidFill>
              </a:rPr>
              <a:t>Based on Literature</a:t>
            </a:r>
          </a:p>
          <a:p>
            <a:pPr algn="ctr"/>
            <a:r>
              <a:rPr lang="en-US" sz="2800" dirty="0" smtClean="0">
                <a:solidFill>
                  <a:schemeClr val="accent1">
                    <a:lumMod val="75000"/>
                  </a:schemeClr>
                </a:solidFill>
              </a:rPr>
              <a:t>Review, 1990 - 2012</a:t>
            </a:r>
            <a:endParaRPr lang="en-US" sz="2800" dirty="0">
              <a:solidFill>
                <a:schemeClr val="accent1">
                  <a:lumMod val="75000"/>
                </a:schemeClr>
              </a:solidFill>
            </a:endParaRPr>
          </a:p>
        </p:txBody>
      </p:sp>
      <p:sp>
        <p:nvSpPr>
          <p:cNvPr id="9" name="TextBox 8"/>
          <p:cNvSpPr txBox="1"/>
          <p:nvPr/>
        </p:nvSpPr>
        <p:spPr>
          <a:xfrm>
            <a:off x="1066801" y="308344"/>
            <a:ext cx="7255961" cy="646331"/>
          </a:xfrm>
          <a:prstGeom prst="rect">
            <a:avLst/>
          </a:prstGeom>
          <a:noFill/>
        </p:spPr>
        <p:txBody>
          <a:bodyPr wrap="none" rtlCol="0">
            <a:spAutoFit/>
          </a:bodyPr>
          <a:lstStyle/>
          <a:p>
            <a:r>
              <a:rPr lang="en-US" sz="3600" b="1" dirty="0" smtClean="0">
                <a:solidFill>
                  <a:srgbClr val="0070C0"/>
                </a:solidFill>
              </a:rPr>
              <a:t>The Eco-Health Relationship Browser</a:t>
            </a:r>
          </a:p>
        </p:txBody>
      </p:sp>
    </p:spTree>
    <p:extLst>
      <p:ext uri="{BB962C8B-B14F-4D97-AF65-F5344CB8AC3E}">
        <p14:creationId xmlns:p14="http://schemas.microsoft.com/office/powerpoint/2010/main" val="3966768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1301</TotalTime>
  <Words>1163</Words>
  <Application>Microsoft Office PowerPoint</Application>
  <PresentationFormat>On-screen Show (4:3)</PresentationFormat>
  <Paragraphs>180</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Calibri Light</vt:lpstr>
      <vt:lpstr>Times New Roman</vt:lpstr>
      <vt:lpstr>Wingdings</vt:lpstr>
      <vt:lpstr>Office Theme</vt:lpstr>
      <vt:lpstr>Integrating Ecosystem Services into HIA:  Tools and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Ecosystem Services into HIA</dc:title>
  <dc:creator>Yngve, Leah</dc:creator>
  <cp:lastModifiedBy>Yngve, Leah</cp:lastModifiedBy>
  <cp:revision>45</cp:revision>
  <dcterms:created xsi:type="dcterms:W3CDTF">2015-05-13T14:18:15Z</dcterms:created>
  <dcterms:modified xsi:type="dcterms:W3CDTF">2015-05-20T20:53:40Z</dcterms:modified>
</cp:coreProperties>
</file>