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12192000" cy="6858000"/>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285" autoAdjust="0"/>
  </p:normalViewPr>
  <p:slideViewPr>
    <p:cSldViewPr>
      <p:cViewPr varScale="1">
        <p:scale>
          <a:sx n="64" d="100"/>
          <a:sy n="64" d="100"/>
        </p:scale>
        <p:origin x="1824" y="4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038475" cy="465137"/>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3" name="Shape 3"/>
          <p:cNvSpPr txBox="1"/>
          <p:nvPr/>
        </p:nvSpPr>
        <p:spPr>
          <a:xfrm>
            <a:off x="3970337" y="0"/>
            <a:ext cx="3038475" cy="46513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None/>
            </a:pPr>
            <a:endParaRPr sz="1400" b="0" i="0" u="none" strike="noStrike" cap="none" baseline="0">
              <a:solidFill>
                <a:srgbClr val="000000"/>
              </a:solidFill>
              <a:latin typeface="Arial"/>
              <a:ea typeface="Arial"/>
              <a:cs typeface="Arial"/>
              <a:sym typeface="Arial"/>
            </a:endParaRPr>
          </a:p>
        </p:txBody>
      </p:sp>
      <p:sp>
        <p:nvSpPr>
          <p:cNvPr id="4" name="Shape 4"/>
          <p:cNvSpPr>
            <a:spLocks noGrp="1" noRot="1" noChangeAspect="1"/>
          </p:cNvSpPr>
          <p:nvPr>
            <p:ph type="sldImg" idx="3"/>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5" name="Shape 5"/>
          <p:cNvSpPr txBox="1">
            <a:spLocks noGrp="1"/>
          </p:cNvSpPr>
          <p:nvPr>
            <p:ph type="body" idx="1"/>
          </p:nvPr>
        </p:nvSpPr>
        <p:spPr>
          <a:xfrm>
            <a:off x="701675" y="4416425"/>
            <a:ext cx="5607049" cy="4183061"/>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p:nvPr/>
        </p:nvSpPr>
        <p:spPr>
          <a:xfrm>
            <a:off x="0" y="8829675"/>
            <a:ext cx="3038475" cy="465137"/>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None/>
            </a:pPr>
            <a:endParaRPr sz="1400" b="0" i="0" u="none" strike="noStrike" cap="none" baseline="0">
              <a:solidFill>
                <a:srgbClr val="000000"/>
              </a:solidFill>
              <a:latin typeface="Arial"/>
              <a:ea typeface="Arial"/>
              <a:cs typeface="Arial"/>
              <a:sym typeface="Arial"/>
            </a:endParaRPr>
          </a:p>
        </p:txBody>
      </p:sp>
      <p:sp>
        <p:nvSpPr>
          <p:cNvPr id="7" name="Shape 7"/>
          <p:cNvSpPr txBox="1"/>
          <p:nvPr/>
        </p:nvSpPr>
        <p:spPr>
          <a:xfrm>
            <a:off x="3970337" y="8829675"/>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baseline="0">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a:t>
            </a:fld>
            <a:endParaRPr lang="en-US" sz="1200" b="0" i="0" u="none" strike="noStrike" cap="none" baseline="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3889687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8" name="Shape 58"/>
          <p:cNvSpPr txBox="1">
            <a:spLocks noGrp="1"/>
          </p:cNvSpPr>
          <p:nvPr>
            <p:ph type="body" idx="1"/>
          </p:nvPr>
        </p:nvSpPr>
        <p:spPr>
          <a:xfrm>
            <a:off x="701675" y="4416425"/>
            <a:ext cx="5607049" cy="4183061"/>
          </a:xfrm>
          <a:prstGeom prst="rect">
            <a:avLst/>
          </a:prstGeom>
          <a:noFill/>
          <a:ln>
            <a:noFill/>
          </a:ln>
        </p:spPr>
        <p:txBody>
          <a:bodyPr lIns="93175" tIns="46575" rIns="93175" bIns="46575" anchor="t" anchorCtr="0">
            <a:noAutofit/>
          </a:bodyPr>
          <a:lstStyle/>
          <a:p>
            <a:pPr>
              <a:spcBef>
                <a:spcPts val="0"/>
              </a:spcBef>
              <a:buNone/>
            </a:pPr>
            <a:endParaRPr/>
          </a:p>
        </p:txBody>
      </p:sp>
      <p:sp>
        <p:nvSpPr>
          <p:cNvPr id="59" name="Shape 59"/>
          <p:cNvSpPr txBox="1"/>
          <p:nvPr/>
        </p:nvSpPr>
        <p:spPr>
          <a:xfrm>
            <a:off x="3970337" y="8829675"/>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400" b="0" i="0" u="none" strike="noStrike" cap="none" baseline="0">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1</a:t>
            </a:fld>
            <a:endParaRPr lang="en-US" sz="1400" b="0" i="0" u="none" strike="noStrike" cap="none" baseline="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77179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701675" y="4416425"/>
            <a:ext cx="5607049" cy="4183061"/>
          </a:xfrm>
          <a:prstGeom prst="rect">
            <a:avLst/>
          </a:prstGeom>
          <a:noFill/>
          <a:ln>
            <a:noFill/>
          </a:ln>
        </p:spPr>
        <p:txBody>
          <a:bodyPr lIns="93175" tIns="46575" rIns="93175" bIns="46575" anchor="t" anchorCtr="0">
            <a:noAutofit/>
          </a:bodyPr>
          <a:lstStyle/>
          <a:p>
            <a:pPr marL="0" marR="0" indent="0" algn="l" rtl="0">
              <a:spcBef>
                <a:spcPts val="0"/>
              </a:spcBef>
              <a:buNone/>
            </a:pPr>
            <a:r>
              <a:rPr lang="en-US" sz="1200" b="0" i="0" u="none" strike="noStrike" cap="none" baseline="0">
                <a:latin typeface="Calibri"/>
                <a:ea typeface="Calibri"/>
                <a:cs typeface="Calibri"/>
                <a:sym typeface="Calibri"/>
              </a:rPr>
              <a:t>We became involved in this Health Impact Assessment in the summer of 2013 when we learned that the City of Fitchburg (south of Madison) was going to be voting on the use of a golf course (subsidized by the city) set in the middle of low-income housing.   This was brought to our attention by a Fitchbur</a:t>
            </a:r>
            <a:r>
              <a:rPr lang="en-US" sz="1200">
                <a:latin typeface="Calibri"/>
                <a:ea typeface="Calibri"/>
                <a:cs typeface="Calibri"/>
                <a:sym typeface="Calibri"/>
              </a:rPr>
              <a:t>g alder who saw this as an equity issue for those living around the golf course, as there was a perceived lack of access to open green space and play space for the neighborhood.</a:t>
            </a:r>
          </a:p>
          <a:p>
            <a:pPr marL="0" marR="0" indent="0" algn="l" rtl="0">
              <a:spcBef>
                <a:spcPts val="0"/>
              </a:spcBef>
              <a:buNone/>
            </a:pPr>
            <a:endParaRPr sz="1200">
              <a:latin typeface="Calibri"/>
              <a:ea typeface="Calibri"/>
              <a:cs typeface="Calibri"/>
              <a:sym typeface="Calibri"/>
            </a:endParaRPr>
          </a:p>
          <a:p>
            <a:pPr marL="457200" marR="0" lvl="0" indent="-304800" algn="l" rtl="0">
              <a:spcBef>
                <a:spcPts val="0"/>
              </a:spcBef>
              <a:buClr>
                <a:srgbClr val="000000"/>
              </a:buClr>
              <a:buSzPct val="100000"/>
              <a:buFont typeface="Arial"/>
              <a:buChar char="●"/>
            </a:pPr>
            <a:r>
              <a:rPr lang="en-US" sz="1200" b="0" i="0" u="none" strike="noStrike" cap="none" baseline="0">
                <a:latin typeface="Calibri"/>
                <a:ea typeface="Calibri"/>
                <a:cs typeface="Calibri"/>
                <a:sym typeface="Calibri"/>
              </a:rPr>
              <a:t>An estimated 3,500 people live within walking distance (1/4 mile) </a:t>
            </a:r>
          </a:p>
          <a:p>
            <a:pPr marL="457200" marR="0" lvl="0" indent="-304800" algn="l" rtl="0">
              <a:spcBef>
                <a:spcPts val="0"/>
              </a:spcBef>
              <a:buClr>
                <a:srgbClr val="000000"/>
              </a:buClr>
              <a:buSzPct val="100000"/>
              <a:buFont typeface="Arial"/>
              <a:buChar char="●"/>
            </a:pPr>
            <a:r>
              <a:rPr lang="en-US" sz="1200">
                <a:latin typeface="Calibri"/>
                <a:ea typeface="Calibri"/>
                <a:cs typeface="Calibri"/>
                <a:sym typeface="Calibri"/>
              </a:rPr>
              <a:t>An</a:t>
            </a:r>
            <a:r>
              <a:rPr lang="en-US" sz="1200" b="0" i="0" u="none" strike="noStrike" cap="none" baseline="0">
                <a:latin typeface="Calibri"/>
                <a:ea typeface="Calibri"/>
                <a:cs typeface="Calibri"/>
                <a:sym typeface="Calibri"/>
              </a:rPr>
              <a:t> estimated 8,525 people live within biking distance (1/2 mile) of the golf course. </a:t>
            </a:r>
          </a:p>
          <a:p>
            <a:pPr marL="0" marR="0" lvl="0" indent="0" algn="l" rtl="0">
              <a:spcBef>
                <a:spcPts val="0"/>
              </a:spcBef>
              <a:buFont typeface="Arial"/>
              <a:buNone/>
            </a:pPr>
            <a:endParaRPr sz="1200" b="0" i="0" u="none" strike="noStrike" cap="none" baseline="0">
              <a:latin typeface="Calibri"/>
              <a:ea typeface="Calibri"/>
              <a:cs typeface="Calibri"/>
              <a:sym typeface="Calibri"/>
            </a:endParaRPr>
          </a:p>
          <a:p>
            <a:pPr marL="0" marR="0" lvl="0" indent="0" algn="l" rtl="0">
              <a:spcBef>
                <a:spcPts val="0"/>
              </a:spcBef>
              <a:buSzPct val="25000"/>
              <a:buFont typeface="Arial"/>
              <a:buNone/>
            </a:pPr>
            <a:r>
              <a:rPr lang="en-US" sz="1200" b="0" i="0" u="none" strike="noStrike" cap="none" baseline="0">
                <a:latin typeface="Calibri"/>
                <a:ea typeface="Calibri"/>
                <a:cs typeface="Calibri"/>
                <a:sym typeface="Calibri"/>
              </a:rPr>
              <a:t>We attended the HIA conference in September, 2013 and were already struck by the tension posed by using the HIA as a tool to provide valuable information on a political decision VERSUS using the HIA as a community engagement tool to share an opinion or an expressed direction on the decision.</a:t>
            </a:r>
          </a:p>
          <a:p>
            <a:pPr marL="0" marR="0" lvl="0" indent="0" algn="l" rtl="0">
              <a:spcBef>
                <a:spcPts val="0"/>
              </a:spcBef>
              <a:buFont typeface="Arial"/>
              <a:buNone/>
            </a:pPr>
            <a:endParaRPr sz="1200" b="0" i="0" u="none" strike="noStrike" cap="none" baseline="0">
              <a:latin typeface="Calibri"/>
              <a:ea typeface="Calibri"/>
              <a:cs typeface="Calibri"/>
              <a:sym typeface="Calibri"/>
            </a:endParaRPr>
          </a:p>
          <a:p>
            <a:pPr marL="0" marR="0" lvl="0" indent="0" algn="l" rtl="0">
              <a:spcBef>
                <a:spcPts val="0"/>
              </a:spcBef>
              <a:buFont typeface="Arial"/>
              <a:buNone/>
            </a:pPr>
            <a:endParaRPr sz="1200" b="0" i="0" u="none" strike="noStrike" cap="none" baseline="0">
              <a:latin typeface="Calibri"/>
              <a:ea typeface="Calibri"/>
              <a:cs typeface="Calibri"/>
              <a:sym typeface="Calibri"/>
            </a:endParaRPr>
          </a:p>
          <a:p>
            <a:pPr marL="0" marR="0" lvl="0" indent="0" algn="l" rtl="0">
              <a:spcBef>
                <a:spcPts val="0"/>
              </a:spcBef>
              <a:buFont typeface="Arial"/>
              <a:buNone/>
            </a:pPr>
            <a:endParaRPr sz="1200">
              <a:latin typeface="Calibri"/>
              <a:ea typeface="Calibri"/>
              <a:cs typeface="Calibri"/>
              <a:sym typeface="Calibri"/>
            </a:endParaRPr>
          </a:p>
        </p:txBody>
      </p:sp>
      <p:sp>
        <p:nvSpPr>
          <p:cNvPr id="76" name="Shape 76"/>
          <p:cNvSpPr txBox="1"/>
          <p:nvPr/>
        </p:nvSpPr>
        <p:spPr>
          <a:xfrm>
            <a:off x="3970337" y="8829675"/>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400" b="0" i="0" u="none" strike="noStrike" cap="none" baseline="0">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2</a:t>
            </a:fld>
            <a:endParaRPr lang="en-US" sz="1400" b="0" i="0" u="none" strike="noStrike" cap="none" baseline="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93276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701675" y="4416425"/>
            <a:ext cx="5607049" cy="4183061"/>
          </a:xfrm>
          <a:prstGeom prst="rect">
            <a:avLst/>
          </a:prstGeom>
          <a:noFill/>
          <a:ln>
            <a:noFill/>
          </a:ln>
        </p:spPr>
        <p:txBody>
          <a:bodyPr lIns="93175" tIns="46575" rIns="93175" bIns="46575" anchor="t" anchorCtr="0">
            <a:noAutofit/>
          </a:bodyPr>
          <a:lstStyle/>
          <a:p>
            <a:pPr marL="0" marR="0" lvl="0" indent="0" algn="l" rtl="0">
              <a:spcBef>
                <a:spcPts val="0"/>
              </a:spcBef>
              <a:buSzPct val="25000"/>
              <a:buFont typeface="Arial"/>
              <a:buNone/>
            </a:pPr>
            <a:r>
              <a:rPr lang="en-US" sz="1100" b="0" i="0" u="none" strike="noStrike" cap="none" baseline="0" dirty="0">
                <a:latin typeface="Calibri"/>
                <a:ea typeface="Calibri"/>
                <a:cs typeface="Calibri"/>
                <a:sym typeface="Calibri"/>
              </a:rPr>
              <a:t>As we mentioned, our intent was to bring</a:t>
            </a:r>
            <a:r>
              <a:rPr lang="en-US" sz="1100" dirty="0">
                <a:latin typeface="Calibri"/>
                <a:ea typeface="Calibri"/>
                <a:cs typeface="Calibri"/>
                <a:sym typeface="Calibri"/>
              </a:rPr>
              <a:t> the </a:t>
            </a:r>
            <a:r>
              <a:rPr lang="en-US" sz="1100" b="0" i="0" u="none" strike="noStrike" cap="none" baseline="0" dirty="0">
                <a:latin typeface="Calibri"/>
                <a:ea typeface="Calibri"/>
                <a:cs typeface="Calibri"/>
                <a:sym typeface="Calibri"/>
              </a:rPr>
              <a:t>voice of </a:t>
            </a:r>
            <a:r>
              <a:rPr lang="en-US" sz="1100" dirty="0">
                <a:latin typeface="Calibri"/>
                <a:ea typeface="Calibri"/>
                <a:cs typeface="Calibri"/>
                <a:sym typeface="Calibri"/>
              </a:rPr>
              <a:t>th</a:t>
            </a:r>
            <a:r>
              <a:rPr lang="en-US" sz="1100" b="0" i="0" u="none" strike="noStrike" cap="none" baseline="0" dirty="0">
                <a:latin typeface="Calibri"/>
                <a:ea typeface="Calibri"/>
                <a:cs typeface="Calibri"/>
                <a:sym typeface="Calibri"/>
              </a:rPr>
              <a:t>e neighbors </a:t>
            </a:r>
            <a:r>
              <a:rPr lang="en-US" sz="1100" dirty="0">
                <a:latin typeface="Calibri"/>
                <a:ea typeface="Calibri"/>
                <a:cs typeface="Calibri"/>
                <a:sym typeface="Calibri"/>
              </a:rPr>
              <a:t>to the</a:t>
            </a:r>
            <a:r>
              <a:rPr lang="en-US" sz="1100" b="0" i="0" u="none" strike="noStrike" cap="none" baseline="0" dirty="0">
                <a:latin typeface="Calibri"/>
                <a:ea typeface="Calibri"/>
                <a:cs typeface="Calibri"/>
                <a:sym typeface="Calibri"/>
              </a:rPr>
              <a:t> decision.  Equity was a key factor in our HIA, as the affected neighbors were </a:t>
            </a:r>
            <a:r>
              <a:rPr lang="en-US" sz="1100" dirty="0">
                <a:latin typeface="Calibri"/>
                <a:ea typeface="Calibri"/>
                <a:cs typeface="Calibri"/>
                <a:sym typeface="Calibri"/>
              </a:rPr>
              <a:t>primarily Spanish speaking</a:t>
            </a:r>
            <a:r>
              <a:rPr lang="en-US" sz="1100" b="0" i="0" u="none" strike="noStrike" cap="none" baseline="0" dirty="0">
                <a:latin typeface="Calibri"/>
                <a:ea typeface="Calibri"/>
                <a:cs typeface="Calibri"/>
                <a:sym typeface="Calibri"/>
              </a:rPr>
              <a:t> Latino and historically did not have a voice in political decisions.  </a:t>
            </a:r>
          </a:p>
          <a:p>
            <a:pPr marL="0" marR="0" lvl="0" indent="0" algn="l" rtl="0">
              <a:spcBef>
                <a:spcPts val="0"/>
              </a:spcBef>
              <a:buFont typeface="Arial"/>
              <a:buNone/>
            </a:pPr>
            <a:endParaRPr sz="1100" dirty="0">
              <a:latin typeface="Calibri"/>
              <a:ea typeface="Calibri"/>
              <a:cs typeface="Calibri"/>
              <a:sym typeface="Calibri"/>
            </a:endParaRPr>
          </a:p>
          <a:p>
            <a:pPr marL="0" marR="0" lvl="0" indent="0" algn="l" rtl="0">
              <a:spcBef>
                <a:spcPts val="0"/>
              </a:spcBef>
              <a:buSzPct val="25000"/>
              <a:buFont typeface="Arial"/>
              <a:buNone/>
            </a:pPr>
            <a:r>
              <a:rPr lang="en-US" sz="1100" b="0" i="0" u="none" strike="noStrike" cap="none" baseline="0" dirty="0">
                <a:latin typeface="Calibri"/>
                <a:ea typeface="Calibri"/>
                <a:cs typeface="Calibri"/>
                <a:sym typeface="Calibri"/>
              </a:rPr>
              <a:t>This morning we will highlight the ways we have infused health equity into each step of the HIA process.</a:t>
            </a:r>
          </a:p>
          <a:p>
            <a:pPr marL="0" marR="0" lvl="0" indent="0" algn="l" rtl="0">
              <a:spcBef>
                <a:spcPts val="0"/>
              </a:spcBef>
              <a:buFont typeface="Arial"/>
              <a:buNone/>
            </a:pPr>
            <a:endParaRPr sz="1100" b="0" i="0" u="none" strike="noStrike" cap="none" baseline="0" dirty="0">
              <a:latin typeface="Calibri"/>
              <a:ea typeface="Calibri"/>
              <a:cs typeface="Calibri"/>
              <a:sym typeface="Calibri"/>
            </a:endParaRPr>
          </a:p>
          <a:p>
            <a:pPr marL="0" marR="0" lvl="0" indent="0" algn="l" rtl="0">
              <a:spcBef>
                <a:spcPts val="0"/>
              </a:spcBef>
              <a:buSzPct val="25000"/>
              <a:buFont typeface="Arial"/>
              <a:buNone/>
            </a:pPr>
            <a:r>
              <a:rPr lang="en-US" sz="1100" b="1" i="0" u="none" strike="noStrike" cap="none" baseline="0" dirty="0">
                <a:latin typeface="Calibri"/>
                <a:ea typeface="Calibri"/>
                <a:cs typeface="Calibri"/>
                <a:sym typeface="Calibri"/>
              </a:rPr>
              <a:t>Screening</a:t>
            </a:r>
          </a:p>
          <a:p>
            <a:pPr marL="0" marR="0" lvl="0" indent="0" algn="l" rtl="0">
              <a:spcBef>
                <a:spcPts val="0"/>
              </a:spcBef>
              <a:buFont typeface="Arial"/>
              <a:buNone/>
            </a:pPr>
            <a:endParaRPr sz="1100" b="0" i="0" u="none" strike="noStrike" cap="none" baseline="0" dirty="0">
              <a:latin typeface="Calibri"/>
              <a:ea typeface="Calibri"/>
              <a:cs typeface="Calibri"/>
              <a:sym typeface="Calibri"/>
            </a:endParaRPr>
          </a:p>
          <a:p>
            <a:pPr marL="0" marR="0" lvl="0" indent="0" algn="l" rtl="0">
              <a:spcBef>
                <a:spcPts val="0"/>
              </a:spcBef>
              <a:buSzPct val="25000"/>
              <a:buFont typeface="Arial"/>
              <a:buNone/>
            </a:pPr>
            <a:r>
              <a:rPr lang="en-US" sz="1100" b="0" i="0" u="none" strike="noStrike" cap="none" baseline="0" dirty="0">
                <a:latin typeface="Calibri"/>
                <a:ea typeface="Calibri"/>
                <a:cs typeface="Calibri"/>
                <a:sym typeface="Calibri"/>
              </a:rPr>
              <a:t>We investigated the use of an HIA with key stakeholders</a:t>
            </a:r>
            <a:r>
              <a:rPr lang="en-US" sz="1100" dirty="0">
                <a:latin typeface="Calibri"/>
                <a:ea typeface="Calibri"/>
                <a:cs typeface="Calibri"/>
                <a:sym typeface="Calibri"/>
              </a:rPr>
              <a:t>.  The city administrator informed us that we needed to be unbiased.  We agreed that this was the intent of the tool but the community resident would lead the process because we were operating through the equity lens.</a:t>
            </a:r>
          </a:p>
          <a:p>
            <a:pPr marL="0" marR="0" lvl="0" indent="0" algn="l" rtl="0">
              <a:spcBef>
                <a:spcPts val="0"/>
              </a:spcBef>
              <a:buFont typeface="Arial"/>
              <a:buNone/>
            </a:pPr>
            <a:endParaRPr sz="1100" b="1" i="0" u="none" strike="noStrike" cap="none" baseline="0" dirty="0">
              <a:solidFill>
                <a:srgbClr val="158158"/>
              </a:solidFill>
              <a:latin typeface="Calibri"/>
              <a:ea typeface="Calibri"/>
              <a:cs typeface="Calibri"/>
              <a:sym typeface="Calibri"/>
            </a:endParaRPr>
          </a:p>
          <a:p>
            <a:pPr marL="0" marR="0" lvl="0" indent="0" algn="l" rtl="0">
              <a:spcBef>
                <a:spcPts val="0"/>
              </a:spcBef>
              <a:buClr>
                <a:srgbClr val="158158"/>
              </a:buClr>
              <a:buSzPct val="25000"/>
              <a:buFont typeface="Calibri"/>
              <a:buNone/>
            </a:pPr>
            <a:r>
              <a:rPr lang="en-US" sz="1100" b="0" i="0" u="none" strike="noStrike" cap="none" baseline="0" dirty="0">
                <a:solidFill>
                  <a:srgbClr val="158158"/>
                </a:solidFill>
                <a:latin typeface="Calibri"/>
                <a:ea typeface="Calibri"/>
                <a:cs typeface="Calibri"/>
                <a:sym typeface="Calibri"/>
              </a:rPr>
              <a:t>To this end, we immediately partnered with a community engagement </a:t>
            </a:r>
            <a:r>
              <a:rPr lang="en-US" sz="1100" b="0" i="0" u="none" strike="noStrike" cap="none" baseline="0" dirty="0" smtClean="0">
                <a:solidFill>
                  <a:srgbClr val="158158"/>
                </a:solidFill>
                <a:latin typeface="Calibri"/>
                <a:ea typeface="Calibri"/>
                <a:cs typeface="Calibri"/>
                <a:sym typeface="Calibri"/>
              </a:rPr>
              <a:t>group </a:t>
            </a:r>
            <a:r>
              <a:rPr lang="en-US" sz="1100" b="0" i="0" u="none" strike="noStrike" cap="none" baseline="0" dirty="0">
                <a:solidFill>
                  <a:srgbClr val="158158"/>
                </a:solidFill>
                <a:latin typeface="Calibri"/>
                <a:ea typeface="Calibri"/>
                <a:cs typeface="Calibri"/>
                <a:sym typeface="Calibri"/>
              </a:rPr>
              <a:t>to do door-to-door invitations for public meetings.  Additionally, we hired an interpreter for these </a:t>
            </a:r>
            <a:r>
              <a:rPr lang="en-US" sz="1100" b="0" i="0" u="none" strike="noStrike" cap="none" baseline="0" dirty="0" smtClean="0">
                <a:solidFill>
                  <a:srgbClr val="158158"/>
                </a:solidFill>
                <a:latin typeface="Calibri"/>
                <a:ea typeface="Calibri"/>
                <a:cs typeface="Calibri"/>
                <a:sym typeface="Calibri"/>
              </a:rPr>
              <a:t>meetings and worked with the City to translated materials into Spanish.</a:t>
            </a:r>
          </a:p>
          <a:p>
            <a:pPr marL="0" marR="0" lvl="0" indent="0" algn="l" rtl="0">
              <a:spcBef>
                <a:spcPts val="0"/>
              </a:spcBef>
              <a:buClr>
                <a:srgbClr val="158158"/>
              </a:buClr>
              <a:buSzPct val="25000"/>
              <a:buFont typeface="Calibri"/>
              <a:buNone/>
            </a:pPr>
            <a:endParaRPr lang="en-US" sz="1100" b="0" i="0" u="none" strike="noStrike" cap="none" baseline="0" dirty="0">
              <a:solidFill>
                <a:srgbClr val="158158"/>
              </a:solidFill>
              <a:latin typeface="Calibri"/>
              <a:ea typeface="Calibri"/>
              <a:cs typeface="Calibri"/>
              <a:sym typeface="Calibri"/>
            </a:endParaRPr>
          </a:p>
          <a:p>
            <a:pPr marL="0" marR="0" lvl="0" indent="0" algn="l" rtl="0">
              <a:spcBef>
                <a:spcPts val="0"/>
              </a:spcBef>
              <a:buSzPct val="25000"/>
              <a:buFont typeface="Arial"/>
              <a:buNone/>
            </a:pPr>
            <a:r>
              <a:rPr lang="en-US" sz="1100" b="1" i="0" u="none" strike="noStrike" cap="none" baseline="0" dirty="0">
                <a:latin typeface="Calibri"/>
                <a:ea typeface="Calibri"/>
                <a:cs typeface="Calibri"/>
                <a:sym typeface="Calibri"/>
              </a:rPr>
              <a:t>Screening</a:t>
            </a:r>
            <a:r>
              <a:rPr lang="en-US" sz="1100" b="0" i="0" u="none" strike="noStrike" cap="none" baseline="0" dirty="0">
                <a:latin typeface="Calibri"/>
                <a:ea typeface="Calibri"/>
                <a:cs typeface="Calibri"/>
                <a:sym typeface="Calibri"/>
              </a:rPr>
              <a:t> </a:t>
            </a:r>
          </a:p>
          <a:p>
            <a:pPr marL="0" marR="0" lvl="0" indent="0" algn="l" rtl="0">
              <a:spcBef>
                <a:spcPts val="0"/>
              </a:spcBef>
              <a:buSzPct val="25000"/>
              <a:buFont typeface="Arial"/>
              <a:buNone/>
            </a:pPr>
            <a:r>
              <a:rPr lang="en-US" sz="1100" b="0" i="0" u="none" strike="noStrike" cap="none" baseline="0" dirty="0">
                <a:latin typeface="Calibri"/>
                <a:ea typeface="Calibri"/>
                <a:cs typeface="Calibri"/>
                <a:sym typeface="Calibri"/>
              </a:rPr>
              <a:t>In September 2013, the HIA Leadership team formed a Community Advisory Committee (CAC), and a Technical Advisory Committee (TAC) to assist staff with the HIA efforts. The CAC provides an opportunity for resident engagement and was comprised of organizations that serve the study area such as Neighborhood Associations, churches and schools or individuals that live within a ½ mile radius of the golf course. </a:t>
            </a:r>
          </a:p>
          <a:p>
            <a:pPr marL="0" marR="0" lvl="0" indent="0" algn="l" rtl="0">
              <a:spcBef>
                <a:spcPts val="0"/>
              </a:spcBef>
              <a:buFont typeface="Arial"/>
              <a:buNone/>
            </a:pPr>
            <a:endParaRPr sz="1100" b="0" i="0" u="none" strike="noStrike" cap="none" baseline="0" dirty="0">
              <a:latin typeface="Calibri"/>
              <a:ea typeface="Calibri"/>
              <a:cs typeface="Calibri"/>
              <a:sym typeface="Calibri"/>
            </a:endParaRPr>
          </a:p>
          <a:p>
            <a:pPr marL="0" marR="0" lvl="0" indent="0" algn="l" rtl="0">
              <a:spcBef>
                <a:spcPts val="0"/>
              </a:spcBef>
              <a:buSzPct val="25000"/>
              <a:buFont typeface="Arial"/>
              <a:buNone/>
            </a:pPr>
            <a:r>
              <a:rPr lang="en-US" sz="1100" b="0" i="0" u="none" strike="noStrike" cap="none" baseline="0" dirty="0">
                <a:latin typeface="Calibri"/>
                <a:ea typeface="Calibri"/>
                <a:cs typeface="Calibri"/>
                <a:sym typeface="Calibri"/>
              </a:rPr>
              <a:t>We had a member of each group sit on the others to ensure fair and equitable representation and voice.</a:t>
            </a:r>
          </a:p>
          <a:p>
            <a:pPr marL="0" marR="0" lvl="0" indent="0" algn="l" rtl="0">
              <a:spcBef>
                <a:spcPts val="0"/>
              </a:spcBef>
              <a:buFont typeface="Arial"/>
              <a:buNone/>
            </a:pPr>
            <a:endParaRPr sz="1100" b="0" i="0" u="none" strike="noStrike" cap="none" baseline="0" dirty="0">
              <a:latin typeface="Calibri"/>
              <a:ea typeface="Calibri"/>
              <a:cs typeface="Calibri"/>
              <a:sym typeface="Calibri"/>
            </a:endParaRPr>
          </a:p>
          <a:p>
            <a:pPr marL="0" marR="0" lvl="0" indent="0" algn="l" rtl="0">
              <a:spcBef>
                <a:spcPts val="0"/>
              </a:spcBef>
              <a:buSzPct val="25000"/>
              <a:buFont typeface="Arial"/>
              <a:buNone/>
            </a:pPr>
            <a:r>
              <a:rPr lang="en-US" sz="1100" b="0" i="0" u="none" strike="noStrike" cap="none" baseline="0" dirty="0">
                <a:latin typeface="Calibri"/>
                <a:ea typeface="Calibri"/>
                <a:cs typeface="Calibri"/>
                <a:sym typeface="Calibri"/>
              </a:rPr>
              <a:t>The CAC and the TAC were formed to provide guidance throughout the six steps of the HIA. Their involvement included providing technical expertise, connection to residents and local community leaders, and guidance on important decisions. Since health was not a factor being considered in the Master Planning process, the formation of the two advisory committees was effective in raising awareness about these impacts on the community.</a:t>
            </a:r>
          </a:p>
          <a:p>
            <a:pPr marL="0" marR="0" lvl="0" indent="0" algn="l" rtl="0">
              <a:spcBef>
                <a:spcPts val="0"/>
              </a:spcBef>
              <a:buFont typeface="Arial"/>
              <a:buNone/>
            </a:pPr>
            <a:endParaRPr sz="1100" b="0" i="0" u="none" strike="noStrike" cap="none" baseline="0" dirty="0">
              <a:latin typeface="Calibri"/>
              <a:ea typeface="Calibri"/>
              <a:cs typeface="Calibri"/>
              <a:sym typeface="Calibri"/>
            </a:endParaRPr>
          </a:p>
          <a:p>
            <a:pPr marL="0" marR="0" lvl="0" indent="0" algn="l" rtl="0">
              <a:spcBef>
                <a:spcPts val="0"/>
              </a:spcBef>
              <a:buSzPct val="25000"/>
              <a:buFont typeface="Arial"/>
              <a:buNone/>
            </a:pPr>
            <a:r>
              <a:rPr lang="en-US" sz="1100" b="1" i="0" u="none" strike="noStrike" cap="none" baseline="0" dirty="0">
                <a:latin typeface="Calibri"/>
                <a:ea typeface="Calibri"/>
                <a:cs typeface="Calibri"/>
                <a:sym typeface="Calibri"/>
              </a:rPr>
              <a:t>scoping</a:t>
            </a:r>
          </a:p>
          <a:p>
            <a:pPr marL="0" marR="0" lvl="0" indent="0" algn="l" rtl="0">
              <a:spcBef>
                <a:spcPts val="0"/>
              </a:spcBef>
              <a:buSzPct val="25000"/>
              <a:buFont typeface="Arial"/>
              <a:buNone/>
            </a:pPr>
            <a:r>
              <a:rPr lang="en-US" sz="1100" b="0" i="0" u="none" strike="noStrike" cap="none" baseline="0" dirty="0">
                <a:latin typeface="Calibri"/>
                <a:ea typeface="Calibri"/>
                <a:cs typeface="Calibri"/>
                <a:sym typeface="Calibri"/>
              </a:rPr>
              <a:t>The CAC was comprised of community members who identified priority impacts on their health if the land was converted into a park OR if it remained a golf course.</a:t>
            </a:r>
          </a:p>
          <a:p>
            <a:pPr marL="0" marR="0" lvl="0" indent="0" algn="l" rtl="0">
              <a:spcBef>
                <a:spcPts val="0"/>
              </a:spcBef>
              <a:buFont typeface="Arial"/>
              <a:buNone/>
            </a:pPr>
            <a:endParaRPr sz="1100" b="0" i="0" u="none" strike="noStrike" cap="none" baseline="0" dirty="0">
              <a:latin typeface="Calibri"/>
              <a:ea typeface="Calibri"/>
              <a:cs typeface="Calibri"/>
              <a:sym typeface="Calibri"/>
            </a:endParaRPr>
          </a:p>
          <a:p>
            <a:pPr marL="0" marR="0" lvl="0" indent="0" algn="l" rtl="0">
              <a:spcBef>
                <a:spcPts val="0"/>
              </a:spcBef>
              <a:buSzPct val="25000"/>
              <a:buFont typeface="Arial"/>
              <a:buNone/>
            </a:pPr>
            <a:r>
              <a:rPr lang="en-US" sz="1100" b="0" i="0" u="none" strike="noStrike" cap="none" baseline="0" dirty="0">
                <a:latin typeface="Calibri"/>
                <a:ea typeface="Calibri"/>
                <a:cs typeface="Calibri"/>
                <a:sym typeface="Calibri"/>
              </a:rPr>
              <a:t>The CAC also developed questions for our one on one stakeholder interviews.</a:t>
            </a:r>
          </a:p>
        </p:txBody>
      </p:sp>
      <p:sp>
        <p:nvSpPr>
          <p:cNvPr id="87" name="Shape 87"/>
          <p:cNvSpPr txBox="1"/>
          <p:nvPr/>
        </p:nvSpPr>
        <p:spPr>
          <a:xfrm>
            <a:off x="3970337" y="8829675"/>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400" b="0" i="0" u="none" strike="noStrike" cap="none" baseline="0">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3</a:t>
            </a:fld>
            <a:endParaRPr lang="en-US" sz="1400" b="0" i="0" u="none" strike="noStrike" cap="none" baseline="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76459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8" name="Shape 98"/>
          <p:cNvSpPr txBox="1">
            <a:spLocks noGrp="1"/>
          </p:cNvSpPr>
          <p:nvPr>
            <p:ph type="body" idx="1"/>
          </p:nvPr>
        </p:nvSpPr>
        <p:spPr>
          <a:xfrm>
            <a:off x="701675" y="4416425"/>
            <a:ext cx="5607049" cy="4183061"/>
          </a:xfrm>
          <a:prstGeom prst="rect">
            <a:avLst/>
          </a:prstGeom>
          <a:noFill/>
          <a:ln>
            <a:noFill/>
          </a:ln>
        </p:spPr>
        <p:txBody>
          <a:bodyPr lIns="93175" tIns="46575" rIns="93175" bIns="46575" anchor="t" anchorCtr="0">
            <a:noAutofit/>
          </a:bodyPr>
          <a:lstStyle/>
          <a:p>
            <a:pPr marL="0" marR="0" lvl="0" indent="0" algn="l" rtl="0">
              <a:spcBef>
                <a:spcPts val="0"/>
              </a:spcBef>
              <a:buSzPct val="25000"/>
              <a:buFont typeface="Arial"/>
              <a:buNone/>
            </a:pPr>
            <a:r>
              <a:rPr lang="en-US" sz="1800" b="1" i="0" u="none" strike="noStrike" cap="none" baseline="0" dirty="0" smtClean="0"/>
              <a:t>Assessment</a:t>
            </a:r>
          </a:p>
          <a:p>
            <a:pPr marL="0" marR="0" lvl="0" indent="0" algn="l" rtl="0">
              <a:spcBef>
                <a:spcPts val="0"/>
              </a:spcBef>
              <a:buSzPct val="25000"/>
              <a:buFont typeface="Arial"/>
              <a:buNone/>
            </a:pPr>
            <a:r>
              <a:rPr lang="en-US" sz="1800" dirty="0" smtClean="0"/>
              <a:t>Quantitative</a:t>
            </a:r>
            <a:r>
              <a:rPr lang="en-US" sz="1800" dirty="0"/>
              <a:t>:</a:t>
            </a:r>
          </a:p>
          <a:p>
            <a:pPr marL="914400" marR="0" lvl="1" indent="-342900" algn="l" rtl="0">
              <a:spcBef>
                <a:spcPts val="0"/>
              </a:spcBef>
              <a:buClr>
                <a:srgbClr val="000000"/>
              </a:buClr>
              <a:buSzPct val="100000"/>
              <a:buFont typeface="Courier New"/>
              <a:buChar char="o"/>
            </a:pPr>
            <a:r>
              <a:rPr lang="en-US" sz="1800" dirty="0"/>
              <a:t>PHINEX: Public Health Information Exchange system</a:t>
            </a:r>
          </a:p>
          <a:p>
            <a:pPr marL="1371600" marR="0" lvl="2" indent="-342900" algn="l" rtl="0">
              <a:spcBef>
                <a:spcPts val="0"/>
              </a:spcBef>
              <a:buClr>
                <a:srgbClr val="000000"/>
              </a:buClr>
              <a:buSzPct val="100000"/>
              <a:buFont typeface="Wingdings"/>
              <a:buChar char="§"/>
            </a:pPr>
            <a:r>
              <a:rPr lang="en-US" sz="1800" dirty="0"/>
              <a:t>The area surrounding the golf course lies within the Fitchburg census block group (014.03.2) ranked #1 for obesity.</a:t>
            </a:r>
          </a:p>
          <a:p>
            <a:pPr marL="1371600" marR="0" lvl="2" indent="-342900" algn="l" rtl="0">
              <a:spcBef>
                <a:spcPts val="0"/>
              </a:spcBef>
              <a:buClr>
                <a:srgbClr val="000000"/>
              </a:buClr>
              <a:buSzPct val="100000"/>
              <a:buFont typeface="Wingdings"/>
              <a:buChar char="§"/>
            </a:pPr>
            <a:r>
              <a:rPr lang="en-US" sz="1800" dirty="0"/>
              <a:t>Nearly 1 in 4 (24%) children ages 2-17 in this area are obese.</a:t>
            </a:r>
          </a:p>
          <a:p>
            <a:pPr lvl="0" indent="0" rtl="0">
              <a:spcBef>
                <a:spcPts val="0"/>
              </a:spcBef>
              <a:buClr>
                <a:schemeClr val="dk1"/>
              </a:buClr>
              <a:buSzPct val="100000"/>
              <a:buFont typeface="Arial"/>
              <a:buNone/>
            </a:pPr>
            <a:r>
              <a:rPr lang="en-US" sz="2000" dirty="0">
                <a:solidFill>
                  <a:schemeClr val="dk1"/>
                </a:solidFill>
                <a:latin typeface="Calibri"/>
                <a:ea typeface="Calibri"/>
                <a:cs typeface="Calibri"/>
                <a:sym typeface="Calibri"/>
              </a:rPr>
              <a:t>Qualitative:</a:t>
            </a:r>
          </a:p>
          <a:p>
            <a:pPr marL="914400" lvl="1" indent="-342900" rtl="0">
              <a:spcBef>
                <a:spcPts val="0"/>
              </a:spcBef>
              <a:buClr>
                <a:schemeClr val="dk1"/>
              </a:buClr>
              <a:buSzPct val="100000"/>
              <a:buFont typeface="Calibri"/>
              <a:buChar char="○"/>
            </a:pPr>
            <a:r>
              <a:rPr lang="en-US" sz="2000" dirty="0">
                <a:solidFill>
                  <a:schemeClr val="dk1"/>
                </a:solidFill>
                <a:latin typeface="Calibri"/>
                <a:ea typeface="Calibri"/>
                <a:cs typeface="Calibri"/>
                <a:sym typeface="Calibri"/>
              </a:rPr>
              <a:t>Key informant interviews with decision-makers and other stakeholders</a:t>
            </a:r>
          </a:p>
          <a:p>
            <a:pPr marL="914400" lvl="1" indent="-342900" rtl="0">
              <a:spcBef>
                <a:spcPts val="0"/>
              </a:spcBef>
              <a:buClr>
                <a:schemeClr val="dk1"/>
              </a:buClr>
              <a:buSzPct val="100000"/>
              <a:buFont typeface="Calibri"/>
              <a:buChar char="○"/>
            </a:pPr>
            <a:r>
              <a:rPr lang="en-US" sz="2000" dirty="0">
                <a:solidFill>
                  <a:schemeClr val="dk1"/>
                </a:solidFill>
                <a:latin typeface="Calibri"/>
                <a:ea typeface="Calibri"/>
                <a:cs typeface="Calibri"/>
                <a:sym typeface="Calibri"/>
              </a:rPr>
              <a:t>A focus group discussion with individuals who golf at the Nine Springs Golf Course.</a:t>
            </a:r>
          </a:p>
          <a:p>
            <a:pPr marL="914400" lvl="1" indent="-342900" rtl="0">
              <a:spcBef>
                <a:spcPts val="0"/>
              </a:spcBef>
              <a:buClr>
                <a:schemeClr val="dk1"/>
              </a:buClr>
              <a:buSzPct val="100000"/>
              <a:buFont typeface="Calibri"/>
              <a:buChar char="○"/>
            </a:pPr>
            <a:r>
              <a:rPr lang="en-US" sz="2000" dirty="0">
                <a:solidFill>
                  <a:schemeClr val="dk1"/>
                </a:solidFill>
                <a:latin typeface="Calibri"/>
                <a:ea typeface="Calibri"/>
                <a:cs typeface="Calibri"/>
                <a:sym typeface="Calibri"/>
              </a:rPr>
              <a:t>Participatory Photo-mapping by youth attending a local afterschool program</a:t>
            </a:r>
          </a:p>
          <a:p>
            <a:pPr marL="914400" lvl="1" indent="-342900" rtl="0">
              <a:spcBef>
                <a:spcPts val="0"/>
              </a:spcBef>
              <a:buClr>
                <a:schemeClr val="dk1"/>
              </a:buClr>
              <a:buSzPct val="100000"/>
              <a:buFont typeface="Calibri"/>
              <a:buChar char="○"/>
            </a:pPr>
            <a:r>
              <a:rPr lang="en-US" sz="2000" dirty="0">
                <a:solidFill>
                  <a:schemeClr val="dk1"/>
                </a:solidFill>
                <a:latin typeface="Calibri"/>
                <a:ea typeface="Calibri"/>
                <a:cs typeface="Calibri"/>
                <a:sym typeface="Calibri"/>
              </a:rPr>
              <a:t>A community survey</a:t>
            </a:r>
          </a:p>
          <a:p>
            <a:pPr marL="0" marR="0" lvl="0" indent="0" algn="l" rtl="0">
              <a:spcBef>
                <a:spcPts val="0"/>
              </a:spcBef>
              <a:buFont typeface="Arial"/>
              <a:buNone/>
            </a:pPr>
            <a:endParaRPr sz="1800" b="1" dirty="0"/>
          </a:p>
          <a:p>
            <a:pPr marL="0" marR="0" lvl="0" indent="0" algn="l" rtl="0">
              <a:spcBef>
                <a:spcPts val="0"/>
              </a:spcBef>
              <a:buClr>
                <a:srgbClr val="000000"/>
              </a:buClr>
              <a:buSzPct val="25000"/>
              <a:buFont typeface="Arial"/>
              <a:buNone/>
            </a:pPr>
            <a:r>
              <a:rPr lang="en-US" sz="1800" b="0" i="0" u="none" strike="noStrike" cap="none" baseline="0" dirty="0">
                <a:solidFill>
                  <a:srgbClr val="000000"/>
                </a:solidFill>
              </a:rPr>
              <a:t>Our key intent of this phase was to elicit feedback from the community on their current neighborhood </a:t>
            </a:r>
            <a:r>
              <a:rPr lang="en-US" sz="1800" b="0" i="0" u="none" strike="noStrike" cap="none" baseline="0" dirty="0" smtClean="0">
                <a:solidFill>
                  <a:srgbClr val="000000"/>
                </a:solidFill>
              </a:rPr>
              <a:t>existing conditions </a:t>
            </a:r>
            <a:r>
              <a:rPr lang="en-US" sz="1800" dirty="0" smtClean="0"/>
              <a:t>regarding </a:t>
            </a:r>
            <a:r>
              <a:rPr lang="en-US" sz="1800" dirty="0"/>
              <a:t>priority issues the CAC identified including: </a:t>
            </a:r>
            <a:r>
              <a:rPr lang="en-US" sz="1800" b="0" i="0" u="none" strike="noStrike" cap="none" baseline="0" dirty="0">
                <a:solidFill>
                  <a:srgbClr val="000000"/>
                </a:solidFill>
              </a:rPr>
              <a:t>environment</a:t>
            </a:r>
            <a:r>
              <a:rPr lang="en-US" sz="1800" dirty="0"/>
              <a:t>al health,</a:t>
            </a:r>
            <a:r>
              <a:rPr lang="en-US" sz="1800" b="0" i="0" u="none" strike="noStrike" cap="none" baseline="0" dirty="0">
                <a:solidFill>
                  <a:srgbClr val="000000"/>
                </a:solidFill>
              </a:rPr>
              <a:t> access to physical activity, community safety, </a:t>
            </a:r>
            <a:r>
              <a:rPr lang="en-US" sz="1800" dirty="0"/>
              <a:t>and</a:t>
            </a:r>
            <a:r>
              <a:rPr lang="en-US" sz="1800" b="0" i="0" u="none" strike="noStrike" cap="none" baseline="0" dirty="0">
                <a:solidFill>
                  <a:srgbClr val="000000"/>
                </a:solidFill>
              </a:rPr>
              <a:t> </a:t>
            </a:r>
            <a:r>
              <a:rPr lang="en-US" sz="1800" dirty="0"/>
              <a:t>social cohesion</a:t>
            </a:r>
            <a:r>
              <a:rPr lang="en-US" sz="1800" b="0" i="0" u="none" strike="noStrike" cap="none" baseline="0" dirty="0">
                <a:solidFill>
                  <a:srgbClr val="000000"/>
                </a:solidFill>
              </a:rPr>
              <a:t>.  </a:t>
            </a:r>
          </a:p>
          <a:p>
            <a:pPr marL="0" marR="0" lvl="0" indent="0" algn="l" rtl="0">
              <a:spcBef>
                <a:spcPts val="0"/>
              </a:spcBef>
              <a:buClr>
                <a:srgbClr val="000000"/>
              </a:buClr>
              <a:buFont typeface="Arial"/>
              <a:buNone/>
            </a:pPr>
            <a:endParaRPr sz="1800" dirty="0"/>
          </a:p>
          <a:p>
            <a:pPr marL="0" marR="0" lvl="0" indent="0" algn="l" rtl="0">
              <a:spcBef>
                <a:spcPts val="0"/>
              </a:spcBef>
              <a:buClr>
                <a:srgbClr val="000000"/>
              </a:buClr>
              <a:buSzPct val="25000"/>
              <a:buFont typeface="Arial"/>
              <a:buNone/>
            </a:pPr>
            <a:r>
              <a:rPr lang="en-US" sz="1800" b="0" i="0" u="none" strike="noStrike" cap="none" baseline="0" dirty="0">
                <a:solidFill>
                  <a:srgbClr val="000000"/>
                </a:solidFill>
              </a:rPr>
              <a:t>This was important as we completed a</a:t>
            </a:r>
            <a:r>
              <a:rPr lang="en-US" sz="1800" dirty="0"/>
              <a:t>n Equity</a:t>
            </a:r>
            <a:r>
              <a:rPr lang="en-US" sz="1800" b="0" i="0" u="none" strike="noStrike" cap="none" baseline="0" dirty="0">
                <a:solidFill>
                  <a:srgbClr val="000000"/>
                </a:solidFill>
              </a:rPr>
              <a:t> Assessment using the City of Madison Racial Equity and Social Justice </a:t>
            </a:r>
            <a:r>
              <a:rPr lang="en-US" sz="1800" dirty="0"/>
              <a:t>toolkit - where we worked with the </a:t>
            </a:r>
            <a:r>
              <a:rPr lang="en-US" sz="1800" b="0" i="0" u="none" strike="noStrike" cap="none" baseline="0" dirty="0">
                <a:solidFill>
                  <a:srgbClr val="000000"/>
                </a:solidFill>
              </a:rPr>
              <a:t>CAC </a:t>
            </a:r>
            <a:r>
              <a:rPr lang="en-US" sz="1800" dirty="0"/>
              <a:t>to start</a:t>
            </a:r>
            <a:r>
              <a:rPr lang="en-US" sz="1800" b="0" i="0" u="none" strike="noStrike" cap="none" baseline="0" dirty="0">
                <a:solidFill>
                  <a:srgbClr val="000000"/>
                </a:solidFill>
              </a:rPr>
              <a:t> </a:t>
            </a:r>
            <a:r>
              <a:rPr lang="en-US" sz="1800" dirty="0"/>
              <a:t>the recommendation </a:t>
            </a:r>
            <a:r>
              <a:rPr lang="en-US" sz="1800" b="0" i="0" u="none" strike="noStrike" cap="none" baseline="0" dirty="0">
                <a:solidFill>
                  <a:srgbClr val="000000"/>
                </a:solidFill>
              </a:rPr>
              <a:t>prioritiz</a:t>
            </a:r>
            <a:r>
              <a:rPr lang="en-US" sz="1800" dirty="0"/>
              <a:t>ation process.</a:t>
            </a:r>
            <a:r>
              <a:rPr lang="en-US" sz="1800" b="0" i="0" u="none" strike="noStrike" cap="none" baseline="0" dirty="0">
                <a:solidFill>
                  <a:srgbClr val="000000"/>
                </a:solidFill>
              </a:rPr>
              <a:t> </a:t>
            </a:r>
            <a:r>
              <a:rPr lang="en-US" sz="1800" dirty="0"/>
              <a:t>The Equity Assessment also highlighted that regardless </a:t>
            </a:r>
            <a:r>
              <a:rPr lang="en-US" sz="1800" dirty="0">
                <a:solidFill>
                  <a:schemeClr val="dk1"/>
                </a:solidFill>
              </a:rPr>
              <a:t>of whether the Master Park Plan is implemented or the Nine Springs Golf Course is maintained, language and cultural barriers between nearby residents and local government can impede communication regarding any potential changes in the property as well as available uses and regulations on the property.</a:t>
            </a:r>
          </a:p>
          <a:p>
            <a:pPr marL="0" marR="0" lvl="0" indent="0" algn="l" rtl="0">
              <a:spcBef>
                <a:spcPts val="0"/>
              </a:spcBef>
              <a:buFont typeface="Arial"/>
              <a:buNone/>
            </a:pPr>
            <a:endParaRPr sz="1800" dirty="0"/>
          </a:p>
          <a:p>
            <a:pPr marL="0" marR="0" lvl="0" indent="0" algn="l" rtl="0">
              <a:spcBef>
                <a:spcPts val="0"/>
              </a:spcBef>
              <a:buFont typeface="Arial"/>
              <a:buNone/>
            </a:pPr>
            <a:endParaRPr dirty="0"/>
          </a:p>
          <a:p>
            <a:pPr marL="0" marR="0" lvl="0" indent="0" algn="l" rtl="0">
              <a:spcBef>
                <a:spcPts val="0"/>
              </a:spcBef>
              <a:buNone/>
            </a:pPr>
            <a:endParaRPr sz="1800" b="0" i="0" u="none" strike="noStrike" cap="none" baseline="0" dirty="0">
              <a:solidFill>
                <a:srgbClr val="000000"/>
              </a:solidFill>
            </a:endParaRPr>
          </a:p>
          <a:p>
            <a:pPr>
              <a:spcBef>
                <a:spcPts val="0"/>
              </a:spcBef>
              <a:buNone/>
            </a:pPr>
            <a:endParaRPr sz="1800" b="0" i="0" u="none" strike="noStrike" cap="none" baseline="0" dirty="0">
              <a:solidFill>
                <a:srgbClr val="000000"/>
              </a:solidFill>
            </a:endParaRPr>
          </a:p>
        </p:txBody>
      </p:sp>
      <p:sp>
        <p:nvSpPr>
          <p:cNvPr id="99" name="Shape 99"/>
          <p:cNvSpPr txBox="1"/>
          <p:nvPr/>
        </p:nvSpPr>
        <p:spPr>
          <a:xfrm>
            <a:off x="3970337" y="8829675"/>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400" b="0" i="0" u="none" strike="noStrike" cap="none" baseline="0">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4</a:t>
            </a:fld>
            <a:endParaRPr lang="en-US" sz="1400" b="0" i="0" u="none" strike="noStrike" cap="none" baseline="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71686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9" name="Shape 109"/>
          <p:cNvSpPr txBox="1">
            <a:spLocks noGrp="1"/>
          </p:cNvSpPr>
          <p:nvPr>
            <p:ph type="body" idx="1"/>
          </p:nvPr>
        </p:nvSpPr>
        <p:spPr>
          <a:xfrm>
            <a:off x="701675" y="4416425"/>
            <a:ext cx="5607049" cy="4183061"/>
          </a:xfrm>
          <a:prstGeom prst="rect">
            <a:avLst/>
          </a:prstGeom>
          <a:noFill/>
          <a:ln>
            <a:noFill/>
          </a:ln>
        </p:spPr>
        <p:txBody>
          <a:bodyPr lIns="93175" tIns="46575" rIns="93175" bIns="46575" anchor="t" anchorCtr="0">
            <a:noAutofit/>
          </a:bodyPr>
          <a:lstStyle/>
          <a:p>
            <a:pPr marL="0" marR="0" lvl="0" indent="0" algn="l" rtl="0">
              <a:spcBef>
                <a:spcPts val="0"/>
              </a:spcBef>
              <a:buSzPct val="25000"/>
              <a:buFont typeface="Arial"/>
              <a:buNone/>
            </a:pPr>
            <a:r>
              <a:rPr lang="en-US" sz="1800" b="1" i="0" u="none" strike="noStrike" cap="none" baseline="0" dirty="0"/>
              <a:t>Recommendations</a:t>
            </a:r>
          </a:p>
          <a:p>
            <a:pPr marL="0" marR="0" lvl="0" indent="0" algn="l" rtl="0">
              <a:spcBef>
                <a:spcPts val="0"/>
              </a:spcBef>
              <a:buSzPct val="25000"/>
              <a:buFont typeface="Arial"/>
              <a:buNone/>
            </a:pPr>
            <a:r>
              <a:rPr lang="en-US" sz="1800" dirty="0"/>
              <a:t>Regardless of the ultimate decision, the CAC prioritized equity around the main HIA priorities:</a:t>
            </a:r>
          </a:p>
          <a:p>
            <a:pPr marL="457200" marR="0" lvl="0" indent="-342900" algn="l" rtl="0">
              <a:spcBef>
                <a:spcPts val="0"/>
              </a:spcBef>
              <a:buClr>
                <a:srgbClr val="000000"/>
              </a:buClr>
              <a:buSzPct val="100000"/>
              <a:buFont typeface="Arial"/>
              <a:buChar char="-"/>
            </a:pPr>
            <a:r>
              <a:rPr lang="en-US" sz="1800" dirty="0"/>
              <a:t>Strengthening community engagement to support utilization of the green space and increase </a:t>
            </a:r>
            <a:r>
              <a:rPr lang="en-US" sz="1800" b="1" dirty="0"/>
              <a:t>social cohesion</a:t>
            </a:r>
          </a:p>
          <a:p>
            <a:pPr marL="457200" marR="0" lvl="0" indent="-342900" algn="l" rtl="0">
              <a:spcBef>
                <a:spcPts val="0"/>
              </a:spcBef>
              <a:buClr>
                <a:srgbClr val="000000"/>
              </a:buClr>
              <a:buSzPct val="100000"/>
              <a:buFont typeface="Arial"/>
              <a:buChar char="-"/>
            </a:pPr>
            <a:r>
              <a:rPr lang="en-US" sz="1800" dirty="0"/>
              <a:t>Increasing low or no cost opportunities for </a:t>
            </a:r>
            <a:r>
              <a:rPr lang="en-US" sz="1800" b="1" dirty="0"/>
              <a:t>physical activity</a:t>
            </a:r>
          </a:p>
          <a:p>
            <a:pPr marL="457200" marR="0" lvl="0" indent="-342900" algn="l" rtl="0">
              <a:spcBef>
                <a:spcPts val="0"/>
              </a:spcBef>
              <a:buClr>
                <a:srgbClr val="000000"/>
              </a:buClr>
              <a:buSzPct val="100000"/>
              <a:buFont typeface="Arial"/>
              <a:buChar char="-"/>
            </a:pPr>
            <a:r>
              <a:rPr lang="en-US" sz="1800" dirty="0"/>
              <a:t>Increasing the perception of </a:t>
            </a:r>
            <a:r>
              <a:rPr lang="en-US" sz="1800" b="1" dirty="0"/>
              <a:t>safety</a:t>
            </a:r>
            <a:r>
              <a:rPr lang="en-US" sz="1800" dirty="0"/>
              <a:t> of the neighborhood</a:t>
            </a:r>
          </a:p>
          <a:p>
            <a:pPr marL="457200" marR="0" lvl="0" indent="-342900" algn="l" rtl="0">
              <a:spcBef>
                <a:spcPts val="0"/>
              </a:spcBef>
              <a:buClr>
                <a:srgbClr val="000000"/>
              </a:buClr>
              <a:buSzPct val="90000"/>
              <a:buFont typeface="Arial"/>
              <a:buChar char="-"/>
            </a:pPr>
            <a:r>
              <a:rPr lang="en-US" sz="2000" dirty="0">
                <a:solidFill>
                  <a:schemeClr val="dk1"/>
                </a:solidFill>
                <a:latin typeface="Calibri"/>
                <a:ea typeface="Calibri"/>
                <a:cs typeface="Calibri"/>
                <a:sym typeface="Calibri"/>
              </a:rPr>
              <a:t>Protecting the health of the local </a:t>
            </a:r>
            <a:r>
              <a:rPr lang="en-US" sz="2000" b="1" dirty="0">
                <a:solidFill>
                  <a:schemeClr val="dk1"/>
                </a:solidFill>
                <a:latin typeface="Calibri"/>
                <a:ea typeface="Calibri"/>
                <a:cs typeface="Calibri"/>
                <a:sym typeface="Calibri"/>
              </a:rPr>
              <a:t>environment</a:t>
            </a:r>
            <a:r>
              <a:rPr lang="en-US" sz="2000" dirty="0">
                <a:solidFill>
                  <a:schemeClr val="dk1"/>
                </a:solidFill>
                <a:latin typeface="Calibri"/>
                <a:ea typeface="Calibri"/>
                <a:cs typeface="Calibri"/>
                <a:sym typeface="Calibri"/>
              </a:rPr>
              <a:t>.</a:t>
            </a:r>
          </a:p>
          <a:p>
            <a:pPr marL="0" marR="0" lvl="2" indent="0" algn="l" rtl="0">
              <a:spcBef>
                <a:spcPts val="0"/>
              </a:spcBef>
              <a:buFont typeface="Arial"/>
              <a:buNone/>
            </a:pPr>
            <a:endParaRPr sz="2000" dirty="0">
              <a:solidFill>
                <a:schemeClr val="dk1"/>
              </a:solidFill>
              <a:latin typeface="Calibri"/>
              <a:ea typeface="Calibri"/>
              <a:cs typeface="Calibri"/>
              <a:sym typeface="Calibri"/>
            </a:endParaRPr>
          </a:p>
          <a:p>
            <a:pPr marL="0" marR="0" lvl="0" indent="0" algn="l" rtl="0">
              <a:spcBef>
                <a:spcPts val="0"/>
              </a:spcBef>
              <a:buSzPct val="25000"/>
              <a:buFont typeface="Arial"/>
              <a:buNone/>
            </a:pPr>
            <a:r>
              <a:rPr lang="en-US" sz="1800" b="1" i="0" u="none" strike="noStrike" cap="none" baseline="0" dirty="0"/>
              <a:t>Reporting </a:t>
            </a:r>
            <a:r>
              <a:rPr lang="en-US" sz="1800" dirty="0"/>
              <a:t>- CAC members presented at numerous Park commission meetings, as well as the Common Council before the vote. Some CAC members also met with Council members 1:1 before the vote. Public Health and COPC intentionally “staffed” these report-outs, while the CAC owned the recommendations. </a:t>
            </a:r>
          </a:p>
          <a:p>
            <a:pPr marL="0" marR="0" lvl="0" indent="0" algn="l" rtl="0">
              <a:spcBef>
                <a:spcPts val="0"/>
              </a:spcBef>
              <a:buFont typeface="Arial"/>
              <a:buNone/>
            </a:pPr>
            <a:endParaRPr sz="1800" b="0" i="0" u="none" strike="noStrike" cap="none" baseline="0" dirty="0"/>
          </a:p>
          <a:p>
            <a:pPr marL="0" marR="0" lvl="0" indent="0" algn="l" rtl="0">
              <a:spcBef>
                <a:spcPts val="0"/>
              </a:spcBef>
              <a:buSzPct val="25000"/>
              <a:buFont typeface="Arial"/>
              <a:buNone/>
            </a:pPr>
            <a:r>
              <a:rPr lang="en-US" sz="1800" b="1" i="0" u="none" strike="noStrike" cap="none" baseline="0" dirty="0"/>
              <a:t>Evaluation/Monitoring</a:t>
            </a:r>
          </a:p>
          <a:p>
            <a:pPr marL="0" marR="0" lvl="0" indent="0" algn="l" rtl="0">
              <a:spcBef>
                <a:spcPts val="0"/>
              </a:spcBef>
              <a:buSzPct val="25000"/>
              <a:buFont typeface="Arial"/>
              <a:buNone/>
            </a:pPr>
            <a:r>
              <a:rPr lang="en-US" sz="1800" b="0" i="0" u="none" strike="noStrike" cap="none" baseline="0" dirty="0"/>
              <a:t>CAC worked on neighborhood movie night</a:t>
            </a:r>
          </a:p>
          <a:p>
            <a:pPr marL="0" marR="0" lvl="0" indent="0" algn="l" rtl="0">
              <a:spcBef>
                <a:spcPts val="0"/>
              </a:spcBef>
              <a:buSzPct val="25000"/>
              <a:buFont typeface="Arial"/>
              <a:buNone/>
            </a:pPr>
            <a:r>
              <a:rPr lang="en-US" sz="1800" b="0" i="0" u="none" strike="noStrike" cap="none" baseline="0" dirty="0"/>
              <a:t>Fit2Go Van visited isolated community</a:t>
            </a:r>
          </a:p>
        </p:txBody>
      </p:sp>
      <p:sp>
        <p:nvSpPr>
          <p:cNvPr id="110" name="Shape 110"/>
          <p:cNvSpPr txBox="1"/>
          <p:nvPr/>
        </p:nvSpPr>
        <p:spPr>
          <a:xfrm>
            <a:off x="3970337" y="8829675"/>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400" b="0" i="0" u="none" strike="noStrike" cap="none" baseline="0">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5</a:t>
            </a:fld>
            <a:endParaRPr lang="en-US" sz="1400" b="0" i="0" u="none" strike="noStrike" cap="none" baseline="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24334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9" name="Shape 119"/>
          <p:cNvSpPr txBox="1">
            <a:spLocks noGrp="1"/>
          </p:cNvSpPr>
          <p:nvPr>
            <p:ph type="body" idx="1"/>
          </p:nvPr>
        </p:nvSpPr>
        <p:spPr>
          <a:xfrm>
            <a:off x="701675" y="4416425"/>
            <a:ext cx="5607049" cy="4183061"/>
          </a:xfrm>
          <a:prstGeom prst="rect">
            <a:avLst/>
          </a:prstGeom>
          <a:noFill/>
          <a:ln>
            <a:noFill/>
          </a:ln>
        </p:spPr>
        <p:txBody>
          <a:bodyPr lIns="93175" tIns="46575" rIns="93175" bIns="46575" anchor="t" anchorCtr="0">
            <a:noAutofit/>
          </a:bodyPr>
          <a:lstStyle/>
          <a:p>
            <a:pPr>
              <a:spcBef>
                <a:spcPts val="0"/>
              </a:spcBef>
              <a:buNone/>
            </a:pPr>
            <a:endParaRPr/>
          </a:p>
        </p:txBody>
      </p:sp>
      <p:sp>
        <p:nvSpPr>
          <p:cNvPr id="120" name="Shape 120"/>
          <p:cNvSpPr txBox="1"/>
          <p:nvPr/>
        </p:nvSpPr>
        <p:spPr>
          <a:xfrm>
            <a:off x="3970337" y="8829675"/>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400" b="0" i="0" u="none" strike="noStrike" cap="none" baseline="0">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6</a:t>
            </a:fld>
            <a:endParaRPr lang="en-US" sz="1400" b="0" i="0" u="none" strike="noStrike" cap="none" baseline="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37125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914400" y="2130426"/>
            <a:ext cx="10363200" cy="1470023"/>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6" name="Shape 16"/>
          <p:cNvSpPr txBox="1">
            <a:spLocks noGrp="1"/>
          </p:cNvSpPr>
          <p:nvPr>
            <p:ph type="subTitle" idx="1"/>
          </p:nvPr>
        </p:nvSpPr>
        <p:spPr>
          <a:xfrm>
            <a:off x="1828801" y="3886200"/>
            <a:ext cx="85343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rgbClr val="888888"/>
              </a:buClr>
              <a:buFont typeface="Arial"/>
              <a:buNone/>
              <a:defRPr/>
            </a:lvl1pPr>
            <a:lvl2pPr marL="457200" marR="0" indent="0" algn="ctr" rtl="0">
              <a:spcBef>
                <a:spcPts val="560"/>
              </a:spcBef>
              <a:spcAft>
                <a:spcPts val="0"/>
              </a:spcAft>
              <a:buClr>
                <a:srgbClr val="888888"/>
              </a:buClr>
              <a:buFont typeface="Arial"/>
              <a:buNone/>
              <a:defRPr/>
            </a:lvl2pPr>
            <a:lvl3pPr marL="914400" marR="0" indent="0" algn="ctr" rtl="0">
              <a:spcBef>
                <a:spcPts val="480"/>
              </a:spcBef>
              <a:spcAft>
                <a:spcPts val="0"/>
              </a:spcAft>
              <a:buClr>
                <a:srgbClr val="888888"/>
              </a:buClr>
              <a:buFont typeface="Arial"/>
              <a:buNone/>
              <a:defRPr/>
            </a:lvl3pPr>
            <a:lvl4pPr marL="1371600" marR="0" indent="0" algn="ctr" rtl="0">
              <a:spcBef>
                <a:spcPts val="400"/>
              </a:spcBef>
              <a:spcAft>
                <a:spcPts val="0"/>
              </a:spcAft>
              <a:buClr>
                <a:srgbClr val="888888"/>
              </a:buClr>
              <a:buFont typeface="Arial"/>
              <a:buNone/>
              <a:defRPr/>
            </a:lvl4pPr>
            <a:lvl5pPr marL="1828800" marR="0" indent="0" algn="ctr" rtl="0">
              <a:spcBef>
                <a:spcPts val="400"/>
              </a:spcBef>
              <a:spcAft>
                <a:spcPts val="0"/>
              </a:spcAft>
              <a:buClr>
                <a:srgbClr val="888888"/>
              </a:buClr>
              <a:buFont typeface="Arial"/>
              <a:buNone/>
              <a:defRPr/>
            </a:lvl5pPr>
            <a:lvl6pPr marL="2286000" marR="0" indent="0" algn="ctr" rtl="0">
              <a:lnSpc>
                <a:spcPct val="100000"/>
              </a:lnSpc>
              <a:spcBef>
                <a:spcPts val="400"/>
              </a:spcBef>
              <a:spcAft>
                <a:spcPts val="0"/>
              </a:spcAft>
              <a:buClr>
                <a:srgbClr val="888888"/>
              </a:buClr>
              <a:buFont typeface="Arial"/>
              <a:buNone/>
              <a:defRPr/>
            </a:lvl6pPr>
            <a:lvl7pPr marL="2743200" marR="0" indent="0" algn="ctr" rtl="0">
              <a:lnSpc>
                <a:spcPct val="100000"/>
              </a:lnSpc>
              <a:spcBef>
                <a:spcPts val="400"/>
              </a:spcBef>
              <a:spcAft>
                <a:spcPts val="0"/>
              </a:spcAft>
              <a:buClr>
                <a:srgbClr val="888888"/>
              </a:buClr>
              <a:buFont typeface="Arial"/>
              <a:buNone/>
              <a:defRPr/>
            </a:lvl7pPr>
            <a:lvl8pPr marL="3200400" marR="0" indent="0" algn="ctr" rtl="0">
              <a:lnSpc>
                <a:spcPct val="100000"/>
              </a:lnSpc>
              <a:spcBef>
                <a:spcPts val="400"/>
              </a:spcBef>
              <a:spcAft>
                <a:spcPts val="0"/>
              </a:spcAft>
              <a:buClr>
                <a:srgbClr val="888888"/>
              </a:buClr>
              <a:buFont typeface="Arial"/>
              <a:buNone/>
              <a:defRPr/>
            </a:lvl8pPr>
            <a:lvl9pPr marL="3657600" marR="0" indent="0" algn="ctr" rtl="0">
              <a:lnSpc>
                <a:spcPct val="100000"/>
              </a:lnSpc>
              <a:spcBef>
                <a:spcPts val="400"/>
              </a:spcBef>
              <a:spcAft>
                <a:spcPts val="0"/>
              </a:spcAft>
              <a:buClr>
                <a:srgbClr val="888888"/>
              </a:buClr>
              <a:buFont typeface="Arial"/>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46" name="Shape 46"/>
          <p:cNvSpPr txBox="1">
            <a:spLocks noGrp="1"/>
          </p:cNvSpPr>
          <p:nvPr>
            <p:ph type="body" idx="1"/>
          </p:nvPr>
        </p:nvSpPr>
        <p:spPr>
          <a:xfrm rot="5400000">
            <a:off x="3833016" y="-1623219"/>
            <a:ext cx="4525960" cy="10972800"/>
          </a:xfrm>
          <a:prstGeom prst="rect">
            <a:avLst/>
          </a:prstGeom>
          <a:noFill/>
          <a:ln>
            <a:noFill/>
          </a:ln>
        </p:spPr>
        <p:txBody>
          <a:bodyPr lIns="91425" tIns="91425" rIns="91425" bIns="91425" anchor="t" anchorCtr="0"/>
          <a:lstStyle>
            <a:lvl1pPr marL="342900" indent="-50800" algn="l" rtl="0">
              <a:spcBef>
                <a:spcPts val="640"/>
              </a:spcBef>
              <a:spcAft>
                <a:spcPts val="0"/>
              </a:spcAft>
              <a:buClr>
                <a:schemeClr val="dk1"/>
              </a:buClr>
              <a:buFont typeface="Arial"/>
              <a:buChar char="•"/>
              <a:defRPr/>
            </a:lvl1pPr>
            <a:lvl2pPr marL="742950" indent="-19050" algn="l" rtl="0">
              <a:spcBef>
                <a:spcPts val="560"/>
              </a:spcBef>
              <a:spcAft>
                <a:spcPts val="0"/>
              </a:spcAft>
              <a:buClr>
                <a:schemeClr val="dk1"/>
              </a:buClr>
              <a:buFont typeface="Arial"/>
              <a:buChar char="–"/>
              <a:defRPr/>
            </a:lvl2pPr>
            <a:lvl3pPr marL="1143000" indent="12700" algn="l" rtl="0">
              <a:spcBef>
                <a:spcPts val="480"/>
              </a:spcBef>
              <a:spcAft>
                <a:spcPts val="0"/>
              </a:spcAft>
              <a:buClr>
                <a:schemeClr val="dk1"/>
              </a:buClr>
              <a:buFont typeface="Arial"/>
              <a:buChar char="•"/>
              <a:defRPr/>
            </a:lvl3pPr>
            <a:lvl4pPr marL="1600200" indent="-12700" algn="l" rtl="0">
              <a:spcBef>
                <a:spcPts val="400"/>
              </a:spcBef>
              <a:spcAft>
                <a:spcPts val="0"/>
              </a:spcAft>
              <a:buClr>
                <a:schemeClr val="dk1"/>
              </a:buClr>
              <a:buFont typeface="Arial"/>
              <a:buChar char="–"/>
              <a:defRPr/>
            </a:lvl4pPr>
            <a:lvl5pPr marL="2057400" indent="-12700" algn="l" rtl="0">
              <a:spcBef>
                <a:spcPts val="400"/>
              </a:spcBef>
              <a:spcAft>
                <a:spcPts val="0"/>
              </a:spcAft>
              <a:buClr>
                <a:schemeClr val="dk1"/>
              </a:buClr>
              <a:buFont typeface="Arial"/>
              <a:buChar char="»"/>
              <a:defRPr/>
            </a:lvl5pPr>
            <a:lvl6pPr marL="2514600" indent="-12700" algn="l" rtl="0">
              <a:spcBef>
                <a:spcPts val="400"/>
              </a:spcBef>
              <a:buClr>
                <a:schemeClr val="dk1"/>
              </a:buClr>
              <a:buFont typeface="Arial"/>
              <a:buChar char="•"/>
              <a:defRPr/>
            </a:lvl6pPr>
            <a:lvl7pPr marL="2971800" indent="-12700" algn="l" rtl="0">
              <a:spcBef>
                <a:spcPts val="400"/>
              </a:spcBef>
              <a:buClr>
                <a:schemeClr val="dk1"/>
              </a:buClr>
              <a:buFont typeface="Arial"/>
              <a:buChar char="•"/>
              <a:defRPr/>
            </a:lvl7pPr>
            <a:lvl8pPr marL="3429000" indent="-12700" algn="l" rtl="0">
              <a:spcBef>
                <a:spcPts val="400"/>
              </a:spcBef>
              <a:buClr>
                <a:schemeClr val="dk1"/>
              </a:buClr>
              <a:buFont typeface="Arial"/>
              <a:buChar char="•"/>
              <a:defRPr/>
            </a:lvl8pPr>
            <a:lvl9pPr marL="3886200" indent="-12700" algn="l" rtl="0">
              <a:spcBef>
                <a:spcPts val="400"/>
              </a:spcBef>
              <a:buClr>
                <a:schemeClr val="dk1"/>
              </a:buClr>
              <a:buFont typeface="Arial"/>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rot="5400000">
            <a:off x="7285036" y="1828800"/>
            <a:ext cx="5851525" cy="27432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49" name="Shape 49"/>
          <p:cNvSpPr txBox="1">
            <a:spLocks noGrp="1"/>
          </p:cNvSpPr>
          <p:nvPr>
            <p:ph type="body" idx="1"/>
          </p:nvPr>
        </p:nvSpPr>
        <p:spPr>
          <a:xfrm rot="5400000">
            <a:off x="1697036" y="-812800"/>
            <a:ext cx="5851525" cy="8026397"/>
          </a:xfrm>
          <a:prstGeom prst="rect">
            <a:avLst/>
          </a:prstGeom>
          <a:noFill/>
          <a:ln>
            <a:noFill/>
          </a:ln>
        </p:spPr>
        <p:txBody>
          <a:bodyPr lIns="91425" tIns="91425" rIns="91425" bIns="91425" anchor="t" anchorCtr="0"/>
          <a:lstStyle>
            <a:lvl1pPr marL="342900" indent="-50800" algn="l" rtl="0">
              <a:spcBef>
                <a:spcPts val="640"/>
              </a:spcBef>
              <a:spcAft>
                <a:spcPts val="0"/>
              </a:spcAft>
              <a:buClr>
                <a:schemeClr val="dk1"/>
              </a:buClr>
              <a:buFont typeface="Arial"/>
              <a:buChar char="•"/>
              <a:defRPr/>
            </a:lvl1pPr>
            <a:lvl2pPr marL="742950" indent="-19050" algn="l" rtl="0">
              <a:spcBef>
                <a:spcPts val="560"/>
              </a:spcBef>
              <a:spcAft>
                <a:spcPts val="0"/>
              </a:spcAft>
              <a:buClr>
                <a:schemeClr val="dk1"/>
              </a:buClr>
              <a:buFont typeface="Arial"/>
              <a:buChar char="–"/>
              <a:defRPr/>
            </a:lvl2pPr>
            <a:lvl3pPr marL="1143000" indent="12700" algn="l" rtl="0">
              <a:spcBef>
                <a:spcPts val="480"/>
              </a:spcBef>
              <a:spcAft>
                <a:spcPts val="0"/>
              </a:spcAft>
              <a:buClr>
                <a:schemeClr val="dk1"/>
              </a:buClr>
              <a:buFont typeface="Arial"/>
              <a:buChar char="•"/>
              <a:defRPr/>
            </a:lvl3pPr>
            <a:lvl4pPr marL="1600200" indent="-12700" algn="l" rtl="0">
              <a:spcBef>
                <a:spcPts val="400"/>
              </a:spcBef>
              <a:spcAft>
                <a:spcPts val="0"/>
              </a:spcAft>
              <a:buClr>
                <a:schemeClr val="dk1"/>
              </a:buClr>
              <a:buFont typeface="Arial"/>
              <a:buChar char="–"/>
              <a:defRPr/>
            </a:lvl4pPr>
            <a:lvl5pPr marL="2057400" indent="-12700" algn="l" rtl="0">
              <a:spcBef>
                <a:spcPts val="400"/>
              </a:spcBef>
              <a:spcAft>
                <a:spcPts val="0"/>
              </a:spcAft>
              <a:buClr>
                <a:schemeClr val="dk1"/>
              </a:buClr>
              <a:buFont typeface="Arial"/>
              <a:buChar char="»"/>
              <a:defRPr/>
            </a:lvl5pPr>
            <a:lvl6pPr marL="2514600" indent="-12700" algn="l" rtl="0">
              <a:spcBef>
                <a:spcPts val="400"/>
              </a:spcBef>
              <a:buClr>
                <a:schemeClr val="dk1"/>
              </a:buClr>
              <a:buFont typeface="Arial"/>
              <a:buChar char="•"/>
              <a:defRPr/>
            </a:lvl6pPr>
            <a:lvl7pPr marL="2971800" indent="-12700" algn="l" rtl="0">
              <a:spcBef>
                <a:spcPts val="400"/>
              </a:spcBef>
              <a:buClr>
                <a:schemeClr val="dk1"/>
              </a:buClr>
              <a:buFont typeface="Arial"/>
              <a:buChar char="•"/>
              <a:defRPr/>
            </a:lvl7pPr>
            <a:lvl8pPr marL="3429000" indent="-12700" algn="l" rtl="0">
              <a:spcBef>
                <a:spcPts val="400"/>
              </a:spcBef>
              <a:buClr>
                <a:schemeClr val="dk1"/>
              </a:buClr>
              <a:buFont typeface="Arial"/>
              <a:buChar char="•"/>
              <a:defRPr/>
            </a:lvl8pPr>
            <a:lvl9pPr marL="3886200" indent="-12700" algn="l" rtl="0">
              <a:spcBef>
                <a:spcPts val="400"/>
              </a:spcBef>
              <a:buClr>
                <a:schemeClr val="dk1"/>
              </a:buClr>
              <a:buFont typeface="Arial"/>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9" name="Shape 19"/>
          <p:cNvSpPr txBox="1">
            <a:spLocks noGrp="1"/>
          </p:cNvSpPr>
          <p:nvPr>
            <p:ph type="body" idx="1"/>
          </p:nvPr>
        </p:nvSpPr>
        <p:spPr>
          <a:xfrm>
            <a:off x="609600" y="1600200"/>
            <a:ext cx="10972800" cy="4525960"/>
          </a:xfrm>
          <a:prstGeom prst="rect">
            <a:avLst/>
          </a:prstGeom>
          <a:noFill/>
          <a:ln>
            <a:noFill/>
          </a:ln>
        </p:spPr>
        <p:txBody>
          <a:bodyPr lIns="91425" tIns="91425" rIns="91425" bIns="91425" anchor="t" anchorCtr="0"/>
          <a:lstStyle>
            <a:lvl1pPr marL="342900" indent="-50800" algn="l" rtl="0">
              <a:spcBef>
                <a:spcPts val="640"/>
              </a:spcBef>
              <a:spcAft>
                <a:spcPts val="0"/>
              </a:spcAft>
              <a:buClr>
                <a:schemeClr val="dk1"/>
              </a:buClr>
              <a:buFont typeface="Arial"/>
              <a:buChar char="•"/>
              <a:defRPr/>
            </a:lvl1pPr>
            <a:lvl2pPr marL="742950" indent="-19050" algn="l" rtl="0">
              <a:spcBef>
                <a:spcPts val="560"/>
              </a:spcBef>
              <a:spcAft>
                <a:spcPts val="0"/>
              </a:spcAft>
              <a:buClr>
                <a:schemeClr val="dk1"/>
              </a:buClr>
              <a:buFont typeface="Arial"/>
              <a:buChar char="–"/>
              <a:defRPr/>
            </a:lvl2pPr>
            <a:lvl3pPr marL="1143000" indent="12700" algn="l" rtl="0">
              <a:spcBef>
                <a:spcPts val="480"/>
              </a:spcBef>
              <a:spcAft>
                <a:spcPts val="0"/>
              </a:spcAft>
              <a:buClr>
                <a:schemeClr val="dk1"/>
              </a:buClr>
              <a:buFont typeface="Arial"/>
              <a:buChar char="•"/>
              <a:defRPr/>
            </a:lvl3pPr>
            <a:lvl4pPr marL="1600200" indent="-12700" algn="l" rtl="0">
              <a:spcBef>
                <a:spcPts val="400"/>
              </a:spcBef>
              <a:spcAft>
                <a:spcPts val="0"/>
              </a:spcAft>
              <a:buClr>
                <a:schemeClr val="dk1"/>
              </a:buClr>
              <a:buFont typeface="Arial"/>
              <a:buChar char="–"/>
              <a:defRPr/>
            </a:lvl4pPr>
            <a:lvl5pPr marL="2057400" indent="-12700" algn="l" rtl="0">
              <a:spcBef>
                <a:spcPts val="400"/>
              </a:spcBef>
              <a:spcAft>
                <a:spcPts val="0"/>
              </a:spcAft>
              <a:buClr>
                <a:schemeClr val="dk1"/>
              </a:buClr>
              <a:buFont typeface="Arial"/>
              <a:buChar char="»"/>
              <a:defRPr/>
            </a:lvl5pPr>
            <a:lvl6pPr marL="2514600" indent="-12700" algn="l" rtl="0">
              <a:spcBef>
                <a:spcPts val="400"/>
              </a:spcBef>
              <a:buClr>
                <a:schemeClr val="dk1"/>
              </a:buClr>
              <a:buFont typeface="Arial"/>
              <a:buChar char="•"/>
              <a:defRPr/>
            </a:lvl6pPr>
            <a:lvl7pPr marL="2971800" indent="-12700" algn="l" rtl="0">
              <a:spcBef>
                <a:spcPts val="400"/>
              </a:spcBef>
              <a:buClr>
                <a:schemeClr val="dk1"/>
              </a:buClr>
              <a:buFont typeface="Arial"/>
              <a:buChar char="•"/>
              <a:defRPr/>
            </a:lvl7pPr>
            <a:lvl8pPr marL="3429000" indent="-12700" algn="l" rtl="0">
              <a:spcBef>
                <a:spcPts val="400"/>
              </a:spcBef>
              <a:buClr>
                <a:schemeClr val="dk1"/>
              </a:buClr>
              <a:buFont typeface="Arial"/>
              <a:buChar char="•"/>
              <a:defRPr/>
            </a:lvl8pPr>
            <a:lvl9pPr marL="3886200" indent="-12700" algn="l" rtl="0">
              <a:spcBef>
                <a:spcPts val="400"/>
              </a:spcBef>
              <a:buClr>
                <a:schemeClr val="dk1"/>
              </a:buClr>
              <a:buFont typeface="Arial"/>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963083" y="4406901"/>
            <a:ext cx="103632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963083" y="2906713"/>
            <a:ext cx="103632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5" name="Shape 25"/>
          <p:cNvSpPr txBox="1">
            <a:spLocks noGrp="1"/>
          </p:cNvSpPr>
          <p:nvPr>
            <p:ph type="body" idx="1"/>
          </p:nvPr>
        </p:nvSpPr>
        <p:spPr>
          <a:xfrm>
            <a:off x="609600" y="1600201"/>
            <a:ext cx="5384797"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 name="Shape 26"/>
          <p:cNvSpPr txBox="1">
            <a:spLocks noGrp="1"/>
          </p:cNvSpPr>
          <p:nvPr>
            <p:ph type="body" idx="2"/>
          </p:nvPr>
        </p:nvSpPr>
        <p:spPr>
          <a:xfrm>
            <a:off x="6197600" y="1600201"/>
            <a:ext cx="5384797"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body" idx="1"/>
          </p:nvPr>
        </p:nvSpPr>
        <p:spPr>
          <a:xfrm>
            <a:off x="609601" y="1535112"/>
            <a:ext cx="5386916"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0" name="Shape 30"/>
          <p:cNvSpPr txBox="1">
            <a:spLocks noGrp="1"/>
          </p:cNvSpPr>
          <p:nvPr>
            <p:ph type="body" idx="2"/>
          </p:nvPr>
        </p:nvSpPr>
        <p:spPr>
          <a:xfrm>
            <a:off x="609601" y="2174875"/>
            <a:ext cx="5386916" cy="395128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body" idx="3"/>
          </p:nvPr>
        </p:nvSpPr>
        <p:spPr>
          <a:xfrm>
            <a:off x="6193367" y="1535112"/>
            <a:ext cx="5389031"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2" name="Shape 32"/>
          <p:cNvSpPr txBox="1">
            <a:spLocks noGrp="1"/>
          </p:cNvSpPr>
          <p:nvPr>
            <p:ph type="body" idx="4"/>
          </p:nvPr>
        </p:nvSpPr>
        <p:spPr>
          <a:xfrm>
            <a:off x="6193367" y="2174875"/>
            <a:ext cx="5389031" cy="395128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09601" y="273050"/>
            <a:ext cx="4011084" cy="1162048"/>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 name="Shape 38"/>
          <p:cNvSpPr txBox="1">
            <a:spLocks noGrp="1"/>
          </p:cNvSpPr>
          <p:nvPr>
            <p:ph type="body" idx="1"/>
          </p:nvPr>
        </p:nvSpPr>
        <p:spPr>
          <a:xfrm>
            <a:off x="4766733" y="273051"/>
            <a:ext cx="6815667" cy="5853111"/>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2"/>
          </p:nvPr>
        </p:nvSpPr>
        <p:spPr>
          <a:xfrm>
            <a:off x="609601" y="1435101"/>
            <a:ext cx="4011084"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2389718" y="4800600"/>
            <a:ext cx="7315199" cy="566736"/>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a:spLocks noGrp="1"/>
          </p:cNvSpPr>
          <p:nvPr>
            <p:ph type="pic" idx="2"/>
          </p:nvPr>
        </p:nvSpPr>
        <p:spPr>
          <a:xfrm>
            <a:off x="2389718" y="612775"/>
            <a:ext cx="7315199" cy="4114800"/>
          </a:xfrm>
          <a:prstGeom prst="rect">
            <a:avLst/>
          </a:prstGeom>
          <a:noFill/>
          <a:ln>
            <a:noFill/>
          </a:ln>
        </p:spPr>
      </p:sp>
      <p:sp>
        <p:nvSpPr>
          <p:cNvPr id="43" name="Shape 43"/>
          <p:cNvSpPr txBox="1">
            <a:spLocks noGrp="1"/>
          </p:cNvSpPr>
          <p:nvPr>
            <p:ph type="body" idx="1"/>
          </p:nvPr>
        </p:nvSpPr>
        <p:spPr>
          <a:xfrm>
            <a:off x="2389718" y="5367338"/>
            <a:ext cx="73151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10" name="Shape 10"/>
          <p:cNvSpPr txBox="1">
            <a:spLocks noGrp="1"/>
          </p:cNvSpPr>
          <p:nvPr>
            <p:ph type="body" idx="1"/>
          </p:nvPr>
        </p:nvSpPr>
        <p:spPr>
          <a:xfrm>
            <a:off x="609600" y="1600201"/>
            <a:ext cx="10972800" cy="4525961"/>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0" marR="0" indent="0" algn="l" rtl="0">
              <a:lnSpc>
                <a:spcPct val="100000"/>
              </a:lnSpc>
              <a:spcBef>
                <a:spcPts val="0"/>
              </a:spcBef>
              <a:spcAft>
                <a:spcPts val="0"/>
              </a:spcAft>
              <a:buClr>
                <a:srgbClr val="000000"/>
              </a:buClr>
              <a:buFont typeface="Arial"/>
              <a:buNone/>
              <a:defRPr/>
            </a:lvl6pPr>
            <a:lvl7pPr marL="0" marR="0" indent="0" algn="l" rtl="0">
              <a:lnSpc>
                <a:spcPct val="100000"/>
              </a:lnSpc>
              <a:spcBef>
                <a:spcPts val="0"/>
              </a:spcBef>
              <a:spcAft>
                <a:spcPts val="0"/>
              </a:spcAft>
              <a:buClr>
                <a:srgbClr val="000000"/>
              </a:buClr>
              <a:buFont typeface="Arial"/>
              <a:buNone/>
              <a:defRPr/>
            </a:lvl7pPr>
            <a:lvl8pPr marL="0" marR="0" indent="0" algn="l" rtl="0">
              <a:lnSpc>
                <a:spcPct val="100000"/>
              </a:lnSpc>
              <a:spcBef>
                <a:spcPts val="0"/>
              </a:spcBef>
              <a:spcAft>
                <a:spcPts val="0"/>
              </a:spcAft>
              <a:buClr>
                <a:srgbClr val="000000"/>
              </a:buClr>
              <a:buFont typeface="Arial"/>
              <a:buNone/>
              <a:defRPr/>
            </a:lvl8pPr>
            <a:lvl9pPr marL="0" marR="0" indent="0" algn="l" rtl="0">
              <a:lnSpc>
                <a:spcPct val="100000"/>
              </a:lnSpc>
              <a:spcBef>
                <a:spcPts val="0"/>
              </a:spcBef>
              <a:spcAft>
                <a:spcPts val="0"/>
              </a:spcAft>
              <a:buClr>
                <a:srgbClr val="000000"/>
              </a:buClr>
              <a:buFont typeface="Arial"/>
              <a:buNone/>
              <a:defRPr/>
            </a:lvl9pPr>
          </a:lstStyle>
          <a:p>
            <a:endParaRPr/>
          </a:p>
        </p:txBody>
      </p:sp>
      <p:sp>
        <p:nvSpPr>
          <p:cNvPr id="11" name="Shape 11"/>
          <p:cNvSpPr txBox="1"/>
          <p:nvPr/>
        </p:nvSpPr>
        <p:spPr>
          <a:xfrm>
            <a:off x="609601" y="6356351"/>
            <a:ext cx="2844799" cy="365125"/>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baseline="0">
              <a:solidFill>
                <a:srgbClr val="000000"/>
              </a:solidFill>
              <a:latin typeface="Arial"/>
              <a:ea typeface="Arial"/>
              <a:cs typeface="Arial"/>
              <a:sym typeface="Arial"/>
            </a:endParaRPr>
          </a:p>
        </p:txBody>
      </p:sp>
      <p:sp>
        <p:nvSpPr>
          <p:cNvPr id="12" name="Shape 12"/>
          <p:cNvSpPr txBox="1"/>
          <p:nvPr/>
        </p:nvSpPr>
        <p:spPr>
          <a:xfrm>
            <a:off x="4165600" y="6356351"/>
            <a:ext cx="3860800" cy="365125"/>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baseline="0">
              <a:solidFill>
                <a:srgbClr val="000000"/>
              </a:solidFill>
              <a:latin typeface="Arial"/>
              <a:ea typeface="Arial"/>
              <a:cs typeface="Arial"/>
              <a:sym typeface="Arial"/>
            </a:endParaRPr>
          </a:p>
        </p:txBody>
      </p:sp>
      <p:sp>
        <p:nvSpPr>
          <p:cNvPr id="13" name="Shape 13"/>
          <p:cNvSpPr txBox="1"/>
          <p:nvPr/>
        </p:nvSpPr>
        <p:spPr>
          <a:xfrm>
            <a:off x="8737601" y="6356351"/>
            <a:ext cx="28447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baseline="0">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a:t>
            </a:fld>
            <a:endParaRPr lang="en-US" sz="1200" b="0" i="0" u="none" strike="noStrike" cap="none" baseline="0">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ctrTitle"/>
          </p:nvPr>
        </p:nvSpPr>
        <p:spPr>
          <a:xfrm>
            <a:off x="2133600" y="1676401"/>
            <a:ext cx="7772400" cy="1371599"/>
          </a:xfrm>
          <a:prstGeom prst="rect">
            <a:avLst/>
          </a:prstGeom>
          <a:noFill/>
          <a:ln>
            <a:noFill/>
          </a:ln>
        </p:spPr>
        <p:txBody>
          <a:bodyPr lIns="91425" tIns="45700" rIns="91425" bIns="45700" anchor="ctr" anchorCtr="0">
            <a:noAutofit/>
          </a:bodyPr>
          <a:lstStyle/>
          <a:p>
            <a:pPr>
              <a:buClr>
                <a:srgbClr val="000000"/>
              </a:buClr>
              <a:buSzPct val="25000"/>
            </a:pPr>
            <a:r>
              <a:rPr lang="en-US" sz="4800" dirty="0">
                <a:latin typeface="Calibri"/>
                <a:ea typeface="Calibri"/>
                <a:cs typeface="Calibri"/>
                <a:sym typeface="Calibri"/>
              </a:rPr>
              <a:t>Fitchburg Nine Springs </a:t>
            </a:r>
            <a:br>
              <a:rPr lang="en-US" sz="4800" dirty="0">
                <a:latin typeface="Calibri"/>
                <a:ea typeface="Calibri"/>
                <a:cs typeface="Calibri"/>
                <a:sym typeface="Calibri"/>
              </a:rPr>
            </a:br>
            <a:r>
              <a:rPr lang="en-US" sz="4800" dirty="0">
                <a:latin typeface="Calibri"/>
                <a:ea typeface="Calibri"/>
                <a:cs typeface="Calibri"/>
                <a:sym typeface="Calibri"/>
              </a:rPr>
              <a:t>Health Impact Assessment</a:t>
            </a:r>
          </a:p>
        </p:txBody>
      </p:sp>
      <p:pic>
        <p:nvPicPr>
          <p:cNvPr id="52" name="Shape 52"/>
          <p:cNvPicPr preferRelativeResize="0"/>
          <p:nvPr/>
        </p:nvPicPr>
        <p:blipFill rotWithShape="1">
          <a:blip r:embed="rId3">
            <a:alphaModFix/>
          </a:blip>
          <a:srcRect/>
          <a:stretch/>
        </p:blipFill>
        <p:spPr>
          <a:xfrm>
            <a:off x="2209801" y="381000"/>
            <a:ext cx="2335211" cy="914400"/>
          </a:xfrm>
          <a:prstGeom prst="rect">
            <a:avLst/>
          </a:prstGeom>
          <a:noFill/>
          <a:ln>
            <a:noFill/>
          </a:ln>
        </p:spPr>
      </p:pic>
      <p:pic>
        <p:nvPicPr>
          <p:cNvPr id="53" name="Shape 53"/>
          <p:cNvPicPr preferRelativeResize="0"/>
          <p:nvPr/>
        </p:nvPicPr>
        <p:blipFill rotWithShape="1">
          <a:blip r:embed="rId4">
            <a:alphaModFix/>
          </a:blip>
          <a:srcRect/>
          <a:stretch/>
        </p:blipFill>
        <p:spPr>
          <a:xfrm>
            <a:off x="2590801" y="3200401"/>
            <a:ext cx="3352799" cy="2511425"/>
          </a:xfrm>
          <a:prstGeom prst="rect">
            <a:avLst/>
          </a:prstGeom>
          <a:noFill/>
          <a:ln>
            <a:noFill/>
          </a:ln>
        </p:spPr>
      </p:pic>
      <p:pic>
        <p:nvPicPr>
          <p:cNvPr id="54" name="Shape 54"/>
          <p:cNvPicPr preferRelativeResize="0"/>
          <p:nvPr/>
        </p:nvPicPr>
        <p:blipFill rotWithShape="1">
          <a:blip r:embed="rId5">
            <a:alphaModFix/>
          </a:blip>
          <a:srcRect/>
          <a:stretch/>
        </p:blipFill>
        <p:spPr>
          <a:xfrm>
            <a:off x="6096001" y="3200400"/>
            <a:ext cx="3382961" cy="2517774"/>
          </a:xfrm>
          <a:prstGeom prst="rect">
            <a:avLst/>
          </a:prstGeom>
          <a:noFill/>
          <a:ln>
            <a:noFill/>
          </a:ln>
        </p:spPr>
      </p:pic>
      <p:pic>
        <p:nvPicPr>
          <p:cNvPr id="55" name="Shape 55"/>
          <p:cNvPicPr preferRelativeResize="0"/>
          <p:nvPr/>
        </p:nvPicPr>
        <p:blipFill rotWithShape="1">
          <a:blip r:embed="rId6">
            <a:alphaModFix/>
          </a:blip>
          <a:srcRect/>
          <a:stretch/>
        </p:blipFill>
        <p:spPr>
          <a:xfrm>
            <a:off x="7162801" y="533401"/>
            <a:ext cx="2666999" cy="830261"/>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p:nvPr/>
        </p:nvSpPr>
        <p:spPr>
          <a:xfrm>
            <a:off x="0" y="0"/>
            <a:ext cx="12192000" cy="1066800"/>
          </a:xfrm>
          <a:prstGeom prst="rect">
            <a:avLst/>
          </a:prstGeom>
          <a:solidFill>
            <a:schemeClr val="dk2"/>
          </a:solidFill>
          <a:ln>
            <a:noFill/>
          </a:ln>
        </p:spPr>
        <p:txBody>
          <a:bodyPr lIns="91425" tIns="45700" rIns="91425" bIns="45700" anchor="ctr" anchorCtr="0">
            <a:noAutofit/>
          </a:bodyPr>
          <a:lstStyle/>
          <a:p>
            <a:endParaRPr/>
          </a:p>
        </p:txBody>
      </p:sp>
      <p:sp>
        <p:nvSpPr>
          <p:cNvPr id="62" name="Shape 62"/>
          <p:cNvSpPr txBox="1">
            <a:spLocks noGrp="1"/>
          </p:cNvSpPr>
          <p:nvPr>
            <p:ph type="title"/>
          </p:nvPr>
        </p:nvSpPr>
        <p:spPr>
          <a:xfrm>
            <a:off x="609600" y="1"/>
            <a:ext cx="10972800" cy="990599"/>
          </a:xfrm>
          <a:prstGeom prst="rect">
            <a:avLst/>
          </a:prstGeom>
          <a:noFill/>
          <a:ln>
            <a:noFill/>
          </a:ln>
        </p:spPr>
        <p:txBody>
          <a:bodyPr lIns="91425" tIns="45700" rIns="91425" bIns="45700" anchor="ctr" anchorCtr="0">
            <a:noAutofit/>
          </a:bodyPr>
          <a:lstStyle/>
          <a:p>
            <a:pPr>
              <a:buClr>
                <a:srgbClr val="FFFFFF"/>
              </a:buClr>
              <a:buSzPct val="25000"/>
            </a:pPr>
            <a:r>
              <a:rPr lang="en-US" sz="6000" dirty="0">
                <a:solidFill>
                  <a:srgbClr val="FFFFFF"/>
                </a:solidFill>
                <a:latin typeface="Calibri"/>
                <a:ea typeface="Calibri"/>
                <a:cs typeface="Calibri"/>
                <a:sym typeface="Calibri"/>
              </a:rPr>
              <a:t>Health Equity in Our Communities</a:t>
            </a:r>
          </a:p>
        </p:txBody>
      </p:sp>
      <p:pic>
        <p:nvPicPr>
          <p:cNvPr id="63" name="Shape 63"/>
          <p:cNvPicPr preferRelativeResize="0"/>
          <p:nvPr/>
        </p:nvPicPr>
        <p:blipFill rotWithShape="1">
          <a:blip r:embed="rId3">
            <a:alphaModFix/>
          </a:blip>
          <a:srcRect/>
          <a:stretch/>
        </p:blipFill>
        <p:spPr>
          <a:xfrm>
            <a:off x="8077200" y="3352801"/>
            <a:ext cx="2057400" cy="661987"/>
          </a:xfrm>
          <a:prstGeom prst="rect">
            <a:avLst/>
          </a:prstGeom>
          <a:noFill/>
          <a:ln>
            <a:noFill/>
          </a:ln>
        </p:spPr>
      </p:pic>
      <p:pic>
        <p:nvPicPr>
          <p:cNvPr id="64" name="Shape 64"/>
          <p:cNvPicPr preferRelativeResize="0"/>
          <p:nvPr/>
        </p:nvPicPr>
        <p:blipFill rotWithShape="1">
          <a:blip r:embed="rId4">
            <a:alphaModFix/>
          </a:blip>
          <a:srcRect/>
          <a:stretch/>
        </p:blipFill>
        <p:spPr>
          <a:xfrm>
            <a:off x="7239000" y="5334000"/>
            <a:ext cx="1776412" cy="638174"/>
          </a:xfrm>
          <a:prstGeom prst="rect">
            <a:avLst/>
          </a:prstGeom>
          <a:noFill/>
          <a:ln>
            <a:noFill/>
          </a:ln>
        </p:spPr>
      </p:pic>
      <p:pic>
        <p:nvPicPr>
          <p:cNvPr id="65" name="Shape 65"/>
          <p:cNvPicPr preferRelativeResize="0"/>
          <p:nvPr/>
        </p:nvPicPr>
        <p:blipFill rotWithShape="1">
          <a:blip r:embed="rId5">
            <a:alphaModFix/>
          </a:blip>
          <a:srcRect/>
          <a:stretch/>
        </p:blipFill>
        <p:spPr>
          <a:xfrm>
            <a:off x="2133600" y="3429001"/>
            <a:ext cx="1752600" cy="736599"/>
          </a:xfrm>
          <a:prstGeom prst="rect">
            <a:avLst/>
          </a:prstGeom>
          <a:noFill/>
          <a:ln>
            <a:noFill/>
          </a:ln>
        </p:spPr>
      </p:pic>
      <p:sp>
        <p:nvSpPr>
          <p:cNvPr id="66" name="Shape 66"/>
          <p:cNvSpPr txBox="1"/>
          <p:nvPr/>
        </p:nvSpPr>
        <p:spPr>
          <a:xfrm>
            <a:off x="1703387" y="2209801"/>
            <a:ext cx="2209799" cy="1219199"/>
          </a:xfrm>
          <a:prstGeom prst="rect">
            <a:avLst/>
          </a:prstGeom>
          <a:noFill/>
          <a:ln>
            <a:noFill/>
          </a:ln>
        </p:spPr>
        <p:txBody>
          <a:bodyPr lIns="38100" tIns="38100" rIns="38100" bIns="38100" anchor="t" anchorCtr="0">
            <a:noAutofit/>
          </a:bodyPr>
          <a:lstStyle/>
          <a:p>
            <a:pPr>
              <a:buClr>
                <a:srgbClr val="000000"/>
              </a:buClr>
            </a:pPr>
            <a:endParaRPr sz="1200">
              <a:latin typeface="Libre Baskerville"/>
              <a:ea typeface="Libre Baskerville"/>
              <a:cs typeface="Libre Baskerville"/>
              <a:sym typeface="Libre Baskerville"/>
            </a:endParaRPr>
          </a:p>
          <a:p>
            <a:endParaRPr sz="1200">
              <a:latin typeface="Libre Baskerville"/>
              <a:ea typeface="Libre Baskerville"/>
              <a:cs typeface="Libre Baskerville"/>
              <a:sym typeface="Libre Baskerville"/>
            </a:endParaRPr>
          </a:p>
        </p:txBody>
      </p:sp>
      <p:sp>
        <p:nvSpPr>
          <p:cNvPr id="67" name="Shape 67"/>
          <p:cNvSpPr txBox="1"/>
          <p:nvPr/>
        </p:nvSpPr>
        <p:spPr>
          <a:xfrm>
            <a:off x="1703386" y="990601"/>
            <a:ext cx="8742362" cy="1904999"/>
          </a:xfrm>
          <a:prstGeom prst="rect">
            <a:avLst/>
          </a:prstGeom>
          <a:noFill/>
          <a:ln>
            <a:noFill/>
          </a:ln>
        </p:spPr>
        <p:txBody>
          <a:bodyPr lIns="91425" tIns="45700" rIns="91425" bIns="45700" anchor="ctr" anchorCtr="0">
            <a:noAutofit/>
          </a:bodyPr>
          <a:lstStyle/>
          <a:p>
            <a:pPr algn="ctr">
              <a:buClr>
                <a:srgbClr val="04617B"/>
              </a:buClr>
              <a:buSzPct val="25000"/>
            </a:pPr>
            <a:r>
              <a:rPr lang="en-US" sz="2400" b="1" dirty="0">
                <a:solidFill>
                  <a:srgbClr val="04617B"/>
                </a:solidFill>
                <a:latin typeface="Calibri"/>
                <a:ea typeface="Calibri"/>
                <a:cs typeface="Calibri"/>
                <a:sym typeface="Calibri"/>
              </a:rPr>
              <a:t>The goal of our HIA was to work collaboratively with community members to bring health into the planning process for the future use of the Nine Springs Golf Course property.</a:t>
            </a:r>
          </a:p>
        </p:txBody>
      </p:sp>
      <p:sp>
        <p:nvSpPr>
          <p:cNvPr id="68" name="Shape 68"/>
          <p:cNvSpPr txBox="1"/>
          <p:nvPr/>
        </p:nvSpPr>
        <p:spPr>
          <a:xfrm>
            <a:off x="1524000" y="457200"/>
            <a:ext cx="9144000" cy="0"/>
          </a:xfrm>
          <a:prstGeom prst="rect">
            <a:avLst/>
          </a:prstGeom>
          <a:noFill/>
          <a:ln>
            <a:noFill/>
          </a:ln>
        </p:spPr>
        <p:txBody>
          <a:bodyPr lIns="91425" tIns="45700" rIns="91425" bIns="45700" anchor="ctr" anchorCtr="0">
            <a:noAutofit/>
          </a:bodyPr>
          <a:lstStyle/>
          <a:p>
            <a:pPr algn="ctr">
              <a:buClr>
                <a:srgbClr val="000000"/>
              </a:buClr>
              <a:buSzPct val="25000"/>
            </a:pPr>
            <a:r>
              <a:rPr lang="en-US" sz="1800"/>
              <a:t/>
            </a:r>
            <a:br>
              <a:rPr lang="en-US" sz="1800"/>
            </a:br>
            <a:endParaRPr lang="en-US" sz="1800"/>
          </a:p>
          <a:p>
            <a:pPr algn="ctr">
              <a:buClr>
                <a:srgbClr val="073763"/>
              </a:buClr>
              <a:buSzPct val="25000"/>
            </a:pPr>
            <a:r>
              <a:rPr lang="en-US" b="1">
                <a:solidFill>
                  <a:srgbClr val="073763"/>
                </a:solidFill>
                <a:latin typeface="Century Gothic"/>
                <a:ea typeface="Century Gothic"/>
                <a:cs typeface="Century Gothic"/>
                <a:sym typeface="Century Gothic"/>
              </a:rPr>
              <a:t>                                   </a:t>
            </a:r>
          </a:p>
        </p:txBody>
      </p:sp>
      <p:sp>
        <p:nvSpPr>
          <p:cNvPr id="69" name="Shape 69"/>
          <p:cNvSpPr txBox="1"/>
          <p:nvPr/>
        </p:nvSpPr>
        <p:spPr>
          <a:xfrm>
            <a:off x="1524000" y="990600"/>
            <a:ext cx="9144000" cy="0"/>
          </a:xfrm>
          <a:prstGeom prst="rect">
            <a:avLst/>
          </a:prstGeom>
          <a:noFill/>
          <a:ln>
            <a:noFill/>
          </a:ln>
        </p:spPr>
        <p:txBody>
          <a:bodyPr lIns="91425" tIns="45700" rIns="91425" bIns="45700" anchor="ctr" anchorCtr="0">
            <a:noAutofit/>
          </a:bodyPr>
          <a:lstStyle/>
          <a:p>
            <a:pPr algn="ctr">
              <a:buClr>
                <a:srgbClr val="073763"/>
              </a:buClr>
              <a:buSzPct val="25000"/>
            </a:pPr>
            <a:r>
              <a:rPr lang="en-US" b="1">
                <a:solidFill>
                  <a:srgbClr val="073763"/>
                </a:solidFill>
                <a:latin typeface="Century Gothic"/>
                <a:ea typeface="Century Gothic"/>
                <a:cs typeface="Century Gothic"/>
                <a:sym typeface="Century Gothic"/>
              </a:rPr>
              <a:t> 	          </a:t>
            </a:r>
          </a:p>
        </p:txBody>
      </p:sp>
      <p:sp>
        <p:nvSpPr>
          <p:cNvPr id="70" name="Shape 70"/>
          <p:cNvSpPr txBox="1"/>
          <p:nvPr/>
        </p:nvSpPr>
        <p:spPr>
          <a:xfrm>
            <a:off x="1524000" y="1476375"/>
            <a:ext cx="9144000" cy="0"/>
          </a:xfrm>
          <a:prstGeom prst="rect">
            <a:avLst/>
          </a:prstGeom>
          <a:noFill/>
          <a:ln>
            <a:noFill/>
          </a:ln>
        </p:spPr>
        <p:txBody>
          <a:bodyPr lIns="91425" tIns="45700" rIns="91425" bIns="45700" anchor="ctr" anchorCtr="0">
            <a:noAutofit/>
          </a:bodyPr>
          <a:lstStyle/>
          <a:p>
            <a:pPr>
              <a:buClr>
                <a:srgbClr val="000000"/>
              </a:buClr>
            </a:pPr>
            <a:endParaRPr sz="1100"/>
          </a:p>
          <a:p>
            <a:endParaRPr sz="1100"/>
          </a:p>
        </p:txBody>
      </p:sp>
      <p:sp>
        <p:nvSpPr>
          <p:cNvPr id="71" name="Shape 71"/>
          <p:cNvSpPr txBox="1"/>
          <p:nvPr/>
        </p:nvSpPr>
        <p:spPr>
          <a:xfrm>
            <a:off x="4343401" y="2971800"/>
            <a:ext cx="3325811" cy="1390650"/>
          </a:xfrm>
          <a:prstGeom prst="rect">
            <a:avLst/>
          </a:prstGeom>
          <a:noFill/>
          <a:ln w="9525" cap="flat" cmpd="sng">
            <a:solidFill>
              <a:srgbClr val="000000"/>
            </a:solidFill>
            <a:prstDash val="solid"/>
            <a:round/>
            <a:headEnd type="none" w="med" len="med"/>
            <a:tailEnd type="none" w="med" len="med"/>
          </a:ln>
        </p:spPr>
        <p:txBody>
          <a:bodyPr lIns="91425" tIns="45700" rIns="91425" bIns="45700" anchor="ctr" anchorCtr="0">
            <a:noAutofit/>
          </a:bodyPr>
          <a:lstStyle/>
          <a:p>
            <a:pPr algn="ctr">
              <a:buClr>
                <a:srgbClr val="04617B"/>
              </a:buClr>
              <a:buSzPct val="25000"/>
            </a:pPr>
            <a:endParaRPr lang="en-US" sz="1800" b="1" dirty="0">
              <a:solidFill>
                <a:srgbClr val="04617B"/>
              </a:solidFill>
              <a:latin typeface="Calibri"/>
              <a:ea typeface="Calibri"/>
              <a:cs typeface="Calibri"/>
              <a:sym typeface="Calibri"/>
            </a:endParaRPr>
          </a:p>
          <a:p>
            <a:pPr algn="ctr">
              <a:buClr>
                <a:srgbClr val="04617B"/>
              </a:buClr>
              <a:buSzPct val="25000"/>
            </a:pPr>
            <a:r>
              <a:rPr lang="en-US" sz="1800" b="1" dirty="0">
                <a:solidFill>
                  <a:srgbClr val="04617B"/>
                </a:solidFill>
                <a:latin typeface="Calibri"/>
                <a:ea typeface="Calibri"/>
                <a:cs typeface="Calibri"/>
                <a:sym typeface="Calibri"/>
              </a:rPr>
              <a:t>Community </a:t>
            </a:r>
            <a:r>
              <a:rPr lang="en-US" sz="1800" b="1" dirty="0">
                <a:solidFill>
                  <a:srgbClr val="04617B"/>
                </a:solidFill>
                <a:latin typeface="Calibri"/>
                <a:ea typeface="Calibri"/>
                <a:cs typeface="Calibri"/>
                <a:sym typeface="Calibri"/>
              </a:rPr>
              <a:t>Advisory Committee </a:t>
            </a:r>
          </a:p>
          <a:p>
            <a:pPr algn="ctr">
              <a:buClr>
                <a:srgbClr val="000000"/>
              </a:buClr>
              <a:buSzPct val="25000"/>
            </a:pPr>
            <a:r>
              <a:rPr lang="en-US" sz="1600" dirty="0">
                <a:latin typeface="Calibri"/>
                <a:ea typeface="Calibri"/>
                <a:cs typeface="Calibri"/>
                <a:sym typeface="Calibri"/>
              </a:rPr>
              <a:t>local residents</a:t>
            </a:r>
          </a:p>
          <a:p>
            <a:pPr algn="ctr">
              <a:buClr>
                <a:srgbClr val="000000"/>
              </a:buClr>
              <a:buSzPct val="25000"/>
            </a:pPr>
            <a:r>
              <a:rPr lang="en-US" sz="1600" dirty="0">
                <a:latin typeface="Calibri"/>
                <a:ea typeface="Calibri"/>
                <a:cs typeface="Calibri"/>
                <a:sym typeface="Calibri"/>
              </a:rPr>
              <a:t>community faith leaders</a:t>
            </a:r>
          </a:p>
          <a:p>
            <a:pPr algn="ctr">
              <a:buClr>
                <a:srgbClr val="000000"/>
              </a:buClr>
              <a:buSzPct val="25000"/>
            </a:pPr>
            <a:r>
              <a:rPr lang="en-US" sz="1600" dirty="0">
                <a:latin typeface="Calibri"/>
                <a:ea typeface="Calibri"/>
                <a:cs typeface="Calibri"/>
                <a:sym typeface="Calibri"/>
              </a:rPr>
              <a:t>neighborhood advocates</a:t>
            </a:r>
          </a:p>
          <a:p>
            <a:pPr algn="ctr">
              <a:buClr>
                <a:srgbClr val="000000"/>
              </a:buClr>
              <a:buSzPct val="25000"/>
            </a:pPr>
            <a:r>
              <a:rPr lang="en-US" sz="1600" dirty="0">
                <a:latin typeface="Calibri"/>
                <a:ea typeface="Calibri"/>
                <a:cs typeface="Calibri"/>
                <a:sym typeface="Calibri"/>
              </a:rPr>
              <a:t>school staff</a:t>
            </a:r>
          </a:p>
          <a:p>
            <a:endParaRPr sz="1600" dirty="0">
              <a:latin typeface="Calibri"/>
              <a:ea typeface="Calibri"/>
              <a:cs typeface="Calibri"/>
              <a:sym typeface="Calibri"/>
            </a:endParaRPr>
          </a:p>
        </p:txBody>
      </p:sp>
      <p:pic>
        <p:nvPicPr>
          <p:cNvPr id="72" name="Shape 72"/>
          <p:cNvPicPr preferRelativeResize="0"/>
          <p:nvPr/>
        </p:nvPicPr>
        <p:blipFill rotWithShape="1">
          <a:blip r:embed="rId6">
            <a:alphaModFix/>
          </a:blip>
          <a:srcRect/>
          <a:stretch/>
        </p:blipFill>
        <p:spPr>
          <a:xfrm>
            <a:off x="2971800" y="5181600"/>
            <a:ext cx="2776536" cy="9144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p:nvPr/>
        </p:nvSpPr>
        <p:spPr>
          <a:xfrm>
            <a:off x="0" y="0"/>
            <a:ext cx="12192000" cy="1143000"/>
          </a:xfrm>
          <a:prstGeom prst="rect">
            <a:avLst/>
          </a:prstGeom>
          <a:solidFill>
            <a:schemeClr val="dk2"/>
          </a:solidFill>
          <a:ln>
            <a:noFill/>
          </a:ln>
        </p:spPr>
        <p:txBody>
          <a:bodyPr lIns="91425" tIns="45700" rIns="91425" bIns="45700" anchor="ctr" anchorCtr="0">
            <a:noAutofit/>
          </a:bodyPr>
          <a:lstStyle/>
          <a:p>
            <a:endParaRPr/>
          </a:p>
        </p:txBody>
      </p:sp>
      <p:sp>
        <p:nvSpPr>
          <p:cNvPr id="79" name="Shape 79"/>
          <p:cNvSpPr txBox="1">
            <a:spLocks noGrp="1"/>
          </p:cNvSpPr>
          <p:nvPr>
            <p:ph type="title"/>
          </p:nvPr>
        </p:nvSpPr>
        <p:spPr>
          <a:xfrm>
            <a:off x="1981200" y="1"/>
            <a:ext cx="8229600" cy="990599"/>
          </a:xfrm>
          <a:prstGeom prst="rect">
            <a:avLst/>
          </a:prstGeom>
          <a:noFill/>
          <a:ln>
            <a:noFill/>
          </a:ln>
        </p:spPr>
        <p:txBody>
          <a:bodyPr lIns="91425" tIns="45700" rIns="91425" bIns="45700" anchor="ctr" anchorCtr="0">
            <a:noAutofit/>
          </a:bodyPr>
          <a:lstStyle/>
          <a:p>
            <a:pPr>
              <a:buClr>
                <a:srgbClr val="FFFFFF"/>
              </a:buClr>
              <a:buSzPct val="25000"/>
            </a:pPr>
            <a:r>
              <a:rPr lang="en-US" sz="6000" dirty="0">
                <a:solidFill>
                  <a:srgbClr val="FFFFFF"/>
                </a:solidFill>
                <a:latin typeface="Calibri"/>
                <a:ea typeface="Calibri"/>
                <a:cs typeface="Calibri"/>
                <a:sym typeface="Calibri"/>
              </a:rPr>
              <a:t>The Process</a:t>
            </a:r>
          </a:p>
        </p:txBody>
      </p:sp>
      <p:sp>
        <p:nvSpPr>
          <p:cNvPr id="80" name="Shape 80"/>
          <p:cNvSpPr txBox="1"/>
          <p:nvPr/>
        </p:nvSpPr>
        <p:spPr>
          <a:xfrm>
            <a:off x="838199" y="1386347"/>
            <a:ext cx="5656775" cy="5267699"/>
          </a:xfrm>
          <a:prstGeom prst="rect">
            <a:avLst/>
          </a:prstGeom>
          <a:noFill/>
          <a:ln>
            <a:noFill/>
          </a:ln>
        </p:spPr>
        <p:txBody>
          <a:bodyPr lIns="91425" tIns="45700" rIns="91425" bIns="45700" anchor="ctr" anchorCtr="0">
            <a:noAutofit/>
          </a:bodyPr>
          <a:lstStyle/>
          <a:p>
            <a:pPr>
              <a:buClr>
                <a:srgbClr val="000000"/>
              </a:buClr>
              <a:buSzPct val="25000"/>
            </a:pPr>
            <a:r>
              <a:rPr lang="en-US" sz="2200" b="1" dirty="0">
                <a:latin typeface="Calibri"/>
                <a:ea typeface="Calibri"/>
                <a:cs typeface="Calibri"/>
                <a:sym typeface="Calibri"/>
              </a:rPr>
              <a:t>Screening</a:t>
            </a:r>
          </a:p>
          <a:p>
            <a:pPr marL="457200" indent="-342900">
              <a:buClr>
                <a:srgbClr val="000000"/>
              </a:buClr>
              <a:buSzPct val="100000"/>
              <a:buFont typeface="Calibri"/>
              <a:buChar char="●"/>
            </a:pPr>
            <a:r>
              <a:rPr lang="en-US" sz="2200" dirty="0">
                <a:latin typeface="Calibri"/>
                <a:ea typeface="Calibri"/>
                <a:cs typeface="Calibri"/>
                <a:sym typeface="Calibri"/>
              </a:rPr>
              <a:t>transparent with key partners about equity and inclusion practices</a:t>
            </a:r>
          </a:p>
          <a:p>
            <a:pPr marL="457200" indent="-342900">
              <a:buClr>
                <a:srgbClr val="000000"/>
              </a:buClr>
              <a:buSzPct val="100000"/>
              <a:buFont typeface="Calibri"/>
              <a:buChar char="●"/>
            </a:pPr>
            <a:r>
              <a:rPr lang="en-US" sz="2200" dirty="0">
                <a:latin typeface="Calibri"/>
                <a:ea typeface="Calibri"/>
                <a:cs typeface="Calibri"/>
                <a:sym typeface="Calibri"/>
              </a:rPr>
              <a:t>held one-on-one meetings and formed the Community Advisory Committee (CAC) and Technical Advisory Committee (TAC)</a:t>
            </a:r>
          </a:p>
          <a:p>
            <a:pPr indent="69850">
              <a:buClr>
                <a:srgbClr val="000000"/>
              </a:buClr>
            </a:pPr>
            <a:endParaRPr sz="2200" dirty="0">
              <a:latin typeface="Calibri"/>
              <a:ea typeface="Calibri"/>
              <a:cs typeface="Calibri"/>
              <a:sym typeface="Calibri"/>
            </a:endParaRPr>
          </a:p>
          <a:p>
            <a:r>
              <a:rPr lang="en-US" sz="2200" b="1" dirty="0">
                <a:latin typeface="Calibri"/>
                <a:ea typeface="Calibri"/>
                <a:cs typeface="Calibri"/>
                <a:sym typeface="Calibri"/>
              </a:rPr>
              <a:t>Scoping</a:t>
            </a:r>
          </a:p>
          <a:p>
            <a:pPr marL="457200" indent="-342900">
              <a:buClr>
                <a:srgbClr val="000000"/>
              </a:buClr>
              <a:buSzPct val="100000"/>
              <a:buFont typeface="Calibri"/>
              <a:buChar char="●"/>
            </a:pPr>
            <a:r>
              <a:rPr lang="en-US" sz="2200" dirty="0">
                <a:latin typeface="Calibri"/>
                <a:ea typeface="Calibri"/>
                <a:cs typeface="Calibri"/>
                <a:sym typeface="Calibri"/>
              </a:rPr>
              <a:t>worked with CAC to identify and prioritize key health factors </a:t>
            </a:r>
          </a:p>
          <a:p>
            <a:pPr marL="457200" indent="-342900">
              <a:buClr>
                <a:srgbClr val="000000"/>
              </a:buClr>
              <a:buSzPct val="100000"/>
              <a:buFont typeface="Calibri"/>
              <a:buChar char="●"/>
            </a:pPr>
            <a:r>
              <a:rPr lang="en-US" sz="2200" dirty="0">
                <a:latin typeface="Calibri"/>
                <a:ea typeface="Calibri"/>
                <a:cs typeface="Calibri"/>
                <a:sym typeface="Calibri"/>
              </a:rPr>
              <a:t>CAC developed the research questions</a:t>
            </a:r>
          </a:p>
          <a:p>
            <a:pPr marL="457200" indent="-342900">
              <a:buClr>
                <a:srgbClr val="000000"/>
              </a:buClr>
              <a:buSzPct val="100000"/>
              <a:buFont typeface="Calibri"/>
              <a:buChar char="●"/>
            </a:pPr>
            <a:r>
              <a:rPr lang="en-US" sz="2200" dirty="0">
                <a:latin typeface="Calibri"/>
                <a:ea typeface="Calibri"/>
                <a:cs typeface="Calibri"/>
                <a:sym typeface="Calibri"/>
              </a:rPr>
              <a:t>TAC provided data sources for the CAC</a:t>
            </a:r>
          </a:p>
          <a:p>
            <a:pPr>
              <a:buClr>
                <a:srgbClr val="000000"/>
              </a:buClr>
            </a:pPr>
            <a:endParaRPr sz="2200" dirty="0">
              <a:latin typeface="Calibri"/>
              <a:ea typeface="Calibri"/>
              <a:cs typeface="Calibri"/>
              <a:sym typeface="Calibri"/>
            </a:endParaRPr>
          </a:p>
          <a:p>
            <a:endParaRPr sz="2200" b="1" dirty="0">
              <a:solidFill>
                <a:srgbClr val="1F497D"/>
              </a:solidFill>
              <a:latin typeface="Calibri"/>
              <a:ea typeface="Calibri"/>
              <a:cs typeface="Calibri"/>
              <a:sym typeface="Calibri"/>
            </a:endParaRPr>
          </a:p>
        </p:txBody>
      </p:sp>
      <p:sp>
        <p:nvSpPr>
          <p:cNvPr id="81" name="Shape 81"/>
          <p:cNvSpPr txBox="1"/>
          <p:nvPr/>
        </p:nvSpPr>
        <p:spPr>
          <a:xfrm>
            <a:off x="1524000" y="457200"/>
            <a:ext cx="9144000" cy="0"/>
          </a:xfrm>
          <a:prstGeom prst="rect">
            <a:avLst/>
          </a:prstGeom>
          <a:noFill/>
          <a:ln>
            <a:noFill/>
          </a:ln>
        </p:spPr>
        <p:txBody>
          <a:bodyPr lIns="91425" tIns="45700" rIns="91425" bIns="45700" anchor="ctr" anchorCtr="0">
            <a:noAutofit/>
          </a:bodyPr>
          <a:lstStyle/>
          <a:p>
            <a:pPr algn="ctr">
              <a:buClr>
                <a:srgbClr val="000000"/>
              </a:buClr>
              <a:buSzPct val="25000"/>
            </a:pPr>
            <a:r>
              <a:rPr lang="en-US" sz="1800"/>
              <a:t/>
            </a:r>
            <a:br>
              <a:rPr lang="en-US" sz="1800"/>
            </a:br>
            <a:endParaRPr lang="en-US" sz="1800"/>
          </a:p>
          <a:p>
            <a:pPr algn="ctr">
              <a:buClr>
                <a:srgbClr val="073763"/>
              </a:buClr>
              <a:buSzPct val="25000"/>
            </a:pPr>
            <a:r>
              <a:rPr lang="en-US" b="1">
                <a:solidFill>
                  <a:srgbClr val="073763"/>
                </a:solidFill>
                <a:latin typeface="Century Gothic"/>
                <a:ea typeface="Century Gothic"/>
                <a:cs typeface="Century Gothic"/>
                <a:sym typeface="Century Gothic"/>
              </a:rPr>
              <a:t>                                   </a:t>
            </a:r>
          </a:p>
        </p:txBody>
      </p:sp>
      <p:sp>
        <p:nvSpPr>
          <p:cNvPr id="82" name="Shape 82"/>
          <p:cNvSpPr txBox="1"/>
          <p:nvPr/>
        </p:nvSpPr>
        <p:spPr>
          <a:xfrm>
            <a:off x="1683825" y="1752600"/>
            <a:ext cx="9144000" cy="0"/>
          </a:xfrm>
          <a:prstGeom prst="rect">
            <a:avLst/>
          </a:prstGeom>
          <a:noFill/>
          <a:ln>
            <a:noFill/>
          </a:ln>
        </p:spPr>
        <p:txBody>
          <a:bodyPr lIns="91425" tIns="45700" rIns="91425" bIns="45700" anchor="ctr" anchorCtr="0">
            <a:noAutofit/>
          </a:bodyPr>
          <a:lstStyle/>
          <a:p>
            <a:pPr algn="ctr">
              <a:buClr>
                <a:srgbClr val="073763"/>
              </a:buClr>
              <a:buSzPct val="25000"/>
            </a:pPr>
            <a:r>
              <a:rPr lang="en-US" b="1">
                <a:solidFill>
                  <a:srgbClr val="073763"/>
                </a:solidFill>
                <a:latin typeface="Century Gothic"/>
                <a:ea typeface="Century Gothic"/>
                <a:cs typeface="Century Gothic"/>
                <a:sym typeface="Century Gothic"/>
              </a:rPr>
              <a:t> 	          </a:t>
            </a:r>
          </a:p>
        </p:txBody>
      </p:sp>
      <p:pic>
        <p:nvPicPr>
          <p:cNvPr id="83" name="Shape 83"/>
          <p:cNvPicPr preferRelativeResize="0"/>
          <p:nvPr/>
        </p:nvPicPr>
        <p:blipFill rotWithShape="1">
          <a:blip r:embed="rId3">
            <a:alphaModFix/>
          </a:blip>
          <a:srcRect/>
          <a:stretch/>
        </p:blipFill>
        <p:spPr>
          <a:xfrm>
            <a:off x="7315200" y="4100053"/>
            <a:ext cx="3352800" cy="2376947"/>
          </a:xfrm>
          <a:prstGeom prst="rect">
            <a:avLst/>
          </a:prstGeom>
          <a:noFill/>
          <a:ln w="9525" cap="flat" cmpd="sng">
            <a:solidFill>
              <a:schemeClr val="dk1"/>
            </a:solidFill>
            <a:prstDash val="solid"/>
            <a:miter/>
            <a:headEnd type="none" w="med" len="med"/>
            <a:tailEnd type="none" w="med" len="med"/>
          </a:ln>
        </p:spPr>
      </p:pic>
      <p:pic>
        <p:nvPicPr>
          <p:cNvPr id="8194" name="Picture 2" descr="http://static1.squarespace.com/static/53de9166e4b03be860d9dc00/t/547b8c85e4b03c2974846cb4/1417383045756/"/>
          <p:cNvPicPr>
            <a:picLocks noChangeAspect="1" noChangeArrowheads="1"/>
          </p:cNvPicPr>
          <p:nvPr/>
        </p:nvPicPr>
        <p:blipFill>
          <a:blip r:embed="rId4"/>
          <a:srcRect/>
          <a:stretch>
            <a:fillRect/>
          </a:stretch>
        </p:blipFill>
        <p:spPr bwMode="auto">
          <a:xfrm>
            <a:off x="7315200" y="1219199"/>
            <a:ext cx="3352801" cy="2514601"/>
          </a:xfrm>
          <a:prstGeom prst="rect">
            <a:avLst/>
          </a:prstGeom>
          <a:noFill/>
          <a:ln>
            <a:solidFill>
              <a:schemeClr val="tx1"/>
            </a:solidFill>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p:nvPr/>
        </p:nvSpPr>
        <p:spPr>
          <a:xfrm>
            <a:off x="0" y="0"/>
            <a:ext cx="12192000" cy="1143000"/>
          </a:xfrm>
          <a:prstGeom prst="rect">
            <a:avLst/>
          </a:prstGeom>
          <a:solidFill>
            <a:schemeClr val="dk2"/>
          </a:solidFill>
          <a:ln>
            <a:noFill/>
          </a:ln>
        </p:spPr>
        <p:txBody>
          <a:bodyPr lIns="91425" tIns="45700" rIns="91425" bIns="45700" anchor="ctr" anchorCtr="0">
            <a:noAutofit/>
          </a:bodyPr>
          <a:lstStyle/>
          <a:p>
            <a:endParaRPr/>
          </a:p>
        </p:txBody>
      </p:sp>
      <p:sp>
        <p:nvSpPr>
          <p:cNvPr id="90" name="Shape 90"/>
          <p:cNvSpPr txBox="1">
            <a:spLocks noGrp="1"/>
          </p:cNvSpPr>
          <p:nvPr>
            <p:ph type="title"/>
          </p:nvPr>
        </p:nvSpPr>
        <p:spPr>
          <a:xfrm>
            <a:off x="1981200" y="1"/>
            <a:ext cx="8229600" cy="990599"/>
          </a:xfrm>
          <a:prstGeom prst="rect">
            <a:avLst/>
          </a:prstGeom>
          <a:noFill/>
          <a:ln>
            <a:noFill/>
          </a:ln>
        </p:spPr>
        <p:txBody>
          <a:bodyPr lIns="91425" tIns="45700" rIns="91425" bIns="45700" anchor="ctr" anchorCtr="0">
            <a:noAutofit/>
          </a:bodyPr>
          <a:lstStyle/>
          <a:p>
            <a:pPr>
              <a:buClr>
                <a:srgbClr val="FFFFFF"/>
              </a:buClr>
              <a:buSzPct val="25000"/>
            </a:pPr>
            <a:r>
              <a:rPr lang="en-US" sz="6000" dirty="0">
                <a:solidFill>
                  <a:srgbClr val="FFFFFF"/>
                </a:solidFill>
                <a:latin typeface="Calibri"/>
                <a:ea typeface="Calibri"/>
                <a:cs typeface="Calibri"/>
                <a:sym typeface="Calibri"/>
              </a:rPr>
              <a:t>The Process</a:t>
            </a:r>
          </a:p>
        </p:txBody>
      </p:sp>
      <p:sp>
        <p:nvSpPr>
          <p:cNvPr id="91" name="Shape 91"/>
          <p:cNvSpPr txBox="1"/>
          <p:nvPr/>
        </p:nvSpPr>
        <p:spPr>
          <a:xfrm>
            <a:off x="762000" y="1295525"/>
            <a:ext cx="6019800" cy="5638675"/>
          </a:xfrm>
          <a:prstGeom prst="rect">
            <a:avLst/>
          </a:prstGeom>
          <a:noFill/>
          <a:ln>
            <a:noFill/>
          </a:ln>
        </p:spPr>
        <p:txBody>
          <a:bodyPr lIns="91425" tIns="45700" rIns="91425" bIns="45700" anchor="ctr" anchorCtr="0">
            <a:noAutofit/>
          </a:bodyPr>
          <a:lstStyle/>
          <a:p>
            <a:pPr>
              <a:buClr>
                <a:srgbClr val="000000"/>
              </a:buClr>
              <a:buSzPct val="25000"/>
            </a:pPr>
            <a:r>
              <a:rPr lang="en-US" sz="2400" b="1" dirty="0">
                <a:latin typeface="Calibri"/>
                <a:ea typeface="Calibri"/>
                <a:cs typeface="Calibri"/>
                <a:sym typeface="Calibri"/>
              </a:rPr>
              <a:t>Assessment</a:t>
            </a:r>
          </a:p>
          <a:p>
            <a:pPr marL="457200" indent="-381000">
              <a:buClr>
                <a:srgbClr val="000000"/>
              </a:buClr>
              <a:buSzPct val="100000"/>
              <a:buFont typeface="Calibri"/>
              <a:buChar char="●"/>
            </a:pPr>
            <a:r>
              <a:rPr lang="en-US" sz="2400" dirty="0">
                <a:latin typeface="Calibri"/>
                <a:ea typeface="Calibri"/>
                <a:cs typeface="Calibri"/>
                <a:sym typeface="Calibri"/>
              </a:rPr>
              <a:t>Collection and review of peer-reviewed literature</a:t>
            </a:r>
          </a:p>
          <a:p>
            <a:pPr marL="457200" indent="-381000">
              <a:buClr>
                <a:srgbClr val="000000"/>
              </a:buClr>
              <a:buSzPct val="100000"/>
              <a:buFont typeface="Calibri"/>
              <a:buChar char="●"/>
            </a:pPr>
            <a:r>
              <a:rPr lang="en-US" sz="2400" dirty="0">
                <a:latin typeface="Calibri"/>
                <a:ea typeface="Calibri"/>
                <a:cs typeface="Calibri"/>
                <a:sym typeface="Calibri"/>
              </a:rPr>
              <a:t>Analyses of population health data for the City of Fitchburg and Dane County</a:t>
            </a:r>
          </a:p>
          <a:p>
            <a:pPr marL="457200" indent="-381000">
              <a:buClr>
                <a:srgbClr val="000000"/>
              </a:buClr>
              <a:buSzPct val="100000"/>
              <a:buFont typeface="Calibri"/>
              <a:buChar char="●"/>
            </a:pPr>
            <a:r>
              <a:rPr lang="en-US" sz="2400" dirty="0">
                <a:latin typeface="Calibri"/>
                <a:ea typeface="Calibri"/>
                <a:cs typeface="Calibri"/>
                <a:sym typeface="Calibri"/>
              </a:rPr>
              <a:t>Qualitative data collection</a:t>
            </a:r>
          </a:p>
          <a:p>
            <a:pPr marL="457200" indent="-381000">
              <a:buClr>
                <a:srgbClr val="000000"/>
              </a:buClr>
              <a:buSzPct val="100000"/>
              <a:buFont typeface="Calibri"/>
              <a:buChar char="●"/>
            </a:pPr>
            <a:r>
              <a:rPr lang="en-US" sz="2400" dirty="0">
                <a:latin typeface="Calibri"/>
                <a:ea typeface="Calibri"/>
                <a:cs typeface="Calibri"/>
                <a:sym typeface="Calibri"/>
              </a:rPr>
              <a:t>Equity Assessment toolkit</a:t>
            </a:r>
          </a:p>
          <a:p>
            <a:pPr marL="457200" indent="-381000">
              <a:buClr>
                <a:srgbClr val="000000"/>
              </a:buClr>
              <a:buSzPct val="100000"/>
              <a:buFont typeface="Calibri"/>
              <a:buChar char="●"/>
            </a:pPr>
            <a:r>
              <a:rPr lang="en-US" sz="2400" dirty="0">
                <a:latin typeface="Calibri"/>
                <a:ea typeface="Calibri"/>
                <a:cs typeface="Calibri"/>
                <a:sym typeface="Calibri"/>
              </a:rPr>
              <a:t>CAC members presented qualitative data results and analysis at multiple Commission and Common Council </a:t>
            </a:r>
            <a:r>
              <a:rPr lang="en-US" sz="2400" dirty="0">
                <a:latin typeface="Calibri"/>
                <a:ea typeface="Calibri"/>
                <a:cs typeface="Calibri"/>
                <a:sym typeface="Calibri"/>
              </a:rPr>
              <a:t>meetings  </a:t>
            </a:r>
            <a:endParaRPr lang="en-US" sz="2400" dirty="0">
              <a:latin typeface="Calibri"/>
              <a:ea typeface="Calibri"/>
              <a:cs typeface="Calibri"/>
              <a:sym typeface="Calibri"/>
            </a:endParaRPr>
          </a:p>
          <a:p>
            <a:pPr indent="114300">
              <a:buClr>
                <a:srgbClr val="000000"/>
              </a:buClr>
            </a:pPr>
            <a:endParaRPr sz="1800" dirty="0">
              <a:latin typeface="Calibri"/>
              <a:ea typeface="Calibri"/>
              <a:cs typeface="Calibri"/>
              <a:sym typeface="Calibri"/>
            </a:endParaRPr>
          </a:p>
          <a:p>
            <a:endParaRPr sz="1800" dirty="0">
              <a:latin typeface="Calibri"/>
              <a:ea typeface="Calibri"/>
              <a:cs typeface="Calibri"/>
              <a:sym typeface="Calibri"/>
            </a:endParaRPr>
          </a:p>
        </p:txBody>
      </p:sp>
      <p:sp>
        <p:nvSpPr>
          <p:cNvPr id="92" name="Shape 92"/>
          <p:cNvSpPr txBox="1"/>
          <p:nvPr/>
        </p:nvSpPr>
        <p:spPr>
          <a:xfrm>
            <a:off x="1524000" y="457200"/>
            <a:ext cx="9144000" cy="0"/>
          </a:xfrm>
          <a:prstGeom prst="rect">
            <a:avLst/>
          </a:prstGeom>
          <a:noFill/>
          <a:ln>
            <a:noFill/>
          </a:ln>
        </p:spPr>
        <p:txBody>
          <a:bodyPr lIns="91425" tIns="45700" rIns="91425" bIns="45700" anchor="ctr" anchorCtr="0">
            <a:noAutofit/>
          </a:bodyPr>
          <a:lstStyle/>
          <a:p>
            <a:pPr algn="ctr">
              <a:buClr>
                <a:srgbClr val="000000"/>
              </a:buClr>
              <a:buSzPct val="25000"/>
            </a:pPr>
            <a:r>
              <a:rPr lang="en-US" sz="1800"/>
              <a:t/>
            </a:r>
            <a:br>
              <a:rPr lang="en-US" sz="1800"/>
            </a:br>
            <a:endParaRPr lang="en-US" sz="1800"/>
          </a:p>
          <a:p>
            <a:pPr algn="ctr">
              <a:buClr>
                <a:srgbClr val="073763"/>
              </a:buClr>
              <a:buSzPct val="25000"/>
            </a:pPr>
            <a:r>
              <a:rPr lang="en-US" b="1">
                <a:solidFill>
                  <a:srgbClr val="073763"/>
                </a:solidFill>
                <a:latin typeface="Century Gothic"/>
                <a:ea typeface="Century Gothic"/>
                <a:cs typeface="Century Gothic"/>
                <a:sym typeface="Century Gothic"/>
              </a:rPr>
              <a:t>                                   </a:t>
            </a:r>
          </a:p>
        </p:txBody>
      </p:sp>
      <p:sp>
        <p:nvSpPr>
          <p:cNvPr id="93" name="Shape 93"/>
          <p:cNvSpPr txBox="1"/>
          <p:nvPr/>
        </p:nvSpPr>
        <p:spPr>
          <a:xfrm>
            <a:off x="1524000" y="1298575"/>
            <a:ext cx="9144000" cy="0"/>
          </a:xfrm>
          <a:prstGeom prst="rect">
            <a:avLst/>
          </a:prstGeom>
          <a:noFill/>
          <a:ln>
            <a:noFill/>
          </a:ln>
        </p:spPr>
        <p:txBody>
          <a:bodyPr lIns="91425" tIns="45700" rIns="91425" bIns="45700" anchor="ctr" anchorCtr="0">
            <a:noAutofit/>
          </a:bodyPr>
          <a:lstStyle/>
          <a:p>
            <a:pPr algn="ctr">
              <a:buClr>
                <a:srgbClr val="073763"/>
              </a:buClr>
              <a:buSzPct val="25000"/>
            </a:pPr>
            <a:r>
              <a:rPr lang="en-US" b="1">
                <a:solidFill>
                  <a:srgbClr val="073763"/>
                </a:solidFill>
                <a:latin typeface="Century Gothic"/>
                <a:ea typeface="Century Gothic"/>
                <a:cs typeface="Century Gothic"/>
                <a:sym typeface="Century Gothic"/>
              </a:rPr>
              <a:t> 	          </a:t>
            </a:r>
          </a:p>
        </p:txBody>
      </p:sp>
      <p:pic>
        <p:nvPicPr>
          <p:cNvPr id="94" name="Shape 94"/>
          <p:cNvPicPr preferRelativeResize="0"/>
          <p:nvPr/>
        </p:nvPicPr>
        <p:blipFill rotWithShape="1">
          <a:blip r:embed="rId3">
            <a:alphaModFix/>
          </a:blip>
          <a:srcRect/>
          <a:stretch/>
        </p:blipFill>
        <p:spPr>
          <a:xfrm>
            <a:off x="7086600" y="3801008"/>
            <a:ext cx="4343400" cy="2599792"/>
          </a:xfrm>
          <a:prstGeom prst="rect">
            <a:avLst/>
          </a:prstGeom>
          <a:noFill/>
          <a:ln w="9525" cap="flat" cmpd="sng">
            <a:solidFill>
              <a:schemeClr val="dk1"/>
            </a:solidFill>
            <a:prstDash val="solid"/>
            <a:miter/>
            <a:headEnd type="none" w="med" len="med"/>
            <a:tailEnd type="none" w="med" len="med"/>
          </a:ln>
        </p:spPr>
      </p:pic>
      <p:pic>
        <p:nvPicPr>
          <p:cNvPr id="95" name="Shape 95"/>
          <p:cNvPicPr preferRelativeResize="0"/>
          <p:nvPr/>
        </p:nvPicPr>
        <p:blipFill rotWithShape="1">
          <a:blip r:embed="rId4">
            <a:alphaModFix/>
          </a:blip>
          <a:srcRect/>
          <a:stretch/>
        </p:blipFill>
        <p:spPr>
          <a:xfrm>
            <a:off x="7086600" y="1261704"/>
            <a:ext cx="4343400" cy="2319696"/>
          </a:xfrm>
          <a:prstGeom prst="rect">
            <a:avLst/>
          </a:prstGeom>
          <a:noFill/>
          <a:ln w="9525" cap="flat" cmpd="sng">
            <a:solidFill>
              <a:schemeClr val="dk1"/>
            </a:solidFill>
            <a:prstDash val="solid"/>
            <a:miter/>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p:nvPr/>
        </p:nvSpPr>
        <p:spPr>
          <a:xfrm>
            <a:off x="0" y="0"/>
            <a:ext cx="12192000" cy="1135064"/>
          </a:xfrm>
          <a:prstGeom prst="rect">
            <a:avLst/>
          </a:prstGeom>
          <a:solidFill>
            <a:schemeClr val="dk2"/>
          </a:solidFill>
          <a:ln>
            <a:noFill/>
          </a:ln>
        </p:spPr>
        <p:txBody>
          <a:bodyPr lIns="91425" tIns="45700" rIns="91425" bIns="45700" anchor="ctr" anchorCtr="0">
            <a:noAutofit/>
          </a:bodyPr>
          <a:lstStyle/>
          <a:p>
            <a:endParaRPr/>
          </a:p>
        </p:txBody>
      </p:sp>
      <p:sp>
        <p:nvSpPr>
          <p:cNvPr id="102" name="Shape 102"/>
          <p:cNvSpPr txBox="1">
            <a:spLocks noGrp="1"/>
          </p:cNvSpPr>
          <p:nvPr>
            <p:ph type="title"/>
          </p:nvPr>
        </p:nvSpPr>
        <p:spPr>
          <a:xfrm>
            <a:off x="1981200" y="1"/>
            <a:ext cx="8229600" cy="990599"/>
          </a:xfrm>
          <a:prstGeom prst="rect">
            <a:avLst/>
          </a:prstGeom>
          <a:noFill/>
          <a:ln>
            <a:noFill/>
          </a:ln>
        </p:spPr>
        <p:txBody>
          <a:bodyPr lIns="91425" tIns="45700" rIns="91425" bIns="45700" anchor="ctr" anchorCtr="0">
            <a:noAutofit/>
          </a:bodyPr>
          <a:lstStyle/>
          <a:p>
            <a:pPr>
              <a:buClr>
                <a:srgbClr val="FFFFFF"/>
              </a:buClr>
              <a:buSzPct val="25000"/>
            </a:pPr>
            <a:r>
              <a:rPr lang="en-US" sz="6000" dirty="0">
                <a:solidFill>
                  <a:srgbClr val="FFFFFF"/>
                </a:solidFill>
                <a:latin typeface="Calibri"/>
                <a:ea typeface="Calibri"/>
                <a:cs typeface="Calibri"/>
                <a:sym typeface="Calibri"/>
              </a:rPr>
              <a:t>The Process</a:t>
            </a:r>
          </a:p>
        </p:txBody>
      </p:sp>
      <p:sp>
        <p:nvSpPr>
          <p:cNvPr id="103" name="Shape 103"/>
          <p:cNvSpPr txBox="1"/>
          <p:nvPr/>
        </p:nvSpPr>
        <p:spPr>
          <a:xfrm>
            <a:off x="1905001" y="1066801"/>
            <a:ext cx="8381999" cy="3903661"/>
          </a:xfrm>
          <a:prstGeom prst="rect">
            <a:avLst/>
          </a:prstGeom>
          <a:noFill/>
          <a:ln>
            <a:noFill/>
          </a:ln>
        </p:spPr>
        <p:txBody>
          <a:bodyPr lIns="91425" tIns="45700" rIns="91425" bIns="45700" anchor="ctr" anchorCtr="0">
            <a:noAutofit/>
          </a:bodyPr>
          <a:lstStyle/>
          <a:p>
            <a:pPr>
              <a:buClr>
                <a:srgbClr val="000000"/>
              </a:buClr>
            </a:pPr>
            <a:endParaRPr sz="2000" b="1">
              <a:solidFill>
                <a:srgbClr val="1F497D"/>
              </a:solidFill>
              <a:latin typeface="Calibri"/>
              <a:ea typeface="Calibri"/>
              <a:cs typeface="Calibri"/>
              <a:sym typeface="Calibri"/>
            </a:endParaRPr>
          </a:p>
          <a:p>
            <a:endParaRPr sz="2000" b="1">
              <a:solidFill>
                <a:srgbClr val="1F497D"/>
              </a:solidFill>
              <a:latin typeface="Calibri"/>
              <a:ea typeface="Calibri"/>
              <a:cs typeface="Calibri"/>
              <a:sym typeface="Calibri"/>
            </a:endParaRPr>
          </a:p>
        </p:txBody>
      </p:sp>
      <p:sp>
        <p:nvSpPr>
          <p:cNvPr id="104" name="Shape 104"/>
          <p:cNvSpPr txBox="1"/>
          <p:nvPr/>
        </p:nvSpPr>
        <p:spPr>
          <a:xfrm>
            <a:off x="1524000" y="457200"/>
            <a:ext cx="9144000" cy="0"/>
          </a:xfrm>
          <a:prstGeom prst="rect">
            <a:avLst/>
          </a:prstGeom>
          <a:noFill/>
          <a:ln>
            <a:noFill/>
          </a:ln>
        </p:spPr>
        <p:txBody>
          <a:bodyPr lIns="91425" tIns="45700" rIns="91425" bIns="45700" anchor="ctr" anchorCtr="0">
            <a:noAutofit/>
          </a:bodyPr>
          <a:lstStyle/>
          <a:p>
            <a:pPr algn="ctr">
              <a:buClr>
                <a:srgbClr val="000000"/>
              </a:buClr>
              <a:buSzPct val="25000"/>
            </a:pPr>
            <a:r>
              <a:rPr lang="en-US" sz="1800"/>
              <a:t/>
            </a:r>
            <a:br>
              <a:rPr lang="en-US" sz="1800"/>
            </a:br>
            <a:endParaRPr lang="en-US" sz="1800"/>
          </a:p>
          <a:p>
            <a:pPr algn="ctr">
              <a:buClr>
                <a:srgbClr val="073763"/>
              </a:buClr>
              <a:buSzPct val="25000"/>
            </a:pPr>
            <a:r>
              <a:rPr lang="en-US" b="1">
                <a:solidFill>
                  <a:srgbClr val="073763"/>
                </a:solidFill>
                <a:latin typeface="Century Gothic"/>
                <a:ea typeface="Century Gothic"/>
                <a:cs typeface="Century Gothic"/>
                <a:sym typeface="Century Gothic"/>
              </a:rPr>
              <a:t>                                   </a:t>
            </a:r>
          </a:p>
        </p:txBody>
      </p:sp>
      <p:sp>
        <p:nvSpPr>
          <p:cNvPr id="105" name="Shape 105"/>
          <p:cNvSpPr txBox="1"/>
          <p:nvPr/>
        </p:nvSpPr>
        <p:spPr>
          <a:xfrm>
            <a:off x="1524000" y="990600"/>
            <a:ext cx="9144000" cy="0"/>
          </a:xfrm>
          <a:prstGeom prst="rect">
            <a:avLst/>
          </a:prstGeom>
          <a:noFill/>
          <a:ln>
            <a:noFill/>
          </a:ln>
        </p:spPr>
        <p:txBody>
          <a:bodyPr lIns="91425" tIns="45700" rIns="91425" bIns="45700" anchor="ctr" anchorCtr="0">
            <a:noAutofit/>
          </a:bodyPr>
          <a:lstStyle/>
          <a:p>
            <a:pPr algn="ctr">
              <a:buClr>
                <a:srgbClr val="073763"/>
              </a:buClr>
              <a:buSzPct val="25000"/>
            </a:pPr>
            <a:r>
              <a:rPr lang="en-US" b="1">
                <a:solidFill>
                  <a:srgbClr val="073763"/>
                </a:solidFill>
                <a:latin typeface="Century Gothic"/>
                <a:ea typeface="Century Gothic"/>
                <a:cs typeface="Century Gothic"/>
                <a:sym typeface="Century Gothic"/>
              </a:rPr>
              <a:t> 	          </a:t>
            </a:r>
          </a:p>
        </p:txBody>
      </p:sp>
      <p:sp>
        <p:nvSpPr>
          <p:cNvPr id="106" name="Shape 106"/>
          <p:cNvSpPr txBox="1"/>
          <p:nvPr/>
        </p:nvSpPr>
        <p:spPr>
          <a:xfrm>
            <a:off x="762001" y="1599901"/>
            <a:ext cx="6008224" cy="5639099"/>
          </a:xfrm>
          <a:prstGeom prst="rect">
            <a:avLst/>
          </a:prstGeom>
          <a:noFill/>
          <a:ln>
            <a:noFill/>
          </a:ln>
        </p:spPr>
        <p:txBody>
          <a:bodyPr lIns="91425" tIns="45700" rIns="91425" bIns="45700" anchor="t" anchorCtr="0">
            <a:noAutofit/>
          </a:bodyPr>
          <a:lstStyle/>
          <a:p>
            <a:pPr>
              <a:buClr>
                <a:srgbClr val="000000"/>
              </a:buClr>
              <a:buSzPct val="25000"/>
            </a:pPr>
            <a:r>
              <a:rPr lang="en-US" sz="2000" b="1" dirty="0">
                <a:latin typeface="Calibri"/>
                <a:ea typeface="Calibri"/>
                <a:cs typeface="Calibri"/>
                <a:sym typeface="Calibri"/>
              </a:rPr>
              <a:t>Recommendations</a:t>
            </a:r>
          </a:p>
          <a:p>
            <a:pPr marL="457200" indent="-355600">
              <a:buClr>
                <a:srgbClr val="000000"/>
              </a:buClr>
              <a:buSzPct val="100000"/>
              <a:buFont typeface="Calibri"/>
              <a:buChar char="●"/>
            </a:pPr>
            <a:r>
              <a:rPr lang="en-US" sz="2000" dirty="0">
                <a:latin typeface="Calibri"/>
                <a:ea typeface="Calibri"/>
                <a:cs typeface="Calibri"/>
                <a:sym typeface="Calibri"/>
              </a:rPr>
              <a:t>included two sets of recommendations based on the direction of the decision</a:t>
            </a:r>
          </a:p>
          <a:p>
            <a:pPr marL="457200" indent="-355600">
              <a:buClr>
                <a:srgbClr val="000000"/>
              </a:buClr>
              <a:buSzPct val="100000"/>
              <a:buFont typeface="Calibri"/>
              <a:buChar char="●"/>
            </a:pPr>
            <a:r>
              <a:rPr lang="en-US" sz="2000" dirty="0">
                <a:latin typeface="Calibri"/>
                <a:ea typeface="Calibri"/>
                <a:cs typeface="Calibri"/>
                <a:sym typeface="Calibri"/>
              </a:rPr>
              <a:t>HIA staff and CAC members participated in meetings with residents and other key stakeholders to review, revise and prioritize </a:t>
            </a:r>
            <a:r>
              <a:rPr lang="en-US" sz="2000" dirty="0">
                <a:latin typeface="Calibri"/>
                <a:ea typeface="Calibri"/>
                <a:cs typeface="Calibri"/>
                <a:sym typeface="Calibri"/>
              </a:rPr>
              <a:t>recommendations</a:t>
            </a:r>
          </a:p>
          <a:p>
            <a:pPr>
              <a:buClr>
                <a:srgbClr val="000000"/>
              </a:buClr>
            </a:pPr>
            <a:endParaRPr sz="2000" b="1" dirty="0">
              <a:latin typeface="Calibri"/>
              <a:ea typeface="Calibri"/>
              <a:cs typeface="Calibri"/>
              <a:sym typeface="Calibri"/>
            </a:endParaRPr>
          </a:p>
          <a:p>
            <a:pPr>
              <a:buClr>
                <a:srgbClr val="000000"/>
              </a:buClr>
              <a:buSzPct val="25000"/>
            </a:pPr>
            <a:r>
              <a:rPr lang="en-US" sz="2000" b="1" dirty="0">
                <a:latin typeface="Calibri"/>
                <a:ea typeface="Calibri"/>
                <a:cs typeface="Calibri"/>
                <a:sym typeface="Calibri"/>
              </a:rPr>
              <a:t>Reporting</a:t>
            </a:r>
          </a:p>
          <a:p>
            <a:pPr>
              <a:buClr>
                <a:srgbClr val="000000"/>
              </a:buClr>
              <a:buSzPct val="25000"/>
            </a:pPr>
            <a:r>
              <a:rPr lang="en-US" sz="2000" dirty="0">
                <a:latin typeface="Calibri"/>
                <a:ea typeface="Calibri"/>
                <a:cs typeface="Calibri"/>
                <a:sym typeface="Calibri"/>
              </a:rPr>
              <a:t>CAC members presented to the Common Council before the vote</a:t>
            </a:r>
          </a:p>
          <a:p>
            <a:pPr>
              <a:buClr>
                <a:srgbClr val="000000"/>
              </a:buClr>
            </a:pPr>
            <a:endParaRPr sz="2000" b="1" dirty="0">
              <a:latin typeface="Calibri"/>
              <a:ea typeface="Calibri"/>
              <a:cs typeface="Calibri"/>
              <a:sym typeface="Calibri"/>
            </a:endParaRPr>
          </a:p>
          <a:p>
            <a:pPr>
              <a:buClr>
                <a:srgbClr val="000000"/>
              </a:buClr>
              <a:buSzPct val="25000"/>
            </a:pPr>
            <a:r>
              <a:rPr lang="en-US" sz="2000" b="1" dirty="0">
                <a:latin typeface="Calibri"/>
                <a:ea typeface="Calibri"/>
                <a:cs typeface="Calibri"/>
                <a:sym typeface="Calibri"/>
              </a:rPr>
              <a:t>Evaluation and Monitoring</a:t>
            </a:r>
          </a:p>
          <a:p>
            <a:pPr marL="457200" indent="-355600">
              <a:buClr>
                <a:srgbClr val="000000"/>
              </a:buClr>
              <a:buSzPct val="100000"/>
              <a:buFont typeface="Calibri"/>
              <a:buChar char="●"/>
            </a:pPr>
            <a:r>
              <a:rPr lang="en-US" sz="2000" dirty="0">
                <a:latin typeface="Calibri"/>
                <a:ea typeface="Calibri"/>
                <a:cs typeface="Calibri"/>
                <a:sym typeface="Calibri"/>
              </a:rPr>
              <a:t>integrated this work into the work of an existing neighborhood association</a:t>
            </a:r>
          </a:p>
          <a:p>
            <a:pPr marL="457200" indent="-355600">
              <a:buClr>
                <a:srgbClr val="000000"/>
              </a:buClr>
              <a:buSzPct val="100000"/>
              <a:buFont typeface="Calibri"/>
              <a:buChar char="●"/>
            </a:pPr>
            <a:r>
              <a:rPr lang="en-US" sz="2000" dirty="0">
                <a:latin typeface="Calibri"/>
                <a:ea typeface="Calibri"/>
                <a:cs typeface="Calibri"/>
                <a:sym typeface="Calibri"/>
              </a:rPr>
              <a:t>continued to work with city to provide access to physical activity in this area</a:t>
            </a:r>
          </a:p>
          <a:p>
            <a:pPr marL="914400" lvl="2">
              <a:buClr>
                <a:srgbClr val="000000"/>
              </a:buClr>
            </a:pPr>
            <a:endParaRPr sz="1800" b="1" dirty="0">
              <a:latin typeface="Calibri"/>
              <a:ea typeface="Calibri"/>
              <a:cs typeface="Calibri"/>
              <a:sym typeface="Calibri"/>
            </a:endParaRPr>
          </a:p>
          <a:p>
            <a:endParaRPr sz="1800" b="1" dirty="0">
              <a:latin typeface="Calibri"/>
              <a:ea typeface="Calibri"/>
              <a:cs typeface="Calibri"/>
              <a:sym typeface="Calibri"/>
            </a:endParaRPr>
          </a:p>
        </p:txBody>
      </p:sp>
      <p:pic>
        <p:nvPicPr>
          <p:cNvPr id="8" name="Picture 2" descr="http://www.chicagoparkdistrict.com/assets/1/7/Movies_photo_with_Charter_One_ad_on_screen_copped_to_930x341.jpg"/>
          <p:cNvPicPr>
            <a:picLocks noChangeAspect="1" noChangeArrowheads="1"/>
          </p:cNvPicPr>
          <p:nvPr/>
        </p:nvPicPr>
        <p:blipFill>
          <a:blip r:embed="rId3" cstate="print"/>
          <a:srcRect/>
          <a:stretch>
            <a:fillRect/>
          </a:stretch>
        </p:blipFill>
        <p:spPr bwMode="auto">
          <a:xfrm>
            <a:off x="7563757" y="4648200"/>
            <a:ext cx="3790043" cy="1828800"/>
          </a:xfrm>
          <a:prstGeom prst="rect">
            <a:avLst/>
          </a:prstGeom>
          <a:noFill/>
          <a:ln w="9525">
            <a:solidFill>
              <a:schemeClr val="tx1"/>
            </a:solidFill>
            <a:miter lim="800000"/>
            <a:headEnd/>
            <a:tailEnd/>
          </a:ln>
        </p:spPr>
      </p:pic>
      <p:sp>
        <p:nvSpPr>
          <p:cNvPr id="4098" name="AutoShape 2" descr="Image result for fit2go van"/>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0" name="Picture 4" descr="https://www.madison.k12.wi.us/files/fit2go2.png"/>
          <p:cNvPicPr>
            <a:picLocks noChangeAspect="1" noChangeArrowheads="1"/>
          </p:cNvPicPr>
          <p:nvPr/>
        </p:nvPicPr>
        <p:blipFill>
          <a:blip r:embed="rId4"/>
          <a:srcRect/>
          <a:stretch>
            <a:fillRect/>
          </a:stretch>
        </p:blipFill>
        <p:spPr bwMode="auto">
          <a:xfrm>
            <a:off x="7848600" y="1358940"/>
            <a:ext cx="3124200" cy="2984460"/>
          </a:xfrm>
          <a:prstGeom prst="rect">
            <a:avLst/>
          </a:prstGeom>
          <a:noFill/>
          <a:ln>
            <a:solidFill>
              <a:schemeClr val="tx1"/>
            </a:solid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p:nvPr/>
        </p:nvSpPr>
        <p:spPr>
          <a:xfrm>
            <a:off x="0" y="0"/>
            <a:ext cx="12192000" cy="1066800"/>
          </a:xfrm>
          <a:prstGeom prst="rect">
            <a:avLst/>
          </a:prstGeom>
          <a:solidFill>
            <a:schemeClr val="dk2"/>
          </a:solidFill>
          <a:ln>
            <a:noFill/>
          </a:ln>
        </p:spPr>
        <p:txBody>
          <a:bodyPr lIns="91425" tIns="45700" rIns="91425" bIns="45700" anchor="ctr" anchorCtr="0">
            <a:noAutofit/>
          </a:bodyPr>
          <a:lstStyle/>
          <a:p>
            <a:endParaRPr/>
          </a:p>
        </p:txBody>
      </p:sp>
      <p:sp>
        <p:nvSpPr>
          <p:cNvPr id="113" name="Shape 113"/>
          <p:cNvSpPr txBox="1">
            <a:spLocks noGrp="1"/>
          </p:cNvSpPr>
          <p:nvPr>
            <p:ph type="title"/>
          </p:nvPr>
        </p:nvSpPr>
        <p:spPr>
          <a:xfrm>
            <a:off x="838200" y="58737"/>
            <a:ext cx="10439400" cy="931864"/>
          </a:xfrm>
          <a:prstGeom prst="rect">
            <a:avLst/>
          </a:prstGeom>
          <a:noFill/>
          <a:ln>
            <a:noFill/>
          </a:ln>
        </p:spPr>
        <p:txBody>
          <a:bodyPr lIns="91425" tIns="45700" rIns="91425" bIns="45700" anchor="ctr" anchorCtr="0">
            <a:noAutofit/>
          </a:bodyPr>
          <a:lstStyle/>
          <a:p>
            <a:pPr>
              <a:buClr>
                <a:srgbClr val="FFFFFF"/>
              </a:buClr>
              <a:buSzPct val="25000"/>
            </a:pPr>
            <a:r>
              <a:rPr lang="en-US" sz="6000" dirty="0">
                <a:solidFill>
                  <a:srgbClr val="FFFFFF"/>
                </a:solidFill>
                <a:latin typeface="Calibri"/>
                <a:ea typeface="Calibri"/>
                <a:cs typeface="Calibri"/>
                <a:sym typeface="Calibri"/>
              </a:rPr>
              <a:t>Evaluation: Community Voice</a:t>
            </a:r>
          </a:p>
        </p:txBody>
      </p:sp>
      <p:sp>
        <p:nvSpPr>
          <p:cNvPr id="114" name="Shape 114"/>
          <p:cNvSpPr txBox="1">
            <a:spLocks noGrp="1"/>
          </p:cNvSpPr>
          <p:nvPr>
            <p:ph type="body" idx="1"/>
          </p:nvPr>
        </p:nvSpPr>
        <p:spPr>
          <a:xfrm>
            <a:off x="5715001" y="1371600"/>
            <a:ext cx="5333999" cy="5619750"/>
          </a:xfrm>
          <a:prstGeom prst="rect">
            <a:avLst/>
          </a:prstGeom>
          <a:noFill/>
          <a:ln>
            <a:noFill/>
          </a:ln>
        </p:spPr>
        <p:txBody>
          <a:bodyPr lIns="91425" tIns="45700" rIns="91425" bIns="45700" anchor="t" anchorCtr="0">
            <a:noAutofit/>
          </a:bodyPr>
          <a:lstStyle/>
          <a:p>
            <a:pPr marL="0" indent="127000">
              <a:spcBef>
                <a:spcPts val="0"/>
              </a:spcBef>
              <a:buSzPct val="25000"/>
              <a:buNone/>
            </a:pPr>
            <a:r>
              <a:rPr lang="en-US" sz="1800" b="1" dirty="0">
                <a:latin typeface="Calibri"/>
                <a:ea typeface="Calibri"/>
                <a:cs typeface="Calibri"/>
                <a:sym typeface="Calibri"/>
              </a:rPr>
              <a:t>"This was my first time participating in an HIA, and I learned so much about my community, how to gather data and apply it in a report…finding new talents and gifts in myself, and meeting new people who took the time to listen" </a:t>
            </a:r>
          </a:p>
          <a:p>
            <a:pPr marL="0" indent="127000">
              <a:spcBef>
                <a:spcPts val="400"/>
              </a:spcBef>
              <a:buSzPct val="25000"/>
              <a:buNone/>
            </a:pPr>
            <a:r>
              <a:rPr lang="en-US" sz="1800" dirty="0">
                <a:latin typeface="Calibri"/>
                <a:ea typeface="Calibri"/>
                <a:cs typeface="Calibri"/>
                <a:sym typeface="Calibri"/>
              </a:rPr>
              <a:t>– CAC member</a:t>
            </a:r>
          </a:p>
          <a:p>
            <a:pPr marL="0" indent="127000">
              <a:spcBef>
                <a:spcPts val="400"/>
              </a:spcBef>
              <a:buNone/>
            </a:pPr>
            <a:endParaRPr sz="1800" b="1" dirty="0">
              <a:latin typeface="Calibri"/>
              <a:ea typeface="Calibri"/>
              <a:cs typeface="Calibri"/>
              <a:sym typeface="Calibri"/>
            </a:endParaRPr>
          </a:p>
          <a:p>
            <a:pPr marL="0" indent="127000">
              <a:spcBef>
                <a:spcPts val="400"/>
              </a:spcBef>
              <a:buSzPct val="25000"/>
              <a:buNone/>
            </a:pPr>
            <a:r>
              <a:rPr lang="en-US" sz="1800" b="1" dirty="0">
                <a:latin typeface="Calibri"/>
                <a:ea typeface="Calibri"/>
                <a:cs typeface="Calibri"/>
                <a:sym typeface="Calibri"/>
              </a:rPr>
              <a:t>"The CAC was a very beneficial part of the process, and I think involving people in the community is very important"</a:t>
            </a:r>
          </a:p>
          <a:p>
            <a:pPr marL="0" indent="127000">
              <a:spcBef>
                <a:spcPts val="400"/>
              </a:spcBef>
              <a:buSzPct val="25000"/>
              <a:buNone/>
            </a:pPr>
            <a:r>
              <a:rPr lang="en-US" sz="1800" dirty="0">
                <a:latin typeface="Calibri"/>
                <a:ea typeface="Calibri"/>
                <a:cs typeface="Calibri"/>
                <a:sym typeface="Calibri"/>
              </a:rPr>
              <a:t>– HIA participant</a:t>
            </a:r>
          </a:p>
          <a:p>
            <a:pPr marL="0" indent="127000">
              <a:spcBef>
                <a:spcPts val="400"/>
              </a:spcBef>
              <a:buNone/>
            </a:pPr>
            <a:endParaRPr sz="1800" b="1" dirty="0">
              <a:latin typeface="Calibri"/>
              <a:ea typeface="Calibri"/>
              <a:cs typeface="Calibri"/>
              <a:sym typeface="Calibri"/>
            </a:endParaRPr>
          </a:p>
          <a:p>
            <a:pPr marL="0" indent="127000">
              <a:spcBef>
                <a:spcPts val="0"/>
              </a:spcBef>
              <a:buSzPct val="25000"/>
              <a:buNone/>
            </a:pPr>
            <a:r>
              <a:rPr lang="en-US" sz="1800" b="1" dirty="0">
                <a:latin typeface="Calibri"/>
                <a:ea typeface="Calibri"/>
                <a:cs typeface="Calibri"/>
                <a:sym typeface="Calibri"/>
              </a:rPr>
              <a:t>"I think that the CAC formation has already had really profound effects in the community development and it can continue to grow after the HIA is finished" </a:t>
            </a:r>
            <a:endParaRPr lang="en-US" sz="1800" b="1" dirty="0" smtClean="0">
              <a:latin typeface="Calibri"/>
              <a:ea typeface="Calibri"/>
              <a:cs typeface="Calibri"/>
              <a:sym typeface="Calibri"/>
            </a:endParaRPr>
          </a:p>
          <a:p>
            <a:pPr marL="0" indent="127000">
              <a:spcBef>
                <a:spcPts val="0"/>
              </a:spcBef>
              <a:buSzPct val="25000"/>
              <a:buNone/>
            </a:pPr>
            <a:r>
              <a:rPr lang="en-US" sz="1800" b="1" dirty="0" smtClean="0">
                <a:latin typeface="Calibri"/>
                <a:ea typeface="Calibri"/>
                <a:cs typeface="Calibri"/>
                <a:sym typeface="Calibri"/>
              </a:rPr>
              <a:t> </a:t>
            </a:r>
            <a:r>
              <a:rPr lang="en-US" sz="1800" dirty="0">
                <a:latin typeface="Calibri"/>
                <a:ea typeface="Calibri"/>
                <a:cs typeface="Calibri"/>
                <a:sym typeface="Calibri"/>
              </a:rPr>
              <a:t>– HIA participant</a:t>
            </a:r>
          </a:p>
          <a:p>
            <a:pPr marL="0" indent="127000">
              <a:spcBef>
                <a:spcPts val="0"/>
              </a:spcBef>
              <a:buSzPct val="25000"/>
              <a:buNone/>
            </a:pPr>
            <a:r>
              <a:rPr lang="en-US" sz="2000" dirty="0">
                <a:latin typeface="Calibri"/>
                <a:ea typeface="Calibri"/>
                <a:cs typeface="Calibri"/>
                <a:sym typeface="Calibri"/>
              </a:rPr>
              <a:t> </a:t>
            </a:r>
          </a:p>
        </p:txBody>
      </p:sp>
      <p:pic>
        <p:nvPicPr>
          <p:cNvPr id="115" name="Shape 115"/>
          <p:cNvPicPr preferRelativeResize="0"/>
          <p:nvPr/>
        </p:nvPicPr>
        <p:blipFill rotWithShape="1">
          <a:blip r:embed="rId3">
            <a:alphaModFix/>
          </a:blip>
          <a:srcRect l="-18185" r="-18184"/>
          <a:stretch/>
        </p:blipFill>
        <p:spPr>
          <a:xfrm>
            <a:off x="609600" y="1295400"/>
            <a:ext cx="4648200" cy="2411412"/>
          </a:xfrm>
          <a:prstGeom prst="rect">
            <a:avLst/>
          </a:prstGeom>
          <a:noFill/>
          <a:ln>
            <a:noFill/>
          </a:ln>
        </p:spPr>
      </p:pic>
      <p:pic>
        <p:nvPicPr>
          <p:cNvPr id="116" name="Shape 116"/>
          <p:cNvPicPr preferRelativeResize="0"/>
          <p:nvPr/>
        </p:nvPicPr>
        <p:blipFill rotWithShape="1">
          <a:blip r:embed="rId4">
            <a:alphaModFix/>
          </a:blip>
          <a:srcRect l="-18186" r="-18185"/>
          <a:stretch/>
        </p:blipFill>
        <p:spPr>
          <a:xfrm>
            <a:off x="838200" y="4114800"/>
            <a:ext cx="4038600" cy="23812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1230</Words>
  <Application>Microsoft Office PowerPoint</Application>
  <PresentationFormat>Widescreen</PresentationFormat>
  <Paragraphs>120</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Century Gothic</vt:lpstr>
      <vt:lpstr>Courier New</vt:lpstr>
      <vt:lpstr>Libre Baskerville</vt:lpstr>
      <vt:lpstr>Wingdings</vt:lpstr>
      <vt:lpstr>Office Theme</vt:lpstr>
      <vt:lpstr>Fitchburg Nine Springs  Health Impact Assessment</vt:lpstr>
      <vt:lpstr>Health Equity in Our Communities</vt:lpstr>
      <vt:lpstr>The Process</vt:lpstr>
      <vt:lpstr>The Process</vt:lpstr>
      <vt:lpstr>The Process</vt:lpstr>
      <vt:lpstr>Evaluation: Community Voice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Fitchburg Nine Springs  Health Impact Assessment</dc:title>
  <dc:creator>Leclair, Jessica</dc:creator>
  <cp:lastModifiedBy>alan wang</cp:lastModifiedBy>
  <cp:revision>14</cp:revision>
  <dcterms:created xsi:type="dcterms:W3CDTF">2015-06-10T11:28:32Z</dcterms:created>
  <dcterms:modified xsi:type="dcterms:W3CDTF">2015-06-11T02:28:12Z</dcterms:modified>
</cp:coreProperties>
</file>