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83" r:id="rId1"/>
    <p:sldMasterId id="2147483700" r:id="rId2"/>
    <p:sldMasterId id="2147483713" r:id="rId3"/>
    <p:sldMasterId id="2147483723" r:id="rId4"/>
  </p:sldMasterIdLst>
  <p:notesMasterIdLst>
    <p:notesMasterId r:id="rId21"/>
  </p:notesMasterIdLst>
  <p:sldIdLst>
    <p:sldId id="256" r:id="rId5"/>
    <p:sldId id="306" r:id="rId6"/>
    <p:sldId id="316" r:id="rId7"/>
    <p:sldId id="309" r:id="rId8"/>
    <p:sldId id="339" r:id="rId9"/>
    <p:sldId id="340" r:id="rId10"/>
    <p:sldId id="327" r:id="rId11"/>
    <p:sldId id="329" r:id="rId12"/>
    <p:sldId id="331" r:id="rId13"/>
    <p:sldId id="328" r:id="rId14"/>
    <p:sldId id="334" r:id="rId15"/>
    <p:sldId id="333" r:id="rId16"/>
    <p:sldId id="335" r:id="rId17"/>
    <p:sldId id="336" r:id="rId18"/>
    <p:sldId id="337" r:id="rId19"/>
    <p:sldId id="305" r:id="rId20"/>
  </p:sldIdLst>
  <p:sldSz cx="9144000" cy="6858000" type="screen4x3"/>
  <p:notesSz cx="7010400" cy="9296400"/>
  <p:embeddedFontLst>
    <p:embeddedFont>
      <p:font typeface="Myriad Web Pro" panose="020B0604020202020204" charset="0"/>
      <p:regular r:id="rId22"/>
      <p:bold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1" autoAdjust="0"/>
    <p:restoredTop sz="58065" autoAdjust="0"/>
  </p:normalViewPr>
  <p:slideViewPr>
    <p:cSldViewPr>
      <p:cViewPr varScale="1">
        <p:scale>
          <a:sx n="43" d="100"/>
          <a:sy n="43" d="100"/>
        </p:scale>
        <p:origin x="2286" y="48"/>
      </p:cViewPr>
      <p:guideLst>
        <p:guide orient="horz" pos="2160"/>
        <p:guide pos="2880"/>
      </p:guideLst>
    </p:cSldViewPr>
  </p:slideViewPr>
  <p:outlineViewPr>
    <p:cViewPr>
      <p:scale>
        <a:sx n="33" d="100"/>
        <a:sy n="33" d="100"/>
      </p:scale>
      <p:origin x="0" y="1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189E7-5D8D-42C4-AA88-D264A720F692}" type="doc">
      <dgm:prSet loTypeId="urn:microsoft.com/office/officeart/2005/8/layout/hProcess9" loCatId="process" qsTypeId="urn:microsoft.com/office/officeart/2005/8/quickstyle/simple1" qsCatId="simple" csTypeId="urn:microsoft.com/office/officeart/2005/8/colors/accent1_2" csCatId="accent1" phldr="1"/>
      <dgm:spPr/>
    </dgm:pt>
    <dgm:pt modelId="{075C90E0-127B-4165-ACF9-B4B2CA3D267B}">
      <dgm:prSet phldrT="[Text]"/>
      <dgm:spPr>
        <a:xfrm>
          <a:off x="4118"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Improve access to data and research findings</a:t>
          </a:r>
        </a:p>
      </dgm:t>
    </dgm:pt>
    <dgm:pt modelId="{256ED177-8B5B-4F64-B4A3-C0D57866BBBE}" type="parTrans" cxnId="{CF853B60-F7FA-4971-BC62-F657D9533079}">
      <dgm:prSet/>
      <dgm:spPr/>
      <dgm:t>
        <a:bodyPr/>
        <a:lstStyle/>
        <a:p>
          <a:endParaRPr lang="en-US"/>
        </a:p>
      </dgm:t>
    </dgm:pt>
    <dgm:pt modelId="{22D8A488-278F-46D0-97BD-058BA1D31B2F}" type="sibTrans" cxnId="{CF853B60-F7FA-4971-BC62-F657D9533079}">
      <dgm:prSet/>
      <dgm:spPr/>
      <dgm:t>
        <a:bodyPr/>
        <a:lstStyle/>
        <a:p>
          <a:endParaRPr lang="en-US"/>
        </a:p>
      </dgm:t>
    </dgm:pt>
    <dgm:pt modelId="{03778BB7-3CBF-45A8-A91C-C16303B2C7FC}">
      <dgm:prSet phldrT="[Text]"/>
      <dgm:spPr>
        <a:xfrm>
          <a:off x="2084222"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Examine project impacts using HIA and provide recommendations</a:t>
          </a:r>
        </a:p>
      </dgm:t>
    </dgm:pt>
    <dgm:pt modelId="{CE179A63-EE1F-4FC6-A9C8-9A8EAFAE609F}" type="parTrans" cxnId="{F6B48365-7B8C-49A6-8DC6-60C271E68B74}">
      <dgm:prSet/>
      <dgm:spPr/>
      <dgm:t>
        <a:bodyPr/>
        <a:lstStyle/>
        <a:p>
          <a:endParaRPr lang="en-US"/>
        </a:p>
      </dgm:t>
    </dgm:pt>
    <dgm:pt modelId="{692F8B07-1AC8-4A50-9017-97ED0BA83ED8}" type="sibTrans" cxnId="{F6B48365-7B8C-49A6-8DC6-60C271E68B74}">
      <dgm:prSet/>
      <dgm:spPr/>
      <dgm:t>
        <a:bodyPr/>
        <a:lstStyle/>
        <a:p>
          <a:endParaRPr lang="en-US"/>
        </a:p>
      </dgm:t>
    </dgm:pt>
    <dgm:pt modelId="{32CB6ACC-23A6-478E-8FCE-92CB6A29F9D7}">
      <dgm:prSet phldrT="[Text]"/>
      <dgm:spPr>
        <a:xfrm>
          <a:off x="4164326"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Transportation and land-use changes </a:t>
          </a:r>
          <a:r>
            <a:rPr lang="en-US" dirty="0">
              <a:solidFill>
                <a:sysClr val="window" lastClr="FFFFFF"/>
              </a:solidFill>
              <a:latin typeface="Calibri"/>
              <a:ea typeface="+mn-ea"/>
              <a:cs typeface="+mn-cs"/>
            </a:rPr>
            <a:t>supporting health</a:t>
          </a:r>
        </a:p>
      </dgm:t>
    </dgm:pt>
    <dgm:pt modelId="{5160B245-8379-4A9B-8902-6F8770BD1B31}" type="parTrans" cxnId="{4D88F58F-CFAB-460E-A5A7-0DB36A70C632}">
      <dgm:prSet/>
      <dgm:spPr/>
      <dgm:t>
        <a:bodyPr/>
        <a:lstStyle/>
        <a:p>
          <a:endParaRPr lang="en-US"/>
        </a:p>
      </dgm:t>
    </dgm:pt>
    <dgm:pt modelId="{A8C92322-EFBB-45BE-89A2-539672BF1145}" type="sibTrans" cxnId="{4D88F58F-CFAB-460E-A5A7-0DB36A70C632}">
      <dgm:prSet/>
      <dgm:spPr/>
      <dgm:t>
        <a:bodyPr/>
        <a:lstStyle/>
        <a:p>
          <a:endParaRPr lang="en-US"/>
        </a:p>
      </dgm:t>
    </dgm:pt>
    <dgm:pt modelId="{FA82DEA7-2907-44EC-AAC3-BF50E467E6FD}">
      <dgm:prSet/>
      <dgm:spPr>
        <a:xfrm>
          <a:off x="6244430" y="1257299"/>
          <a:ext cx="1981051" cy="1676400"/>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Text" lastClr="000000"/>
              </a:solidFill>
              <a:latin typeface="Calibri"/>
              <a:ea typeface="+mn-ea"/>
              <a:cs typeface="+mn-cs"/>
            </a:rPr>
            <a:t>Impact:  54 HIAs completed through cooperative agreement impacting 4.4M people</a:t>
          </a:r>
        </a:p>
      </dgm:t>
    </dgm:pt>
    <dgm:pt modelId="{F4F4EA06-2050-41B6-8939-45327990A4BA}" type="parTrans" cxnId="{F6943459-9E37-46D5-8585-79F6138D38A2}">
      <dgm:prSet/>
      <dgm:spPr/>
      <dgm:t>
        <a:bodyPr/>
        <a:lstStyle/>
        <a:p>
          <a:endParaRPr lang="en-US"/>
        </a:p>
      </dgm:t>
    </dgm:pt>
    <dgm:pt modelId="{4BC62D4F-6E07-4529-9FCF-7363E44EF5D0}" type="sibTrans" cxnId="{F6943459-9E37-46D5-8585-79F6138D38A2}">
      <dgm:prSet/>
      <dgm:spPr/>
      <dgm:t>
        <a:bodyPr/>
        <a:lstStyle/>
        <a:p>
          <a:endParaRPr lang="en-US"/>
        </a:p>
      </dgm:t>
    </dgm:pt>
    <dgm:pt modelId="{D6585D18-9C02-4708-9695-0BD1BBD18881}" type="pres">
      <dgm:prSet presAssocID="{18F189E7-5D8D-42C4-AA88-D264A720F692}" presName="CompostProcess" presStyleCnt="0">
        <dgm:presLayoutVars>
          <dgm:dir/>
          <dgm:resizeHandles val="exact"/>
        </dgm:presLayoutVars>
      </dgm:prSet>
      <dgm:spPr/>
    </dgm:pt>
    <dgm:pt modelId="{F5DC2CAA-D8BB-4F01-9880-F5F81FE81FB6}" type="pres">
      <dgm:prSet presAssocID="{18F189E7-5D8D-42C4-AA88-D264A720F692}" presName="arrow" presStyleLbl="bgShp" presStyleIdx="0" presStyleCnt="1"/>
      <dgm:spPr>
        <a:xfrm>
          <a:off x="617219" y="0"/>
          <a:ext cx="6995160" cy="4191000"/>
        </a:xfrm>
        <a:prstGeom prst="rightArrow">
          <a:avLst/>
        </a:prstGeom>
        <a:solidFill>
          <a:srgbClr val="4F81BD">
            <a:tint val="40000"/>
            <a:hueOff val="0"/>
            <a:satOff val="0"/>
            <a:lumOff val="0"/>
            <a:alphaOff val="0"/>
          </a:srgbClr>
        </a:solidFill>
        <a:ln>
          <a:noFill/>
        </a:ln>
        <a:effectLst/>
      </dgm:spPr>
    </dgm:pt>
    <dgm:pt modelId="{5C67B3B4-5DD1-464A-A808-65641A888FC5}" type="pres">
      <dgm:prSet presAssocID="{18F189E7-5D8D-42C4-AA88-D264A720F692}" presName="linearProcess" presStyleCnt="0"/>
      <dgm:spPr/>
    </dgm:pt>
    <dgm:pt modelId="{AF346219-2680-4713-BC00-E6636B9F6497}" type="pres">
      <dgm:prSet presAssocID="{075C90E0-127B-4165-ACF9-B4B2CA3D267B}" presName="textNode" presStyleLbl="node1" presStyleIdx="0" presStyleCnt="4">
        <dgm:presLayoutVars>
          <dgm:bulletEnabled val="1"/>
        </dgm:presLayoutVars>
      </dgm:prSet>
      <dgm:spPr/>
      <dgm:t>
        <a:bodyPr/>
        <a:lstStyle/>
        <a:p>
          <a:endParaRPr lang="en-US"/>
        </a:p>
      </dgm:t>
    </dgm:pt>
    <dgm:pt modelId="{01A0CDBB-2B3D-4080-9E9D-90DA60FF6082}" type="pres">
      <dgm:prSet presAssocID="{22D8A488-278F-46D0-97BD-058BA1D31B2F}" presName="sibTrans" presStyleCnt="0"/>
      <dgm:spPr/>
    </dgm:pt>
    <dgm:pt modelId="{42A17D68-268D-4BC5-82AD-E3EA1272F477}" type="pres">
      <dgm:prSet presAssocID="{03778BB7-3CBF-45A8-A91C-C16303B2C7FC}" presName="textNode" presStyleLbl="node1" presStyleIdx="1" presStyleCnt="4">
        <dgm:presLayoutVars>
          <dgm:bulletEnabled val="1"/>
        </dgm:presLayoutVars>
      </dgm:prSet>
      <dgm:spPr/>
      <dgm:t>
        <a:bodyPr/>
        <a:lstStyle/>
        <a:p>
          <a:endParaRPr lang="en-US"/>
        </a:p>
      </dgm:t>
    </dgm:pt>
    <dgm:pt modelId="{4FA1C332-B941-40DB-9CFA-7DC049F12835}" type="pres">
      <dgm:prSet presAssocID="{692F8B07-1AC8-4A50-9017-97ED0BA83ED8}" presName="sibTrans" presStyleCnt="0"/>
      <dgm:spPr/>
    </dgm:pt>
    <dgm:pt modelId="{1F2FD931-65EC-43A3-95F6-88243EA8B438}" type="pres">
      <dgm:prSet presAssocID="{32CB6ACC-23A6-478E-8FCE-92CB6A29F9D7}" presName="textNode" presStyleLbl="node1" presStyleIdx="2" presStyleCnt="4">
        <dgm:presLayoutVars>
          <dgm:bulletEnabled val="1"/>
        </dgm:presLayoutVars>
      </dgm:prSet>
      <dgm:spPr/>
      <dgm:t>
        <a:bodyPr/>
        <a:lstStyle/>
        <a:p>
          <a:endParaRPr lang="en-US"/>
        </a:p>
      </dgm:t>
    </dgm:pt>
    <dgm:pt modelId="{72906CF7-AB6B-46BB-9243-40F1E7A2AE9B}" type="pres">
      <dgm:prSet presAssocID="{A8C92322-EFBB-45BE-89A2-539672BF1145}" presName="sibTrans" presStyleCnt="0"/>
      <dgm:spPr/>
    </dgm:pt>
    <dgm:pt modelId="{DC8E0FA7-9CE9-4A14-B099-0E8F0F086EA3}" type="pres">
      <dgm:prSet presAssocID="{FA82DEA7-2907-44EC-AAC3-BF50E467E6FD}" presName="textNode" presStyleLbl="node1" presStyleIdx="3" presStyleCnt="4">
        <dgm:presLayoutVars>
          <dgm:bulletEnabled val="1"/>
        </dgm:presLayoutVars>
      </dgm:prSet>
      <dgm:spPr/>
      <dgm:t>
        <a:bodyPr/>
        <a:lstStyle/>
        <a:p>
          <a:endParaRPr lang="en-US"/>
        </a:p>
      </dgm:t>
    </dgm:pt>
  </dgm:ptLst>
  <dgm:cxnLst>
    <dgm:cxn modelId="{4D88F58F-CFAB-460E-A5A7-0DB36A70C632}" srcId="{18F189E7-5D8D-42C4-AA88-D264A720F692}" destId="{32CB6ACC-23A6-478E-8FCE-92CB6A29F9D7}" srcOrd="2" destOrd="0" parTransId="{5160B245-8379-4A9B-8902-6F8770BD1B31}" sibTransId="{A8C92322-EFBB-45BE-89A2-539672BF1145}"/>
    <dgm:cxn modelId="{9AEF4535-AC5C-48E6-B8F1-9965B0E79709}" type="presOf" srcId="{075C90E0-127B-4165-ACF9-B4B2CA3D267B}" destId="{AF346219-2680-4713-BC00-E6636B9F6497}" srcOrd="0" destOrd="0" presId="urn:microsoft.com/office/officeart/2005/8/layout/hProcess9"/>
    <dgm:cxn modelId="{F6943459-9E37-46D5-8585-79F6138D38A2}" srcId="{18F189E7-5D8D-42C4-AA88-D264A720F692}" destId="{FA82DEA7-2907-44EC-AAC3-BF50E467E6FD}" srcOrd="3" destOrd="0" parTransId="{F4F4EA06-2050-41B6-8939-45327990A4BA}" sibTransId="{4BC62D4F-6E07-4529-9FCF-7363E44EF5D0}"/>
    <dgm:cxn modelId="{EB91A4A3-01D8-468A-B19B-A41F82F75FFE}" type="presOf" srcId="{FA82DEA7-2907-44EC-AAC3-BF50E467E6FD}" destId="{DC8E0FA7-9CE9-4A14-B099-0E8F0F086EA3}" srcOrd="0" destOrd="0" presId="urn:microsoft.com/office/officeart/2005/8/layout/hProcess9"/>
    <dgm:cxn modelId="{CF853B60-F7FA-4971-BC62-F657D9533079}" srcId="{18F189E7-5D8D-42C4-AA88-D264A720F692}" destId="{075C90E0-127B-4165-ACF9-B4B2CA3D267B}" srcOrd="0" destOrd="0" parTransId="{256ED177-8B5B-4F64-B4A3-C0D57866BBBE}" sibTransId="{22D8A488-278F-46D0-97BD-058BA1D31B2F}"/>
    <dgm:cxn modelId="{FE8FA514-EDBA-443A-8024-A568CBF52320}" type="presOf" srcId="{18F189E7-5D8D-42C4-AA88-D264A720F692}" destId="{D6585D18-9C02-4708-9695-0BD1BBD18881}" srcOrd="0" destOrd="0" presId="urn:microsoft.com/office/officeart/2005/8/layout/hProcess9"/>
    <dgm:cxn modelId="{F6B48365-7B8C-49A6-8DC6-60C271E68B74}" srcId="{18F189E7-5D8D-42C4-AA88-D264A720F692}" destId="{03778BB7-3CBF-45A8-A91C-C16303B2C7FC}" srcOrd="1" destOrd="0" parTransId="{CE179A63-EE1F-4FC6-A9C8-9A8EAFAE609F}" sibTransId="{692F8B07-1AC8-4A50-9017-97ED0BA83ED8}"/>
    <dgm:cxn modelId="{61325B0D-45FF-4F17-8B06-13949AD1B2D8}" type="presOf" srcId="{03778BB7-3CBF-45A8-A91C-C16303B2C7FC}" destId="{42A17D68-268D-4BC5-82AD-E3EA1272F477}" srcOrd="0" destOrd="0" presId="urn:microsoft.com/office/officeart/2005/8/layout/hProcess9"/>
    <dgm:cxn modelId="{2848B581-FD8C-48CD-AF0A-E9151E205184}" type="presOf" srcId="{32CB6ACC-23A6-478E-8FCE-92CB6A29F9D7}" destId="{1F2FD931-65EC-43A3-95F6-88243EA8B438}" srcOrd="0" destOrd="0" presId="urn:microsoft.com/office/officeart/2005/8/layout/hProcess9"/>
    <dgm:cxn modelId="{2B5F4935-2979-44EE-A6D6-63C318D9E438}" type="presParOf" srcId="{D6585D18-9C02-4708-9695-0BD1BBD18881}" destId="{F5DC2CAA-D8BB-4F01-9880-F5F81FE81FB6}" srcOrd="0" destOrd="0" presId="urn:microsoft.com/office/officeart/2005/8/layout/hProcess9"/>
    <dgm:cxn modelId="{E62B4A5E-8160-4E07-B41F-D51116B51AB5}" type="presParOf" srcId="{D6585D18-9C02-4708-9695-0BD1BBD18881}" destId="{5C67B3B4-5DD1-464A-A808-65641A888FC5}" srcOrd="1" destOrd="0" presId="urn:microsoft.com/office/officeart/2005/8/layout/hProcess9"/>
    <dgm:cxn modelId="{5E9ED386-CFD2-4B5C-9856-26533C78D90C}" type="presParOf" srcId="{5C67B3B4-5DD1-464A-A808-65641A888FC5}" destId="{AF346219-2680-4713-BC00-E6636B9F6497}" srcOrd="0" destOrd="0" presId="urn:microsoft.com/office/officeart/2005/8/layout/hProcess9"/>
    <dgm:cxn modelId="{9D0B6875-29A6-48F9-B1C6-2763A5CAF861}" type="presParOf" srcId="{5C67B3B4-5DD1-464A-A808-65641A888FC5}" destId="{01A0CDBB-2B3D-4080-9E9D-90DA60FF6082}" srcOrd="1" destOrd="0" presId="urn:microsoft.com/office/officeart/2005/8/layout/hProcess9"/>
    <dgm:cxn modelId="{B6F61782-4EA8-4581-BA0B-FB9A36DD6FD6}" type="presParOf" srcId="{5C67B3B4-5DD1-464A-A808-65641A888FC5}" destId="{42A17D68-268D-4BC5-82AD-E3EA1272F477}" srcOrd="2" destOrd="0" presId="urn:microsoft.com/office/officeart/2005/8/layout/hProcess9"/>
    <dgm:cxn modelId="{7339C6DD-FD66-4B82-AD00-F4284B1B4E5C}" type="presParOf" srcId="{5C67B3B4-5DD1-464A-A808-65641A888FC5}" destId="{4FA1C332-B941-40DB-9CFA-7DC049F12835}" srcOrd="3" destOrd="0" presId="urn:microsoft.com/office/officeart/2005/8/layout/hProcess9"/>
    <dgm:cxn modelId="{FF264621-3236-4B76-891E-C5C70EA0B8A9}" type="presParOf" srcId="{5C67B3B4-5DD1-464A-A808-65641A888FC5}" destId="{1F2FD931-65EC-43A3-95F6-88243EA8B438}" srcOrd="4" destOrd="0" presId="urn:microsoft.com/office/officeart/2005/8/layout/hProcess9"/>
    <dgm:cxn modelId="{79773BD2-4074-4511-96F8-8F587484F39E}" type="presParOf" srcId="{5C67B3B4-5DD1-464A-A808-65641A888FC5}" destId="{72906CF7-AB6B-46BB-9243-40F1E7A2AE9B}" srcOrd="5" destOrd="0" presId="urn:microsoft.com/office/officeart/2005/8/layout/hProcess9"/>
    <dgm:cxn modelId="{3AB391CD-18C1-485C-9471-B54AB9B51784}" type="presParOf" srcId="{5C67B3B4-5DD1-464A-A808-65641A888FC5}" destId="{DC8E0FA7-9CE9-4A14-B099-0E8F0F086EA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189E7-5D8D-42C4-AA88-D264A720F692}" type="doc">
      <dgm:prSet loTypeId="urn:microsoft.com/office/officeart/2005/8/layout/hProcess9" loCatId="process" qsTypeId="urn:microsoft.com/office/officeart/2005/8/quickstyle/simple1" qsCatId="simple" csTypeId="urn:microsoft.com/office/officeart/2005/8/colors/accent1_2" csCatId="accent1" phldr="1"/>
      <dgm:spPr/>
    </dgm:pt>
    <dgm:pt modelId="{075C90E0-127B-4165-ACF9-B4B2CA3D267B}">
      <dgm:prSet phldrT="[Text]"/>
      <dgm:spPr>
        <a:xfrm>
          <a:off x="4118"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Modify regional  </a:t>
          </a:r>
          <a:r>
            <a:rPr lang="en-US" dirty="0" smtClean="0">
              <a:solidFill>
                <a:sysClr val="window" lastClr="FFFFFF"/>
              </a:solidFill>
              <a:latin typeface="Calibri"/>
              <a:ea typeface="+mn-ea"/>
              <a:cs typeface="+mn-cs"/>
            </a:rPr>
            <a:t>surveys and identify other data </a:t>
          </a:r>
          <a:r>
            <a:rPr lang="en-US" dirty="0">
              <a:solidFill>
                <a:sysClr val="window" lastClr="FFFFFF"/>
              </a:solidFill>
              <a:latin typeface="Calibri"/>
              <a:ea typeface="+mn-ea"/>
              <a:cs typeface="+mn-cs"/>
            </a:rPr>
            <a:t>to provide inputs to transportation and health models</a:t>
          </a:r>
        </a:p>
      </dgm:t>
    </dgm:pt>
    <dgm:pt modelId="{256ED177-8B5B-4F64-B4A3-C0D57866BBBE}" type="parTrans" cxnId="{CF853B60-F7FA-4971-BC62-F657D9533079}">
      <dgm:prSet/>
      <dgm:spPr/>
      <dgm:t>
        <a:bodyPr/>
        <a:lstStyle/>
        <a:p>
          <a:endParaRPr lang="en-US"/>
        </a:p>
      </dgm:t>
    </dgm:pt>
    <dgm:pt modelId="{22D8A488-278F-46D0-97BD-058BA1D31B2F}" type="sibTrans" cxnId="{CF853B60-F7FA-4971-BC62-F657D9533079}">
      <dgm:prSet/>
      <dgm:spPr/>
      <dgm:t>
        <a:bodyPr/>
        <a:lstStyle/>
        <a:p>
          <a:endParaRPr lang="en-US"/>
        </a:p>
      </dgm:t>
    </dgm:pt>
    <dgm:pt modelId="{03778BB7-3CBF-45A8-A91C-C16303B2C7FC}">
      <dgm:prSet phldrT="[Text]"/>
      <dgm:spPr>
        <a:xfrm>
          <a:off x="2084222"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Model different scenarios to provide estimates of health impact</a:t>
          </a:r>
        </a:p>
      </dgm:t>
    </dgm:pt>
    <dgm:pt modelId="{CE179A63-EE1F-4FC6-A9C8-9A8EAFAE609F}" type="parTrans" cxnId="{F6B48365-7B8C-49A6-8DC6-60C271E68B74}">
      <dgm:prSet/>
      <dgm:spPr/>
      <dgm:t>
        <a:bodyPr/>
        <a:lstStyle/>
        <a:p>
          <a:endParaRPr lang="en-US"/>
        </a:p>
      </dgm:t>
    </dgm:pt>
    <dgm:pt modelId="{692F8B07-1AC8-4A50-9017-97ED0BA83ED8}" type="sibTrans" cxnId="{F6B48365-7B8C-49A6-8DC6-60C271E68B74}">
      <dgm:prSet/>
      <dgm:spPr/>
      <dgm:t>
        <a:bodyPr/>
        <a:lstStyle/>
        <a:p>
          <a:endParaRPr lang="en-US"/>
        </a:p>
      </dgm:t>
    </dgm:pt>
    <dgm:pt modelId="{32CB6ACC-23A6-478E-8FCE-92CB6A29F9D7}">
      <dgm:prSet phldrT="[Text]"/>
      <dgm:spPr>
        <a:xfrm>
          <a:off x="4164326" y="1257299"/>
          <a:ext cx="1981051" cy="1676400"/>
        </a:xfrm>
        <a:prstGeom prst="roundRect">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solidFill>
              <a:latin typeface="Calibri"/>
              <a:ea typeface="+mn-ea"/>
              <a:cs typeface="+mn-cs"/>
            </a:rPr>
            <a:t>Transportation and land-use changes </a:t>
          </a:r>
          <a:r>
            <a:rPr lang="en-US" dirty="0">
              <a:solidFill>
                <a:sysClr val="windowText" lastClr="000000"/>
              </a:solidFill>
              <a:latin typeface="Calibri"/>
              <a:ea typeface="+mn-ea"/>
              <a:cs typeface="+mn-cs"/>
            </a:rPr>
            <a:t>supporting health</a:t>
          </a:r>
        </a:p>
      </dgm:t>
    </dgm:pt>
    <dgm:pt modelId="{5160B245-8379-4A9B-8902-6F8770BD1B31}" type="parTrans" cxnId="{4D88F58F-CFAB-460E-A5A7-0DB36A70C632}">
      <dgm:prSet/>
      <dgm:spPr/>
      <dgm:t>
        <a:bodyPr/>
        <a:lstStyle/>
        <a:p>
          <a:endParaRPr lang="en-US"/>
        </a:p>
      </dgm:t>
    </dgm:pt>
    <dgm:pt modelId="{A8C92322-EFBB-45BE-89A2-539672BF1145}" type="sibTrans" cxnId="{4D88F58F-CFAB-460E-A5A7-0DB36A70C632}">
      <dgm:prSet/>
      <dgm:spPr/>
      <dgm:t>
        <a:bodyPr/>
        <a:lstStyle/>
        <a:p>
          <a:endParaRPr lang="en-US"/>
        </a:p>
      </dgm:t>
    </dgm:pt>
    <dgm:pt modelId="{F0B1B36E-4354-46D7-AE50-D22093EE10B8}">
      <dgm:prSet/>
      <dgm:spPr>
        <a:xfrm>
          <a:off x="6244430" y="1257299"/>
          <a:ext cx="1981051" cy="1676400"/>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Text" lastClr="000000"/>
              </a:solidFill>
              <a:latin typeface="Calibri"/>
              <a:ea typeface="+mn-ea"/>
              <a:cs typeface="+mn-cs"/>
            </a:rPr>
            <a:t>Impact: Increase from 3% to 70% of projects selected for construction contained bicycling or pedestrian infrastructure.</a:t>
          </a:r>
        </a:p>
      </dgm:t>
    </dgm:pt>
    <dgm:pt modelId="{96323A4E-1219-4B3C-AEBC-D18ED42A0863}" type="parTrans" cxnId="{04EAC43C-54FF-4173-B30E-AF197BFA01BD}">
      <dgm:prSet/>
      <dgm:spPr/>
      <dgm:t>
        <a:bodyPr/>
        <a:lstStyle/>
        <a:p>
          <a:endParaRPr lang="en-US"/>
        </a:p>
      </dgm:t>
    </dgm:pt>
    <dgm:pt modelId="{FCF6027A-1223-4DCA-A479-0DC8F90E9CF3}" type="sibTrans" cxnId="{04EAC43C-54FF-4173-B30E-AF197BFA01BD}">
      <dgm:prSet/>
      <dgm:spPr/>
      <dgm:t>
        <a:bodyPr/>
        <a:lstStyle/>
        <a:p>
          <a:endParaRPr lang="en-US"/>
        </a:p>
      </dgm:t>
    </dgm:pt>
    <dgm:pt modelId="{D6585D18-9C02-4708-9695-0BD1BBD18881}" type="pres">
      <dgm:prSet presAssocID="{18F189E7-5D8D-42C4-AA88-D264A720F692}" presName="CompostProcess" presStyleCnt="0">
        <dgm:presLayoutVars>
          <dgm:dir/>
          <dgm:resizeHandles val="exact"/>
        </dgm:presLayoutVars>
      </dgm:prSet>
      <dgm:spPr/>
    </dgm:pt>
    <dgm:pt modelId="{F5DC2CAA-D8BB-4F01-9880-F5F81FE81FB6}" type="pres">
      <dgm:prSet presAssocID="{18F189E7-5D8D-42C4-AA88-D264A720F692}" presName="arrow" presStyleLbl="bgShp" presStyleIdx="0" presStyleCnt="1"/>
      <dgm:spPr>
        <a:xfrm>
          <a:off x="617219" y="0"/>
          <a:ext cx="6995160" cy="4191000"/>
        </a:xfrm>
        <a:prstGeom prst="rightArrow">
          <a:avLst/>
        </a:prstGeom>
        <a:solidFill>
          <a:srgbClr val="4F81BD">
            <a:tint val="40000"/>
            <a:hueOff val="0"/>
            <a:satOff val="0"/>
            <a:lumOff val="0"/>
            <a:alphaOff val="0"/>
          </a:srgbClr>
        </a:solidFill>
        <a:ln>
          <a:noFill/>
        </a:ln>
        <a:effectLst/>
      </dgm:spPr>
    </dgm:pt>
    <dgm:pt modelId="{5C67B3B4-5DD1-464A-A808-65641A888FC5}" type="pres">
      <dgm:prSet presAssocID="{18F189E7-5D8D-42C4-AA88-D264A720F692}" presName="linearProcess" presStyleCnt="0"/>
      <dgm:spPr/>
    </dgm:pt>
    <dgm:pt modelId="{AF346219-2680-4713-BC00-E6636B9F6497}" type="pres">
      <dgm:prSet presAssocID="{075C90E0-127B-4165-ACF9-B4B2CA3D267B}" presName="textNode" presStyleLbl="node1" presStyleIdx="0" presStyleCnt="4">
        <dgm:presLayoutVars>
          <dgm:bulletEnabled val="1"/>
        </dgm:presLayoutVars>
      </dgm:prSet>
      <dgm:spPr/>
      <dgm:t>
        <a:bodyPr/>
        <a:lstStyle/>
        <a:p>
          <a:endParaRPr lang="en-US"/>
        </a:p>
      </dgm:t>
    </dgm:pt>
    <dgm:pt modelId="{01A0CDBB-2B3D-4080-9E9D-90DA60FF6082}" type="pres">
      <dgm:prSet presAssocID="{22D8A488-278F-46D0-97BD-058BA1D31B2F}" presName="sibTrans" presStyleCnt="0"/>
      <dgm:spPr/>
    </dgm:pt>
    <dgm:pt modelId="{42A17D68-268D-4BC5-82AD-E3EA1272F477}" type="pres">
      <dgm:prSet presAssocID="{03778BB7-3CBF-45A8-A91C-C16303B2C7FC}" presName="textNode" presStyleLbl="node1" presStyleIdx="1" presStyleCnt="4">
        <dgm:presLayoutVars>
          <dgm:bulletEnabled val="1"/>
        </dgm:presLayoutVars>
      </dgm:prSet>
      <dgm:spPr/>
      <dgm:t>
        <a:bodyPr/>
        <a:lstStyle/>
        <a:p>
          <a:endParaRPr lang="en-US"/>
        </a:p>
      </dgm:t>
    </dgm:pt>
    <dgm:pt modelId="{4FA1C332-B941-40DB-9CFA-7DC049F12835}" type="pres">
      <dgm:prSet presAssocID="{692F8B07-1AC8-4A50-9017-97ED0BA83ED8}" presName="sibTrans" presStyleCnt="0"/>
      <dgm:spPr/>
    </dgm:pt>
    <dgm:pt modelId="{1F2FD931-65EC-43A3-95F6-88243EA8B438}" type="pres">
      <dgm:prSet presAssocID="{32CB6ACC-23A6-478E-8FCE-92CB6A29F9D7}" presName="textNode" presStyleLbl="node1" presStyleIdx="2" presStyleCnt="4">
        <dgm:presLayoutVars>
          <dgm:bulletEnabled val="1"/>
        </dgm:presLayoutVars>
      </dgm:prSet>
      <dgm:spPr/>
      <dgm:t>
        <a:bodyPr/>
        <a:lstStyle/>
        <a:p>
          <a:endParaRPr lang="en-US"/>
        </a:p>
      </dgm:t>
    </dgm:pt>
    <dgm:pt modelId="{682E7A86-1F53-4BA1-98F6-5752C89E65E3}" type="pres">
      <dgm:prSet presAssocID="{A8C92322-EFBB-45BE-89A2-539672BF1145}" presName="sibTrans" presStyleCnt="0"/>
      <dgm:spPr/>
    </dgm:pt>
    <dgm:pt modelId="{DD32F041-5797-4223-AB8A-285A69FF6009}" type="pres">
      <dgm:prSet presAssocID="{F0B1B36E-4354-46D7-AE50-D22093EE10B8}" presName="textNode" presStyleLbl="node1" presStyleIdx="3" presStyleCnt="4">
        <dgm:presLayoutVars>
          <dgm:bulletEnabled val="1"/>
        </dgm:presLayoutVars>
      </dgm:prSet>
      <dgm:spPr/>
      <dgm:t>
        <a:bodyPr/>
        <a:lstStyle/>
        <a:p>
          <a:endParaRPr lang="en-US"/>
        </a:p>
      </dgm:t>
    </dgm:pt>
  </dgm:ptLst>
  <dgm:cxnLst>
    <dgm:cxn modelId="{4D88F58F-CFAB-460E-A5A7-0DB36A70C632}" srcId="{18F189E7-5D8D-42C4-AA88-D264A720F692}" destId="{32CB6ACC-23A6-478E-8FCE-92CB6A29F9D7}" srcOrd="2" destOrd="0" parTransId="{5160B245-8379-4A9B-8902-6F8770BD1B31}" sibTransId="{A8C92322-EFBB-45BE-89A2-539672BF1145}"/>
    <dgm:cxn modelId="{48DF2CB2-72C2-47CC-8819-0C89C9179662}" type="presOf" srcId="{18F189E7-5D8D-42C4-AA88-D264A720F692}" destId="{D6585D18-9C02-4708-9695-0BD1BBD18881}" srcOrd="0" destOrd="0" presId="urn:microsoft.com/office/officeart/2005/8/layout/hProcess9"/>
    <dgm:cxn modelId="{CF853B60-F7FA-4971-BC62-F657D9533079}" srcId="{18F189E7-5D8D-42C4-AA88-D264A720F692}" destId="{075C90E0-127B-4165-ACF9-B4B2CA3D267B}" srcOrd="0" destOrd="0" parTransId="{256ED177-8B5B-4F64-B4A3-C0D57866BBBE}" sibTransId="{22D8A488-278F-46D0-97BD-058BA1D31B2F}"/>
    <dgm:cxn modelId="{F6B48365-7B8C-49A6-8DC6-60C271E68B74}" srcId="{18F189E7-5D8D-42C4-AA88-D264A720F692}" destId="{03778BB7-3CBF-45A8-A91C-C16303B2C7FC}" srcOrd="1" destOrd="0" parTransId="{CE179A63-EE1F-4FC6-A9C8-9A8EAFAE609F}" sibTransId="{692F8B07-1AC8-4A50-9017-97ED0BA83ED8}"/>
    <dgm:cxn modelId="{04E72B98-6070-4CD2-8BF6-C3070B61841B}" type="presOf" srcId="{03778BB7-3CBF-45A8-A91C-C16303B2C7FC}" destId="{42A17D68-268D-4BC5-82AD-E3EA1272F477}" srcOrd="0" destOrd="0" presId="urn:microsoft.com/office/officeart/2005/8/layout/hProcess9"/>
    <dgm:cxn modelId="{04EAC43C-54FF-4173-B30E-AF197BFA01BD}" srcId="{18F189E7-5D8D-42C4-AA88-D264A720F692}" destId="{F0B1B36E-4354-46D7-AE50-D22093EE10B8}" srcOrd="3" destOrd="0" parTransId="{96323A4E-1219-4B3C-AEBC-D18ED42A0863}" sibTransId="{FCF6027A-1223-4DCA-A479-0DC8F90E9CF3}"/>
    <dgm:cxn modelId="{0DAE6524-B927-45AC-BC20-9E85BCB1D5B9}" type="presOf" srcId="{F0B1B36E-4354-46D7-AE50-D22093EE10B8}" destId="{DD32F041-5797-4223-AB8A-285A69FF6009}" srcOrd="0" destOrd="0" presId="urn:microsoft.com/office/officeart/2005/8/layout/hProcess9"/>
    <dgm:cxn modelId="{CC988A75-92F8-4D64-973E-DB3F27251123}" type="presOf" srcId="{32CB6ACC-23A6-478E-8FCE-92CB6A29F9D7}" destId="{1F2FD931-65EC-43A3-95F6-88243EA8B438}" srcOrd="0" destOrd="0" presId="urn:microsoft.com/office/officeart/2005/8/layout/hProcess9"/>
    <dgm:cxn modelId="{B0DD7646-1771-43C5-B0B9-1CE760944700}" type="presOf" srcId="{075C90E0-127B-4165-ACF9-B4B2CA3D267B}" destId="{AF346219-2680-4713-BC00-E6636B9F6497}" srcOrd="0" destOrd="0" presId="urn:microsoft.com/office/officeart/2005/8/layout/hProcess9"/>
    <dgm:cxn modelId="{671BBBF2-3EB4-49CD-B992-810094DD73DE}" type="presParOf" srcId="{D6585D18-9C02-4708-9695-0BD1BBD18881}" destId="{F5DC2CAA-D8BB-4F01-9880-F5F81FE81FB6}" srcOrd="0" destOrd="0" presId="urn:microsoft.com/office/officeart/2005/8/layout/hProcess9"/>
    <dgm:cxn modelId="{6FD0B233-3367-438D-9B73-8AC81FA8FD0B}" type="presParOf" srcId="{D6585D18-9C02-4708-9695-0BD1BBD18881}" destId="{5C67B3B4-5DD1-464A-A808-65641A888FC5}" srcOrd="1" destOrd="0" presId="urn:microsoft.com/office/officeart/2005/8/layout/hProcess9"/>
    <dgm:cxn modelId="{5C2173AA-6F08-4F3B-919E-6018384CEA39}" type="presParOf" srcId="{5C67B3B4-5DD1-464A-A808-65641A888FC5}" destId="{AF346219-2680-4713-BC00-E6636B9F6497}" srcOrd="0" destOrd="0" presId="urn:microsoft.com/office/officeart/2005/8/layout/hProcess9"/>
    <dgm:cxn modelId="{03822FA3-0DBA-47B4-A136-2B6DDE10E345}" type="presParOf" srcId="{5C67B3B4-5DD1-464A-A808-65641A888FC5}" destId="{01A0CDBB-2B3D-4080-9E9D-90DA60FF6082}" srcOrd="1" destOrd="0" presId="urn:microsoft.com/office/officeart/2005/8/layout/hProcess9"/>
    <dgm:cxn modelId="{3CD4B0EC-408C-4F19-81F6-F1BF537940B4}" type="presParOf" srcId="{5C67B3B4-5DD1-464A-A808-65641A888FC5}" destId="{42A17D68-268D-4BC5-82AD-E3EA1272F477}" srcOrd="2" destOrd="0" presId="urn:microsoft.com/office/officeart/2005/8/layout/hProcess9"/>
    <dgm:cxn modelId="{E03F2A9C-9AE9-4B94-A17F-0D5E8FCCE996}" type="presParOf" srcId="{5C67B3B4-5DD1-464A-A808-65641A888FC5}" destId="{4FA1C332-B941-40DB-9CFA-7DC049F12835}" srcOrd="3" destOrd="0" presId="urn:microsoft.com/office/officeart/2005/8/layout/hProcess9"/>
    <dgm:cxn modelId="{EBFBB010-48ED-40A1-9ACF-7886EFA04C27}" type="presParOf" srcId="{5C67B3B4-5DD1-464A-A808-65641A888FC5}" destId="{1F2FD931-65EC-43A3-95F6-88243EA8B438}" srcOrd="4" destOrd="0" presId="urn:microsoft.com/office/officeart/2005/8/layout/hProcess9"/>
    <dgm:cxn modelId="{75CBD6B0-3C20-4850-A23A-663BB0E64314}" type="presParOf" srcId="{5C67B3B4-5DD1-464A-A808-65641A888FC5}" destId="{682E7A86-1F53-4BA1-98F6-5752C89E65E3}" srcOrd="5" destOrd="0" presId="urn:microsoft.com/office/officeart/2005/8/layout/hProcess9"/>
    <dgm:cxn modelId="{46AFB79F-5D90-4AEA-B4B9-38AFC47B8A20}" type="presParOf" srcId="{5C67B3B4-5DD1-464A-A808-65641A888FC5}" destId="{DD32F041-5797-4223-AB8A-285A69FF600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189E7-5D8D-42C4-AA88-D264A720F692}" type="doc">
      <dgm:prSet loTypeId="urn:microsoft.com/office/officeart/2005/8/layout/hProcess9" loCatId="process" qsTypeId="urn:microsoft.com/office/officeart/2005/8/quickstyle/simple1" qsCatId="simple" csTypeId="urn:microsoft.com/office/officeart/2005/8/colors/accent1_2" csCatId="accent1" phldr="1"/>
      <dgm:spPr/>
    </dgm:pt>
    <dgm:pt modelId="{075C90E0-127B-4165-ACF9-B4B2CA3D267B}">
      <dgm:prSet phldrT="[Text]"/>
      <dgm:spPr>
        <a:xfrm>
          <a:off x="4118" y="1257299"/>
          <a:ext cx="1981051" cy="1676400"/>
        </a:xfrm>
        <a:prstGeom prst="roundRect">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baseline="0">
              <a:solidFill>
                <a:sysClr val="windowText" lastClr="000000"/>
              </a:solidFill>
              <a:latin typeface="Calibri"/>
              <a:ea typeface="+mn-ea"/>
              <a:cs typeface="+mn-cs"/>
            </a:rPr>
            <a:t>Help national data align with health and transportation  decision-making</a:t>
          </a:r>
        </a:p>
      </dgm:t>
    </dgm:pt>
    <dgm:pt modelId="{256ED177-8B5B-4F64-B4A3-C0D57866BBBE}" type="parTrans" cxnId="{CF853B60-F7FA-4971-BC62-F657D9533079}">
      <dgm:prSet/>
      <dgm:spPr/>
      <dgm:t>
        <a:bodyPr/>
        <a:lstStyle/>
        <a:p>
          <a:endParaRPr lang="en-US"/>
        </a:p>
      </dgm:t>
    </dgm:pt>
    <dgm:pt modelId="{22D8A488-278F-46D0-97BD-058BA1D31B2F}" type="sibTrans" cxnId="{CF853B60-F7FA-4971-BC62-F657D9533079}">
      <dgm:prSet/>
      <dgm:spPr/>
      <dgm:t>
        <a:bodyPr/>
        <a:lstStyle/>
        <a:p>
          <a:endParaRPr lang="en-US"/>
        </a:p>
      </dgm:t>
    </dgm:pt>
    <dgm:pt modelId="{03778BB7-3CBF-45A8-A91C-C16303B2C7FC}">
      <dgm:prSet phldrT="[Text]"/>
      <dgm:spPr>
        <a:xfrm>
          <a:off x="2084222" y="1257299"/>
          <a:ext cx="1981051" cy="1676400"/>
        </a:xfrm>
        <a:prstGeom prst="roundRect">
          <a:avLst/>
        </a:prstGeom>
        <a:solidFill>
          <a:sysClr val="window" lastClr="FFFFFF">
            <a:lumMod val="50000"/>
          </a:sysClr>
        </a:solidFill>
        <a:ln w="25400" cap="flat" cmpd="sng" algn="ctr">
          <a:solidFill>
            <a:sysClr val="window" lastClr="FFFFFF">
              <a:lumMod val="85000"/>
            </a:sysClr>
          </a:solidFill>
          <a:prstDash val="solid"/>
        </a:ln>
        <a:effectLst/>
      </dgm:spPr>
      <dgm:t>
        <a:bodyPr/>
        <a:lstStyle/>
        <a:p>
          <a:r>
            <a:rPr lang="en-US">
              <a:solidFill>
                <a:sysClr val="window" lastClr="FFFFFF"/>
              </a:solidFill>
              <a:latin typeface="Calibri"/>
              <a:ea typeface="+mn-ea"/>
              <a:cs typeface="+mn-cs"/>
            </a:rPr>
            <a:t>Use experience with models and HIAs to develop options for analysis supported by new national data </a:t>
          </a:r>
        </a:p>
      </dgm:t>
    </dgm:pt>
    <dgm:pt modelId="{CE179A63-EE1F-4FC6-A9C8-9A8EAFAE609F}" type="parTrans" cxnId="{F6B48365-7B8C-49A6-8DC6-60C271E68B74}">
      <dgm:prSet/>
      <dgm:spPr/>
      <dgm:t>
        <a:bodyPr/>
        <a:lstStyle/>
        <a:p>
          <a:endParaRPr lang="en-US"/>
        </a:p>
      </dgm:t>
    </dgm:pt>
    <dgm:pt modelId="{692F8B07-1AC8-4A50-9017-97ED0BA83ED8}" type="sibTrans" cxnId="{F6B48365-7B8C-49A6-8DC6-60C271E68B74}">
      <dgm:prSet/>
      <dgm:spPr/>
      <dgm:t>
        <a:bodyPr/>
        <a:lstStyle/>
        <a:p>
          <a:endParaRPr lang="en-US"/>
        </a:p>
      </dgm:t>
    </dgm:pt>
    <dgm:pt modelId="{32CB6ACC-23A6-478E-8FCE-92CB6A29F9D7}">
      <dgm:prSet phldrT="[Text]"/>
      <dgm:spPr>
        <a:xfrm>
          <a:off x="4164326" y="1257299"/>
          <a:ext cx="1981051" cy="1676400"/>
        </a:xfrm>
        <a:prstGeom prst="roundRect">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Transportation and land-use changes </a:t>
          </a:r>
          <a:r>
            <a:rPr lang="en-US" dirty="0">
              <a:solidFill>
                <a:sysClr val="window" lastClr="FFFFFF"/>
              </a:solidFill>
              <a:latin typeface="Calibri"/>
              <a:ea typeface="+mn-ea"/>
              <a:cs typeface="+mn-cs"/>
            </a:rPr>
            <a:t>supporting health</a:t>
          </a:r>
        </a:p>
      </dgm:t>
    </dgm:pt>
    <dgm:pt modelId="{5160B245-8379-4A9B-8902-6F8770BD1B31}" type="parTrans" cxnId="{4D88F58F-CFAB-460E-A5A7-0DB36A70C632}">
      <dgm:prSet/>
      <dgm:spPr/>
      <dgm:t>
        <a:bodyPr/>
        <a:lstStyle/>
        <a:p>
          <a:endParaRPr lang="en-US"/>
        </a:p>
      </dgm:t>
    </dgm:pt>
    <dgm:pt modelId="{A8C92322-EFBB-45BE-89A2-539672BF1145}" type="sibTrans" cxnId="{4D88F58F-CFAB-460E-A5A7-0DB36A70C632}">
      <dgm:prSet/>
      <dgm:spPr/>
      <dgm:t>
        <a:bodyPr/>
        <a:lstStyle/>
        <a:p>
          <a:endParaRPr lang="en-US"/>
        </a:p>
      </dgm:t>
    </dgm:pt>
    <dgm:pt modelId="{6448B766-A00A-460B-94F0-96A3ADBB501E}">
      <dgm:prSet/>
      <dgm:spPr>
        <a:xfrm>
          <a:off x="6244430" y="1257299"/>
          <a:ext cx="1981051" cy="1676400"/>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Text" lastClr="000000"/>
              </a:solidFill>
              <a:latin typeface="Calibri"/>
              <a:ea typeface="+mn-ea"/>
              <a:cs typeface="+mn-cs"/>
            </a:rPr>
            <a:t>Impact: Over 25 million people live in places with new transportation policies informed by Bicycling and Walking in the United States Benchmarking Report.</a:t>
          </a:r>
        </a:p>
      </dgm:t>
    </dgm:pt>
    <dgm:pt modelId="{F242A032-0303-4BFD-89D5-C0BDDE32B863}" type="parTrans" cxnId="{716435C1-0467-4146-B481-6B30D622486B}">
      <dgm:prSet/>
      <dgm:spPr/>
      <dgm:t>
        <a:bodyPr/>
        <a:lstStyle/>
        <a:p>
          <a:endParaRPr lang="en-US"/>
        </a:p>
      </dgm:t>
    </dgm:pt>
    <dgm:pt modelId="{DBF742B7-45F4-4723-9AB6-C0A275BA9566}" type="sibTrans" cxnId="{716435C1-0467-4146-B481-6B30D622486B}">
      <dgm:prSet/>
      <dgm:spPr/>
      <dgm:t>
        <a:bodyPr/>
        <a:lstStyle/>
        <a:p>
          <a:endParaRPr lang="en-US"/>
        </a:p>
      </dgm:t>
    </dgm:pt>
    <dgm:pt modelId="{D6585D18-9C02-4708-9695-0BD1BBD18881}" type="pres">
      <dgm:prSet presAssocID="{18F189E7-5D8D-42C4-AA88-D264A720F692}" presName="CompostProcess" presStyleCnt="0">
        <dgm:presLayoutVars>
          <dgm:dir/>
          <dgm:resizeHandles val="exact"/>
        </dgm:presLayoutVars>
      </dgm:prSet>
      <dgm:spPr/>
    </dgm:pt>
    <dgm:pt modelId="{F5DC2CAA-D8BB-4F01-9880-F5F81FE81FB6}" type="pres">
      <dgm:prSet presAssocID="{18F189E7-5D8D-42C4-AA88-D264A720F692}" presName="arrow" presStyleLbl="bgShp" presStyleIdx="0" presStyleCnt="1"/>
      <dgm:spPr>
        <a:xfrm>
          <a:off x="617219" y="0"/>
          <a:ext cx="6995160" cy="4191000"/>
        </a:xfrm>
        <a:prstGeom prst="rightArrow">
          <a:avLst/>
        </a:prstGeom>
        <a:solidFill>
          <a:srgbClr val="4F81BD">
            <a:tint val="40000"/>
            <a:hueOff val="0"/>
            <a:satOff val="0"/>
            <a:lumOff val="0"/>
            <a:alphaOff val="0"/>
          </a:srgbClr>
        </a:solidFill>
        <a:ln>
          <a:noFill/>
        </a:ln>
        <a:effectLst/>
      </dgm:spPr>
    </dgm:pt>
    <dgm:pt modelId="{5C67B3B4-5DD1-464A-A808-65641A888FC5}" type="pres">
      <dgm:prSet presAssocID="{18F189E7-5D8D-42C4-AA88-D264A720F692}" presName="linearProcess" presStyleCnt="0"/>
      <dgm:spPr/>
    </dgm:pt>
    <dgm:pt modelId="{AF346219-2680-4713-BC00-E6636B9F6497}" type="pres">
      <dgm:prSet presAssocID="{075C90E0-127B-4165-ACF9-B4B2CA3D267B}" presName="textNode" presStyleLbl="node1" presStyleIdx="0" presStyleCnt="4">
        <dgm:presLayoutVars>
          <dgm:bulletEnabled val="1"/>
        </dgm:presLayoutVars>
      </dgm:prSet>
      <dgm:spPr/>
      <dgm:t>
        <a:bodyPr/>
        <a:lstStyle/>
        <a:p>
          <a:endParaRPr lang="en-US"/>
        </a:p>
      </dgm:t>
    </dgm:pt>
    <dgm:pt modelId="{01A0CDBB-2B3D-4080-9E9D-90DA60FF6082}" type="pres">
      <dgm:prSet presAssocID="{22D8A488-278F-46D0-97BD-058BA1D31B2F}" presName="sibTrans" presStyleCnt="0"/>
      <dgm:spPr/>
    </dgm:pt>
    <dgm:pt modelId="{42A17D68-268D-4BC5-82AD-E3EA1272F477}" type="pres">
      <dgm:prSet presAssocID="{03778BB7-3CBF-45A8-A91C-C16303B2C7FC}" presName="textNode" presStyleLbl="node1" presStyleIdx="1" presStyleCnt="4">
        <dgm:presLayoutVars>
          <dgm:bulletEnabled val="1"/>
        </dgm:presLayoutVars>
      </dgm:prSet>
      <dgm:spPr/>
      <dgm:t>
        <a:bodyPr/>
        <a:lstStyle/>
        <a:p>
          <a:endParaRPr lang="en-US"/>
        </a:p>
      </dgm:t>
    </dgm:pt>
    <dgm:pt modelId="{4FA1C332-B941-40DB-9CFA-7DC049F12835}" type="pres">
      <dgm:prSet presAssocID="{692F8B07-1AC8-4A50-9017-97ED0BA83ED8}" presName="sibTrans" presStyleCnt="0"/>
      <dgm:spPr/>
    </dgm:pt>
    <dgm:pt modelId="{1F2FD931-65EC-43A3-95F6-88243EA8B438}" type="pres">
      <dgm:prSet presAssocID="{32CB6ACC-23A6-478E-8FCE-92CB6A29F9D7}" presName="textNode" presStyleLbl="node1" presStyleIdx="2" presStyleCnt="4">
        <dgm:presLayoutVars>
          <dgm:bulletEnabled val="1"/>
        </dgm:presLayoutVars>
      </dgm:prSet>
      <dgm:spPr/>
      <dgm:t>
        <a:bodyPr/>
        <a:lstStyle/>
        <a:p>
          <a:endParaRPr lang="en-US"/>
        </a:p>
      </dgm:t>
    </dgm:pt>
    <dgm:pt modelId="{D9FF60E7-B62E-4C52-919B-E6CB42606136}" type="pres">
      <dgm:prSet presAssocID="{A8C92322-EFBB-45BE-89A2-539672BF1145}" presName="sibTrans" presStyleCnt="0"/>
      <dgm:spPr/>
    </dgm:pt>
    <dgm:pt modelId="{38482774-D27B-45FF-AC8E-7D93F5CF5869}" type="pres">
      <dgm:prSet presAssocID="{6448B766-A00A-460B-94F0-96A3ADBB501E}" presName="textNode" presStyleLbl="node1" presStyleIdx="3" presStyleCnt="4">
        <dgm:presLayoutVars>
          <dgm:bulletEnabled val="1"/>
        </dgm:presLayoutVars>
      </dgm:prSet>
      <dgm:spPr/>
      <dgm:t>
        <a:bodyPr/>
        <a:lstStyle/>
        <a:p>
          <a:endParaRPr lang="en-US"/>
        </a:p>
      </dgm:t>
    </dgm:pt>
  </dgm:ptLst>
  <dgm:cxnLst>
    <dgm:cxn modelId="{6394E99A-AB4D-4CEB-9D4D-48F762220E34}" type="presOf" srcId="{32CB6ACC-23A6-478E-8FCE-92CB6A29F9D7}" destId="{1F2FD931-65EC-43A3-95F6-88243EA8B438}" srcOrd="0" destOrd="0" presId="urn:microsoft.com/office/officeart/2005/8/layout/hProcess9"/>
    <dgm:cxn modelId="{4D88F58F-CFAB-460E-A5A7-0DB36A70C632}" srcId="{18F189E7-5D8D-42C4-AA88-D264A720F692}" destId="{32CB6ACC-23A6-478E-8FCE-92CB6A29F9D7}" srcOrd="2" destOrd="0" parTransId="{5160B245-8379-4A9B-8902-6F8770BD1B31}" sibTransId="{A8C92322-EFBB-45BE-89A2-539672BF1145}"/>
    <dgm:cxn modelId="{5CCBE09B-B330-41FC-BB9C-671083E4D014}" type="presOf" srcId="{03778BB7-3CBF-45A8-A91C-C16303B2C7FC}" destId="{42A17D68-268D-4BC5-82AD-E3EA1272F477}" srcOrd="0" destOrd="0" presId="urn:microsoft.com/office/officeart/2005/8/layout/hProcess9"/>
    <dgm:cxn modelId="{E9B4603F-1C4C-41CD-9A20-33D576B0DFAC}" type="presOf" srcId="{18F189E7-5D8D-42C4-AA88-D264A720F692}" destId="{D6585D18-9C02-4708-9695-0BD1BBD18881}" srcOrd="0" destOrd="0" presId="urn:microsoft.com/office/officeart/2005/8/layout/hProcess9"/>
    <dgm:cxn modelId="{CF853B60-F7FA-4971-BC62-F657D9533079}" srcId="{18F189E7-5D8D-42C4-AA88-D264A720F692}" destId="{075C90E0-127B-4165-ACF9-B4B2CA3D267B}" srcOrd="0" destOrd="0" parTransId="{256ED177-8B5B-4F64-B4A3-C0D57866BBBE}" sibTransId="{22D8A488-278F-46D0-97BD-058BA1D31B2F}"/>
    <dgm:cxn modelId="{716435C1-0467-4146-B481-6B30D622486B}" srcId="{18F189E7-5D8D-42C4-AA88-D264A720F692}" destId="{6448B766-A00A-460B-94F0-96A3ADBB501E}" srcOrd="3" destOrd="0" parTransId="{F242A032-0303-4BFD-89D5-C0BDDE32B863}" sibTransId="{DBF742B7-45F4-4723-9AB6-C0A275BA9566}"/>
    <dgm:cxn modelId="{5E12C168-4661-4524-A482-FD6AC4D171C6}" type="presOf" srcId="{6448B766-A00A-460B-94F0-96A3ADBB501E}" destId="{38482774-D27B-45FF-AC8E-7D93F5CF5869}" srcOrd="0" destOrd="0" presId="urn:microsoft.com/office/officeart/2005/8/layout/hProcess9"/>
    <dgm:cxn modelId="{E9C804B6-13C2-4018-AA76-1B0BAF30CE24}" type="presOf" srcId="{075C90E0-127B-4165-ACF9-B4B2CA3D267B}" destId="{AF346219-2680-4713-BC00-E6636B9F6497}" srcOrd="0" destOrd="0" presId="urn:microsoft.com/office/officeart/2005/8/layout/hProcess9"/>
    <dgm:cxn modelId="{F6B48365-7B8C-49A6-8DC6-60C271E68B74}" srcId="{18F189E7-5D8D-42C4-AA88-D264A720F692}" destId="{03778BB7-3CBF-45A8-A91C-C16303B2C7FC}" srcOrd="1" destOrd="0" parTransId="{CE179A63-EE1F-4FC6-A9C8-9A8EAFAE609F}" sibTransId="{692F8B07-1AC8-4A50-9017-97ED0BA83ED8}"/>
    <dgm:cxn modelId="{16B5D243-063E-4F5A-8FC2-DA3B98579FAE}" type="presParOf" srcId="{D6585D18-9C02-4708-9695-0BD1BBD18881}" destId="{F5DC2CAA-D8BB-4F01-9880-F5F81FE81FB6}" srcOrd="0" destOrd="0" presId="urn:microsoft.com/office/officeart/2005/8/layout/hProcess9"/>
    <dgm:cxn modelId="{1DC4018C-8A72-4266-8D1F-74AF3D38831B}" type="presParOf" srcId="{D6585D18-9C02-4708-9695-0BD1BBD18881}" destId="{5C67B3B4-5DD1-464A-A808-65641A888FC5}" srcOrd="1" destOrd="0" presId="urn:microsoft.com/office/officeart/2005/8/layout/hProcess9"/>
    <dgm:cxn modelId="{244E2529-CD6B-42FE-9BD5-8BD81C90903E}" type="presParOf" srcId="{5C67B3B4-5DD1-464A-A808-65641A888FC5}" destId="{AF346219-2680-4713-BC00-E6636B9F6497}" srcOrd="0" destOrd="0" presId="urn:microsoft.com/office/officeart/2005/8/layout/hProcess9"/>
    <dgm:cxn modelId="{172A6FC9-C22D-4D27-B2B6-DBF0EE8C033A}" type="presParOf" srcId="{5C67B3B4-5DD1-464A-A808-65641A888FC5}" destId="{01A0CDBB-2B3D-4080-9E9D-90DA60FF6082}" srcOrd="1" destOrd="0" presId="urn:microsoft.com/office/officeart/2005/8/layout/hProcess9"/>
    <dgm:cxn modelId="{AC80EAE8-20B7-4FD4-8997-89B526ECF64B}" type="presParOf" srcId="{5C67B3B4-5DD1-464A-A808-65641A888FC5}" destId="{42A17D68-268D-4BC5-82AD-E3EA1272F477}" srcOrd="2" destOrd="0" presId="urn:microsoft.com/office/officeart/2005/8/layout/hProcess9"/>
    <dgm:cxn modelId="{1430EE32-AFD3-458A-AEE4-C446B297CC50}" type="presParOf" srcId="{5C67B3B4-5DD1-464A-A808-65641A888FC5}" destId="{4FA1C332-B941-40DB-9CFA-7DC049F12835}" srcOrd="3" destOrd="0" presId="urn:microsoft.com/office/officeart/2005/8/layout/hProcess9"/>
    <dgm:cxn modelId="{A64D80F6-93D8-49EE-B9D3-BDE5BB6B28C7}" type="presParOf" srcId="{5C67B3B4-5DD1-464A-A808-65641A888FC5}" destId="{1F2FD931-65EC-43A3-95F6-88243EA8B438}" srcOrd="4" destOrd="0" presId="urn:microsoft.com/office/officeart/2005/8/layout/hProcess9"/>
    <dgm:cxn modelId="{DC18C48C-9794-45C8-AFBC-4C06C8C0D2B6}" type="presParOf" srcId="{5C67B3B4-5DD1-464A-A808-65641A888FC5}" destId="{D9FF60E7-B62E-4C52-919B-E6CB42606136}" srcOrd="5" destOrd="0" presId="urn:microsoft.com/office/officeart/2005/8/layout/hProcess9"/>
    <dgm:cxn modelId="{9F9C1ED3-533C-4525-A96E-3EFAA9EB8CD4}" type="presParOf" srcId="{5C67B3B4-5DD1-464A-A808-65641A888FC5}" destId="{38482774-D27B-45FF-AC8E-7D93F5CF586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2CAA-D8BB-4F01-9880-F5F81FE81FB6}">
      <dsp:nvSpPr>
        <dsp:cNvPr id="0" name=""/>
        <dsp:cNvSpPr/>
      </dsp:nvSpPr>
      <dsp:spPr>
        <a:xfrm>
          <a:off x="617219" y="0"/>
          <a:ext cx="6995160" cy="4191000"/>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F346219-2680-4713-BC00-E6636B9F6497}">
      <dsp:nvSpPr>
        <dsp:cNvPr id="0" name=""/>
        <dsp:cNvSpPr/>
      </dsp:nvSpPr>
      <dsp:spPr>
        <a:xfrm>
          <a:off x="4118"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ysClr val="window" lastClr="FFFFFF"/>
              </a:solidFill>
              <a:latin typeface="Calibri"/>
              <a:ea typeface="+mn-ea"/>
              <a:cs typeface="+mn-cs"/>
            </a:rPr>
            <a:t>Improve access to data and research findings</a:t>
          </a:r>
        </a:p>
      </dsp:txBody>
      <dsp:txXfrm>
        <a:off x="85953" y="1339134"/>
        <a:ext cx="1817381" cy="1512730"/>
      </dsp:txXfrm>
    </dsp:sp>
    <dsp:sp modelId="{42A17D68-268D-4BC5-82AD-E3EA1272F477}">
      <dsp:nvSpPr>
        <dsp:cNvPr id="0" name=""/>
        <dsp:cNvSpPr/>
      </dsp:nvSpPr>
      <dsp:spPr>
        <a:xfrm>
          <a:off x="2084222"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Examine project impacts using HIA and provide recommendations</a:t>
          </a:r>
        </a:p>
      </dsp:txBody>
      <dsp:txXfrm>
        <a:off x="2166057" y="1339134"/>
        <a:ext cx="1817381" cy="1512730"/>
      </dsp:txXfrm>
    </dsp:sp>
    <dsp:sp modelId="{1F2FD931-65EC-43A3-95F6-88243EA8B438}">
      <dsp:nvSpPr>
        <dsp:cNvPr id="0" name=""/>
        <dsp:cNvSpPr/>
      </dsp:nvSpPr>
      <dsp:spPr>
        <a:xfrm>
          <a:off x="4164326"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Transportation and land-use changes </a:t>
          </a:r>
          <a:r>
            <a:rPr lang="en-US" sz="1600" kern="1200" dirty="0">
              <a:solidFill>
                <a:sysClr val="window" lastClr="FFFFFF"/>
              </a:solidFill>
              <a:latin typeface="Calibri"/>
              <a:ea typeface="+mn-ea"/>
              <a:cs typeface="+mn-cs"/>
            </a:rPr>
            <a:t>supporting health</a:t>
          </a:r>
        </a:p>
      </dsp:txBody>
      <dsp:txXfrm>
        <a:off x="4246161" y="1339134"/>
        <a:ext cx="1817381" cy="1512730"/>
      </dsp:txXfrm>
    </dsp:sp>
    <dsp:sp modelId="{DC8E0FA7-9CE9-4A14-B099-0E8F0F086EA3}">
      <dsp:nvSpPr>
        <dsp:cNvPr id="0" name=""/>
        <dsp:cNvSpPr/>
      </dsp:nvSpPr>
      <dsp:spPr>
        <a:xfrm>
          <a:off x="6244430" y="1257299"/>
          <a:ext cx="1981051" cy="1676400"/>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ysClr val="windowText" lastClr="000000"/>
              </a:solidFill>
              <a:latin typeface="Calibri"/>
              <a:ea typeface="+mn-ea"/>
              <a:cs typeface="+mn-cs"/>
            </a:rPr>
            <a:t>Impact:  54 HIAs completed through cooperative agreement impacting 4.4M people</a:t>
          </a:r>
        </a:p>
      </dsp:txBody>
      <dsp:txXfrm>
        <a:off x="6326265" y="1339134"/>
        <a:ext cx="1817381" cy="1512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2CAA-D8BB-4F01-9880-F5F81FE81FB6}">
      <dsp:nvSpPr>
        <dsp:cNvPr id="0" name=""/>
        <dsp:cNvSpPr/>
      </dsp:nvSpPr>
      <dsp:spPr>
        <a:xfrm>
          <a:off x="617219" y="0"/>
          <a:ext cx="6995160" cy="4191000"/>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F346219-2680-4713-BC00-E6636B9F6497}">
      <dsp:nvSpPr>
        <dsp:cNvPr id="0" name=""/>
        <dsp:cNvSpPr/>
      </dsp:nvSpPr>
      <dsp:spPr>
        <a:xfrm>
          <a:off x="4118"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a:ea typeface="+mn-ea"/>
              <a:cs typeface="+mn-cs"/>
            </a:rPr>
            <a:t>Modify regional  </a:t>
          </a:r>
          <a:r>
            <a:rPr lang="en-US" sz="1400" kern="1200" dirty="0" smtClean="0">
              <a:solidFill>
                <a:sysClr val="window" lastClr="FFFFFF"/>
              </a:solidFill>
              <a:latin typeface="Calibri"/>
              <a:ea typeface="+mn-ea"/>
              <a:cs typeface="+mn-cs"/>
            </a:rPr>
            <a:t>surveys and identify other data </a:t>
          </a:r>
          <a:r>
            <a:rPr lang="en-US" sz="1400" kern="1200" dirty="0">
              <a:solidFill>
                <a:sysClr val="window" lastClr="FFFFFF"/>
              </a:solidFill>
              <a:latin typeface="Calibri"/>
              <a:ea typeface="+mn-ea"/>
              <a:cs typeface="+mn-cs"/>
            </a:rPr>
            <a:t>to provide inputs to transportation and health models</a:t>
          </a:r>
        </a:p>
      </dsp:txBody>
      <dsp:txXfrm>
        <a:off x="85953" y="1339134"/>
        <a:ext cx="1817381" cy="1512730"/>
      </dsp:txXfrm>
    </dsp:sp>
    <dsp:sp modelId="{42A17D68-268D-4BC5-82AD-E3EA1272F477}">
      <dsp:nvSpPr>
        <dsp:cNvPr id="0" name=""/>
        <dsp:cNvSpPr/>
      </dsp:nvSpPr>
      <dsp:spPr>
        <a:xfrm>
          <a:off x="2084222" y="1257299"/>
          <a:ext cx="1981051" cy="1676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a:ea typeface="+mn-ea"/>
              <a:cs typeface="+mn-cs"/>
            </a:rPr>
            <a:t>Model different scenarios to provide estimates of health impact</a:t>
          </a:r>
        </a:p>
      </dsp:txBody>
      <dsp:txXfrm>
        <a:off x="2166057" y="1339134"/>
        <a:ext cx="1817381" cy="1512730"/>
      </dsp:txXfrm>
    </dsp:sp>
    <dsp:sp modelId="{1F2FD931-65EC-43A3-95F6-88243EA8B438}">
      <dsp:nvSpPr>
        <dsp:cNvPr id="0" name=""/>
        <dsp:cNvSpPr/>
      </dsp:nvSpPr>
      <dsp:spPr>
        <a:xfrm>
          <a:off x="4164326" y="1257299"/>
          <a:ext cx="1981051" cy="1676400"/>
        </a:xfrm>
        <a:prstGeom prst="roundRect">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latin typeface="Calibri"/>
              <a:ea typeface="+mn-ea"/>
              <a:cs typeface="+mn-cs"/>
            </a:rPr>
            <a:t>Transportation and land-use changes </a:t>
          </a:r>
          <a:r>
            <a:rPr lang="en-US" sz="1400" kern="1200" dirty="0">
              <a:solidFill>
                <a:sysClr val="windowText" lastClr="000000"/>
              </a:solidFill>
              <a:latin typeface="Calibri"/>
              <a:ea typeface="+mn-ea"/>
              <a:cs typeface="+mn-cs"/>
            </a:rPr>
            <a:t>supporting health</a:t>
          </a:r>
        </a:p>
      </dsp:txBody>
      <dsp:txXfrm>
        <a:off x="4246161" y="1339134"/>
        <a:ext cx="1817381" cy="1512730"/>
      </dsp:txXfrm>
    </dsp:sp>
    <dsp:sp modelId="{DD32F041-5797-4223-AB8A-285A69FF6009}">
      <dsp:nvSpPr>
        <dsp:cNvPr id="0" name=""/>
        <dsp:cNvSpPr/>
      </dsp:nvSpPr>
      <dsp:spPr>
        <a:xfrm>
          <a:off x="6244430" y="1257299"/>
          <a:ext cx="1981051" cy="1676400"/>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solidFill>
              <a:latin typeface="Calibri"/>
              <a:ea typeface="+mn-ea"/>
              <a:cs typeface="+mn-cs"/>
            </a:rPr>
            <a:t>Impact: Increase from 3% to 70% of projects selected for construction contained bicycling or pedestrian infrastructure.</a:t>
          </a:r>
        </a:p>
      </dsp:txBody>
      <dsp:txXfrm>
        <a:off x="6326265" y="1339134"/>
        <a:ext cx="1817381" cy="1512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2CAA-D8BB-4F01-9880-F5F81FE81FB6}">
      <dsp:nvSpPr>
        <dsp:cNvPr id="0" name=""/>
        <dsp:cNvSpPr/>
      </dsp:nvSpPr>
      <dsp:spPr>
        <a:xfrm>
          <a:off x="617219" y="0"/>
          <a:ext cx="6995160" cy="4191000"/>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F346219-2680-4713-BC00-E6636B9F6497}">
      <dsp:nvSpPr>
        <dsp:cNvPr id="0" name=""/>
        <dsp:cNvSpPr/>
      </dsp:nvSpPr>
      <dsp:spPr>
        <a:xfrm>
          <a:off x="4118" y="1257299"/>
          <a:ext cx="1981051" cy="1676400"/>
        </a:xfrm>
        <a:prstGeom prst="roundRect">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baseline="0">
              <a:solidFill>
                <a:sysClr val="windowText" lastClr="000000"/>
              </a:solidFill>
              <a:latin typeface="Calibri"/>
              <a:ea typeface="+mn-ea"/>
              <a:cs typeface="+mn-cs"/>
            </a:rPr>
            <a:t>Help national data align with health and transportation  decision-making</a:t>
          </a:r>
        </a:p>
      </dsp:txBody>
      <dsp:txXfrm>
        <a:off x="85953" y="1339134"/>
        <a:ext cx="1817381" cy="1512730"/>
      </dsp:txXfrm>
    </dsp:sp>
    <dsp:sp modelId="{42A17D68-268D-4BC5-82AD-E3EA1272F477}">
      <dsp:nvSpPr>
        <dsp:cNvPr id="0" name=""/>
        <dsp:cNvSpPr/>
      </dsp:nvSpPr>
      <dsp:spPr>
        <a:xfrm>
          <a:off x="2084222" y="1257299"/>
          <a:ext cx="1981051" cy="1676400"/>
        </a:xfrm>
        <a:prstGeom prst="roundRect">
          <a:avLst/>
        </a:prstGeom>
        <a:solidFill>
          <a:sysClr val="window" lastClr="FFFFFF">
            <a:lumMod val="50000"/>
          </a:sysClr>
        </a:solidFill>
        <a:ln w="25400" cap="flat" cmpd="sng" algn="ctr">
          <a:solidFill>
            <a:sysClr val="window" lastClr="FFFFFF">
              <a:lumMod val="8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 lastClr="FFFFFF"/>
              </a:solidFill>
              <a:latin typeface="Calibri"/>
              <a:ea typeface="+mn-ea"/>
              <a:cs typeface="+mn-cs"/>
            </a:rPr>
            <a:t>Use experience with models and HIAs to develop options for analysis supported by new national data </a:t>
          </a:r>
        </a:p>
      </dsp:txBody>
      <dsp:txXfrm>
        <a:off x="2166057" y="1339134"/>
        <a:ext cx="1817381" cy="1512730"/>
      </dsp:txXfrm>
    </dsp:sp>
    <dsp:sp modelId="{1F2FD931-65EC-43A3-95F6-88243EA8B438}">
      <dsp:nvSpPr>
        <dsp:cNvPr id="0" name=""/>
        <dsp:cNvSpPr/>
      </dsp:nvSpPr>
      <dsp:spPr>
        <a:xfrm>
          <a:off x="4164326" y="1257299"/>
          <a:ext cx="1981051" cy="1676400"/>
        </a:xfrm>
        <a:prstGeom prst="roundRect">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Transportation and land-use changes </a:t>
          </a:r>
          <a:r>
            <a:rPr lang="en-US" sz="1300" kern="1200" dirty="0">
              <a:solidFill>
                <a:sysClr val="window" lastClr="FFFFFF"/>
              </a:solidFill>
              <a:latin typeface="Calibri"/>
              <a:ea typeface="+mn-ea"/>
              <a:cs typeface="+mn-cs"/>
            </a:rPr>
            <a:t>supporting health</a:t>
          </a:r>
        </a:p>
      </dsp:txBody>
      <dsp:txXfrm>
        <a:off x="4246161" y="1339134"/>
        <a:ext cx="1817381" cy="1512730"/>
      </dsp:txXfrm>
    </dsp:sp>
    <dsp:sp modelId="{38482774-D27B-45FF-AC8E-7D93F5CF5869}">
      <dsp:nvSpPr>
        <dsp:cNvPr id="0" name=""/>
        <dsp:cNvSpPr/>
      </dsp:nvSpPr>
      <dsp:spPr>
        <a:xfrm>
          <a:off x="6244430" y="1257299"/>
          <a:ext cx="1981051" cy="1676400"/>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solidFill>
                <a:sysClr val="windowText" lastClr="000000"/>
              </a:solidFill>
              <a:latin typeface="Calibri"/>
              <a:ea typeface="+mn-ea"/>
              <a:cs typeface="+mn-cs"/>
            </a:rPr>
            <a:t>Impact: Over 25 million people live in places with new transportation policies informed by Bicycling and Walking in the United States Benchmarking Report.</a:t>
          </a:r>
        </a:p>
      </dsp:txBody>
      <dsp:txXfrm>
        <a:off x="6326265" y="1339134"/>
        <a:ext cx="1817381" cy="15127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idx="1"/>
          </p:nvPr>
        </p:nvSpPr>
        <p:spPr>
          <a:xfrm>
            <a:off x="3971393" y="0"/>
            <a:ext cx="3037416" cy="464343"/>
          </a:xfrm>
          <a:prstGeom prst="rect">
            <a:avLst/>
          </a:prstGeom>
        </p:spPr>
        <p:txBody>
          <a:bodyPr vert="horz" lIns="91614" tIns="45807" rIns="91614" bIns="45807" rtlCol="0"/>
          <a:lstStyle>
            <a:lvl1pPr algn="r">
              <a:defRPr sz="1200"/>
            </a:lvl1pPr>
          </a:lstStyle>
          <a:p>
            <a:fld id="{4A0D87E1-682E-44D3-B082-943D681069C2}" type="datetimeFigureOut">
              <a:rPr lang="en-US" smtClean="0"/>
              <a:t>5/22/2015</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a:p>
        </p:txBody>
      </p:sp>
      <p:sp>
        <p:nvSpPr>
          <p:cNvPr id="5" name="Notes Placeholder 4"/>
          <p:cNvSpPr>
            <a:spLocks noGrp="1"/>
          </p:cNvSpPr>
          <p:nvPr>
            <p:ph type="body" sz="quarter" idx="3"/>
          </p:nvPr>
        </p:nvSpPr>
        <p:spPr>
          <a:xfrm>
            <a:off x="701677" y="4416029"/>
            <a:ext cx="5607047" cy="4183857"/>
          </a:xfrm>
          <a:prstGeom prst="rect">
            <a:avLst/>
          </a:prstGeom>
        </p:spPr>
        <p:txBody>
          <a:bodyPr vert="horz" lIns="91614" tIns="45807" rIns="91614" bIns="458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7" name="Slide Number Placeholder 6"/>
          <p:cNvSpPr>
            <a:spLocks noGrp="1"/>
          </p:cNvSpPr>
          <p:nvPr>
            <p:ph type="sldNum" sz="quarter" idx="5"/>
          </p:nvPr>
        </p:nvSpPr>
        <p:spPr>
          <a:xfrm>
            <a:off x="3971393" y="8830467"/>
            <a:ext cx="3037416" cy="464343"/>
          </a:xfrm>
          <a:prstGeom prst="rect">
            <a:avLst/>
          </a:prstGeom>
        </p:spPr>
        <p:txBody>
          <a:bodyPr vert="horz" lIns="91614" tIns="45807" rIns="91614" bIns="45807" rtlCol="0" anchor="b"/>
          <a:lstStyle>
            <a:lvl1pPr algn="r">
              <a:defRPr sz="1200"/>
            </a:lvl1pPr>
          </a:lstStyle>
          <a:p>
            <a:fld id="{CCCC2261-E1CB-4A8C-B72B-5CD248CF4437}" type="slidenum">
              <a:rPr lang="en-US" smtClean="0"/>
              <a:t>‹#›</a:t>
            </a:fld>
            <a:endParaRPr lang="en-US"/>
          </a:p>
        </p:txBody>
      </p:sp>
    </p:spTree>
    <p:extLst>
      <p:ext uri="{BB962C8B-B14F-4D97-AF65-F5344CB8AC3E}">
        <p14:creationId xmlns:p14="http://schemas.microsoft.com/office/powerpoint/2010/main" val="400026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Good evening.  Thank you for coming out</a:t>
            </a:r>
            <a:r>
              <a:rPr lang="en-US" baseline="0" dirty="0" smtClean="0"/>
              <a:t> to hear a little bit about Health Impact Assessments.  I am going to talk a bit about how my program at CDC engages in Health Impact Assessments and how we fit into this growing network of organizations and champions for HIA.  </a:t>
            </a:r>
          </a:p>
          <a:p>
            <a:endParaRPr lang="en-US" baseline="0" dirty="0" smtClean="0"/>
          </a:p>
          <a:p>
            <a:r>
              <a:rPr lang="en-US" baseline="0" dirty="0" smtClean="0"/>
              <a:t>To me, HIA seems like a natural activity.  As children, part of our development includes learning how our decisions might impact our health.  My kids as infants seemed to learn that if they poke themselves in the eye, it hurts.  As toddlers, they learned if they run down a stair they might fall.  Typically, we apply the lessons we learn to other situations, although as my 2 year old often demonstrates with his constantly scraped knees, it sometimes takes a bit of time.  </a:t>
            </a:r>
          </a:p>
          <a:p>
            <a:endParaRPr lang="en-US" baseline="0" dirty="0" smtClean="0"/>
          </a:p>
          <a:p>
            <a:r>
              <a:rPr lang="en-US" dirty="0" smtClean="0"/>
              <a:t>As</a:t>
            </a:r>
            <a:r>
              <a:rPr lang="en-US" baseline="0" dirty="0" smtClean="0"/>
              <a:t> adults, HIA is also similar to another experience – a pre-operative physical.  Say you’re scheduled to have your knee worked on.  Prior to the surgery, you go through an assessment of your systems – heart, lungs, kidneys – to make sure that the surgery will not make these problems worse and to identify any need for medications or other supportive care that can reduce the risk of adverse health events.  HIAs are like our pre-op physicals for community decisions.  </a:t>
            </a:r>
          </a:p>
          <a:p>
            <a:endParaRPr lang="en-US" baseline="0" dirty="0" smtClean="0"/>
          </a:p>
          <a:p>
            <a:r>
              <a:rPr lang="en-US" baseline="0" dirty="0" smtClean="0"/>
              <a:t>Another key component of HIA is community engagement and working across different sectors with people we may not already know.  If you give me a little leeway, I’d like to try an brief exercise.  Can you all stand up – this helps with the public health component – turn to your neighbor, and, for the next minute, tell each other who you are and why you’re interested in HIA?  </a:t>
            </a:r>
          </a:p>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a:t>
            </a:fld>
            <a:endParaRPr lang="en-US"/>
          </a:p>
        </p:txBody>
      </p:sp>
    </p:spTree>
    <p:extLst>
      <p:ext uri="{BB962C8B-B14F-4D97-AF65-F5344CB8AC3E}">
        <p14:creationId xmlns:p14="http://schemas.microsoft.com/office/powerpoint/2010/main" val="220206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54 total HIAs, 22 targeted</a:t>
            </a:r>
            <a:r>
              <a:rPr lang="en-US" baseline="0" dirty="0" smtClean="0"/>
              <a:t> transportation decisions (remainder on land-use issues)  </a:t>
            </a:r>
            <a:r>
              <a:rPr lang="en-US" dirty="0" smtClean="0"/>
              <a:t>Description</a:t>
            </a:r>
            <a:r>
              <a:rPr lang="en-US" baseline="0" dirty="0" smtClean="0"/>
              <a:t> of HIAs related to transportation.  Some are projects, others are plans.</a:t>
            </a:r>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10</a:t>
            </a:fld>
            <a:endParaRPr lang="en-US"/>
          </a:p>
        </p:txBody>
      </p:sp>
    </p:spTree>
    <p:extLst>
      <p:ext uri="{BB962C8B-B14F-4D97-AF65-F5344CB8AC3E}">
        <p14:creationId xmlns:p14="http://schemas.microsoft.com/office/powerpoint/2010/main" val="220363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a:t>
            </a:r>
            <a:r>
              <a:rPr lang="en-US" baseline="0" dirty="0" smtClean="0"/>
              <a:t> of each individual success story.  Note that continued follow-up in current HIA communities, and multi-year work allowed the HIA to transition to impact.  </a:t>
            </a:r>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11</a:t>
            </a:fld>
            <a:endParaRPr lang="en-US"/>
          </a:p>
        </p:txBody>
      </p:sp>
    </p:spTree>
    <p:extLst>
      <p:ext uri="{BB962C8B-B14F-4D97-AF65-F5344CB8AC3E}">
        <p14:creationId xmlns:p14="http://schemas.microsoft.com/office/powerpoint/2010/main" val="378869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Practices in addition to requirement</a:t>
            </a:r>
            <a:r>
              <a:rPr lang="en-US" baseline="0" dirty="0" smtClean="0"/>
              <a:t>s of the FOA – (HIA, Website, Advisory panel, )</a:t>
            </a:r>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12</a:t>
            </a:fld>
            <a:endParaRPr lang="en-US"/>
          </a:p>
        </p:txBody>
      </p:sp>
    </p:spTree>
    <p:extLst>
      <p:ext uri="{BB962C8B-B14F-4D97-AF65-F5344CB8AC3E}">
        <p14:creationId xmlns:p14="http://schemas.microsoft.com/office/powerpoint/2010/main" val="63049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slides are</a:t>
            </a:r>
            <a:r>
              <a:rPr lang="en-US" baseline="0" dirty="0" smtClean="0"/>
              <a:t> on how transportation and land-use HIAs can fit into a broader framework.  </a:t>
            </a:r>
          </a:p>
          <a:p>
            <a:r>
              <a:rPr lang="en-US" baseline="0" dirty="0" smtClean="0"/>
              <a:t>Review legend</a:t>
            </a:r>
            <a:endParaRPr lang="en-US" dirty="0" smtClean="0"/>
          </a:p>
          <a:p>
            <a:r>
              <a:rPr lang="en-US" dirty="0" smtClean="0"/>
              <a:t>HIA can</a:t>
            </a:r>
            <a:r>
              <a:rPr lang="en-US" baseline="0" dirty="0" smtClean="0"/>
              <a:t> be one mechanism to inform transportation and land-use choices.  They rely on access to data and research findings, at least informal connections between health and transportation, and decision-makers willing to receive the HIA findings.  Through this route - </a:t>
            </a:r>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13</a:t>
            </a:fld>
            <a:endParaRPr lang="en-US"/>
          </a:p>
        </p:txBody>
      </p:sp>
    </p:spTree>
    <p:extLst>
      <p:ext uri="{BB962C8B-B14F-4D97-AF65-F5344CB8AC3E}">
        <p14:creationId xmlns:p14="http://schemas.microsoft.com/office/powerpoint/2010/main" val="9159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Medium scale </a:t>
            </a:r>
          </a:p>
          <a:p>
            <a:r>
              <a:rPr lang="en-US" dirty="0" smtClean="0"/>
              <a:t>Some of our</a:t>
            </a:r>
            <a:r>
              <a:rPr lang="en-US" baseline="0" dirty="0" smtClean="0"/>
              <a:t> HIA grantees have begun to engage in efforts beyond individual HIAs.  These efforts can include partnering to obtain data that can provide inputs to quantitative assessments or models.  </a:t>
            </a:r>
          </a:p>
          <a:p>
            <a:r>
              <a:rPr lang="en-US" baseline="0" dirty="0" smtClean="0"/>
              <a:t/>
            </a:r>
            <a:br>
              <a:rPr lang="en-US" baseline="0" dirty="0" smtClean="0"/>
            </a:br>
            <a:r>
              <a:rPr lang="en-US" baseline="0" dirty="0" smtClean="0"/>
              <a:t>In Nashville, the MPO was able to use this effort already to achieve an increase from 3% to 70% of projects selected for construction that contained bike/</a:t>
            </a:r>
            <a:r>
              <a:rPr lang="en-US" baseline="0" dirty="0" err="1" smtClean="0"/>
              <a:t>ped</a:t>
            </a:r>
            <a:r>
              <a:rPr lang="en-US" baseline="0" dirty="0" smtClean="0"/>
              <a:t> infrastructure.  Worked with them to calibrate the Integrated Transportation and Health Impact Model which is presented in another session.  </a:t>
            </a:r>
          </a:p>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14</a:t>
            </a:fld>
            <a:endParaRPr lang="en-US"/>
          </a:p>
        </p:txBody>
      </p:sp>
    </p:spTree>
    <p:extLst>
      <p:ext uri="{BB962C8B-B14F-4D97-AF65-F5344CB8AC3E}">
        <p14:creationId xmlns:p14="http://schemas.microsoft.com/office/powerpoint/2010/main" val="265357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a:t>
            </a:r>
            <a:r>
              <a:rPr lang="en-US" baseline="0" dirty="0" smtClean="0"/>
              <a:t> scale efforts could include helping align national data with health and transportation decision-making.  Some preliminary work has already been completed with the Benchmarking Report.</a:t>
            </a:r>
          </a:p>
          <a:p>
            <a:endParaRPr lang="en-US" baseline="0" dirty="0" smtClean="0"/>
          </a:p>
          <a:p>
            <a:r>
              <a:rPr lang="en-US" baseline="0" dirty="0" smtClean="0"/>
              <a:t>The experiences at the local and regional levels might provide perspective on how to make larger scale efforts work.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15</a:t>
            </a:fld>
            <a:endParaRPr lang="en-US"/>
          </a:p>
        </p:txBody>
      </p:sp>
    </p:spTree>
    <p:extLst>
      <p:ext uri="{BB962C8B-B14F-4D97-AF65-F5344CB8AC3E}">
        <p14:creationId xmlns:p14="http://schemas.microsoft.com/office/powerpoint/2010/main" val="2937647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a:t>
            </a:r>
            <a:endParaRPr lang="en-US" dirty="0"/>
          </a:p>
        </p:txBody>
      </p:sp>
      <p:sp>
        <p:nvSpPr>
          <p:cNvPr id="4" name="Slide Number Placeholder 3"/>
          <p:cNvSpPr>
            <a:spLocks noGrp="1"/>
          </p:cNvSpPr>
          <p:nvPr>
            <p:ph type="sldNum" sz="quarter" idx="10"/>
          </p:nvPr>
        </p:nvSpPr>
        <p:spPr/>
        <p:txBody>
          <a:bodyPr/>
          <a:lstStyle/>
          <a:p>
            <a:fld id="{548EE235-A428-41EB-BA90-C183111EAC9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638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 want to take a step back and provide a broad view of public health because it could help with identifying how and where HIAs fit in.  This is a schematic of the 10 essential public health services.  Whether the problem is an infectious disease or a environmental issue, this broad framework provides an idea of how public health practitioners tackle problems.  </a:t>
            </a:r>
          </a:p>
          <a:p>
            <a:endParaRPr lang="en-US" baseline="0" dirty="0" smtClean="0"/>
          </a:p>
          <a:p>
            <a:r>
              <a:rPr lang="en-US" baseline="0" dirty="0" smtClean="0"/>
              <a:t>At the core of the framework is research – all decisions reflect the best available evidence and research is conducted to address gaps in knowledge.  The assessment component is what many people think of public health work – counting diseases or risk factors or investigating when an outbreak or other problem arises.  Assessment is no where near the end of the pathway.  To make improvements and try to fix the problem, public health works on policy development and then works on assurance activities to make sure that the structures are in place for the policy to be implemented effectively.  </a:t>
            </a:r>
          </a:p>
          <a:p>
            <a:endParaRPr lang="en-US" baseline="0" dirty="0" smtClean="0"/>
          </a:p>
          <a:p>
            <a:r>
              <a:rPr lang="en-US" baseline="0" dirty="0" smtClean="0"/>
              <a:t>HIA meshes well with these activities.  The final product of an HIA is a set of recommendations that can inform the development of policies.  Other 10 essential services are also involved.  HIAs draw on a body of research, they pull data from assessment activities in the study area, they pull people together to gather stakeholder input and provide education.  And many of them evaluate the impact that they have had.  </a:t>
            </a:r>
          </a:p>
          <a:p>
            <a:endParaRPr lang="en-US" baseline="0" dirty="0" smtClean="0"/>
          </a:p>
          <a:p>
            <a:endParaRPr lang="en-US" baseline="0" dirty="0" smtClean="0"/>
          </a:p>
          <a:p>
            <a:endParaRPr lang="en-US" baseline="0" dirty="0" smtClean="0"/>
          </a:p>
          <a:p>
            <a:r>
              <a:rPr lang="en-US" baseline="0" dirty="0" smtClean="0"/>
              <a:t>-What public health does</a:t>
            </a:r>
          </a:p>
        </p:txBody>
      </p:sp>
      <p:sp>
        <p:nvSpPr>
          <p:cNvPr id="4" name="Slide Number Placeholder 3"/>
          <p:cNvSpPr>
            <a:spLocks noGrp="1"/>
          </p:cNvSpPr>
          <p:nvPr>
            <p:ph type="sldNum" sz="quarter" idx="10"/>
          </p:nvPr>
        </p:nvSpPr>
        <p:spPr/>
        <p:txBody>
          <a:bodyPr/>
          <a:lstStyle/>
          <a:p>
            <a:fld id="{3A314A3C-0C5F-48FD-98BC-0A39C043CCA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158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work</a:t>
            </a:r>
            <a:r>
              <a:rPr lang="en-US" baseline="0" dirty="0" smtClean="0"/>
              <a:t> in a group called the Healthy Community Design Initiative, or HCDI.  Our mission is to ……</a:t>
            </a:r>
          </a:p>
          <a:p>
            <a:endParaRPr lang="en-US" baseline="0" dirty="0" smtClean="0"/>
          </a:p>
          <a:p>
            <a:r>
              <a:rPr lang="en-US" baseline="0" dirty="0" smtClean="0"/>
              <a:t>Our program grew to embrace HIAs not because we are focused on promoting HIA, but because of the effectiveness HIA can have on transportation and land-use decisions.  </a:t>
            </a:r>
            <a:endParaRPr lang="en-US" dirty="0"/>
          </a:p>
        </p:txBody>
      </p:sp>
      <p:sp>
        <p:nvSpPr>
          <p:cNvPr id="4" name="Slide Number Placeholder 3"/>
          <p:cNvSpPr>
            <a:spLocks noGrp="1"/>
          </p:cNvSpPr>
          <p:nvPr>
            <p:ph type="sldNum" sz="quarter" idx="10"/>
          </p:nvPr>
        </p:nvSpPr>
        <p:spPr/>
        <p:txBody>
          <a:bodyPr/>
          <a:lstStyle/>
          <a:p>
            <a:fld id="{3A314A3C-0C5F-48FD-98BC-0A39C043CCA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9867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transportation environment</a:t>
            </a:r>
            <a:r>
              <a:rPr lang="en-US" baseline="0" dirty="0" smtClean="0"/>
              <a:t> has a number of different opportunities for improving health.  These include…..  </a:t>
            </a:r>
          </a:p>
          <a:p>
            <a:endParaRPr lang="en-US" baseline="0" dirty="0" smtClean="0"/>
          </a:p>
          <a:p>
            <a:r>
              <a:rPr lang="en-US" baseline="0" dirty="0" smtClean="0"/>
              <a:t>HIA fits well into this mix because there is a body of research for these challenges – some of it could be expanded.  Also, the solutions for one component may impact another component, so there is a need to balance and prioritize outcomes.  </a:t>
            </a:r>
            <a:endParaRPr lang="en-US" dirty="0"/>
          </a:p>
        </p:txBody>
      </p:sp>
      <p:sp>
        <p:nvSpPr>
          <p:cNvPr id="4" name="Slide Number Placeholder 3"/>
          <p:cNvSpPr>
            <a:spLocks noGrp="1"/>
          </p:cNvSpPr>
          <p:nvPr>
            <p:ph type="sldNum" sz="quarter" idx="10"/>
          </p:nvPr>
        </p:nvSpPr>
        <p:spPr/>
        <p:txBody>
          <a:bodyPr/>
          <a:lstStyle/>
          <a:p>
            <a:fld id="{3A314A3C-0C5F-48FD-98BC-0A39C043CCA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5860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5</a:t>
            </a:fld>
            <a:endParaRPr lang="en-US"/>
          </a:p>
        </p:txBody>
      </p:sp>
    </p:spTree>
    <p:extLst>
      <p:ext uri="{BB962C8B-B14F-4D97-AF65-F5344CB8AC3E}">
        <p14:creationId xmlns:p14="http://schemas.microsoft.com/office/powerpoint/2010/main" val="151107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14A3C-0C5F-48FD-98BC-0A39C043CC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7948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Grantee locations.  Information described</a:t>
            </a:r>
            <a:r>
              <a:rPr lang="en-US" baseline="0" dirty="0" smtClean="0"/>
              <a:t> from annual reports and summaries.  </a:t>
            </a:r>
            <a:endParaRPr lang="en-US" dirty="0" smtClean="0"/>
          </a:p>
          <a:p>
            <a:endParaRPr lang="en-US" dirty="0" smtClean="0"/>
          </a:p>
          <a:p>
            <a:r>
              <a:rPr lang="en-US" dirty="0" smtClean="0"/>
              <a:t>http://www.cdc.gov/healthyplaces/stories/default.htm</a:t>
            </a:r>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7</a:t>
            </a:fld>
            <a:endParaRPr lang="en-US"/>
          </a:p>
        </p:txBody>
      </p:sp>
    </p:spTree>
    <p:extLst>
      <p:ext uri="{BB962C8B-B14F-4D97-AF65-F5344CB8AC3E}">
        <p14:creationId xmlns:p14="http://schemas.microsoft.com/office/powerpoint/2010/main" val="363210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major activities that our recipients must complete each year include:</a:t>
            </a:r>
          </a:p>
          <a:p>
            <a:endParaRPr lang="en-US" dirty="0" smtClean="0"/>
          </a:p>
          <a:p>
            <a:r>
              <a:rPr lang="en-US" dirty="0" smtClean="0"/>
              <a:t>Conduct three HIAs targeted at a transportation or land-use</a:t>
            </a:r>
          </a:p>
          <a:p>
            <a:r>
              <a:rPr lang="en-US" dirty="0" smtClean="0"/>
              <a:t>Build formal and informal partnerships to establish a steering committee and implement infrastructure or policies</a:t>
            </a:r>
          </a:p>
          <a:p>
            <a:r>
              <a:rPr lang="en-US" dirty="0" smtClean="0"/>
              <a:t>Conduct a minimum of two trainings on HIA and healthy community design</a:t>
            </a:r>
          </a:p>
          <a:p>
            <a:r>
              <a:rPr lang="en-US" dirty="0" smtClean="0"/>
              <a:t>Develop and maintain a publicly accessible webpage</a:t>
            </a:r>
          </a:p>
          <a:p>
            <a:r>
              <a:rPr lang="en-US" dirty="0" smtClean="0"/>
              <a:t>Develop a metric and track both the number of pedestrian and bicyclist injuries and the number of pedestrian and bicyclist trips (or a proxy) in the areas in which HIAs are performed, and the ratio of the two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957FA8-D471-4279-8E3C-5D2CDEADA210}" type="slidenum">
              <a:rPr lang="en-US" smtClean="0"/>
              <a:t>8</a:t>
            </a:fld>
            <a:endParaRPr lang="en-US"/>
          </a:p>
        </p:txBody>
      </p:sp>
    </p:spTree>
    <p:extLst>
      <p:ext uri="{BB962C8B-B14F-4D97-AF65-F5344CB8AC3E}">
        <p14:creationId xmlns:p14="http://schemas.microsoft.com/office/powerpoint/2010/main" val="406021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Impacts of Health Impact Assessment to Foster Healthy Community Design</a:t>
            </a:r>
          </a:p>
          <a:p>
            <a:r>
              <a:rPr lang="en-US" dirty="0" smtClean="0"/>
              <a:t>- 54 HIAs completed improving the health outcomes of transportation and land-use decisions for an estimated 4.4 million people.  </a:t>
            </a:r>
          </a:p>
          <a:p>
            <a:r>
              <a:rPr lang="en-US" dirty="0" smtClean="0"/>
              <a:t>- Completed 56 trainings that impacted 32 states and for over 1796 professionals</a:t>
            </a:r>
          </a:p>
          <a:p>
            <a:r>
              <a:rPr lang="en-US" dirty="0" smtClean="0"/>
              <a:t>- Created over 120 strategic partnerships with state and local organizations</a:t>
            </a:r>
          </a:p>
          <a:p>
            <a:pPr lvl="1"/>
            <a:r>
              <a:rPr lang="en-US" dirty="0" smtClean="0"/>
              <a:t>- A new methodology for examining the impact of changes on urban corridor speed</a:t>
            </a:r>
          </a:p>
          <a:p>
            <a:pPr marL="628650" lvl="1" indent="-171450">
              <a:buFontTx/>
              <a:buChar char="-"/>
            </a:pPr>
            <a:r>
              <a:rPr lang="en-US" dirty="0" smtClean="0"/>
              <a:t>A relational geo-database of Social Determinants of Health indicators to serve as the foundation for a future Baltimore Healthy Development Measurement Tool.</a:t>
            </a:r>
          </a:p>
          <a:p>
            <a:pPr marL="628650" lvl="1" indent="-171450">
              <a:buFontTx/>
              <a:buChar char="-"/>
            </a:pPr>
            <a:r>
              <a:rPr lang="en-US" dirty="0" smtClean="0"/>
              <a:t>HCD Toolkit identifies key “Leverage Points” in local community design, planning and development to facilitate the complicated process of making communities healthier </a:t>
            </a:r>
            <a:endParaRPr lang="en-US" dirty="0"/>
          </a:p>
        </p:txBody>
      </p:sp>
      <p:sp>
        <p:nvSpPr>
          <p:cNvPr id="4" name="Slide Number Placeholder 3"/>
          <p:cNvSpPr>
            <a:spLocks noGrp="1"/>
          </p:cNvSpPr>
          <p:nvPr>
            <p:ph type="sldNum" sz="quarter" idx="10"/>
          </p:nvPr>
        </p:nvSpPr>
        <p:spPr/>
        <p:txBody>
          <a:bodyPr/>
          <a:lstStyle/>
          <a:p>
            <a:fld id="{8F957FA8-D471-4279-8E3C-5D2CDEADA210}" type="slidenum">
              <a:rPr lang="en-US" smtClean="0"/>
              <a:t>9</a:t>
            </a:fld>
            <a:endParaRPr lang="en-US"/>
          </a:p>
        </p:txBody>
      </p:sp>
    </p:spTree>
    <p:extLst>
      <p:ext uri="{BB962C8B-B14F-4D97-AF65-F5344CB8AC3E}">
        <p14:creationId xmlns:p14="http://schemas.microsoft.com/office/powerpoint/2010/main" val="1285573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576414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455923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444250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250155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872910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531913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0903392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2655594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1815391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FFC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FFC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5512150-B1D7-4768-B838-2BEE8DF52049}" type="slidenum">
              <a:rPr lang="en-US">
                <a:solidFill>
                  <a:srgbClr val="FFC000"/>
                </a:solidFill>
              </a:rPr>
              <a:pPr>
                <a:defRPr/>
              </a:pPr>
              <a:t>‹#›</a:t>
            </a:fld>
            <a:endParaRPr lang="en-US">
              <a:solidFill>
                <a:srgbClr val="FFC000"/>
              </a:solidFill>
            </a:endParaRPr>
          </a:p>
        </p:txBody>
      </p:sp>
    </p:spTree>
    <p:extLst>
      <p:ext uri="{BB962C8B-B14F-4D97-AF65-F5344CB8AC3E}">
        <p14:creationId xmlns:p14="http://schemas.microsoft.com/office/powerpoint/2010/main" val="174977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8ACD8B5-8710-4A5A-A926-354C158228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798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711406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782247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996952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25806945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63449735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7739333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5334459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4"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7"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80441039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58327802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7998729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2283233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613619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24741894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9550610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8573251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4583793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8154265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112016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8" r:id="rId3"/>
    <p:sldLayoutId id="2147483697" r:id="rId4"/>
    <p:sldLayoutId id="2147483699" r:id="rId5"/>
    <p:sldLayoutId id="2147483693" r:id="rId6"/>
    <p:sldLayoutId id="2147483694" r:id="rId7"/>
    <p:sldLayoutId id="2147483686" r:id="rId8"/>
    <p:sldLayoutId id="2147483688" r:id="rId9"/>
    <p:sldLayoutId id="2147483689" r:id="rId10"/>
    <p:sldLayoutId id="2147483690"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1952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88900" y="1454150"/>
            <a:ext cx="8818563" cy="5475288"/>
            <a:chOff x="88900" y="1454150"/>
            <a:chExt cx="8818563" cy="5475288"/>
          </a:xfrm>
        </p:grpSpPr>
        <p:sp>
          <p:nvSpPr>
            <p:cNvPr id="7"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C000"/>
                </a:solidFill>
              </a:endParaRPr>
            </a:p>
          </p:txBody>
        </p:sp>
        <p:sp>
          <p:nvSpPr>
            <p:cNvPr id="8"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C000"/>
                </a:solidFill>
              </a:endParaRPr>
            </a:p>
          </p:txBody>
        </p:sp>
        <p:sp>
          <p:nvSpPr>
            <p:cNvPr id="9"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C000"/>
                </a:solidFill>
              </a:endParaRPr>
            </a:p>
          </p:txBody>
        </p:sp>
      </p:grpSp>
    </p:spTree>
    <p:extLst>
      <p:ext uri="{BB962C8B-B14F-4D97-AF65-F5344CB8AC3E}">
        <p14:creationId xmlns:p14="http://schemas.microsoft.com/office/powerpoint/2010/main" val="741038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grpSp>
        <p:nvGrpSpPr>
          <p:cNvPr id="2" name="Group 5"/>
          <p:cNvGrpSpPr/>
          <p:nvPr/>
        </p:nvGrpSpPr>
        <p:grpSpPr>
          <a:xfrm>
            <a:off x="88900" y="1454150"/>
            <a:ext cx="8818563" cy="5475288"/>
            <a:chOff x="88900" y="1454150"/>
            <a:chExt cx="8818563" cy="5475288"/>
          </a:xfrm>
        </p:grpSpPr>
        <p:sp>
          <p:nvSpPr>
            <p:cNvPr id="7"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C000"/>
                </a:solidFill>
              </a:endParaRPr>
            </a:p>
          </p:txBody>
        </p:sp>
        <p:sp>
          <p:nvSpPr>
            <p:cNvPr id="8"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C000"/>
                </a:solidFill>
              </a:endParaRPr>
            </a:p>
          </p:txBody>
        </p:sp>
        <p:sp>
          <p:nvSpPr>
            <p:cNvPr id="9"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C000"/>
                </a:solidFill>
              </a:endParaRPr>
            </a:p>
          </p:txBody>
        </p:sp>
      </p:grpSp>
    </p:spTree>
    <p:extLst>
      <p:ext uri="{BB962C8B-B14F-4D97-AF65-F5344CB8AC3E}">
        <p14:creationId xmlns:p14="http://schemas.microsoft.com/office/powerpoint/2010/main" val="4438007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981200"/>
            <a:ext cx="6553200" cy="1676400"/>
          </a:xfrm>
        </p:spPr>
        <p:txBody>
          <a:bodyPr/>
          <a:lstStyle/>
          <a:p>
            <a:r>
              <a:rPr lang="en-US" dirty="0" smtClean="0"/>
              <a:t>Endeavors in Transportation Health Impact Assessment</a:t>
            </a:r>
            <a:br>
              <a:rPr lang="en-US" dirty="0" smtClean="0"/>
            </a:br>
            <a:endParaRPr lang="en-US" dirty="0"/>
          </a:p>
        </p:txBody>
      </p:sp>
      <p:sp>
        <p:nvSpPr>
          <p:cNvPr id="2" name="Subtitle 1"/>
          <p:cNvSpPr>
            <a:spLocks noGrp="1"/>
          </p:cNvSpPr>
          <p:nvPr>
            <p:ph type="subTitle" idx="1"/>
          </p:nvPr>
        </p:nvSpPr>
        <p:spPr/>
        <p:txBody>
          <a:bodyPr/>
          <a:lstStyle/>
          <a:p>
            <a:r>
              <a:rPr lang="en-US" dirty="0" smtClean="0"/>
              <a:t>LCDR Joseph Ralph, MPH, CHES</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Healthy Community Design Initiative</a:t>
            </a:r>
          </a:p>
          <a:p>
            <a:endParaRPr lang="en-US" dirty="0"/>
          </a:p>
          <a:p>
            <a:r>
              <a:rPr lang="en-US" dirty="0" smtClean="0"/>
              <a:t>June</a:t>
            </a:r>
            <a:r>
              <a:rPr lang="en-US" dirty="0" smtClean="0"/>
              <a:t> </a:t>
            </a:r>
            <a:r>
              <a:rPr lang="en-US" dirty="0" smtClean="0"/>
              <a:t>2015</a:t>
            </a:r>
            <a:endParaRPr lang="en-US" dirty="0"/>
          </a:p>
        </p:txBody>
      </p:sp>
      <p:sp>
        <p:nvSpPr>
          <p:cNvPr id="5" name="Text Placeholder 4"/>
          <p:cNvSpPr>
            <a:spLocks noGrp="1"/>
          </p:cNvSpPr>
          <p:nvPr>
            <p:ph type="body" sz="quarter" idx="11"/>
          </p:nvPr>
        </p:nvSpPr>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a:xfrm>
            <a:off x="2286000" y="6446520"/>
            <a:ext cx="5105400" cy="228600"/>
          </a:xfrm>
        </p:spPr>
        <p:txBody>
          <a:bodyPr/>
          <a:lstStyle/>
          <a:p>
            <a:r>
              <a:rPr lang="en-US" dirty="0" smtClean="0"/>
              <a:t>Healthy Community Design Initiative</a:t>
            </a:r>
            <a:endParaRPr lang="en-US" dirty="0"/>
          </a:p>
        </p:txBody>
      </p:sp>
      <p:pic>
        <p:nvPicPr>
          <p:cNvPr id="7" name="Picture 6"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HIAs</a:t>
            </a:r>
            <a:endParaRPr lang="en-US" dirty="0"/>
          </a:p>
        </p:txBody>
      </p:sp>
      <p:sp>
        <p:nvSpPr>
          <p:cNvPr id="3" name="Content Placeholder 2"/>
          <p:cNvSpPr>
            <a:spLocks noGrp="1"/>
          </p:cNvSpPr>
          <p:nvPr>
            <p:ph idx="1"/>
          </p:nvPr>
        </p:nvSpPr>
        <p:spPr/>
        <p:txBody>
          <a:bodyPr/>
          <a:lstStyle/>
          <a:p>
            <a:r>
              <a:rPr lang="en-US" dirty="0" smtClean="0"/>
              <a:t>Completed 22 HIAs on transportation decisions including:</a:t>
            </a:r>
          </a:p>
          <a:p>
            <a:pPr lvl="1"/>
            <a:r>
              <a:rPr lang="en-US" dirty="0" smtClean="0"/>
              <a:t>Specific facilities</a:t>
            </a:r>
          </a:p>
          <a:p>
            <a:pPr lvl="1"/>
            <a:r>
              <a:rPr lang="en-US" dirty="0" smtClean="0"/>
              <a:t>Corridor plans</a:t>
            </a:r>
          </a:p>
          <a:p>
            <a:pPr lvl="1"/>
            <a:r>
              <a:rPr lang="en-US" dirty="0" smtClean="0"/>
              <a:t>Street design </a:t>
            </a:r>
          </a:p>
          <a:p>
            <a:pPr lvl="1"/>
            <a:r>
              <a:rPr lang="en-US" dirty="0" smtClean="0"/>
              <a:t>Transit oriented development (TOD)</a:t>
            </a:r>
          </a:p>
          <a:p>
            <a:pPr lvl="1"/>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502759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Individual HIA Success Stories</a:t>
            </a:r>
            <a:endParaRPr lang="en-US" dirty="0"/>
          </a:p>
        </p:txBody>
      </p:sp>
      <p:sp>
        <p:nvSpPr>
          <p:cNvPr id="3" name="Content Placeholder 2"/>
          <p:cNvSpPr>
            <a:spLocks noGrp="1"/>
          </p:cNvSpPr>
          <p:nvPr>
            <p:ph idx="1"/>
          </p:nvPr>
        </p:nvSpPr>
        <p:spPr/>
        <p:txBody>
          <a:bodyPr/>
          <a:lstStyle/>
          <a:p>
            <a:r>
              <a:rPr lang="en-US" dirty="0" smtClean="0"/>
              <a:t>Faster implementation of project</a:t>
            </a:r>
          </a:p>
          <a:p>
            <a:pPr lvl="1"/>
            <a:r>
              <a:rPr lang="en-US" dirty="0" smtClean="0"/>
              <a:t>Road diet, Douglas County, NE</a:t>
            </a:r>
          </a:p>
          <a:p>
            <a:endParaRPr lang="en-US" dirty="0" smtClean="0"/>
          </a:p>
          <a:p>
            <a:r>
              <a:rPr lang="en-US" dirty="0" smtClean="0"/>
              <a:t>HIA used to obtain implementation funding</a:t>
            </a:r>
          </a:p>
          <a:p>
            <a:pPr lvl="1"/>
            <a:r>
              <a:rPr lang="en-US" dirty="0" smtClean="0"/>
              <a:t>Bicycle and pedestrian plan, Crook County, OR</a:t>
            </a:r>
          </a:p>
          <a:p>
            <a:endParaRPr lang="en-US" dirty="0" smtClean="0"/>
          </a:p>
          <a:p>
            <a:r>
              <a:rPr lang="en-US" dirty="0" smtClean="0"/>
              <a:t>Prioritization of projects include health consideration</a:t>
            </a:r>
          </a:p>
          <a:p>
            <a:pPr lvl="1"/>
            <a:r>
              <a:rPr lang="en-US" dirty="0" smtClean="0"/>
              <a:t>Active transportation plan, Davidson, NC</a:t>
            </a:r>
          </a:p>
          <a:p>
            <a:pPr lvl="1"/>
            <a:endParaRPr lang="en-US" dirty="0"/>
          </a:p>
          <a:p>
            <a:endParaRPr lang="en-US" dirty="0" smtClean="0"/>
          </a:p>
          <a:p>
            <a:pPr marL="0" indent="0">
              <a:buNone/>
            </a:pPr>
            <a:r>
              <a:rPr lang="en-US" dirty="0" smtClean="0"/>
              <a:t> </a:t>
            </a:r>
          </a:p>
          <a:p>
            <a:pPr lvl="1"/>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711688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Practices</a:t>
            </a:r>
            <a:endParaRPr lang="en-US" dirty="0"/>
          </a:p>
        </p:txBody>
      </p:sp>
      <p:sp>
        <p:nvSpPr>
          <p:cNvPr id="3" name="Content Placeholder 2"/>
          <p:cNvSpPr>
            <a:spLocks noGrp="1"/>
          </p:cNvSpPr>
          <p:nvPr>
            <p:ph idx="1"/>
          </p:nvPr>
        </p:nvSpPr>
        <p:spPr/>
        <p:txBody>
          <a:bodyPr/>
          <a:lstStyle/>
          <a:p>
            <a:r>
              <a:rPr lang="en-US" dirty="0" smtClean="0"/>
              <a:t>Trainings targeting specific HIAs</a:t>
            </a:r>
            <a:endParaRPr lang="en-US" dirty="0"/>
          </a:p>
          <a:p>
            <a:endParaRPr lang="en-US" dirty="0" smtClean="0"/>
          </a:p>
          <a:p>
            <a:r>
              <a:rPr lang="en-US" dirty="0" smtClean="0"/>
              <a:t>Continued monitoring of initial HIAs</a:t>
            </a:r>
          </a:p>
          <a:p>
            <a:endParaRPr lang="en-US" dirty="0" smtClean="0"/>
          </a:p>
          <a:p>
            <a:r>
              <a:rPr lang="en-US" dirty="0" smtClean="0"/>
              <a:t>Exploration of quantitative assessment methods</a:t>
            </a:r>
          </a:p>
          <a:p>
            <a:endParaRPr lang="en-US" dirty="0" smtClean="0"/>
          </a:p>
          <a:p>
            <a:r>
              <a:rPr lang="en-US" dirty="0" smtClean="0"/>
              <a:t>Links to other public health programs </a:t>
            </a:r>
          </a:p>
          <a:p>
            <a:endParaRPr lang="en-US" dirty="0" smtClean="0"/>
          </a:p>
          <a:p>
            <a:endParaRPr lang="en-US"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437757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Scale</a:t>
            </a:r>
            <a:endParaRPr lang="en-US" dirty="0"/>
          </a:p>
        </p:txBody>
      </p:sp>
      <p:sp>
        <p:nvSpPr>
          <p:cNvPr id="4" name="Text Placeholder 3"/>
          <p:cNvSpPr>
            <a:spLocks noGrp="1"/>
          </p:cNvSpPr>
          <p:nvPr>
            <p:ph type="body" sz="quarter" idx="10"/>
          </p:nvPr>
        </p:nvSpPr>
        <p:spPr/>
        <p:txBody>
          <a:bodyPr/>
          <a:lstStyle/>
          <a:p>
            <a:r>
              <a:rPr lang="en-US" dirty="0"/>
              <a:t>Legend:  Dark blue = </a:t>
            </a:r>
            <a:r>
              <a:rPr lang="en-US" dirty="0" smtClean="0"/>
              <a:t>completed in at least one place.  </a:t>
            </a:r>
            <a:r>
              <a:rPr lang="en-US" dirty="0"/>
              <a:t>Light blue = in progress.  Grey = not yet started.  Green = outcome</a:t>
            </a:r>
          </a:p>
          <a:p>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671688186"/>
              </p:ext>
            </p:extLst>
          </p:nvPr>
        </p:nvGraphicFramePr>
        <p:xfrm>
          <a:off x="457200" y="1600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0958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Scale</a:t>
            </a:r>
            <a:endParaRPr lang="en-US" dirty="0"/>
          </a:p>
        </p:txBody>
      </p:sp>
      <p:sp>
        <p:nvSpPr>
          <p:cNvPr id="4" name="Text Placeholder 3"/>
          <p:cNvSpPr>
            <a:spLocks noGrp="1"/>
          </p:cNvSpPr>
          <p:nvPr>
            <p:ph type="body" sz="quarter" idx="10"/>
          </p:nvPr>
        </p:nvSpPr>
        <p:spPr/>
        <p:txBody>
          <a:bodyPr/>
          <a:lstStyle/>
          <a:p>
            <a:r>
              <a:rPr lang="en-US" dirty="0"/>
              <a:t>Legend:  Dark blue = </a:t>
            </a:r>
            <a:r>
              <a:rPr lang="en-US" dirty="0" smtClean="0"/>
              <a:t>completed in at least one place.  </a:t>
            </a:r>
            <a:r>
              <a:rPr lang="en-US" dirty="0"/>
              <a:t>Light blue = in progress.  Grey = not yet started.  Green = outcome</a:t>
            </a:r>
          </a:p>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5496888"/>
              </p:ext>
            </p:extLst>
          </p:nvPr>
        </p:nvGraphicFramePr>
        <p:xfrm>
          <a:off x="457200" y="1600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708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Scale</a:t>
            </a:r>
            <a:endParaRPr lang="en-US" dirty="0"/>
          </a:p>
        </p:txBody>
      </p:sp>
      <p:sp>
        <p:nvSpPr>
          <p:cNvPr id="4" name="Text Placeholder 3"/>
          <p:cNvSpPr>
            <a:spLocks noGrp="1"/>
          </p:cNvSpPr>
          <p:nvPr>
            <p:ph type="body" sz="quarter" idx="10"/>
          </p:nvPr>
        </p:nvSpPr>
        <p:spPr/>
        <p:txBody>
          <a:bodyPr/>
          <a:lstStyle/>
          <a:p>
            <a:r>
              <a:rPr lang="en-US" dirty="0"/>
              <a:t>Legend:  Dark blue </a:t>
            </a:r>
            <a:r>
              <a:rPr lang="en-US" dirty="0" smtClean="0"/>
              <a:t>= </a:t>
            </a:r>
            <a:r>
              <a:rPr lang="en-US" dirty="0"/>
              <a:t>completed.  Light blue </a:t>
            </a:r>
            <a:r>
              <a:rPr lang="en-US" dirty="0" smtClean="0"/>
              <a:t>= </a:t>
            </a:r>
            <a:r>
              <a:rPr lang="en-US" dirty="0"/>
              <a:t>in progress.  Grey </a:t>
            </a:r>
            <a:r>
              <a:rPr lang="en-US" dirty="0" smtClean="0"/>
              <a:t>= </a:t>
            </a:r>
            <a:r>
              <a:rPr lang="en-US" dirty="0"/>
              <a:t>not yet started.  Green = outcome</a:t>
            </a:r>
          </a:p>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8599600"/>
              </p:ext>
            </p:extLst>
          </p:nvPr>
        </p:nvGraphicFramePr>
        <p:xfrm>
          <a:off x="457200" y="1600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6245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solidFill>
                  <a:schemeClr val="tx1"/>
                </a:solidFill>
              </a:rPr>
              <a:t>Thank You</a:t>
            </a:r>
          </a:p>
          <a:p>
            <a:endParaRPr lang="en-US" dirty="0">
              <a:solidFill>
                <a:schemeClr val="tx1"/>
              </a:solidFill>
            </a:endParaRPr>
          </a:p>
          <a:p>
            <a:endParaRPr lang="en-US" sz="1400" dirty="0" smtClean="0">
              <a:solidFill>
                <a:schemeClr val="tx1"/>
              </a:solidFill>
            </a:endParaRPr>
          </a:p>
          <a:p>
            <a:r>
              <a:rPr lang="en-US" sz="1400" dirty="0" smtClean="0">
                <a:solidFill>
                  <a:schemeClr val="tx1"/>
                </a:solidFill>
              </a:rPr>
              <a:t>LCDR Joseph Ralph, MPH, CHES</a:t>
            </a:r>
            <a:endParaRPr lang="en-US" sz="1400" dirty="0" smtClean="0">
              <a:solidFill>
                <a:schemeClr val="tx1"/>
              </a:solidFill>
            </a:endParaRPr>
          </a:p>
          <a:p>
            <a:r>
              <a:rPr lang="en-US" sz="1400" dirty="0" smtClean="0">
                <a:solidFill>
                  <a:schemeClr val="tx1"/>
                </a:solidFill>
              </a:rPr>
              <a:t>CMQ8</a:t>
            </a:r>
            <a:r>
              <a:rPr lang="en-US" sz="1400" dirty="0" smtClean="0">
                <a:solidFill>
                  <a:schemeClr val="tx1"/>
                </a:solidFill>
              </a:rPr>
              <a:t>@cdc.gov</a:t>
            </a:r>
            <a:endParaRPr lang="en-US" sz="1400" dirty="0">
              <a:solidFill>
                <a:schemeClr val="tx1"/>
              </a:solidFill>
            </a:endParaRPr>
          </a:p>
        </p:txBody>
      </p:sp>
      <p:sp>
        <p:nvSpPr>
          <p:cNvPr id="5" name="Text Placeholder 4"/>
          <p:cNvSpPr>
            <a:spLocks noGrp="1"/>
          </p:cNvSpPr>
          <p:nvPr>
            <p:ph type="body" sz="quarter" idx="11"/>
          </p:nvPr>
        </p:nvSpPr>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p:txBody>
          <a:bodyPr/>
          <a:lstStyle/>
          <a:p>
            <a:r>
              <a:rPr lang="en-US" dirty="0" smtClean="0"/>
              <a:t>Division of  Emergency and Environmental Health Services</a:t>
            </a:r>
            <a:endParaRPr lang="en-US" dirty="0"/>
          </a:p>
        </p:txBody>
      </p:sp>
    </p:spTree>
    <p:extLst>
      <p:ext uri="{BB962C8B-B14F-4D97-AF65-F5344CB8AC3E}">
        <p14:creationId xmlns:p14="http://schemas.microsoft.com/office/powerpoint/2010/main" val="9021822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ext Placeholder 3"/>
          <p:cNvSpPr>
            <a:spLocks noGrp="1"/>
          </p:cNvSpPr>
          <p:nvPr>
            <p:ph type="body" sz="quarter" idx="10"/>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4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85800"/>
          </a:xfrm>
        </p:spPr>
        <p:txBody>
          <a:bodyPr/>
          <a:lstStyle/>
          <a:p>
            <a:r>
              <a:rPr lang="en-US" dirty="0" smtClean="0"/>
              <a:t>Healthy Community Design Initiative (HCDI):</a:t>
            </a:r>
            <a:endParaRPr lang="en-US" dirty="0"/>
          </a:p>
        </p:txBody>
      </p:sp>
      <p:sp>
        <p:nvSpPr>
          <p:cNvPr id="5" name="Content Placeholder 4"/>
          <p:cNvSpPr>
            <a:spLocks noGrp="1"/>
          </p:cNvSpPr>
          <p:nvPr>
            <p:ph idx="1"/>
          </p:nvPr>
        </p:nvSpPr>
        <p:spPr>
          <a:xfrm>
            <a:off x="457200" y="1752600"/>
            <a:ext cx="8229600" cy="5257800"/>
          </a:xfrm>
        </p:spPr>
        <p:txBody>
          <a:bodyPr/>
          <a:lstStyle/>
          <a:p>
            <a:r>
              <a:rPr lang="en-US" b="0" dirty="0" smtClean="0"/>
              <a:t>Prevent disease </a:t>
            </a:r>
            <a:r>
              <a:rPr lang="en-US" b="0" dirty="0"/>
              <a:t>and injury by </a:t>
            </a:r>
            <a:r>
              <a:rPr lang="en-US" b="0" dirty="0" smtClean="0"/>
              <a:t>creating environments that provide the opportunity </a:t>
            </a:r>
            <a:r>
              <a:rPr lang="en-US" b="0" dirty="0"/>
              <a:t>to safely walk, bicycle, or use public transit</a:t>
            </a:r>
            <a:r>
              <a:rPr lang="en-US" b="0" dirty="0" smtClean="0"/>
              <a:t>.</a:t>
            </a:r>
            <a:endParaRPr lang="en-US" dirty="0" smtClean="0"/>
          </a:p>
          <a:p>
            <a:pPr lvl="1"/>
            <a:r>
              <a:rPr lang="en-US" dirty="0" smtClean="0"/>
              <a:t>Public health surveillance and translation</a:t>
            </a:r>
          </a:p>
          <a:p>
            <a:pPr lvl="1"/>
            <a:r>
              <a:rPr lang="en-US" dirty="0" smtClean="0"/>
              <a:t>Education</a:t>
            </a:r>
          </a:p>
          <a:p>
            <a:pPr lvl="1"/>
            <a:r>
              <a:rPr lang="en-US" dirty="0" smtClean="0"/>
              <a:t>Strategic partnerships</a:t>
            </a:r>
          </a:p>
          <a:p>
            <a:pPr lvl="1"/>
            <a:r>
              <a:rPr lang="en-US" dirty="0" smtClean="0"/>
              <a:t>HIA practice support</a:t>
            </a:r>
          </a:p>
          <a:p>
            <a:pPr lvl="1"/>
            <a:r>
              <a:rPr lang="en-US" dirty="0" smtClean="0"/>
              <a:t>Targeted </a:t>
            </a:r>
            <a:r>
              <a:rPr lang="en-US" dirty="0"/>
              <a:t>research and </a:t>
            </a:r>
            <a:r>
              <a:rPr lang="en-US" dirty="0" smtClean="0"/>
              <a:t>evaluation</a:t>
            </a:r>
            <a:endParaRPr lang="en-US" dirty="0"/>
          </a:p>
        </p:txBody>
      </p:sp>
    </p:spTree>
    <p:extLst>
      <p:ext uri="{BB962C8B-B14F-4D97-AF65-F5344CB8AC3E}">
        <p14:creationId xmlns:p14="http://schemas.microsoft.com/office/powerpoint/2010/main" val="735496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and Health Opportunities</a:t>
            </a:r>
            <a:endParaRPr lang="en-US" dirty="0"/>
          </a:p>
        </p:txBody>
      </p:sp>
      <p:sp>
        <p:nvSpPr>
          <p:cNvPr id="3" name="Content Placeholder 2"/>
          <p:cNvSpPr>
            <a:spLocks noGrp="1"/>
          </p:cNvSpPr>
          <p:nvPr>
            <p:ph idx="1"/>
          </p:nvPr>
        </p:nvSpPr>
        <p:spPr/>
        <p:txBody>
          <a:bodyPr/>
          <a:lstStyle/>
          <a:p>
            <a:r>
              <a:rPr lang="en-US" dirty="0" smtClean="0"/>
              <a:t>Increase physical activity</a:t>
            </a:r>
          </a:p>
          <a:p>
            <a:r>
              <a:rPr lang="en-US" dirty="0" smtClean="0"/>
              <a:t>Reduce injuries</a:t>
            </a:r>
          </a:p>
          <a:p>
            <a:r>
              <a:rPr lang="en-US" dirty="0" smtClean="0"/>
              <a:t>Reduce air pollution exposure</a:t>
            </a:r>
          </a:p>
          <a:p>
            <a:r>
              <a:rPr lang="en-US" dirty="0" smtClean="0"/>
              <a:t>Improve access</a:t>
            </a:r>
          </a:p>
          <a:p>
            <a:r>
              <a:rPr lang="en-US" dirty="0" smtClean="0"/>
              <a:t>Reduce health disparities</a:t>
            </a:r>
          </a:p>
          <a:p>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859679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Including Health in Transportation</a:t>
            </a:r>
            <a:endParaRPr lang="en-US" dirty="0"/>
          </a:p>
        </p:txBody>
      </p:sp>
      <p:sp>
        <p:nvSpPr>
          <p:cNvPr id="3" name="Content Placeholder 2"/>
          <p:cNvSpPr>
            <a:spLocks noGrp="1"/>
          </p:cNvSpPr>
          <p:nvPr>
            <p:ph idx="1"/>
          </p:nvPr>
        </p:nvSpPr>
        <p:spPr/>
        <p:txBody>
          <a:bodyPr/>
          <a:lstStyle/>
          <a:p>
            <a:r>
              <a:rPr lang="en-US" dirty="0" smtClean="0"/>
              <a:t>Projects </a:t>
            </a:r>
          </a:p>
          <a:p>
            <a:pPr lvl="1"/>
            <a:r>
              <a:rPr lang="en-US" dirty="0" smtClean="0"/>
              <a:t>Checklist</a:t>
            </a:r>
          </a:p>
          <a:p>
            <a:pPr lvl="1"/>
            <a:r>
              <a:rPr lang="en-US" dirty="0" smtClean="0"/>
              <a:t>Modeling</a:t>
            </a:r>
          </a:p>
          <a:p>
            <a:pPr lvl="1"/>
            <a:r>
              <a:rPr lang="en-US" dirty="0" smtClean="0"/>
              <a:t>Health Impact Assessment (HIA) – rapid to comprehensive</a:t>
            </a:r>
          </a:p>
          <a:p>
            <a:r>
              <a:rPr lang="en-US" dirty="0" smtClean="0"/>
              <a:t>Long range planning</a:t>
            </a:r>
          </a:p>
          <a:p>
            <a:pPr lvl="1"/>
            <a:r>
              <a:rPr lang="en-US" dirty="0"/>
              <a:t>Health sector </a:t>
            </a:r>
            <a:r>
              <a:rPr lang="en-US" dirty="0" smtClean="0"/>
              <a:t>participation</a:t>
            </a:r>
          </a:p>
          <a:p>
            <a:pPr lvl="1"/>
            <a:r>
              <a:rPr lang="en-US" smtClean="0"/>
              <a:t>Surveys</a:t>
            </a:r>
            <a:endParaRPr lang="en-US" dirty="0"/>
          </a:p>
          <a:p>
            <a:pPr lvl="1"/>
            <a:r>
              <a:rPr lang="en-US" dirty="0" smtClean="0"/>
              <a:t>HIA</a:t>
            </a:r>
          </a:p>
          <a:p>
            <a:pPr lvl="1"/>
            <a:r>
              <a:rPr lang="en-US" dirty="0" smtClean="0"/>
              <a:t>Health goal setting</a:t>
            </a:r>
          </a:p>
          <a:p>
            <a:r>
              <a:rPr lang="en-US" dirty="0" smtClean="0"/>
              <a:t>Implementation</a:t>
            </a:r>
          </a:p>
          <a:p>
            <a:pPr lvl="1"/>
            <a:r>
              <a:rPr lang="en-US" dirty="0" smtClean="0"/>
              <a:t>Project selection criteria</a:t>
            </a:r>
          </a:p>
          <a:p>
            <a:pPr lvl="1"/>
            <a:r>
              <a:rPr lang="en-US" dirty="0" smtClean="0"/>
              <a:t>Performance measures or evaluation criteria</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436897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152400"/>
            <a:ext cx="8229600"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Health Impact Assessments</a:t>
            </a:r>
          </a:p>
        </p:txBody>
      </p:sp>
      <p:sp>
        <p:nvSpPr>
          <p:cNvPr id="32771" name="Content Placeholder 2"/>
          <p:cNvSpPr>
            <a:spLocks noGrp="1"/>
          </p:cNvSpPr>
          <p:nvPr>
            <p:ph idx="1"/>
          </p:nvPr>
        </p:nvSpPr>
        <p:spPr bwMode="auto">
          <a:xfrm>
            <a:off x="457200" y="1295400"/>
            <a:ext cx="8229600" cy="441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Health Impact Assessment (HIA)</a:t>
            </a:r>
          </a:p>
          <a:p>
            <a:pPr lvl="1" eaLnBrk="1" hangingPunct="1">
              <a:buSzTx/>
            </a:pPr>
            <a:r>
              <a:rPr lang="en-US" dirty="0" smtClean="0"/>
              <a:t>HIA is a systematic process that uses an array of data sources and analytic methods and considers input from stakeholders to determine the potential effects of a proposed policy, plan, program, or project on the health of a population and the distribution of those effects within the population.  HIA provides recommendations on monitoring and managing those effects.	- National Research Council, 2011</a:t>
            </a:r>
          </a:p>
          <a:p>
            <a:pPr eaLnBrk="1" hangingPunct="1"/>
            <a:r>
              <a:rPr lang="en-US" dirty="0" smtClean="0"/>
              <a:t>Steps</a:t>
            </a:r>
          </a:p>
          <a:p>
            <a:pPr lvl="1" eaLnBrk="1" hangingPunct="1">
              <a:buSzTx/>
            </a:pPr>
            <a:r>
              <a:rPr lang="en-US" dirty="0" smtClean="0"/>
              <a:t>Screening</a:t>
            </a:r>
          </a:p>
          <a:p>
            <a:pPr lvl="1" eaLnBrk="1" hangingPunct="1">
              <a:buSzTx/>
            </a:pPr>
            <a:r>
              <a:rPr lang="en-US" dirty="0" smtClean="0"/>
              <a:t>Scoping</a:t>
            </a:r>
          </a:p>
          <a:p>
            <a:pPr lvl="1" eaLnBrk="1" hangingPunct="1">
              <a:buSzTx/>
            </a:pPr>
            <a:r>
              <a:rPr lang="en-US" dirty="0" smtClean="0"/>
              <a:t>Risk Assessment</a:t>
            </a:r>
          </a:p>
          <a:p>
            <a:pPr lvl="1" eaLnBrk="1" hangingPunct="1">
              <a:buSzTx/>
            </a:pPr>
            <a:r>
              <a:rPr lang="en-US" dirty="0" smtClean="0"/>
              <a:t>Recommendations</a:t>
            </a:r>
          </a:p>
          <a:p>
            <a:pPr lvl="1" eaLnBrk="1" hangingPunct="1">
              <a:buSzTx/>
            </a:pPr>
            <a:r>
              <a:rPr lang="en-US" dirty="0" smtClean="0"/>
              <a:t>Reporting</a:t>
            </a:r>
          </a:p>
          <a:p>
            <a:pPr lvl="1" eaLnBrk="1" hangingPunct="1">
              <a:buSzTx/>
            </a:pPr>
            <a:r>
              <a:rPr lang="en-US" dirty="0" smtClean="0"/>
              <a:t>Evaluation</a:t>
            </a:r>
          </a:p>
          <a:p>
            <a:pPr lvl="1" eaLnBrk="1" hangingPunct="1">
              <a:buSzTx/>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076" y="3931576"/>
            <a:ext cx="2012324" cy="291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99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Locations</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4" name="Text Placeholder 3"/>
          <p:cNvSpPr>
            <a:spLocks noGrp="1"/>
          </p:cNvSpPr>
          <p:nvPr>
            <p:ph type="body" sz="quarter" idx="10"/>
          </p:nvPr>
        </p:nvSpPr>
        <p:spPr/>
        <p:txBody>
          <a:bodyPr/>
          <a:lstStyle/>
          <a:p>
            <a:endParaRPr lang="en-US"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807"/>
          <a:stretch/>
        </p:blipFill>
        <p:spPr>
          <a:xfrm>
            <a:off x="457201" y="1553119"/>
            <a:ext cx="8261852" cy="4923881"/>
          </a:xfrm>
          <a:prstGeom prst="rect">
            <a:avLst/>
          </a:prstGeom>
        </p:spPr>
      </p:pic>
    </p:spTree>
    <p:extLst>
      <p:ext uri="{BB962C8B-B14F-4D97-AF65-F5344CB8AC3E}">
        <p14:creationId xmlns:p14="http://schemas.microsoft.com/office/powerpoint/2010/main" val="9015432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Logic Model</a:t>
            </a:r>
            <a:endParaRPr lang="en-US" dirty="0"/>
          </a:p>
        </p:txBody>
      </p:sp>
      <p:sp>
        <p:nvSpPr>
          <p:cNvPr id="4" name="Text Placeholder 3"/>
          <p:cNvSpPr>
            <a:spLocks noGrp="1"/>
          </p:cNvSpPr>
          <p:nvPr>
            <p:ph type="body" sz="quarter" idx="10"/>
          </p:nvPr>
        </p:nvSpPr>
        <p:spPr/>
        <p:txBody>
          <a:bodyPr/>
          <a:lstStyle/>
          <a:p>
            <a:r>
              <a:rPr lang="en-US" dirty="0" smtClean="0"/>
              <a:t>**Measured </a:t>
            </a:r>
            <a:endParaRPr lang="en-US"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260847"/>
            <a:ext cx="8382000" cy="486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5160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p:txBody>
          <a:bodyPr/>
          <a:lstStyle/>
          <a:p>
            <a:r>
              <a:rPr lang="en-US"/>
              <a:t>54 completed HIAs impacted </a:t>
            </a:r>
            <a:r>
              <a:rPr lang="en-US" dirty="0" smtClean="0"/>
              <a:t>an </a:t>
            </a:r>
            <a:r>
              <a:rPr lang="en-US" dirty="0"/>
              <a:t>estimated 4.4 million people.  </a:t>
            </a:r>
          </a:p>
          <a:p>
            <a:r>
              <a:rPr lang="en-US" dirty="0"/>
              <a:t>Completed </a:t>
            </a:r>
            <a:r>
              <a:rPr lang="en-US" dirty="0" smtClean="0"/>
              <a:t>56 </a:t>
            </a:r>
            <a:r>
              <a:rPr lang="en-US" dirty="0"/>
              <a:t>trainings that impacted 32 states and for over </a:t>
            </a:r>
            <a:r>
              <a:rPr lang="en-US" dirty="0" smtClean="0"/>
              <a:t>1796 </a:t>
            </a:r>
            <a:r>
              <a:rPr lang="en-US" dirty="0"/>
              <a:t>professionals</a:t>
            </a:r>
          </a:p>
          <a:p>
            <a:r>
              <a:rPr lang="en-US" dirty="0"/>
              <a:t>Created over </a:t>
            </a:r>
            <a:r>
              <a:rPr lang="en-US" dirty="0" smtClean="0"/>
              <a:t>120 </a:t>
            </a:r>
            <a:r>
              <a:rPr lang="en-US" dirty="0"/>
              <a:t>strategic </a:t>
            </a:r>
            <a:r>
              <a:rPr lang="en-US" dirty="0" smtClean="0"/>
              <a:t>partnerships</a:t>
            </a:r>
            <a:endParaRPr lang="en-US" dirty="0"/>
          </a:p>
          <a:p>
            <a:r>
              <a:rPr lang="en-US" dirty="0" smtClean="0"/>
              <a:t>Developed key tools and resources including:</a:t>
            </a:r>
          </a:p>
          <a:p>
            <a:pPr lvl="1"/>
            <a:r>
              <a:rPr lang="en-US" dirty="0"/>
              <a:t>N</a:t>
            </a:r>
            <a:r>
              <a:rPr lang="en-US" dirty="0" smtClean="0"/>
              <a:t>ew </a:t>
            </a:r>
            <a:r>
              <a:rPr lang="en-US" dirty="0"/>
              <a:t>methodology for examining the impact of changes on urban corridor </a:t>
            </a:r>
            <a:r>
              <a:rPr lang="en-US" dirty="0" smtClean="0"/>
              <a:t>speed</a:t>
            </a:r>
          </a:p>
          <a:p>
            <a:pPr lvl="1"/>
            <a:r>
              <a:rPr lang="en-US" dirty="0" smtClean="0"/>
              <a:t>Geo-database </a:t>
            </a:r>
            <a:r>
              <a:rPr lang="en-US" dirty="0"/>
              <a:t>of Social Determinants of Health </a:t>
            </a:r>
            <a:r>
              <a:rPr lang="en-US" dirty="0" smtClean="0"/>
              <a:t>indicators</a:t>
            </a:r>
          </a:p>
          <a:p>
            <a:pPr lvl="1"/>
            <a:r>
              <a:rPr lang="en-US" dirty="0" smtClean="0"/>
              <a:t>Healthy Community Design Toolkit</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38950378"/>
      </p:ext>
    </p:extLst>
  </p:cSld>
  <p:clrMapOvr>
    <a:masterClrMapping/>
  </p:clrMapOvr>
  <p:transition>
    <p:fade/>
  </p:transition>
</p:sld>
</file>

<file path=ppt/theme/theme1.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H_PPT_dark([1]">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1739</Words>
  <Application>Microsoft Office PowerPoint</Application>
  <PresentationFormat>On-screen Show (4:3)</PresentationFormat>
  <Paragraphs>174</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Myriad Web Pro</vt:lpstr>
      <vt:lpstr>Calibri</vt:lpstr>
      <vt:lpstr>Arial</vt:lpstr>
      <vt:lpstr>Wingdings</vt:lpstr>
      <vt:lpstr>Courier New</vt:lpstr>
      <vt:lpstr>NCHHSTP_PPT_dark(</vt:lpstr>
      <vt:lpstr>NCEH_PPT_dark([1]</vt:lpstr>
      <vt:lpstr>1_NCHHSTP_PPT_dark(</vt:lpstr>
      <vt:lpstr>2_NCHHSTP_PPT_dark(</vt:lpstr>
      <vt:lpstr>Endeavors in Transportation Health Impact Assessment </vt:lpstr>
      <vt:lpstr>PowerPoint Presentation</vt:lpstr>
      <vt:lpstr>Healthy Community Design Initiative (HCDI):</vt:lpstr>
      <vt:lpstr>Transportation and Health Opportunities</vt:lpstr>
      <vt:lpstr>Opportunities for Including Health in Transportation</vt:lpstr>
      <vt:lpstr>Health Impact Assessments</vt:lpstr>
      <vt:lpstr>Grantee Locations</vt:lpstr>
      <vt:lpstr>Logic Model</vt:lpstr>
      <vt:lpstr>Impacts</vt:lpstr>
      <vt:lpstr>Transportation HIAs</vt:lpstr>
      <vt:lpstr>Example Individual HIA Success Stories</vt:lpstr>
      <vt:lpstr>Common Practices</vt:lpstr>
      <vt:lpstr>Smaller Scale</vt:lpstr>
      <vt:lpstr>Medium Scale</vt:lpstr>
      <vt:lpstr>Larger Scale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2013-09-17T12:52:13Z</dcterms:created>
  <dcterms:modified xsi:type="dcterms:W3CDTF">2015-05-22T23:26:30Z</dcterms:modified>
</cp:coreProperties>
</file>