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413" r:id="rId2"/>
    <p:sldId id="402" r:id="rId3"/>
    <p:sldId id="419" r:id="rId4"/>
    <p:sldId id="256" r:id="rId5"/>
    <p:sldId id="414" r:id="rId6"/>
    <p:sldId id="327" r:id="rId7"/>
    <p:sldId id="401" r:id="rId8"/>
    <p:sldId id="377" r:id="rId9"/>
    <p:sldId id="409" r:id="rId10"/>
    <p:sldId id="341" r:id="rId11"/>
    <p:sldId id="390" r:id="rId12"/>
    <p:sldId id="415" r:id="rId13"/>
    <p:sldId id="417" r:id="rId14"/>
    <p:sldId id="418" r:id="rId15"/>
    <p:sldId id="420" r:id="rId16"/>
    <p:sldId id="400" r:id="rId17"/>
  </p:sldIdLst>
  <p:sldSz cx="9144000" cy="6858000" type="screen4x3"/>
  <p:notesSz cx="6985000" cy="92837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e Kamrads" initials="T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63" autoAdjust="0"/>
    <p:restoredTop sz="90172" autoAdjust="0"/>
  </p:normalViewPr>
  <p:slideViewPr>
    <p:cSldViewPr snapToGrid="0" snapToObjects="1">
      <p:cViewPr varScale="1">
        <p:scale>
          <a:sx n="95" d="100"/>
          <a:sy n="95" d="100"/>
        </p:scale>
        <p:origin x="4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snapToObjects="1">
      <p:cViewPr varScale="1">
        <p:scale>
          <a:sx n="53" d="100"/>
          <a:sy n="53" d="100"/>
        </p:scale>
        <p:origin x="-2826" y="-96"/>
      </p:cViewPr>
      <p:guideLst>
        <p:guide orient="horz" pos="2925"/>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3333" tIns="46666" rIns="93333" bIns="46666" rtlCol="0"/>
          <a:lstStyle>
            <a:lvl1pPr algn="l" eaLnBrk="1" fontAlgn="auto" hangingPunct="1">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sz="quarter" idx="1"/>
          </p:nvPr>
        </p:nvSpPr>
        <p:spPr>
          <a:xfrm>
            <a:off x="3956050" y="0"/>
            <a:ext cx="3027363" cy="463550"/>
          </a:xfrm>
          <a:prstGeom prst="rect">
            <a:avLst/>
          </a:prstGeom>
        </p:spPr>
        <p:txBody>
          <a:bodyPr vert="horz" lIns="93333" tIns="46666" rIns="93333" bIns="46666" rtlCol="0"/>
          <a:lstStyle>
            <a:lvl1pPr algn="r" eaLnBrk="1" fontAlgn="auto" hangingPunct="1">
              <a:spcBef>
                <a:spcPts val="0"/>
              </a:spcBef>
              <a:spcAft>
                <a:spcPts val="0"/>
              </a:spcAft>
              <a:defRPr sz="1300">
                <a:latin typeface="+mn-lt"/>
                <a:cs typeface="+mn-cs"/>
              </a:defRPr>
            </a:lvl1pPr>
          </a:lstStyle>
          <a:p>
            <a:pPr>
              <a:defRPr/>
            </a:pPr>
            <a:fld id="{2A37EB72-7FAD-494E-BA07-4F460BF9BA42}" type="datetimeFigureOut">
              <a:rPr lang="en-US"/>
              <a:pPr>
                <a:defRPr/>
              </a:pPr>
              <a:t>6/15/2015</a:t>
            </a:fld>
            <a:endParaRPr lang="en-US" dirty="0"/>
          </a:p>
        </p:txBody>
      </p:sp>
      <p:sp>
        <p:nvSpPr>
          <p:cNvPr id="4" name="Footer Placeholder 3"/>
          <p:cNvSpPr>
            <a:spLocks noGrp="1"/>
          </p:cNvSpPr>
          <p:nvPr>
            <p:ph type="ftr" sz="quarter" idx="2"/>
          </p:nvPr>
        </p:nvSpPr>
        <p:spPr>
          <a:xfrm>
            <a:off x="0" y="8818563"/>
            <a:ext cx="3027363" cy="463550"/>
          </a:xfrm>
          <a:prstGeom prst="rect">
            <a:avLst/>
          </a:prstGeom>
        </p:spPr>
        <p:txBody>
          <a:bodyPr vert="horz" lIns="93333" tIns="46666" rIns="93333" bIns="46666" rtlCol="0" anchor="b"/>
          <a:lstStyle>
            <a:lvl1pPr algn="l" eaLnBrk="1" fontAlgn="auto" hangingPunct="1">
              <a:spcBef>
                <a:spcPts val="0"/>
              </a:spcBef>
              <a:spcAft>
                <a:spcPts val="0"/>
              </a:spcAft>
              <a:defRPr sz="13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wrap="square" lIns="93333" tIns="46666" rIns="93333" bIns="46666" numCol="1" anchor="b" anchorCtr="0" compatLnSpc="1">
            <a:prstTxWarp prst="textNoShape">
              <a:avLst/>
            </a:prstTxWarp>
          </a:bodyPr>
          <a:lstStyle>
            <a:lvl1pPr algn="r" eaLnBrk="1" hangingPunct="1">
              <a:defRPr sz="1300">
                <a:latin typeface="Calibri" pitchFamily="34" charset="0"/>
              </a:defRPr>
            </a:lvl1pPr>
          </a:lstStyle>
          <a:p>
            <a:fld id="{804F6FA9-6DEE-4878-B802-B4F1DB393B0F}" type="slidenum">
              <a:rPr lang="en-US" altLang="en-US"/>
              <a:pPr/>
              <a:t>‹#›</a:t>
            </a:fld>
            <a:endParaRPr lang="en-US" altLang="en-US" dirty="0"/>
          </a:p>
        </p:txBody>
      </p:sp>
    </p:spTree>
    <p:extLst>
      <p:ext uri="{BB962C8B-B14F-4D97-AF65-F5344CB8AC3E}">
        <p14:creationId xmlns:p14="http://schemas.microsoft.com/office/powerpoint/2010/main" val="1662886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3333" tIns="46666" rIns="93333" bIns="46666" rtlCol="0"/>
          <a:lstStyle>
            <a:lvl1pPr algn="l" eaLnBrk="1" fontAlgn="auto" hangingPunct="1">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idx="1"/>
          </p:nvPr>
        </p:nvSpPr>
        <p:spPr>
          <a:xfrm>
            <a:off x="3956050" y="0"/>
            <a:ext cx="3027363" cy="463550"/>
          </a:xfrm>
          <a:prstGeom prst="rect">
            <a:avLst/>
          </a:prstGeom>
        </p:spPr>
        <p:txBody>
          <a:bodyPr vert="horz" lIns="93333" tIns="46666" rIns="93333" bIns="46666" rtlCol="0"/>
          <a:lstStyle>
            <a:lvl1pPr algn="r" eaLnBrk="1" fontAlgn="auto" hangingPunct="1">
              <a:spcBef>
                <a:spcPts val="0"/>
              </a:spcBef>
              <a:spcAft>
                <a:spcPts val="0"/>
              </a:spcAft>
              <a:defRPr sz="1300">
                <a:latin typeface="+mn-lt"/>
                <a:cs typeface="+mn-cs"/>
              </a:defRPr>
            </a:lvl1pPr>
          </a:lstStyle>
          <a:p>
            <a:pPr>
              <a:defRPr/>
            </a:pPr>
            <a:fld id="{24B64980-55B4-417C-B196-BF4F17B94719}" type="datetimeFigureOut">
              <a:rPr lang="en-US"/>
              <a:pPr>
                <a:defRPr/>
              </a:pPr>
              <a:t>6/15/2015</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3333" tIns="46666" rIns="93333" bIns="46666"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3333" tIns="46666" rIns="93333" bIns="4666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8563"/>
            <a:ext cx="3027363" cy="463550"/>
          </a:xfrm>
          <a:prstGeom prst="rect">
            <a:avLst/>
          </a:prstGeom>
        </p:spPr>
        <p:txBody>
          <a:bodyPr vert="horz" lIns="93333" tIns="46666" rIns="93333" bIns="46666" rtlCol="0" anchor="b"/>
          <a:lstStyle>
            <a:lvl1pPr algn="l" eaLnBrk="1" fontAlgn="auto" hangingPunct="1">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3333" tIns="46666" rIns="93333" bIns="46666" numCol="1" anchor="b" anchorCtr="0" compatLnSpc="1">
            <a:prstTxWarp prst="textNoShape">
              <a:avLst/>
            </a:prstTxWarp>
          </a:bodyPr>
          <a:lstStyle>
            <a:lvl1pPr algn="r" eaLnBrk="1" hangingPunct="1">
              <a:defRPr sz="1300">
                <a:latin typeface="Calibri" pitchFamily="34" charset="0"/>
              </a:defRPr>
            </a:lvl1pPr>
          </a:lstStyle>
          <a:p>
            <a:fld id="{9BFE2495-CDAB-4853-B95D-BA7D67A1A306}" type="slidenum">
              <a:rPr lang="en-US" altLang="en-US"/>
              <a:pPr/>
              <a:t>‹#›</a:t>
            </a:fld>
            <a:endParaRPr lang="en-US" altLang="en-US" dirty="0"/>
          </a:p>
        </p:txBody>
      </p:sp>
    </p:spTree>
    <p:extLst>
      <p:ext uri="{BB962C8B-B14F-4D97-AF65-F5344CB8AC3E}">
        <p14:creationId xmlns:p14="http://schemas.microsoft.com/office/powerpoint/2010/main" val="3613868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1392463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148" name="Slide Number Placeholder 3"/>
          <p:cNvSpPr>
            <a:spLocks noGrp="1"/>
          </p:cNvSpPr>
          <p:nvPr>
            <p:ph type="sldNum" sz="quarter" idx="5"/>
          </p:nvPr>
        </p:nvSpPr>
        <p:spPr bwMode="auto">
          <a:noFill/>
          <a:ln>
            <a:miter lim="800000"/>
            <a:headEnd/>
            <a:tailEnd/>
          </a:ln>
        </p:spPr>
        <p:txBody>
          <a:bodyPr/>
          <a:lstStyle/>
          <a:p>
            <a:fld id="{39E7F645-8DD5-4923-BF53-83B03B04EEAF}" type="slidenum">
              <a:rPr lang="en-US" altLang="en-US"/>
              <a:pPr/>
              <a:t>4</a:t>
            </a:fld>
            <a:endParaRPr lang="en-US" altLang="en-US" dirty="0"/>
          </a:p>
        </p:txBody>
      </p:sp>
    </p:spTree>
    <p:extLst>
      <p:ext uri="{BB962C8B-B14F-4D97-AF65-F5344CB8AC3E}">
        <p14:creationId xmlns:p14="http://schemas.microsoft.com/office/powerpoint/2010/main" val="3723304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767">
              <a:spcBef>
                <a:spcPct val="0"/>
              </a:spcBef>
              <a:defRPr/>
            </a:pP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a:lstStyle/>
          <a:p>
            <a:fld id="{6795F6D0-EFC6-4227-B671-DC036CBC78DA}" type="slidenum">
              <a:rPr lang="en-US" altLang="en-US">
                <a:solidFill>
                  <a:srgbClr val="000000"/>
                </a:solidFill>
              </a:rPr>
              <a:pPr/>
              <a:t>6</a:t>
            </a:fld>
            <a:endParaRPr lang="en-US" altLang="en-US" dirty="0">
              <a:solidFill>
                <a:srgbClr val="000000"/>
              </a:solidFill>
            </a:endParaRPr>
          </a:p>
        </p:txBody>
      </p:sp>
    </p:spTree>
    <p:extLst>
      <p:ext uri="{BB962C8B-B14F-4D97-AF65-F5344CB8AC3E}">
        <p14:creationId xmlns:p14="http://schemas.microsoft.com/office/powerpoint/2010/main" val="341557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z="1300" dirty="0" smtClean="0"/>
              <a:t>Each of the Sustainable Jersey actions that towns do to become certified are divided into the Prosperity, Planet and People categories.  Each action comes with a fully resourced tool which includes:  What is it?  Why is it important?  Who should be involved?  How long will it take and what will it cost?  In addition, there are resources in the tools themselves.  And a “spotlight” section on successful communities.</a:t>
            </a:r>
          </a:p>
          <a:p>
            <a:pPr eaLnBrk="1" hangingPunct="1">
              <a:spcBef>
                <a:spcPct val="0"/>
              </a:spcBef>
            </a:pPr>
            <a:endParaRPr lang="en-US" altLang="en-US" sz="1300" dirty="0" smtClean="0"/>
          </a:p>
          <a:p>
            <a:pPr eaLnBrk="1" hangingPunct="1">
              <a:spcBef>
                <a:spcPct val="0"/>
              </a:spcBef>
            </a:pPr>
            <a:r>
              <a:rPr lang="en-US" altLang="en-US" dirty="0" smtClean="0"/>
              <a:t>The technical content of the program’s actions are developed with the help of 22 task forces that comprise New Jersey state local officials, experts, non-profit groups, and members of the business community.  Recommended best practices/actions are vetted with local government officials. </a:t>
            </a:r>
            <a:endParaRPr lang="en-US" altLang="en-US" sz="1300" dirty="0" smtClean="0"/>
          </a:p>
          <a:p>
            <a:pPr eaLnBrk="1" hangingPunct="1">
              <a:spcBef>
                <a:spcPct val="0"/>
              </a:spcBef>
            </a:pPr>
            <a:endParaRPr lang="en-US" altLang="en-US" sz="1300" dirty="0" smtClean="0"/>
          </a:p>
        </p:txBody>
      </p:sp>
      <p:sp>
        <p:nvSpPr>
          <p:cNvPr id="16388" name="Slide Number Placeholder 3"/>
          <p:cNvSpPr>
            <a:spLocks noGrp="1"/>
          </p:cNvSpPr>
          <p:nvPr>
            <p:ph type="sldNum" sz="quarter" idx="5"/>
          </p:nvPr>
        </p:nvSpPr>
        <p:spPr bwMode="auto">
          <a:noFill/>
          <a:ln>
            <a:miter lim="800000"/>
            <a:headEnd/>
            <a:tailEnd/>
          </a:ln>
        </p:spPr>
        <p:txBody>
          <a:bodyPr/>
          <a:lstStyle/>
          <a:p>
            <a:fld id="{1E5B8DC2-0511-4E58-9C95-8D1BC1464586}" type="slidenum">
              <a:rPr lang="en-US" altLang="en-US"/>
              <a:pPr/>
              <a:t>8</a:t>
            </a:fld>
            <a:endParaRPr lang="en-US" altLang="en-US" dirty="0"/>
          </a:p>
        </p:txBody>
      </p:sp>
    </p:spTree>
    <p:extLst>
      <p:ext uri="{BB962C8B-B14F-4D97-AF65-F5344CB8AC3E}">
        <p14:creationId xmlns:p14="http://schemas.microsoft.com/office/powerpoint/2010/main" val="1590528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lnSpc>
                <a:spcPct val="120000"/>
              </a:lnSpc>
              <a:spcAft>
                <a:spcPts val="0"/>
              </a:spcAft>
              <a:defRPr/>
            </a:pPr>
            <a:r>
              <a:rPr lang="en-US" sz="1400" dirty="0" smtClean="0"/>
              <a:t>Just to recap – here are a few of the certification benefits. </a:t>
            </a:r>
          </a:p>
          <a:p>
            <a:pPr marL="280882" indent="-280882" eaLnBrk="1" fontAlgn="auto" hangingPunct="1">
              <a:lnSpc>
                <a:spcPct val="120000"/>
              </a:lnSpc>
              <a:spcAft>
                <a:spcPts val="0"/>
              </a:spcAft>
              <a:buFont typeface="Arial" pitchFamily="34" charset="0"/>
              <a:buChar char="•"/>
              <a:defRPr/>
            </a:pPr>
            <a:r>
              <a:rPr lang="en-US" sz="1400" dirty="0" smtClean="0">
                <a:solidFill>
                  <a:schemeClr val="tx1">
                    <a:lumMod val="75000"/>
                    <a:lumOff val="25000"/>
                  </a:schemeClr>
                </a:solidFill>
              </a:rPr>
              <a:t>Save money. Get money. </a:t>
            </a:r>
            <a:r>
              <a:rPr lang="en-US" sz="1400" dirty="0" smtClean="0"/>
              <a:t>Sustainable Jersey includes actions that can help you improve efficiency and cut waste. </a:t>
            </a:r>
            <a:endParaRPr lang="en-US" sz="1400" dirty="0" smtClean="0">
              <a:solidFill>
                <a:schemeClr val="tx1">
                  <a:lumMod val="75000"/>
                  <a:lumOff val="25000"/>
                </a:schemeClr>
              </a:solidFill>
            </a:endParaRPr>
          </a:p>
          <a:p>
            <a:pPr marL="280882" indent="-280882" eaLnBrk="1" fontAlgn="auto" hangingPunct="1">
              <a:lnSpc>
                <a:spcPct val="120000"/>
              </a:lnSpc>
              <a:spcAft>
                <a:spcPts val="0"/>
              </a:spcAft>
              <a:buFont typeface="Arial" pitchFamily="34" charset="0"/>
              <a:buChar char="•"/>
              <a:defRPr/>
            </a:pPr>
            <a:r>
              <a:rPr lang="en-US" sz="1400" dirty="0" smtClean="0">
                <a:solidFill>
                  <a:schemeClr val="tx1">
                    <a:lumMod val="75000"/>
                    <a:lumOff val="25000"/>
                  </a:schemeClr>
                </a:solidFill>
              </a:rPr>
              <a:t>Gain access to training, tools and expert guidance.</a:t>
            </a:r>
          </a:p>
          <a:p>
            <a:pPr marL="280882" indent="-280882" eaLnBrk="1" fontAlgn="auto" hangingPunct="1">
              <a:lnSpc>
                <a:spcPct val="120000"/>
              </a:lnSpc>
              <a:spcAft>
                <a:spcPts val="0"/>
              </a:spcAft>
              <a:buFont typeface="Arial" pitchFamily="34" charset="0"/>
              <a:buChar char="•"/>
              <a:defRPr/>
            </a:pPr>
            <a:r>
              <a:rPr lang="en-US" sz="1400" dirty="0" smtClean="0">
                <a:solidFill>
                  <a:schemeClr val="tx1">
                    <a:lumMod val="75000"/>
                    <a:lumOff val="25000"/>
                  </a:schemeClr>
                </a:solidFill>
              </a:rPr>
              <a:t>Get recognized. Promote your town.</a:t>
            </a:r>
          </a:p>
          <a:p>
            <a:pPr marL="280882" indent="-280882" eaLnBrk="1" fontAlgn="auto" hangingPunct="1">
              <a:lnSpc>
                <a:spcPct val="120000"/>
              </a:lnSpc>
              <a:spcAft>
                <a:spcPts val="0"/>
              </a:spcAft>
              <a:buFont typeface="Arial" pitchFamily="34" charset="0"/>
              <a:buChar char="•"/>
              <a:defRPr/>
            </a:pPr>
            <a:r>
              <a:rPr lang="en-US" sz="1400" dirty="0" smtClean="0">
                <a:solidFill>
                  <a:schemeClr val="tx1">
                    <a:lumMod val="75000"/>
                    <a:lumOff val="25000"/>
                  </a:schemeClr>
                </a:solidFill>
              </a:rPr>
              <a:t>Conserve valuable resources. Protect the environment.</a:t>
            </a:r>
          </a:p>
          <a:p>
            <a:pPr eaLnBrk="1" hangingPunct="1">
              <a:spcBef>
                <a:spcPct val="0"/>
              </a:spcBef>
              <a:defRPr/>
            </a:pPr>
            <a:endParaRPr lang="en-US" dirty="0" smtClean="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14418" indent="-274776">
              <a:defRPr>
                <a:solidFill>
                  <a:schemeClr val="tx1"/>
                </a:solidFill>
                <a:latin typeface="Calibri" pitchFamily="34" charset="0"/>
              </a:defRPr>
            </a:lvl2pPr>
            <a:lvl3pPr marL="1099104" indent="-219820">
              <a:defRPr>
                <a:solidFill>
                  <a:schemeClr val="tx1"/>
                </a:solidFill>
                <a:latin typeface="Calibri" pitchFamily="34" charset="0"/>
              </a:defRPr>
            </a:lvl3pPr>
            <a:lvl4pPr marL="1538746" indent="-219820">
              <a:defRPr>
                <a:solidFill>
                  <a:schemeClr val="tx1"/>
                </a:solidFill>
                <a:latin typeface="Calibri" pitchFamily="34" charset="0"/>
              </a:defRPr>
            </a:lvl4pPr>
            <a:lvl5pPr marL="1978387" indent="-219820">
              <a:defRPr>
                <a:solidFill>
                  <a:schemeClr val="tx1"/>
                </a:solidFill>
                <a:latin typeface="Calibri" pitchFamily="34" charset="0"/>
              </a:defRPr>
            </a:lvl5pPr>
            <a:lvl6pPr marL="2418029" indent="-219820" defTabSz="439642" fontAlgn="base">
              <a:spcBef>
                <a:spcPct val="0"/>
              </a:spcBef>
              <a:spcAft>
                <a:spcPct val="0"/>
              </a:spcAft>
              <a:defRPr>
                <a:solidFill>
                  <a:schemeClr val="tx1"/>
                </a:solidFill>
                <a:latin typeface="Calibri" pitchFamily="34" charset="0"/>
              </a:defRPr>
            </a:lvl6pPr>
            <a:lvl7pPr marL="2857671" indent="-219820" defTabSz="439642" fontAlgn="base">
              <a:spcBef>
                <a:spcPct val="0"/>
              </a:spcBef>
              <a:spcAft>
                <a:spcPct val="0"/>
              </a:spcAft>
              <a:defRPr>
                <a:solidFill>
                  <a:schemeClr val="tx1"/>
                </a:solidFill>
                <a:latin typeface="Calibri" pitchFamily="34" charset="0"/>
              </a:defRPr>
            </a:lvl7pPr>
            <a:lvl8pPr marL="3297313" indent="-219820" defTabSz="439642" fontAlgn="base">
              <a:spcBef>
                <a:spcPct val="0"/>
              </a:spcBef>
              <a:spcAft>
                <a:spcPct val="0"/>
              </a:spcAft>
              <a:defRPr>
                <a:solidFill>
                  <a:schemeClr val="tx1"/>
                </a:solidFill>
                <a:latin typeface="Calibri" pitchFamily="34" charset="0"/>
              </a:defRPr>
            </a:lvl8pPr>
            <a:lvl9pPr marL="3736955" indent="-219820" defTabSz="439642" fontAlgn="base">
              <a:spcBef>
                <a:spcPct val="0"/>
              </a:spcBef>
              <a:spcAft>
                <a:spcPct val="0"/>
              </a:spcAft>
              <a:defRPr>
                <a:solidFill>
                  <a:schemeClr val="tx1"/>
                </a:solidFill>
                <a:latin typeface="Calibri" pitchFamily="34" charset="0"/>
              </a:defRPr>
            </a:lvl9pPr>
          </a:lstStyle>
          <a:p>
            <a:pPr>
              <a:defRPr/>
            </a:pPr>
            <a:fld id="{688FEEA7-9BEE-4FD5-AB8A-89362BA3A72E}" type="slidenum">
              <a:rPr lang="en-US" smtClean="0">
                <a:solidFill>
                  <a:prstClr val="black"/>
                </a:solidFill>
              </a:rPr>
              <a:pPr>
                <a:defRPr/>
              </a:pPr>
              <a:t>9</a:t>
            </a:fld>
            <a:endParaRPr lang="en-US" dirty="0" smtClean="0">
              <a:solidFill>
                <a:prstClr val="black"/>
              </a:solidFill>
            </a:endParaRPr>
          </a:p>
        </p:txBody>
      </p:sp>
    </p:spTree>
    <p:extLst>
      <p:ext uri="{BB962C8B-B14F-4D97-AF65-F5344CB8AC3E}">
        <p14:creationId xmlns:p14="http://schemas.microsoft.com/office/powerpoint/2010/main" val="4271800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
        <p:nvSpPr>
          <p:cNvPr id="18436" name="Slide Number Placeholder 3"/>
          <p:cNvSpPr>
            <a:spLocks noGrp="1"/>
          </p:cNvSpPr>
          <p:nvPr>
            <p:ph type="sldNum" sz="quarter" idx="5"/>
          </p:nvPr>
        </p:nvSpPr>
        <p:spPr bwMode="auto">
          <a:noFill/>
          <a:ln>
            <a:miter lim="800000"/>
            <a:headEnd/>
            <a:tailEnd/>
          </a:ln>
        </p:spPr>
        <p:txBody>
          <a:bodyPr/>
          <a:lstStyle/>
          <a:p>
            <a:fld id="{BBB428D6-3AA2-4B55-9CAC-5FCFE25421AD}" type="slidenum">
              <a:rPr lang="en-US" altLang="en-US"/>
              <a:pPr/>
              <a:t>11</a:t>
            </a:fld>
            <a:endParaRPr lang="en-US" altLang="en-US" dirty="0"/>
          </a:p>
        </p:txBody>
      </p:sp>
    </p:spTree>
    <p:extLst>
      <p:ext uri="{BB962C8B-B14F-4D97-AF65-F5344CB8AC3E}">
        <p14:creationId xmlns:p14="http://schemas.microsoft.com/office/powerpoint/2010/main" val="2691787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HiAP updates for each of the actions.  </a:t>
            </a:r>
            <a:endParaRPr lang="en-US" dirty="0"/>
          </a:p>
        </p:txBody>
      </p:sp>
      <p:sp>
        <p:nvSpPr>
          <p:cNvPr id="4" name="Slide Number Placeholder 3"/>
          <p:cNvSpPr>
            <a:spLocks noGrp="1"/>
          </p:cNvSpPr>
          <p:nvPr>
            <p:ph type="sldNum" sz="quarter" idx="10"/>
          </p:nvPr>
        </p:nvSpPr>
        <p:spPr/>
        <p:txBody>
          <a:bodyPr/>
          <a:lstStyle/>
          <a:p>
            <a:fld id="{9BFE2495-CDAB-4853-B95D-BA7D67A1A306}" type="slidenum">
              <a:rPr lang="en-US" altLang="en-US" smtClean="0"/>
              <a:pPr/>
              <a:t>13</a:t>
            </a:fld>
            <a:endParaRPr lang="en-US" altLang="en-US" dirty="0"/>
          </a:p>
        </p:txBody>
      </p:sp>
    </p:spTree>
    <p:extLst>
      <p:ext uri="{BB962C8B-B14F-4D97-AF65-F5344CB8AC3E}">
        <p14:creationId xmlns:p14="http://schemas.microsoft.com/office/powerpoint/2010/main" val="1667536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A96172F-FB89-4D24-870B-F20A17250F1E}" type="datetime1">
              <a:rPr lang="en-US"/>
              <a:pPr>
                <a:defRPr/>
              </a:pPr>
              <a:t>6/15/2015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EC739E6-6360-411E-898B-39BD91F7814C}"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9FD166-0CF8-4267-8DEA-C353D3B6030F}" type="datetime1">
              <a:rPr lang="en-US"/>
              <a:pPr>
                <a:defRPr/>
              </a:pPr>
              <a:t>6/15/2015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05157D5-FCEF-45D9-868E-70087CAAF15C}"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2B75AE-F0AE-4B7D-B78E-520A2DB09BEB}" type="datetime1">
              <a:rPr lang="en-US"/>
              <a:pPr>
                <a:defRPr/>
              </a:pPr>
              <a:t>6/15/2015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DA52579-7CF4-403E-83A9-85E8A1E2CA61}"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EE576D-0AE5-489E-9059-6C53749DC901}" type="datetime1">
              <a:rPr lang="en-US"/>
              <a:pPr>
                <a:defRPr/>
              </a:pPr>
              <a:t>6/15/2015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85D1041-DA17-4CDC-A568-2DB2CFC30E30}"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0E23E09-4473-4BBD-8E62-174BE51A6BF6}" type="datetime1">
              <a:rPr lang="en-US"/>
              <a:pPr>
                <a:defRPr/>
              </a:pPr>
              <a:t>6/15/2015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F132FF1-878C-4A8B-B4B6-C7B267B7DDB9}"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B68735A-FEA8-4028-BC81-680EDF7312B5}" type="datetime1">
              <a:rPr lang="en-US"/>
              <a:pPr>
                <a:defRPr/>
              </a:pPr>
              <a:t>6/15/2015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FFB05A9-7018-4EBC-8EA4-042AE1BE655E}"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73355C2-C523-4C66-8709-C5E86449DBCC}" type="datetime1">
              <a:rPr lang="en-US"/>
              <a:pPr>
                <a:defRPr/>
              </a:pPr>
              <a:t>6/15/2015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FE4BFA67-3011-404A-8E39-10C5172203A3}"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43B2E2-DDEF-40A0-8FE1-03CA7E00B14D}" type="datetime1">
              <a:rPr lang="en-US"/>
              <a:pPr>
                <a:defRPr/>
              </a:pPr>
              <a:t>6/15/2015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15F136EF-81CF-4B97-BD5B-F7741CDC7BC9}"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710398-3304-4AAA-BEAD-F9283A6A9623}" type="datetime1">
              <a:rPr lang="en-US"/>
              <a:pPr>
                <a:defRPr/>
              </a:pPr>
              <a:t>6/15/2015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FFFF6068-89B2-4FF7-BE2C-18EA7ECC59BC}"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B6B2EA-22E1-43D1-A254-F08DDE0CFE93}" type="datetime1">
              <a:rPr lang="en-US"/>
              <a:pPr>
                <a:defRPr/>
              </a:pPr>
              <a:t>6/15/2015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A493A1D0-2A4C-4299-BFC1-73AA104D5202}"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FFFD40-4BB5-42F8-B163-8E0591F3A304}" type="datetime1">
              <a:rPr lang="en-US"/>
              <a:pPr>
                <a:defRPr/>
              </a:pPr>
              <a:t>6/15/2015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0547F699-38D5-45B8-9847-10B71B9157AA}"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BFDD627-4345-40FA-A935-696A4F07B87F}" type="datetime1">
              <a:rPr lang="en-US"/>
              <a:pPr>
                <a:defRPr/>
              </a:pPr>
              <a:t>6/15/2015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F6107659-ED49-427D-BE8F-69666B5AE66E}" type="slidenum">
              <a:rPr lang="en-US" altLang="en-US"/>
              <a:pPr/>
              <a:t>‹#›</a:t>
            </a:fld>
            <a:endParaRPr lang="en-US" altLang="en-US" dirty="0"/>
          </a:p>
        </p:txBody>
      </p:sp>
      <p:pic>
        <p:nvPicPr>
          <p:cNvPr id="1031" name="Picture 7" descr="3169_powerpoint_template.pdf"/>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pic>
        <p:nvPicPr>
          <p:cNvPr id="1032" name="Picture 8" descr="logo_cmyk.png"/>
          <p:cNvPicPr>
            <a:picLocks noChangeAspect="1"/>
          </p:cNvPicPr>
          <p:nvPr userDrawn="1"/>
        </p:nvPicPr>
        <p:blipFill>
          <a:blip r:embed="rId14"/>
          <a:srcRect/>
          <a:stretch>
            <a:fillRect/>
          </a:stretch>
        </p:blipFill>
        <p:spPr bwMode="auto">
          <a:xfrm>
            <a:off x="7572375" y="5695950"/>
            <a:ext cx="1270000" cy="917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ustainablejerseyschool.com/" TargetMode="External"/><Relationship Id="rId2" Type="http://schemas.openxmlformats.org/officeDocument/2006/relationships/hyperlink" Target="http://www.sustainablejerse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a:srcRect/>
          <a:stretch>
            <a:fillRect/>
          </a:stretch>
        </p:blipFill>
        <p:spPr bwMode="auto">
          <a:xfrm>
            <a:off x="150813" y="1350963"/>
            <a:ext cx="2127250" cy="5508625"/>
          </a:xfrm>
          <a:prstGeom prst="rect">
            <a:avLst/>
          </a:prstGeom>
          <a:noFill/>
          <a:ln w="9525">
            <a:noFill/>
            <a:miter lim="800000"/>
            <a:headEnd/>
            <a:tailEnd/>
          </a:ln>
        </p:spPr>
      </p:pic>
      <p:pic>
        <p:nvPicPr>
          <p:cNvPr id="3075" name="Picture 5"/>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3076" name="Picture 6"/>
          <p:cNvPicPr>
            <a:picLocks noChangeAspect="1" noChangeArrowheads="1"/>
          </p:cNvPicPr>
          <p:nvPr/>
        </p:nvPicPr>
        <p:blipFill>
          <a:blip r:embed="rId5"/>
          <a:srcRect/>
          <a:stretch>
            <a:fillRect/>
          </a:stretch>
        </p:blipFill>
        <p:spPr bwMode="auto">
          <a:xfrm>
            <a:off x="1371600" y="76200"/>
            <a:ext cx="6724650" cy="671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71450"/>
            <a:ext cx="8229600" cy="692150"/>
          </a:xfrm>
        </p:spPr>
        <p:txBody>
          <a:bodyPr/>
          <a:lstStyle/>
          <a:p>
            <a:r>
              <a:rPr lang="en-US" altLang="en-US" sz="4000" dirty="0" smtClean="0">
                <a:solidFill>
                  <a:schemeClr val="bg1"/>
                </a:solidFill>
                <a:latin typeface="Trebuchet MS" pitchFamily="34" charset="0"/>
              </a:rPr>
              <a:t>Small Grants Program</a:t>
            </a:r>
          </a:p>
        </p:txBody>
      </p:sp>
      <p:sp>
        <p:nvSpPr>
          <p:cNvPr id="3" name="Content Placeholder 2"/>
          <p:cNvSpPr>
            <a:spLocks noGrp="1"/>
          </p:cNvSpPr>
          <p:nvPr>
            <p:ph idx="1"/>
          </p:nvPr>
        </p:nvSpPr>
        <p:spPr>
          <a:xfrm>
            <a:off x="3187420" y="1200150"/>
            <a:ext cx="5956580" cy="1625600"/>
          </a:xfrm>
        </p:spPr>
        <p:txBody>
          <a:bodyPr/>
          <a:lstStyle/>
          <a:p>
            <a:pPr marL="0" indent="0">
              <a:buFont typeface="Arial" panose="020B0604020202020204" pitchFamily="34" charset="0"/>
              <a:buNone/>
              <a:defRPr/>
            </a:pPr>
            <a:r>
              <a:rPr lang="en-US" sz="2400" dirty="0" smtClean="0">
                <a:cs typeface="Arial" pitchFamily="34" charset="0"/>
              </a:rPr>
              <a:t>Since 2009 Sustainable Jersey has awarded 340+ grants ranging from $2,000 capacity building grants to $35,000 model project grants. To date, over $2,300,000 has been awarded.  </a:t>
            </a:r>
          </a:p>
          <a:p>
            <a:pPr marL="0" indent="0">
              <a:buFont typeface="Arial" panose="020B0604020202020204" pitchFamily="34" charset="0"/>
              <a:buNone/>
              <a:defRPr/>
            </a:pPr>
            <a:r>
              <a:rPr lang="en-US" sz="2400" dirty="0" smtClean="0">
                <a:cs typeface="Arial" pitchFamily="34" charset="0"/>
              </a:rPr>
              <a:t>Funding Provided By:</a:t>
            </a:r>
          </a:p>
          <a:p>
            <a:pPr>
              <a:buFont typeface="Arial" panose="020B0604020202020204" pitchFamily="34" charset="0"/>
              <a:buChar char="•"/>
              <a:defRPr/>
            </a:pPr>
            <a:r>
              <a:rPr lang="en-US" sz="2400" dirty="0" smtClean="0">
                <a:cs typeface="Arial" pitchFamily="34" charset="0"/>
              </a:rPr>
              <a:t>Walmart</a:t>
            </a:r>
          </a:p>
          <a:p>
            <a:pPr>
              <a:buFont typeface="Arial" panose="020B0604020202020204" pitchFamily="34" charset="0"/>
              <a:buChar char="•"/>
              <a:defRPr/>
            </a:pPr>
            <a:r>
              <a:rPr lang="en-US" sz="2400" dirty="0" smtClean="0">
                <a:cs typeface="Arial" pitchFamily="34" charset="0"/>
              </a:rPr>
              <a:t>PSEG Foundation</a:t>
            </a:r>
          </a:p>
          <a:p>
            <a:pPr>
              <a:buFont typeface="Arial" panose="020B0604020202020204" pitchFamily="34" charset="0"/>
              <a:buChar char="•"/>
              <a:defRPr/>
            </a:pPr>
            <a:r>
              <a:rPr lang="en-US" sz="2400" dirty="0" smtClean="0">
                <a:cs typeface="Arial" pitchFamily="34" charset="0"/>
              </a:rPr>
              <a:t>New Jersey Department of Health</a:t>
            </a:r>
          </a:p>
          <a:p>
            <a:pPr>
              <a:buFont typeface="Arial" panose="020B0604020202020204" pitchFamily="34" charset="0"/>
              <a:buChar char="•"/>
              <a:defRPr/>
            </a:pPr>
            <a:r>
              <a:rPr lang="en-US" sz="2400" dirty="0" smtClean="0">
                <a:cs typeface="Arial" pitchFamily="34" charset="0"/>
              </a:rPr>
              <a:t>Gardinier Environmental Fund</a:t>
            </a:r>
          </a:p>
          <a:p>
            <a:pPr>
              <a:buFont typeface="Arial" panose="020B0604020202020204" pitchFamily="34" charset="0"/>
              <a:buChar char="•"/>
              <a:defRPr/>
            </a:pPr>
            <a:r>
              <a:rPr lang="en-US" sz="2400" dirty="0" smtClean="0">
                <a:cs typeface="Arial" pitchFamily="34" charset="0"/>
              </a:rPr>
              <a:t>NJ Education Association</a:t>
            </a:r>
          </a:p>
          <a:p>
            <a:pPr marL="0" indent="0">
              <a:buFont typeface="Arial" panose="020B0604020202020204" pitchFamily="34" charset="0"/>
              <a:buNone/>
              <a:defRPr/>
            </a:pPr>
            <a:endParaRPr lang="en-US" sz="2400" dirty="0" smtClean="0">
              <a:cs typeface="Arial" pitchFamily="34" charset="0"/>
            </a:endParaRPr>
          </a:p>
          <a:p>
            <a:pPr>
              <a:buFont typeface="Arial" panose="020B0604020202020204" pitchFamily="34" charset="0"/>
              <a:buChar char="•"/>
              <a:defRPr/>
            </a:pPr>
            <a:endParaRPr lang="en-US" sz="2400" dirty="0"/>
          </a:p>
        </p:txBody>
      </p:sp>
      <p:pic>
        <p:nvPicPr>
          <p:cNvPr id="28676" name="Picture 3"/>
          <p:cNvPicPr>
            <a:picLocks noChangeAspect="1" noChangeArrowheads="1"/>
          </p:cNvPicPr>
          <p:nvPr/>
        </p:nvPicPr>
        <p:blipFill>
          <a:blip r:embed="rId2"/>
          <a:srcRect b="2711"/>
          <a:stretch>
            <a:fillRect/>
          </a:stretch>
        </p:blipFill>
        <p:spPr bwMode="auto">
          <a:xfrm>
            <a:off x="84138" y="1200150"/>
            <a:ext cx="2870200" cy="5041900"/>
          </a:xfrm>
          <a:prstGeom prst="rect">
            <a:avLst/>
          </a:prstGeom>
          <a:noFill/>
          <a:ln w="9525">
            <a:noFill/>
            <a:miter lim="800000"/>
            <a:headEnd/>
            <a:tailEnd/>
          </a:ln>
          <a:effectLst/>
        </p:spPr>
      </p:pic>
      <p:sp>
        <p:nvSpPr>
          <p:cNvPr id="4" name="Rectangle 3"/>
          <p:cNvSpPr/>
          <p:nvPr/>
        </p:nvSpPr>
        <p:spPr>
          <a:xfrm>
            <a:off x="76200" y="1031875"/>
            <a:ext cx="2878138" cy="33655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Awarded Grant Locations</a:t>
            </a:r>
          </a:p>
        </p:txBody>
      </p:sp>
      <p:pic>
        <p:nvPicPr>
          <p:cNvPr id="6" name="Picture 2" descr="E:\3169_SustainableJersey\Doc\Photos\Sustainable Jersey 5.jpg"/>
          <p:cNvPicPr>
            <a:picLocks noChangeAspect="1" noChangeArrowheads="1"/>
          </p:cNvPicPr>
          <p:nvPr/>
        </p:nvPicPr>
        <p:blipFill>
          <a:blip r:embed="rId3"/>
          <a:srcRect/>
          <a:stretch>
            <a:fillRect/>
          </a:stretch>
        </p:blipFill>
        <p:spPr bwMode="auto">
          <a:xfrm>
            <a:off x="7073735" y="3414418"/>
            <a:ext cx="1613065" cy="13252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ctrTitle"/>
          </p:nvPr>
        </p:nvSpPr>
        <p:spPr>
          <a:xfrm>
            <a:off x="0" y="212725"/>
            <a:ext cx="9144000" cy="622300"/>
          </a:xfrm>
        </p:spPr>
        <p:txBody>
          <a:bodyPr/>
          <a:lstStyle/>
          <a:p>
            <a:r>
              <a:rPr lang="en-US" altLang="en-US" sz="3600" dirty="0" smtClean="0">
                <a:solidFill>
                  <a:schemeClr val="bg1"/>
                </a:solidFill>
                <a:latin typeface="Trebuchet MS" pitchFamily="34" charset="0"/>
                <a:ea typeface="Trebuchet MS" pitchFamily="34" charset="0"/>
                <a:cs typeface="Trebuchet MS" pitchFamily="34" charset="0"/>
              </a:rPr>
              <a:t>Who Creates The Actions/Standards?</a:t>
            </a:r>
          </a:p>
        </p:txBody>
      </p:sp>
      <p:sp>
        <p:nvSpPr>
          <p:cNvPr id="9" name="Subtitle 2"/>
          <p:cNvSpPr>
            <a:spLocks noGrp="1"/>
          </p:cNvSpPr>
          <p:nvPr>
            <p:ph type="subTitle" idx="1"/>
          </p:nvPr>
        </p:nvSpPr>
        <p:spPr>
          <a:xfrm>
            <a:off x="198438" y="1075174"/>
            <a:ext cx="8793162" cy="4776787"/>
          </a:xfrm>
        </p:spPr>
        <p:txBody>
          <a:bodyPr>
            <a:noAutofit/>
          </a:bodyPr>
          <a:lstStyle/>
          <a:p>
            <a:pPr marL="457200" indent="-292100" algn="l">
              <a:spcAft>
                <a:spcPts val="300"/>
              </a:spcAft>
              <a:defRPr/>
            </a:pPr>
            <a:r>
              <a:rPr lang="en-US" sz="2800" dirty="0" smtClean="0">
                <a:solidFill>
                  <a:schemeClr val="tx1"/>
                </a:solidFill>
                <a:cs typeface="Arial" pitchFamily="34" charset="0"/>
              </a:rPr>
              <a:t>To create rigorous </a:t>
            </a:r>
            <a:r>
              <a:rPr lang="en-US" sz="2800" dirty="0">
                <a:solidFill>
                  <a:schemeClr val="tx1"/>
                </a:solidFill>
                <a:cs typeface="Arial" pitchFamily="34" charset="0"/>
              </a:rPr>
              <a:t>and broadly accepted standards and actions we convened Task Forces on </a:t>
            </a:r>
            <a:r>
              <a:rPr lang="en-US" sz="2800" dirty="0" smtClean="0">
                <a:solidFill>
                  <a:schemeClr val="tx1"/>
                </a:solidFill>
                <a:cs typeface="Arial" pitchFamily="34" charset="0"/>
              </a:rPr>
              <a:t>33 </a:t>
            </a:r>
            <a:r>
              <a:rPr lang="en-US" sz="2800" dirty="0">
                <a:solidFill>
                  <a:schemeClr val="tx1"/>
                </a:solidFill>
                <a:cs typeface="Arial" pitchFamily="34" charset="0"/>
              </a:rPr>
              <a:t>different </a:t>
            </a:r>
            <a:r>
              <a:rPr lang="en-US" sz="2800" dirty="0" smtClean="0">
                <a:solidFill>
                  <a:schemeClr val="tx1"/>
                </a:solidFill>
                <a:cs typeface="Arial" pitchFamily="34" charset="0"/>
              </a:rPr>
              <a:t>issues in both school and municipal programs</a:t>
            </a:r>
            <a:endParaRPr lang="en-US" sz="2800" dirty="0">
              <a:solidFill>
                <a:schemeClr val="tx1"/>
              </a:solidFill>
              <a:cs typeface="Arial" pitchFamily="34" charset="0"/>
            </a:endParaRPr>
          </a:p>
          <a:p>
            <a:pPr marL="457200" indent="-292100" algn="l">
              <a:spcAft>
                <a:spcPts val="300"/>
              </a:spcAft>
              <a:buFont typeface="Arial" panose="020B0604020202020204" pitchFamily="34" charset="0"/>
              <a:buChar char="•"/>
              <a:defRPr/>
            </a:pPr>
            <a:r>
              <a:rPr lang="en-US" sz="2800" dirty="0" smtClean="0">
                <a:solidFill>
                  <a:schemeClr val="tx1"/>
                </a:solidFill>
                <a:cs typeface="Arial" pitchFamily="34" charset="0"/>
              </a:rPr>
              <a:t> Task Forces utilize 300 </a:t>
            </a:r>
            <a:r>
              <a:rPr lang="en-US" sz="2800" dirty="0">
                <a:solidFill>
                  <a:schemeClr val="tx1"/>
                </a:solidFill>
                <a:cs typeface="Arial" pitchFamily="34" charset="0"/>
              </a:rPr>
              <a:t>volunteer leaders from:</a:t>
            </a:r>
          </a:p>
          <a:p>
            <a:pPr marL="1371600" lvl="2" indent="-292100" algn="l">
              <a:spcBef>
                <a:spcPts val="0"/>
              </a:spcBef>
              <a:spcAft>
                <a:spcPts val="0"/>
              </a:spcAft>
              <a:buFont typeface="Arial" panose="020B0604020202020204" pitchFamily="34" charset="0"/>
              <a:buChar char="•"/>
              <a:defRPr/>
            </a:pPr>
            <a:r>
              <a:rPr lang="en-US" sz="2000" dirty="0" smtClean="0">
                <a:solidFill>
                  <a:schemeClr val="tx1"/>
                </a:solidFill>
                <a:latin typeface="Arial" pitchFamily="34" charset="0"/>
                <a:cs typeface="Arial" pitchFamily="34" charset="0"/>
              </a:rPr>
              <a:t>Academia</a:t>
            </a:r>
            <a:endParaRPr lang="en-US" sz="2000" dirty="0">
              <a:solidFill>
                <a:schemeClr val="tx1"/>
              </a:solidFill>
              <a:latin typeface="Arial" pitchFamily="34" charset="0"/>
              <a:cs typeface="Arial" pitchFamily="34" charset="0"/>
            </a:endParaRPr>
          </a:p>
          <a:p>
            <a:pPr marL="1371600" lvl="2" indent="-292100" algn="l">
              <a:spcBef>
                <a:spcPts val="0"/>
              </a:spcBef>
              <a:spcAft>
                <a:spcPts val="0"/>
              </a:spcAft>
              <a:buFont typeface="Arial" panose="020B0604020202020204" pitchFamily="34" charset="0"/>
              <a:buChar char="•"/>
              <a:defRPr/>
            </a:pPr>
            <a:r>
              <a:rPr lang="en-US" sz="2000" dirty="0" smtClean="0">
                <a:solidFill>
                  <a:schemeClr val="tx1"/>
                </a:solidFill>
                <a:latin typeface="Arial" pitchFamily="34" charset="0"/>
                <a:cs typeface="Arial" pitchFamily="34" charset="0"/>
              </a:rPr>
              <a:t>Non-profit </a:t>
            </a:r>
            <a:r>
              <a:rPr lang="en-US" sz="2000" dirty="0">
                <a:solidFill>
                  <a:schemeClr val="tx1"/>
                </a:solidFill>
                <a:latin typeface="Arial" pitchFamily="34" charset="0"/>
                <a:cs typeface="Arial" pitchFamily="34" charset="0"/>
              </a:rPr>
              <a:t>sector</a:t>
            </a:r>
          </a:p>
          <a:p>
            <a:pPr marL="1371600" lvl="2" indent="-292100" algn="l">
              <a:spcBef>
                <a:spcPts val="0"/>
              </a:spcBef>
              <a:spcAft>
                <a:spcPts val="0"/>
              </a:spcAft>
              <a:buFont typeface="Arial" panose="020B0604020202020204" pitchFamily="34" charset="0"/>
              <a:buChar char="•"/>
              <a:defRPr/>
            </a:pPr>
            <a:r>
              <a:rPr lang="en-US" sz="2000" dirty="0" smtClean="0">
                <a:solidFill>
                  <a:schemeClr val="tx1"/>
                </a:solidFill>
                <a:latin typeface="Arial" pitchFamily="34" charset="0"/>
                <a:cs typeface="Arial" pitchFamily="34" charset="0"/>
              </a:rPr>
              <a:t>Business community </a:t>
            </a:r>
          </a:p>
          <a:p>
            <a:pPr marL="1371600" lvl="2" indent="-292100" algn="l">
              <a:spcBef>
                <a:spcPts val="0"/>
              </a:spcBef>
              <a:spcAft>
                <a:spcPts val="0"/>
              </a:spcAft>
              <a:buFont typeface="Arial" panose="020B0604020202020204" pitchFamily="34" charset="0"/>
              <a:buChar char="•"/>
              <a:defRPr/>
            </a:pPr>
            <a:r>
              <a:rPr lang="en-US" sz="2000" dirty="0" smtClean="0">
                <a:solidFill>
                  <a:schemeClr val="tx1"/>
                </a:solidFill>
                <a:latin typeface="Arial" pitchFamily="34" charset="0"/>
                <a:cs typeface="Arial" pitchFamily="34" charset="0"/>
              </a:rPr>
              <a:t>State</a:t>
            </a:r>
            <a:r>
              <a:rPr lang="en-US" sz="2000" dirty="0">
                <a:solidFill>
                  <a:schemeClr val="tx1"/>
                </a:solidFill>
                <a:latin typeface="Arial" pitchFamily="34" charset="0"/>
                <a:cs typeface="Arial" pitchFamily="34" charset="0"/>
              </a:rPr>
              <a:t>, local, federal, and county </a:t>
            </a:r>
            <a:r>
              <a:rPr lang="en-US" sz="2000" dirty="0" smtClean="0">
                <a:solidFill>
                  <a:schemeClr val="tx1"/>
                </a:solidFill>
                <a:latin typeface="Arial" pitchFamily="34" charset="0"/>
                <a:cs typeface="Arial" pitchFamily="34" charset="0"/>
              </a:rPr>
              <a:t>government</a:t>
            </a:r>
          </a:p>
          <a:p>
            <a:pPr marL="1079500" lvl="2" algn="l">
              <a:spcBef>
                <a:spcPts val="0"/>
              </a:spcBef>
              <a:spcAft>
                <a:spcPts val="0"/>
              </a:spcAft>
              <a:defRPr/>
            </a:pPr>
            <a:endParaRPr lang="en-US" sz="1800" dirty="0" smtClean="0">
              <a:solidFill>
                <a:schemeClr val="tx1"/>
              </a:solidFill>
              <a:cs typeface="Arial" pitchFamily="34" charset="0"/>
            </a:endParaRPr>
          </a:p>
          <a:p>
            <a:pPr marL="457200" indent="-292100" algn="l">
              <a:spcAft>
                <a:spcPts val="300"/>
              </a:spcAft>
              <a:buFont typeface="Arial" panose="020B0604020202020204" pitchFamily="34" charset="0"/>
              <a:buChar char="•"/>
              <a:defRPr/>
            </a:pPr>
            <a:r>
              <a:rPr lang="en-US" sz="2800" dirty="0" smtClean="0">
                <a:solidFill>
                  <a:schemeClr val="tx1"/>
                </a:solidFill>
                <a:cs typeface="Arial" pitchFamily="34" charset="0"/>
              </a:rPr>
              <a:t>Task Forces identify best practices, develop new models, support training and leverage resources from state agencies, NGO’s, regional and the corporate sector</a:t>
            </a:r>
          </a:p>
          <a:p>
            <a:pPr marL="457200" indent="-292100" algn="l">
              <a:spcAft>
                <a:spcPts val="300"/>
              </a:spcAft>
              <a:buFont typeface="Arial" panose="020B0604020202020204" pitchFamily="34" charset="0"/>
              <a:buChar char="•"/>
              <a:defRPr/>
            </a:pPr>
            <a:endParaRPr lang="en-US" sz="2400" dirty="0" smtClean="0">
              <a:solidFill>
                <a:schemeClr val="tx1">
                  <a:lumMod val="75000"/>
                  <a:lumOff val="25000"/>
                </a:schemeClr>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967"/>
            <a:ext cx="8229600" cy="683288"/>
          </a:xfrm>
        </p:spPr>
        <p:txBody>
          <a:bodyPr/>
          <a:lstStyle/>
          <a:p>
            <a:r>
              <a:rPr lang="en-US" sz="4000" dirty="0" smtClean="0">
                <a:solidFill>
                  <a:schemeClr val="bg1"/>
                </a:solidFill>
                <a:latin typeface="Trebuchet MS" pitchFamily="34" charset="0"/>
              </a:rPr>
              <a:t>Advancing Health in All Policies</a:t>
            </a:r>
            <a:endParaRPr lang="en-US" sz="4000" dirty="0">
              <a:solidFill>
                <a:schemeClr val="bg1"/>
              </a:solidFill>
              <a:latin typeface="Trebuchet MS" pitchFamily="34" charset="0"/>
            </a:endParaRPr>
          </a:p>
        </p:txBody>
      </p:sp>
      <p:sp>
        <p:nvSpPr>
          <p:cNvPr id="3" name="Content Placeholder 2"/>
          <p:cNvSpPr>
            <a:spLocks noGrp="1"/>
          </p:cNvSpPr>
          <p:nvPr>
            <p:ph idx="1"/>
          </p:nvPr>
        </p:nvSpPr>
        <p:spPr>
          <a:xfrm>
            <a:off x="221064" y="1115368"/>
            <a:ext cx="8686800" cy="5010796"/>
          </a:xfrm>
        </p:spPr>
        <p:txBody>
          <a:bodyPr/>
          <a:lstStyle/>
          <a:p>
            <a:pPr>
              <a:buNone/>
            </a:pPr>
            <a:r>
              <a:rPr lang="en-US" dirty="0" smtClean="0"/>
              <a:t>Two Prong Approach</a:t>
            </a:r>
          </a:p>
          <a:p>
            <a:r>
              <a:rPr lang="en-US" dirty="0" smtClean="0"/>
              <a:t>Encourage Professional Development and Training on HIA’s </a:t>
            </a:r>
          </a:p>
          <a:p>
            <a:r>
              <a:rPr lang="en-US" dirty="0" smtClean="0"/>
              <a:t>Develop new or update existing Actions to incorporate health in all policies focus</a:t>
            </a:r>
          </a:p>
          <a:p>
            <a:pPr>
              <a:buNone/>
            </a:pPr>
            <a:endParaRPr lang="en-US" sz="1800" dirty="0" smtClean="0"/>
          </a:p>
          <a:p>
            <a:pPr>
              <a:buNone/>
            </a:pPr>
            <a:r>
              <a:rPr lang="en-US" dirty="0" smtClean="0"/>
              <a:t>Technical Leadership:</a:t>
            </a:r>
          </a:p>
          <a:p>
            <a:pPr lvl="1"/>
            <a:r>
              <a:rPr lang="en-US" sz="2400" dirty="0" smtClean="0"/>
              <a:t>NJ Health Impact Collaborative-Rutgers University </a:t>
            </a:r>
          </a:p>
          <a:p>
            <a:pPr lvl="1"/>
            <a:r>
              <a:rPr lang="en-US" sz="2400" dirty="0" smtClean="0"/>
              <a:t>PEW –Health Impact Project and RWJ</a:t>
            </a:r>
          </a:p>
          <a:p>
            <a:pPr lvl="1"/>
            <a:r>
              <a:rPr lang="en-US" sz="2400" dirty="0" smtClean="0"/>
              <a:t>Georgia Health Policy Center</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9424"/>
          </a:xfrm>
        </p:spPr>
        <p:txBody>
          <a:bodyPr/>
          <a:lstStyle/>
          <a:p>
            <a:r>
              <a:rPr lang="en-US" sz="4000" dirty="0" smtClean="0">
                <a:solidFill>
                  <a:schemeClr val="bg1"/>
                </a:solidFill>
                <a:latin typeface="Trebuchet MS" pitchFamily="34" charset="0"/>
              </a:rPr>
              <a:t>Advancing Health in All Policies</a:t>
            </a:r>
            <a:endParaRPr lang="en-US" sz="4000" dirty="0">
              <a:latin typeface="Trebuchet MS" pitchFamily="34" charset="0"/>
            </a:endParaRPr>
          </a:p>
        </p:txBody>
      </p:sp>
      <p:sp>
        <p:nvSpPr>
          <p:cNvPr id="3" name="Content Placeholder 2"/>
          <p:cNvSpPr>
            <a:spLocks noGrp="1"/>
          </p:cNvSpPr>
          <p:nvPr>
            <p:ph idx="1"/>
          </p:nvPr>
        </p:nvSpPr>
        <p:spPr>
          <a:xfrm>
            <a:off x="457200" y="1215851"/>
            <a:ext cx="8229600" cy="4742822"/>
          </a:xfrm>
        </p:spPr>
        <p:txBody>
          <a:bodyPr/>
          <a:lstStyle/>
          <a:p>
            <a:r>
              <a:rPr lang="en-US" dirty="0" smtClean="0"/>
              <a:t>New HIA Training Action– will award points for municipal planners, planning board members or health professionals that attend training </a:t>
            </a:r>
          </a:p>
          <a:p>
            <a:r>
              <a:rPr lang="en-US" dirty="0" smtClean="0"/>
              <a:t>Updates/Revisions Underway:</a:t>
            </a:r>
          </a:p>
          <a:p>
            <a:pPr lvl="1"/>
            <a:r>
              <a:rPr lang="en-US" dirty="0" smtClean="0"/>
              <a:t>Extreme Temperature Planning</a:t>
            </a:r>
          </a:p>
          <a:p>
            <a:pPr lvl="1"/>
            <a:r>
              <a:rPr lang="en-US" dirty="0" smtClean="0"/>
              <a:t>Bicycle and Pedestrian Audits</a:t>
            </a:r>
          </a:p>
          <a:p>
            <a:pPr lvl="1"/>
            <a:r>
              <a:rPr lang="en-US" dirty="0" smtClean="0"/>
              <a:t>Bicycle and Pedestrian Plans</a:t>
            </a:r>
          </a:p>
          <a:p>
            <a:pPr lvl="1"/>
            <a:r>
              <a:rPr lang="en-US" dirty="0" smtClean="0"/>
              <a:t>Complete Streets Policy and Program Integration monitoring</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9472"/>
          </a:xfrm>
        </p:spPr>
        <p:txBody>
          <a:bodyPr/>
          <a:lstStyle/>
          <a:p>
            <a:r>
              <a:rPr lang="en-US" sz="4000" dirty="0" smtClean="0">
                <a:solidFill>
                  <a:schemeClr val="bg1"/>
                </a:solidFill>
                <a:latin typeface="Trebuchet MS" pitchFamily="34" charset="0"/>
              </a:rPr>
              <a:t>Advancing Health in All Policies</a:t>
            </a:r>
            <a:endParaRPr lang="en-US" sz="4000" dirty="0">
              <a:latin typeface="Trebuchet MS" pitchFamily="34" charset="0"/>
            </a:endParaRPr>
          </a:p>
        </p:txBody>
      </p:sp>
      <p:sp>
        <p:nvSpPr>
          <p:cNvPr id="3" name="Content Placeholder 2"/>
          <p:cNvSpPr>
            <a:spLocks noGrp="1"/>
          </p:cNvSpPr>
          <p:nvPr>
            <p:ph idx="1"/>
          </p:nvPr>
        </p:nvSpPr>
        <p:spPr>
          <a:xfrm>
            <a:off x="2833634" y="1065125"/>
            <a:ext cx="6084277" cy="4843306"/>
          </a:xfrm>
        </p:spPr>
        <p:txBody>
          <a:bodyPr/>
          <a:lstStyle/>
          <a:p>
            <a:pPr>
              <a:buNone/>
            </a:pPr>
            <a:r>
              <a:rPr lang="en-US" dirty="0" smtClean="0"/>
              <a:t>Next Steps and Timeframe</a:t>
            </a:r>
          </a:p>
          <a:p>
            <a:r>
              <a:rPr lang="en-US" dirty="0" smtClean="0"/>
              <a:t>New or Updated Actions and associated toolkits incorporated into program early fall</a:t>
            </a:r>
          </a:p>
          <a:p>
            <a:r>
              <a:rPr lang="en-US" dirty="0" smtClean="0"/>
              <a:t>Outreach, education &amp; training </a:t>
            </a:r>
          </a:p>
          <a:p>
            <a:r>
              <a:rPr lang="en-US" dirty="0" smtClean="0"/>
              <a:t>Highlighted at workshops at NJ League of Municipalities, NJ American Planning Association, other health and transportation</a:t>
            </a:r>
            <a:endParaRPr lang="en-US" dirty="0"/>
          </a:p>
        </p:txBody>
      </p:sp>
      <p:pic>
        <p:nvPicPr>
          <p:cNvPr id="4" name="Picture 2" descr="C:\Users\Ranieri\Documents\SustainableJersey\Photos\DodgeApplicationPhoto\SustainableJerseyTaskForceDiscussion.JPG"/>
          <p:cNvPicPr>
            <a:picLocks noChangeAspect="1" noChangeArrowheads="1"/>
          </p:cNvPicPr>
          <p:nvPr/>
        </p:nvPicPr>
        <p:blipFill>
          <a:blip r:embed="rId2"/>
          <a:srcRect/>
          <a:stretch>
            <a:fillRect/>
          </a:stretch>
        </p:blipFill>
        <p:spPr bwMode="auto">
          <a:xfrm>
            <a:off x="6860" y="1587639"/>
            <a:ext cx="2595662" cy="343697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3047"/>
          </a:xfrm>
        </p:spPr>
        <p:txBody>
          <a:bodyPr/>
          <a:lstStyle/>
          <a:p>
            <a:r>
              <a:rPr lang="en-US" dirty="0" smtClean="0">
                <a:solidFill>
                  <a:srgbClr val="FFFFFF"/>
                </a:solidFill>
                <a:latin typeface="Trebuchet MS" pitchFamily="34" charset="0"/>
              </a:rPr>
              <a:t>Lessons Learned</a:t>
            </a:r>
            <a:endParaRPr lang="en-US" dirty="0">
              <a:solidFill>
                <a:srgbClr val="FFFFFF"/>
              </a:solidFill>
              <a:latin typeface="Trebuchet MS" pitchFamily="34" charset="0"/>
            </a:endParaRPr>
          </a:p>
        </p:txBody>
      </p:sp>
      <p:sp>
        <p:nvSpPr>
          <p:cNvPr id="3" name="Content Placeholder 2"/>
          <p:cNvSpPr>
            <a:spLocks noGrp="1"/>
          </p:cNvSpPr>
          <p:nvPr>
            <p:ph idx="1"/>
          </p:nvPr>
        </p:nvSpPr>
        <p:spPr>
          <a:xfrm>
            <a:off x="457200" y="1318846"/>
            <a:ext cx="8229600" cy="4525963"/>
          </a:xfrm>
        </p:spPr>
        <p:txBody>
          <a:bodyPr/>
          <a:lstStyle/>
          <a:p>
            <a:r>
              <a:rPr lang="en-US" sz="2800" dirty="0" smtClean="0"/>
              <a:t>Collaboration critical- </a:t>
            </a:r>
            <a:r>
              <a:rPr lang="en-US" sz="2800" i="1" dirty="0" smtClean="0"/>
              <a:t>but need to spend time to build base knowledge to make progress</a:t>
            </a:r>
          </a:p>
          <a:p>
            <a:r>
              <a:rPr lang="en-US" sz="2800" dirty="0" smtClean="0"/>
              <a:t>Be strategic and focused when selecting initial HiAP initiatives, look for those with high probability of success. </a:t>
            </a:r>
            <a:r>
              <a:rPr lang="en-US" sz="2800" i="1" dirty="0" smtClean="0"/>
              <a:t>Best practices need to be backstopped by multi-agency/organizational support, technical services, training, and optimally funding </a:t>
            </a:r>
          </a:p>
          <a:p>
            <a:r>
              <a:rPr lang="en-US" sz="2800" dirty="0" smtClean="0"/>
              <a:t>Curb or manage enthusiasm - </a:t>
            </a:r>
            <a:r>
              <a:rPr lang="en-US" sz="2800" i="1" dirty="0" smtClean="0"/>
              <a:t>change needs to be structurally supported, so go slow </a:t>
            </a:r>
            <a:endParaRPr lang="en-US" sz="2800"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2"/>
          </p:nvPr>
        </p:nvSpPr>
        <p:spPr bwMode="auto">
          <a:noFill/>
          <a:ln>
            <a:miter lim="800000"/>
            <a:headEnd/>
            <a:tailEnd/>
          </a:ln>
        </p:spPr>
        <p:txBody>
          <a:bodyPr/>
          <a:lstStyle/>
          <a:p>
            <a:fld id="{FB17B6B7-8B15-49FC-95BA-9A1070E69D50}" type="slidenum">
              <a:rPr lang="en-US" altLang="en-US"/>
              <a:pPr/>
              <a:t>16</a:t>
            </a:fld>
            <a:endParaRPr lang="en-US" altLang="en-US" dirty="0"/>
          </a:p>
        </p:txBody>
      </p:sp>
      <p:sp>
        <p:nvSpPr>
          <p:cNvPr id="2" name="Title 1"/>
          <p:cNvSpPr>
            <a:spLocks noGrp="1"/>
          </p:cNvSpPr>
          <p:nvPr>
            <p:ph type="title"/>
          </p:nvPr>
        </p:nvSpPr>
        <p:spPr>
          <a:xfrm>
            <a:off x="457200" y="274638"/>
            <a:ext cx="8229600" cy="582612"/>
          </a:xfrm>
        </p:spPr>
        <p:txBody>
          <a:bodyPr>
            <a:normAutofit fontScale="90000"/>
          </a:bodyPr>
          <a:lstStyle/>
          <a:p>
            <a:pPr>
              <a:defRPr/>
            </a:pPr>
            <a:r>
              <a:rPr lang="en-US" dirty="0" smtClean="0">
                <a:solidFill>
                  <a:schemeClr val="bg1"/>
                </a:solidFill>
              </a:rPr>
              <a:t>Thank you!</a:t>
            </a:r>
            <a:endParaRPr lang="en-US" dirty="0">
              <a:solidFill>
                <a:schemeClr val="bg1"/>
              </a:solidFill>
            </a:endParaRPr>
          </a:p>
        </p:txBody>
      </p:sp>
      <p:sp>
        <p:nvSpPr>
          <p:cNvPr id="36869" name="TextBox 5"/>
          <p:cNvSpPr txBox="1">
            <a:spLocks noChangeArrowheads="1"/>
          </p:cNvSpPr>
          <p:nvPr/>
        </p:nvSpPr>
        <p:spPr bwMode="auto">
          <a:xfrm>
            <a:off x="360363" y="4182569"/>
            <a:ext cx="8423275" cy="1815882"/>
          </a:xfrm>
          <a:prstGeom prst="rect">
            <a:avLst/>
          </a:prstGeom>
          <a:noFill/>
          <a:ln w="9525">
            <a:noFill/>
            <a:miter lim="800000"/>
            <a:headEnd/>
            <a:tailEnd/>
          </a:ln>
        </p:spPr>
        <p:txBody>
          <a:bodyPr>
            <a:spAutoFit/>
          </a:bodyPr>
          <a:lstStyle/>
          <a:p>
            <a:r>
              <a:rPr lang="en-US" sz="2800" dirty="0"/>
              <a:t>Donna Drewes PP/AICP, Co-Director </a:t>
            </a:r>
          </a:p>
          <a:p>
            <a:r>
              <a:rPr lang="en-US" sz="2800" dirty="0"/>
              <a:t>Sustainable Jersey</a:t>
            </a:r>
          </a:p>
          <a:p>
            <a:r>
              <a:rPr lang="en-US" sz="2800" dirty="0"/>
              <a:t>Sustainability </a:t>
            </a:r>
            <a:r>
              <a:rPr lang="en-US" sz="2800" dirty="0" smtClean="0"/>
              <a:t>Institute at </a:t>
            </a:r>
            <a:r>
              <a:rPr lang="en-US" sz="2800" dirty="0"/>
              <a:t>The College of New Jersey</a:t>
            </a:r>
          </a:p>
          <a:p>
            <a:r>
              <a:rPr lang="en-US" sz="2800" dirty="0"/>
              <a:t>drewes@tcnj.edu</a:t>
            </a:r>
          </a:p>
        </p:txBody>
      </p:sp>
      <p:sp>
        <p:nvSpPr>
          <p:cNvPr id="3" name="TextBox 2"/>
          <p:cNvSpPr txBox="1"/>
          <p:nvPr/>
        </p:nvSpPr>
        <p:spPr>
          <a:xfrm>
            <a:off x="653144" y="1596578"/>
            <a:ext cx="8033656" cy="1200329"/>
          </a:xfrm>
          <a:prstGeom prst="rect">
            <a:avLst/>
          </a:prstGeom>
          <a:noFill/>
        </p:spPr>
        <p:txBody>
          <a:bodyPr wrap="square" rtlCol="0">
            <a:spAutoFit/>
          </a:bodyPr>
          <a:lstStyle/>
          <a:p>
            <a:r>
              <a:rPr lang="en-US" sz="2400" dirty="0"/>
              <a:t>Sustainable Jersey website</a:t>
            </a:r>
          </a:p>
          <a:p>
            <a:pPr lvl="1"/>
            <a:r>
              <a:rPr lang="en-US" sz="2400" dirty="0">
                <a:hlinkClick r:id="rId2"/>
              </a:rPr>
              <a:t>www.sustainablejersey.com</a:t>
            </a:r>
            <a:endParaRPr lang="en-US" sz="2400" dirty="0"/>
          </a:p>
          <a:p>
            <a:pPr lvl="1"/>
            <a:r>
              <a:rPr lang="en-US" sz="2400" dirty="0">
                <a:hlinkClick r:id="rId3"/>
              </a:rPr>
              <a:t>www.sustainablejerseyschool.com</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301752" y="1143000"/>
            <a:ext cx="8385048" cy="4953000"/>
          </a:xfrm>
        </p:spPr>
        <p:txBody>
          <a:bodyPr/>
          <a:lstStyle/>
          <a:p>
            <a:pPr marL="0" indent="0" algn="ctr">
              <a:buFont typeface="Arial" charset="0"/>
              <a:buNone/>
            </a:pPr>
            <a:r>
              <a:rPr lang="en-US" sz="4400" dirty="0" smtClean="0"/>
              <a:t>Approaches to operationalize HiAP:</a:t>
            </a:r>
          </a:p>
          <a:p>
            <a:pPr marL="0" indent="0" algn="ctr">
              <a:buFont typeface="Arial" charset="0"/>
              <a:buNone/>
            </a:pPr>
            <a:r>
              <a:rPr lang="en-US" i="1" dirty="0" smtClean="0"/>
              <a:t>Using a Sustainability Certification framework to advance Health In All Policies Integration</a:t>
            </a:r>
          </a:p>
          <a:p>
            <a:pPr marL="0" indent="0" algn="ctr">
              <a:buFont typeface="Arial" charset="0"/>
              <a:buNone/>
            </a:pPr>
            <a:endParaRPr lang="en-US" sz="2800" dirty="0" smtClean="0"/>
          </a:p>
          <a:p>
            <a:pPr marL="0" indent="0">
              <a:buFont typeface="Arial" charset="0"/>
              <a:buNone/>
            </a:pPr>
            <a:r>
              <a:rPr lang="en-US" sz="2800" dirty="0" smtClean="0"/>
              <a:t>Donna Drewes, PP/AICP</a:t>
            </a:r>
          </a:p>
          <a:p>
            <a:pPr marL="0" indent="0">
              <a:buFont typeface="Arial" charset="0"/>
              <a:buNone/>
            </a:pPr>
            <a:r>
              <a:rPr lang="en-US" sz="2800" dirty="0" smtClean="0"/>
              <a:t>Co-Director</a:t>
            </a:r>
          </a:p>
          <a:p>
            <a:pPr marL="0" indent="0">
              <a:buFont typeface="Arial" charset="0"/>
              <a:buNone/>
            </a:pPr>
            <a:r>
              <a:rPr lang="en-US" sz="2800" dirty="0" smtClean="0"/>
              <a:t>Sustainable Jersey</a:t>
            </a:r>
          </a:p>
          <a:p>
            <a:pPr marL="0" indent="0">
              <a:buFont typeface="Arial" charset="0"/>
              <a:buNone/>
            </a:pPr>
            <a:r>
              <a:rPr lang="en-US" sz="2800" dirty="0" smtClean="0"/>
              <a:t>Sustainability Institute at TCNJ</a:t>
            </a:r>
          </a:p>
          <a:p>
            <a:pPr marL="0" indent="0" algn="ctr">
              <a:buFont typeface="Arial" charset="0"/>
              <a:buNone/>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31" y="264268"/>
            <a:ext cx="9262752" cy="568510"/>
          </a:xfrm>
        </p:spPr>
        <p:txBody>
          <a:bodyPr/>
          <a:lstStyle/>
          <a:p>
            <a:r>
              <a:rPr lang="en-US" sz="3600" dirty="0" smtClean="0">
                <a:solidFill>
                  <a:srgbClr val="FFFFFF"/>
                </a:solidFill>
                <a:latin typeface="Trebuchet MS" panose="020B0603020202020204" pitchFamily="34" charset="0"/>
              </a:rPr>
              <a:t>Implementing Health  in All Policies</a:t>
            </a:r>
            <a:endParaRPr lang="en-US" sz="3600" dirty="0">
              <a:solidFill>
                <a:srgbClr val="FFFFFF"/>
              </a:solidFill>
              <a:latin typeface="Trebuchet MS" panose="020B0603020202020204" pitchFamily="34" charset="0"/>
            </a:endParaRPr>
          </a:p>
        </p:txBody>
      </p:sp>
      <p:sp>
        <p:nvSpPr>
          <p:cNvPr id="3" name="Content Placeholder 2"/>
          <p:cNvSpPr>
            <a:spLocks noGrp="1"/>
          </p:cNvSpPr>
          <p:nvPr>
            <p:ph idx="1"/>
          </p:nvPr>
        </p:nvSpPr>
        <p:spPr>
          <a:xfrm>
            <a:off x="457200" y="1102659"/>
            <a:ext cx="8229600" cy="4525963"/>
          </a:xfrm>
        </p:spPr>
        <p:txBody>
          <a:bodyPr/>
          <a:lstStyle/>
          <a:p>
            <a:pPr>
              <a:buNone/>
            </a:pPr>
            <a:r>
              <a:rPr lang="en-US" dirty="0" smtClean="0"/>
              <a:t>Sustainable Jersey Certification Program-Framework for Progress</a:t>
            </a:r>
          </a:p>
          <a:p>
            <a:r>
              <a:rPr lang="en-US" dirty="0" smtClean="0"/>
              <a:t>Program Strategies</a:t>
            </a:r>
          </a:p>
          <a:p>
            <a:pPr lvl="1"/>
            <a:r>
              <a:rPr lang="en-US" dirty="0" smtClean="0"/>
              <a:t>Building cross- sector relationships</a:t>
            </a:r>
          </a:p>
          <a:p>
            <a:pPr lvl="1"/>
            <a:r>
              <a:rPr lang="en-US" dirty="0" smtClean="0"/>
              <a:t>Incorporating health into decision-making</a:t>
            </a:r>
          </a:p>
          <a:p>
            <a:pPr lvl="1"/>
            <a:r>
              <a:rPr lang="en-US" dirty="0" smtClean="0"/>
              <a:t>Benefits multiple partners, robust stakeholder engagement</a:t>
            </a:r>
          </a:p>
          <a:p>
            <a:pPr lvl="1"/>
            <a:r>
              <a:rPr lang="en-US" dirty="0" smtClean="0"/>
              <a:t>Supports structural change</a:t>
            </a:r>
          </a:p>
          <a:p>
            <a:pPr lvl="1"/>
            <a:r>
              <a:rPr lang="en-US" dirty="0" smtClean="0"/>
              <a:t>Coordinates funding </a:t>
            </a:r>
          </a:p>
        </p:txBody>
      </p:sp>
    </p:spTree>
    <p:extLst>
      <p:ext uri="{BB962C8B-B14F-4D97-AF65-F5344CB8AC3E}">
        <p14:creationId xmlns:p14="http://schemas.microsoft.com/office/powerpoint/2010/main" val="3128334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763588" y="212725"/>
            <a:ext cx="7877175" cy="622300"/>
          </a:xfrm>
        </p:spPr>
        <p:txBody>
          <a:bodyPr/>
          <a:lstStyle/>
          <a:p>
            <a:pPr eaLnBrk="1" hangingPunct="1"/>
            <a:r>
              <a:rPr lang="en-US" altLang="en-US" sz="3600" dirty="0" smtClean="0">
                <a:solidFill>
                  <a:schemeClr val="bg1"/>
                </a:solidFill>
                <a:latin typeface="Trebuchet MS" pitchFamily="34" charset="0"/>
                <a:ea typeface="Trebuchet MS" pitchFamily="34" charset="0"/>
                <a:cs typeface="Trebuchet MS" pitchFamily="34" charset="0"/>
              </a:rPr>
              <a:t>What is Sustainable Jersey?</a:t>
            </a:r>
          </a:p>
        </p:txBody>
      </p:sp>
      <p:sp>
        <p:nvSpPr>
          <p:cNvPr id="5" name="Rectangle 4"/>
          <p:cNvSpPr/>
          <p:nvPr/>
        </p:nvSpPr>
        <p:spPr>
          <a:xfrm>
            <a:off x="444500" y="1075174"/>
            <a:ext cx="8196263" cy="5078412"/>
          </a:xfrm>
          <a:prstGeom prst="rect">
            <a:avLst/>
          </a:prstGeom>
        </p:spPr>
        <p:txBody>
          <a:bodyPr>
            <a:spAutoFit/>
          </a:bodyPr>
          <a:lstStyle/>
          <a:p>
            <a:pPr marL="111125" eaLnBrk="1" hangingPunct="1">
              <a:defRPr/>
            </a:pPr>
            <a:r>
              <a:rPr lang="en-US" sz="2800" dirty="0">
                <a:latin typeface="+mn-lt"/>
              </a:rPr>
              <a:t>Sustainable Jersey coordinates priorities, resources, and policy among public and private, state and local actors to help </a:t>
            </a:r>
            <a:r>
              <a:rPr lang="en-US" sz="2800" dirty="0" smtClean="0">
                <a:latin typeface="+mn-lt"/>
              </a:rPr>
              <a:t>communities and schools </a:t>
            </a:r>
            <a:r>
              <a:rPr lang="en-US" sz="2800" dirty="0">
                <a:latin typeface="+mn-lt"/>
              </a:rPr>
              <a:t>achieve their sustainability goals. Capped by prestigious certification, the program has three components.</a:t>
            </a:r>
          </a:p>
          <a:p>
            <a:pPr marL="111125" eaLnBrk="1" hangingPunct="1">
              <a:defRPr/>
            </a:pPr>
            <a:endParaRPr lang="en-US" sz="1600" dirty="0">
              <a:latin typeface="+mn-lt"/>
            </a:endParaRPr>
          </a:p>
          <a:p>
            <a:pPr marL="111125" indent="-111125" eaLnBrk="1" hangingPunct="1">
              <a:spcAft>
                <a:spcPts val="1200"/>
              </a:spcAft>
              <a:defRPr/>
            </a:pPr>
            <a:r>
              <a:rPr lang="en-US" sz="2800" dirty="0">
                <a:latin typeface="+mn-lt"/>
              </a:rPr>
              <a:t>	Sustainable Jersey:</a:t>
            </a:r>
          </a:p>
          <a:p>
            <a:pPr marL="398463" indent="-279400" eaLnBrk="1" hangingPunct="1">
              <a:spcAft>
                <a:spcPts val="600"/>
              </a:spcAft>
              <a:buFont typeface="Arial" pitchFamily="34" charset="0"/>
              <a:buChar char="•"/>
              <a:defRPr/>
            </a:pPr>
            <a:r>
              <a:rPr lang="en-US" sz="2400" dirty="0">
                <a:latin typeface="+mn-lt"/>
              </a:rPr>
              <a:t>Identifies </a:t>
            </a:r>
            <a:r>
              <a:rPr lang="en-US" sz="2400" b="1" dirty="0">
                <a:latin typeface="+mn-lt"/>
              </a:rPr>
              <a:t>actions</a:t>
            </a:r>
            <a:r>
              <a:rPr lang="en-US" sz="2400" dirty="0">
                <a:latin typeface="+mn-lt"/>
              </a:rPr>
              <a:t> to help municipalities and schools become more sustainable </a:t>
            </a:r>
          </a:p>
          <a:p>
            <a:pPr marL="398463" indent="-279400" eaLnBrk="1" hangingPunct="1">
              <a:spcAft>
                <a:spcPts val="600"/>
              </a:spcAft>
              <a:buFont typeface="Arial" pitchFamily="34" charset="0"/>
              <a:buChar char="•"/>
              <a:defRPr/>
            </a:pPr>
            <a:r>
              <a:rPr lang="en-US" sz="2400" dirty="0">
                <a:latin typeface="+mn-lt"/>
              </a:rPr>
              <a:t>Provides </a:t>
            </a:r>
            <a:r>
              <a:rPr lang="en-US" sz="2400" b="1" dirty="0">
                <a:latin typeface="+mn-lt"/>
              </a:rPr>
              <a:t>tools, resources, and guidance </a:t>
            </a:r>
            <a:r>
              <a:rPr lang="en-US" sz="2400" dirty="0">
                <a:latin typeface="+mn-lt"/>
              </a:rPr>
              <a:t>to make progress</a:t>
            </a:r>
          </a:p>
          <a:p>
            <a:pPr marL="398463" indent="-279400" eaLnBrk="1" hangingPunct="1">
              <a:buFont typeface="Arial" pitchFamily="34" charset="0"/>
              <a:buChar char="•"/>
              <a:defRPr/>
            </a:pPr>
            <a:r>
              <a:rPr lang="en-US" sz="2400" dirty="0">
                <a:latin typeface="+mn-lt"/>
              </a:rPr>
              <a:t>Provides access to </a:t>
            </a:r>
            <a:r>
              <a:rPr lang="en-US" sz="2400" b="1" dirty="0">
                <a:latin typeface="+mn-lt"/>
              </a:rPr>
              <a:t>grants and funding </a:t>
            </a:r>
            <a:r>
              <a:rPr lang="en-US" sz="2400" dirty="0">
                <a:latin typeface="+mn-lt"/>
              </a:rPr>
              <a:t>for municipalities and schools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9AB6293-986D-4390-BD30-9490B3171B0C}" type="slidenum">
              <a:rPr lang="en-US" altLang="en-US" sz="1200">
                <a:solidFill>
                  <a:srgbClr val="898989"/>
                </a:solidFill>
              </a:rPr>
              <a:pPr>
                <a:spcBef>
                  <a:spcPct val="0"/>
                </a:spcBef>
                <a:buFontTx/>
                <a:buNone/>
              </a:pPr>
              <a:t>5</a:t>
            </a:fld>
            <a:endParaRPr lang="en-US" altLang="en-US" sz="1200" dirty="0">
              <a:solidFill>
                <a:srgbClr val="898989"/>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428" y="1088673"/>
            <a:ext cx="3203790" cy="4986477"/>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72" y="1088673"/>
            <a:ext cx="3082856" cy="4986477"/>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10" name="Title 5"/>
          <p:cNvSpPr txBox="1">
            <a:spLocks/>
          </p:cNvSpPr>
          <p:nvPr/>
        </p:nvSpPr>
        <p:spPr>
          <a:xfrm>
            <a:off x="9322788" y="5200700"/>
            <a:ext cx="1878153" cy="290800"/>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altLang="en-US" sz="2800" b="1" dirty="0" smtClean="0">
              <a:solidFill>
                <a:srgbClr val="C00000"/>
              </a:solidFill>
              <a:latin typeface="Arial" panose="020B0604020202020204" pitchFamily="34" charset="0"/>
              <a:cs typeface="Arial" panose="020B0604020202020204" pitchFamily="34" charset="0"/>
            </a:endParaRPr>
          </a:p>
        </p:txBody>
      </p:sp>
      <p:sp>
        <p:nvSpPr>
          <p:cNvPr id="11" name="Title 5"/>
          <p:cNvSpPr txBox="1">
            <a:spLocks/>
          </p:cNvSpPr>
          <p:nvPr/>
        </p:nvSpPr>
        <p:spPr>
          <a:xfrm>
            <a:off x="6435970" y="1304818"/>
            <a:ext cx="2981325" cy="10112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sz="2400" b="1" dirty="0" smtClean="0">
                <a:latin typeface="Arial" panose="020B0604020202020204" pitchFamily="34" charset="0"/>
                <a:cs typeface="Arial" panose="020B0604020202020204" pitchFamily="34" charset="0"/>
              </a:rPr>
              <a:t>423 </a:t>
            </a:r>
          </a:p>
          <a:p>
            <a:pPr fontAlgn="auto">
              <a:spcAft>
                <a:spcPts val="0"/>
              </a:spcAft>
            </a:pPr>
            <a:r>
              <a:rPr lang="en-US" altLang="en-US" sz="2400" b="1" dirty="0" smtClean="0">
                <a:latin typeface="Arial" panose="020B0604020202020204" pitchFamily="34" charset="0"/>
                <a:cs typeface="Arial" panose="020B0604020202020204" pitchFamily="34" charset="0"/>
              </a:rPr>
              <a:t>Municipalities</a:t>
            </a:r>
          </a:p>
        </p:txBody>
      </p:sp>
      <p:sp>
        <p:nvSpPr>
          <p:cNvPr id="12" name="Title 5"/>
          <p:cNvSpPr txBox="1">
            <a:spLocks/>
          </p:cNvSpPr>
          <p:nvPr/>
        </p:nvSpPr>
        <p:spPr>
          <a:xfrm>
            <a:off x="1139610" y="-19050"/>
            <a:ext cx="6787023" cy="10112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sz="4000" dirty="0" smtClean="0">
                <a:solidFill>
                  <a:schemeClr val="bg1"/>
                </a:solidFill>
                <a:latin typeface="Trebuchet MS" pitchFamily="34" charset="0"/>
              </a:rPr>
              <a:t>Sustainable Jersey</a:t>
            </a:r>
          </a:p>
        </p:txBody>
      </p:sp>
      <p:sp>
        <p:nvSpPr>
          <p:cNvPr id="8" name="Title 5"/>
          <p:cNvSpPr txBox="1">
            <a:spLocks/>
          </p:cNvSpPr>
          <p:nvPr/>
        </p:nvSpPr>
        <p:spPr>
          <a:xfrm>
            <a:off x="6435970" y="2866848"/>
            <a:ext cx="2981325" cy="123962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sz="2800" b="1" dirty="0" smtClean="0">
                <a:solidFill>
                  <a:srgbClr val="006600"/>
                </a:solidFill>
                <a:latin typeface="Arial" panose="020B0604020202020204" pitchFamily="34" charset="0"/>
                <a:cs typeface="Arial" panose="020B0604020202020204" pitchFamily="34" charset="0"/>
              </a:rPr>
              <a:t>76 </a:t>
            </a:r>
          </a:p>
          <a:p>
            <a:pPr fontAlgn="auto">
              <a:spcAft>
                <a:spcPts val="0"/>
              </a:spcAft>
            </a:pPr>
            <a:r>
              <a:rPr lang="en-US" altLang="en-US" sz="2800" b="1" dirty="0" smtClean="0">
                <a:solidFill>
                  <a:srgbClr val="006600"/>
                </a:solidFill>
                <a:latin typeface="Arial" panose="020B0604020202020204" pitchFamily="34" charset="0"/>
                <a:cs typeface="Arial" panose="020B0604020202020204" pitchFamily="34" charset="0"/>
              </a:rPr>
              <a:t>School</a:t>
            </a:r>
          </a:p>
          <a:p>
            <a:pPr fontAlgn="auto">
              <a:spcAft>
                <a:spcPts val="0"/>
              </a:spcAft>
            </a:pPr>
            <a:r>
              <a:rPr lang="en-US" altLang="en-US" sz="2800" b="1" dirty="0" smtClean="0">
                <a:solidFill>
                  <a:srgbClr val="006600"/>
                </a:solidFill>
                <a:latin typeface="Arial" panose="020B0604020202020204" pitchFamily="34" charset="0"/>
                <a:cs typeface="Arial" panose="020B0604020202020204" pitchFamily="34" charset="0"/>
              </a:rPr>
              <a:t>Districts</a:t>
            </a:r>
          </a:p>
        </p:txBody>
      </p:sp>
      <p:sp>
        <p:nvSpPr>
          <p:cNvPr id="9" name="Title 5"/>
          <p:cNvSpPr txBox="1">
            <a:spLocks/>
          </p:cNvSpPr>
          <p:nvPr/>
        </p:nvSpPr>
        <p:spPr>
          <a:xfrm>
            <a:off x="6801218" y="4251874"/>
            <a:ext cx="2250830" cy="12396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sz="2800" b="1" dirty="0" smtClean="0">
                <a:solidFill>
                  <a:srgbClr val="006600"/>
                </a:solidFill>
                <a:latin typeface="Arial" panose="020B0604020202020204" pitchFamily="34" charset="0"/>
                <a:cs typeface="Arial" panose="020B0604020202020204" pitchFamily="34" charset="0"/>
              </a:rPr>
              <a:t>208 </a:t>
            </a:r>
          </a:p>
          <a:p>
            <a:pPr fontAlgn="auto">
              <a:spcAft>
                <a:spcPts val="0"/>
              </a:spcAft>
            </a:pPr>
            <a:r>
              <a:rPr lang="en-US" altLang="en-US" sz="2800" b="1" dirty="0" smtClean="0">
                <a:solidFill>
                  <a:srgbClr val="006600"/>
                </a:solidFill>
                <a:latin typeface="Arial" panose="020B0604020202020204" pitchFamily="34" charset="0"/>
                <a:cs typeface="Arial" panose="020B0604020202020204" pitchFamily="34" charset="0"/>
              </a:rPr>
              <a:t>Schools</a:t>
            </a:r>
          </a:p>
        </p:txBody>
      </p:sp>
    </p:spTree>
    <p:extLst>
      <p:ext uri="{BB962C8B-B14F-4D97-AF65-F5344CB8AC3E}">
        <p14:creationId xmlns:p14="http://schemas.microsoft.com/office/powerpoint/2010/main" val="48227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type="subTitle" idx="1"/>
          </p:nvPr>
        </p:nvSpPr>
        <p:spPr>
          <a:xfrm>
            <a:off x="3305175" y="1258888"/>
            <a:ext cx="5262563" cy="3681412"/>
          </a:xfrm>
        </p:spPr>
        <p:txBody>
          <a:bodyPr rtlCol="0">
            <a:noAutofit/>
          </a:bodyPr>
          <a:lstStyle/>
          <a:p>
            <a:pPr algn="l">
              <a:spcBef>
                <a:spcPts val="0"/>
              </a:spcBef>
              <a:buFont typeface="Arial" panose="020B0604020202020204" pitchFamily="34" charset="0"/>
              <a:buChar char="•"/>
              <a:defRPr/>
            </a:pPr>
            <a:r>
              <a:rPr lang="en-US" sz="2400" dirty="0" smtClean="0">
                <a:solidFill>
                  <a:schemeClr val="tx1">
                    <a:lumMod val="75000"/>
                    <a:lumOff val="25000"/>
                  </a:schemeClr>
                </a:solidFill>
              </a:rPr>
              <a:t> </a:t>
            </a:r>
            <a:r>
              <a:rPr lang="en-US" sz="2400" dirty="0" smtClean="0">
                <a:solidFill>
                  <a:schemeClr val="tx1"/>
                </a:solidFill>
                <a:cs typeface="Arial" pitchFamily="34" charset="0"/>
              </a:rPr>
              <a:t>Program </a:t>
            </a:r>
            <a:r>
              <a:rPr lang="en-US" sz="2400" dirty="0">
                <a:solidFill>
                  <a:schemeClr val="tx1"/>
                </a:solidFill>
                <a:cs typeface="Arial" pitchFamily="34" charset="0"/>
              </a:rPr>
              <a:t>start: February 2009</a:t>
            </a:r>
          </a:p>
          <a:p>
            <a:pPr algn="l">
              <a:spcBef>
                <a:spcPts val="0"/>
              </a:spcBef>
              <a:buFont typeface="Arial" panose="020B0604020202020204" pitchFamily="34" charset="0"/>
              <a:buChar char="•"/>
              <a:defRPr/>
            </a:pPr>
            <a:endParaRPr lang="en-US" sz="2400" dirty="0">
              <a:solidFill>
                <a:schemeClr val="tx1"/>
              </a:solidFill>
              <a:cs typeface="Arial" pitchFamily="34" charset="0"/>
            </a:endParaRPr>
          </a:p>
          <a:p>
            <a:pPr algn="l">
              <a:spcBef>
                <a:spcPts val="0"/>
              </a:spcBef>
              <a:buFont typeface="Arial" panose="020B0604020202020204" pitchFamily="34" charset="0"/>
              <a:buChar char="•"/>
              <a:defRPr/>
            </a:pPr>
            <a:r>
              <a:rPr lang="en-US" sz="2400" dirty="0">
                <a:solidFill>
                  <a:schemeClr val="tx1"/>
                </a:solidFill>
                <a:cs typeface="Arial" pitchFamily="34" charset="0"/>
              </a:rPr>
              <a:t> </a:t>
            </a:r>
            <a:r>
              <a:rPr lang="en-US" sz="2400" dirty="0" smtClean="0">
                <a:solidFill>
                  <a:schemeClr val="tx1"/>
                </a:solidFill>
                <a:cs typeface="Arial" pitchFamily="34" charset="0"/>
              </a:rPr>
              <a:t>423 (75%) </a:t>
            </a:r>
            <a:r>
              <a:rPr lang="en-US" sz="2400" dirty="0">
                <a:solidFill>
                  <a:schemeClr val="tx1"/>
                </a:solidFill>
                <a:cs typeface="Arial" pitchFamily="34" charset="0"/>
              </a:rPr>
              <a:t>NJ municipalities participating</a:t>
            </a:r>
          </a:p>
          <a:p>
            <a:pPr algn="l">
              <a:spcBef>
                <a:spcPts val="0"/>
              </a:spcBef>
              <a:buFont typeface="Arial" panose="020B0604020202020204" pitchFamily="34" charset="0"/>
              <a:buChar char="•"/>
              <a:defRPr/>
            </a:pPr>
            <a:endParaRPr lang="en-US" sz="2400" dirty="0">
              <a:solidFill>
                <a:schemeClr val="tx1"/>
              </a:solidFill>
              <a:cs typeface="Arial" pitchFamily="34" charset="0"/>
            </a:endParaRPr>
          </a:p>
          <a:p>
            <a:pPr algn="l">
              <a:spcBef>
                <a:spcPts val="0"/>
              </a:spcBef>
              <a:buFont typeface="Arial" panose="020B0604020202020204" pitchFamily="34" charset="0"/>
              <a:buChar char="•"/>
              <a:defRPr/>
            </a:pPr>
            <a:r>
              <a:rPr lang="en-US" sz="2400" dirty="0">
                <a:solidFill>
                  <a:schemeClr val="tx1"/>
                </a:solidFill>
                <a:cs typeface="Arial" pitchFamily="34" charset="0"/>
              </a:rPr>
              <a:t> </a:t>
            </a:r>
            <a:r>
              <a:rPr lang="en-US" sz="2400" dirty="0" smtClean="0">
                <a:solidFill>
                  <a:schemeClr val="tx1"/>
                </a:solidFill>
                <a:cs typeface="Arial" pitchFamily="34" charset="0"/>
              </a:rPr>
              <a:t>86% </a:t>
            </a:r>
            <a:r>
              <a:rPr lang="en-US" sz="2400" dirty="0">
                <a:solidFill>
                  <a:schemeClr val="tx1"/>
                </a:solidFill>
                <a:cs typeface="Arial" pitchFamily="34" charset="0"/>
              </a:rPr>
              <a:t>of NJ’s population lives in </a:t>
            </a:r>
            <a:r>
              <a:rPr lang="en-US" sz="2400" dirty="0" smtClean="0">
                <a:solidFill>
                  <a:schemeClr val="tx1"/>
                </a:solidFill>
                <a:cs typeface="Arial" pitchFamily="34" charset="0"/>
              </a:rPr>
              <a:t>these </a:t>
            </a:r>
          </a:p>
          <a:p>
            <a:pPr algn="l">
              <a:spcBef>
                <a:spcPts val="0"/>
              </a:spcBef>
              <a:buFont typeface="Arial" panose="020B0604020202020204" pitchFamily="34" charset="0"/>
              <a:buNone/>
              <a:defRPr/>
            </a:pPr>
            <a:r>
              <a:rPr lang="en-US" sz="2400" dirty="0" smtClean="0">
                <a:solidFill>
                  <a:schemeClr val="tx1"/>
                </a:solidFill>
                <a:cs typeface="Arial" pitchFamily="34" charset="0"/>
              </a:rPr>
              <a:t>  communities</a:t>
            </a:r>
            <a:endParaRPr lang="en-US" sz="2400" dirty="0">
              <a:solidFill>
                <a:schemeClr val="tx1"/>
              </a:solidFill>
              <a:cs typeface="Arial" pitchFamily="34" charset="0"/>
            </a:endParaRPr>
          </a:p>
          <a:p>
            <a:pPr algn="l">
              <a:lnSpc>
                <a:spcPts val="2000"/>
              </a:lnSpc>
              <a:spcBef>
                <a:spcPts val="0"/>
              </a:spcBef>
              <a:buFont typeface="Arial" panose="020B0604020202020204" pitchFamily="34" charset="0"/>
              <a:buNone/>
              <a:defRPr/>
            </a:pPr>
            <a:endParaRPr lang="en-US" sz="2400" dirty="0">
              <a:solidFill>
                <a:schemeClr val="tx1"/>
              </a:solidFill>
              <a:cs typeface="Arial" pitchFamily="34" charset="0"/>
            </a:endParaRPr>
          </a:p>
          <a:p>
            <a:pPr algn="l">
              <a:spcBef>
                <a:spcPts val="0"/>
              </a:spcBef>
              <a:buFont typeface="Arial" panose="020B0604020202020204" pitchFamily="34" charset="0"/>
              <a:buChar char="•"/>
              <a:defRPr/>
            </a:pPr>
            <a:r>
              <a:rPr lang="en-US" sz="2400" dirty="0">
                <a:solidFill>
                  <a:schemeClr val="tx1"/>
                </a:solidFill>
                <a:cs typeface="Arial" pitchFamily="34" charset="0"/>
              </a:rPr>
              <a:t> </a:t>
            </a:r>
            <a:r>
              <a:rPr lang="en-US" sz="2400" dirty="0" smtClean="0">
                <a:solidFill>
                  <a:schemeClr val="tx1"/>
                </a:solidFill>
                <a:cs typeface="Arial" pitchFamily="34" charset="0"/>
              </a:rPr>
              <a:t>177 </a:t>
            </a:r>
            <a:r>
              <a:rPr lang="en-US" sz="2400" dirty="0">
                <a:solidFill>
                  <a:schemeClr val="tx1"/>
                </a:solidFill>
                <a:cs typeface="Arial" pitchFamily="34" charset="0"/>
              </a:rPr>
              <a:t>municipalities certified: </a:t>
            </a:r>
          </a:p>
          <a:p>
            <a:pPr marL="749300" lvl="1" indent="-292100" algn="l">
              <a:lnSpc>
                <a:spcPct val="120000"/>
              </a:lnSpc>
              <a:buFont typeface="Arial" panose="020B0604020202020204" pitchFamily="34" charset="0"/>
              <a:buChar char="•"/>
              <a:defRPr/>
            </a:pPr>
            <a:r>
              <a:rPr lang="en-US" sz="2400" dirty="0" smtClean="0">
                <a:solidFill>
                  <a:schemeClr val="tx1"/>
                </a:solidFill>
                <a:cs typeface="Arial" pitchFamily="34" charset="0"/>
              </a:rPr>
              <a:t>149 </a:t>
            </a:r>
            <a:r>
              <a:rPr lang="en-US" sz="2400" dirty="0">
                <a:solidFill>
                  <a:schemeClr val="tx1"/>
                </a:solidFill>
                <a:cs typeface="Arial" pitchFamily="34" charset="0"/>
              </a:rPr>
              <a:t>towns at bronze level</a:t>
            </a:r>
          </a:p>
          <a:p>
            <a:pPr marL="749300" lvl="1" indent="-292100" algn="l">
              <a:lnSpc>
                <a:spcPct val="120000"/>
              </a:lnSpc>
              <a:buFont typeface="Arial" panose="020B0604020202020204" pitchFamily="34" charset="0"/>
              <a:buChar char="•"/>
              <a:defRPr/>
            </a:pPr>
            <a:r>
              <a:rPr lang="en-US" sz="2400" dirty="0" smtClean="0">
                <a:solidFill>
                  <a:schemeClr val="tx1"/>
                </a:solidFill>
                <a:cs typeface="Arial" pitchFamily="34" charset="0"/>
              </a:rPr>
              <a:t>28 </a:t>
            </a:r>
            <a:r>
              <a:rPr lang="en-US" sz="2400" dirty="0">
                <a:solidFill>
                  <a:schemeClr val="tx1"/>
                </a:solidFill>
                <a:cs typeface="Arial" pitchFamily="34" charset="0"/>
              </a:rPr>
              <a:t>towns at silver </a:t>
            </a:r>
            <a:r>
              <a:rPr lang="en-US" sz="2400" dirty="0" smtClean="0">
                <a:solidFill>
                  <a:schemeClr val="tx1"/>
                </a:solidFill>
                <a:cs typeface="Arial" pitchFamily="34" charset="0"/>
              </a:rPr>
              <a:t>level</a:t>
            </a:r>
          </a:p>
          <a:p>
            <a:pPr marL="292100" indent="-292100" algn="l" eaLnBrk="1" fontAlgn="auto" hangingPunct="1">
              <a:lnSpc>
                <a:spcPct val="120000"/>
              </a:lnSpc>
              <a:spcAft>
                <a:spcPts val="0"/>
              </a:spcAft>
              <a:buFont typeface="Arial" panose="020B0604020202020204" pitchFamily="34" charset="0"/>
              <a:buChar char="•"/>
              <a:defRPr/>
            </a:pPr>
            <a:endParaRPr lang="en-US" dirty="0" smtClean="0">
              <a:solidFill>
                <a:schemeClr val="tx1"/>
              </a:solidFill>
            </a:endParaRPr>
          </a:p>
        </p:txBody>
      </p:sp>
      <p:sp>
        <p:nvSpPr>
          <p:cNvPr id="11267" name="Title 3"/>
          <p:cNvSpPr>
            <a:spLocks noGrp="1"/>
          </p:cNvSpPr>
          <p:nvPr>
            <p:ph type="ctrTitle"/>
          </p:nvPr>
        </p:nvSpPr>
        <p:spPr>
          <a:xfrm>
            <a:off x="755650" y="195263"/>
            <a:ext cx="7877175" cy="622300"/>
          </a:xfrm>
        </p:spPr>
        <p:txBody>
          <a:bodyPr/>
          <a:lstStyle/>
          <a:p>
            <a:pPr eaLnBrk="1" hangingPunct="1"/>
            <a:r>
              <a:rPr lang="en-US" altLang="en-US" sz="4000" dirty="0" smtClean="0">
                <a:solidFill>
                  <a:schemeClr val="bg1"/>
                </a:solidFill>
                <a:latin typeface="Trebuchet MS" pitchFamily="34" charset="0"/>
                <a:ea typeface="Trebuchet MS" pitchFamily="34" charset="0"/>
                <a:cs typeface="Trebuchet MS" pitchFamily="34" charset="0"/>
              </a:rPr>
              <a:t>Participating Communities</a:t>
            </a:r>
          </a:p>
        </p:txBody>
      </p:sp>
      <p:pic>
        <p:nvPicPr>
          <p:cNvPr id="11268" name="Picture 5" descr="R:\MunicipalLUCenter\SUSTAINABLE JERSEY\Communications\Handouts, Presentations &amp;  Information Materials\Sustainable Jersey Map\Participating Communities Map.jpg"/>
          <p:cNvPicPr>
            <a:picLocks noChangeAspect="1" noChangeArrowheads="1"/>
          </p:cNvPicPr>
          <p:nvPr/>
        </p:nvPicPr>
        <p:blipFill>
          <a:blip r:embed="rId3"/>
          <a:srcRect/>
          <a:stretch>
            <a:fillRect/>
          </a:stretch>
        </p:blipFill>
        <p:spPr bwMode="auto">
          <a:xfrm>
            <a:off x="0" y="1025525"/>
            <a:ext cx="2841625" cy="5211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0638"/>
            <a:ext cx="8229600" cy="1143001"/>
          </a:xfrm>
        </p:spPr>
        <p:txBody>
          <a:bodyPr/>
          <a:lstStyle/>
          <a:p>
            <a:r>
              <a:rPr lang="en-US" altLang="en-US" sz="4000" dirty="0" smtClean="0">
                <a:solidFill>
                  <a:schemeClr val="bg1"/>
                </a:solidFill>
                <a:latin typeface="Trebuchet MS" pitchFamily="34" charset="0"/>
              </a:rPr>
              <a:t>Program Metrics</a:t>
            </a:r>
          </a:p>
        </p:txBody>
      </p:sp>
      <p:sp>
        <p:nvSpPr>
          <p:cNvPr id="4" name="Content Placeholder 7"/>
          <p:cNvSpPr>
            <a:spLocks noGrp="1"/>
          </p:cNvSpPr>
          <p:nvPr>
            <p:ph sz="half" idx="1"/>
          </p:nvPr>
        </p:nvSpPr>
        <p:spPr>
          <a:xfrm>
            <a:off x="0" y="4699206"/>
            <a:ext cx="8651631" cy="4525962"/>
          </a:xfrm>
        </p:spPr>
        <p:txBody>
          <a:bodyPr/>
          <a:lstStyle/>
          <a:p>
            <a:pPr marL="0" indent="0">
              <a:buFont typeface="Arial" charset="0"/>
              <a:buNone/>
              <a:defRPr/>
            </a:pPr>
            <a:r>
              <a:rPr lang="en-US" sz="2400" dirty="0" smtClean="0">
                <a:latin typeface="Trebuchet MS" panose="020B0603020202020204" pitchFamily="34" charset="0"/>
              </a:rPr>
              <a:t>	</a:t>
            </a:r>
            <a:r>
              <a:rPr lang="en-US" sz="2400" dirty="0">
                <a:latin typeface="Trebuchet MS" panose="020B0603020202020204" pitchFamily="34" charset="0"/>
              </a:rPr>
              <a:t>	</a:t>
            </a:r>
            <a:r>
              <a:rPr lang="en-US" sz="2400" dirty="0" smtClean="0">
                <a:latin typeface="Trebuchet MS" panose="020B0603020202020204" pitchFamily="34" charset="0"/>
              </a:rPr>
              <a:t>	</a:t>
            </a:r>
            <a:endParaRPr lang="en-US" sz="2000" dirty="0" smtClean="0">
              <a:latin typeface="Trebuchet MS" panose="020B0603020202020204" pitchFamily="34" charset="0"/>
            </a:endParaRPr>
          </a:p>
          <a:p>
            <a:pPr marL="0" indent="0">
              <a:buFont typeface="Arial" charset="0"/>
              <a:buNone/>
              <a:defRPr/>
            </a:pPr>
            <a:r>
              <a:rPr lang="en-US" sz="2400" b="1" dirty="0" smtClean="0">
                <a:latin typeface="Trebuchet MS" panose="020B0603020202020204" pitchFamily="34" charset="0"/>
              </a:rPr>
              <a:t>			</a:t>
            </a:r>
            <a:r>
              <a:rPr lang="en-US" sz="2400" dirty="0" smtClean="0">
                <a:latin typeface="Trebuchet MS" panose="020B0603020202020204" pitchFamily="34" charset="0"/>
              </a:rPr>
              <a:t>	</a:t>
            </a:r>
            <a:r>
              <a:rPr lang="en-US" sz="2400" b="1" dirty="0" smtClean="0">
                <a:latin typeface="Trebuchet MS" panose="020B0603020202020204" pitchFamily="34" charset="0"/>
              </a:rPr>
              <a:t>		</a:t>
            </a:r>
          </a:p>
          <a:p>
            <a:pPr marL="0" indent="0">
              <a:buFont typeface="Arial" charset="0"/>
              <a:buNone/>
              <a:defRPr/>
            </a:pPr>
            <a:r>
              <a:rPr lang="en-US" sz="2000" b="1" dirty="0" smtClean="0">
                <a:latin typeface="Trebuchet MS" panose="020B0603020202020204" pitchFamily="34" charset="0"/>
              </a:rPr>
              <a:t>		</a:t>
            </a:r>
            <a:endParaRPr lang="en-US" sz="2000" dirty="0" smtClean="0">
              <a:latin typeface="Trebuchet MS" panose="020B0603020202020204" pitchFamily="34" charset="0"/>
            </a:endParaRPr>
          </a:p>
        </p:txBody>
      </p:sp>
      <p:graphicFrame>
        <p:nvGraphicFramePr>
          <p:cNvPr id="5" name="Table 4"/>
          <p:cNvGraphicFramePr>
            <a:graphicFrameLocks noGrp="1"/>
          </p:cNvGraphicFramePr>
          <p:nvPr/>
        </p:nvGraphicFramePr>
        <p:xfrm>
          <a:off x="457200" y="1122363"/>
          <a:ext cx="8387862" cy="5103328"/>
        </p:xfrm>
        <a:graphic>
          <a:graphicData uri="http://schemas.openxmlformats.org/drawingml/2006/table">
            <a:tbl>
              <a:tblPr firstRow="1" bandRow="1">
                <a:tableStyleId>{2D5ABB26-0587-4C30-8999-92F81FD0307C}</a:tableStyleId>
              </a:tblPr>
              <a:tblGrid>
                <a:gridCol w="1064453"/>
                <a:gridCol w="7323409"/>
              </a:tblGrid>
              <a:tr h="408312">
                <a:tc>
                  <a:txBody>
                    <a:bodyPr/>
                    <a:lstStyle/>
                    <a:p>
                      <a:r>
                        <a:rPr lang="en-US" sz="1800" b="1" dirty="0" smtClean="0">
                          <a:latin typeface="Arial" pitchFamily="34" charset="0"/>
                          <a:cs typeface="Arial" pitchFamily="34" charset="0"/>
                        </a:rPr>
                        <a:t>423</a:t>
                      </a:r>
                      <a:endParaRPr lang="en-US" dirty="0">
                        <a:latin typeface="Arial" pitchFamily="34" charset="0"/>
                        <a:cs typeface="Arial" pitchFamily="34" charset="0"/>
                      </a:endParaRPr>
                    </a:p>
                  </a:txBody>
                  <a:tcPr/>
                </a:tc>
                <a:tc>
                  <a:txBody>
                    <a:bodyPr/>
                    <a:lstStyle/>
                    <a:p>
                      <a:r>
                        <a:rPr lang="en-US" sz="1800" b="1" dirty="0" smtClean="0">
                          <a:latin typeface="Arial" pitchFamily="34" charset="0"/>
                          <a:cs typeface="Arial" pitchFamily="34" charset="0"/>
                        </a:rPr>
                        <a:t>Registered Municipalities</a:t>
                      </a:r>
                      <a:r>
                        <a:rPr lang="en-US" sz="1000" b="1" dirty="0" smtClean="0">
                          <a:latin typeface="Arial" pitchFamily="34" charset="0"/>
                          <a:cs typeface="Arial" pitchFamily="34" charset="0"/>
                        </a:rPr>
                        <a:t>  </a:t>
                      </a:r>
                      <a:r>
                        <a:rPr lang="en-US" sz="1800" b="1" dirty="0" smtClean="0">
                          <a:latin typeface="Arial" pitchFamily="34" charset="0"/>
                          <a:cs typeface="Arial" pitchFamily="34" charset="0"/>
                        </a:rPr>
                        <a:t>(75% of State) </a:t>
                      </a:r>
                      <a:endParaRPr lang="en-US" b="1" dirty="0">
                        <a:latin typeface="Arial" pitchFamily="34" charset="0"/>
                        <a:cs typeface="Arial" pitchFamily="34" charset="0"/>
                      </a:endParaRPr>
                    </a:p>
                  </a:txBody>
                  <a:tcPr/>
                </a:tc>
              </a:tr>
              <a:tr h="408312">
                <a:tc>
                  <a:txBody>
                    <a:bodyPr/>
                    <a:lstStyle/>
                    <a:p>
                      <a:r>
                        <a:rPr lang="en-US" sz="1800" b="1" dirty="0" smtClean="0">
                          <a:latin typeface="Arial" pitchFamily="34" charset="0"/>
                          <a:cs typeface="Arial" pitchFamily="34" charset="0"/>
                        </a:rPr>
                        <a:t>33%</a:t>
                      </a:r>
                      <a:endParaRPr lang="en-US" dirty="0">
                        <a:latin typeface="Arial" pitchFamily="34" charset="0"/>
                        <a:cs typeface="Arial" pitchFamily="34" charset="0"/>
                      </a:endParaRPr>
                    </a:p>
                  </a:txBody>
                  <a:tcPr/>
                </a:tc>
                <a:tc>
                  <a:txBody>
                    <a:bodyPr/>
                    <a:lstStyle/>
                    <a:p>
                      <a:r>
                        <a:rPr lang="en-US" sz="1800" b="1" dirty="0" smtClean="0">
                          <a:latin typeface="Arial" pitchFamily="34" charset="0"/>
                          <a:cs typeface="Arial" pitchFamily="34" charset="0"/>
                        </a:rPr>
                        <a:t>Communities Certified in New Jersey</a:t>
                      </a:r>
                      <a:endParaRPr lang="en-US" b="1" dirty="0">
                        <a:latin typeface="Arial" pitchFamily="34" charset="0"/>
                        <a:cs typeface="Arial" pitchFamily="34" charset="0"/>
                      </a:endParaRPr>
                    </a:p>
                  </a:txBody>
                  <a:tcPr/>
                </a:tc>
              </a:tr>
              <a:tr h="408312">
                <a:tc>
                  <a:txBody>
                    <a:bodyPr/>
                    <a:lstStyle/>
                    <a:p>
                      <a:r>
                        <a:rPr lang="en-US" sz="1800" b="1" dirty="0" smtClean="0">
                          <a:latin typeface="Arial" pitchFamily="34" charset="0"/>
                          <a:cs typeface="Arial" pitchFamily="34" charset="0"/>
                        </a:rPr>
                        <a:t>23 &amp;10</a:t>
                      </a:r>
                      <a:endParaRPr lang="en-US" dirty="0">
                        <a:latin typeface="Arial" pitchFamily="34" charset="0"/>
                        <a:cs typeface="Arial" pitchFamily="34" charset="0"/>
                      </a:endParaRPr>
                    </a:p>
                  </a:txBody>
                  <a:tcPr/>
                </a:tc>
                <a:tc>
                  <a:txBody>
                    <a:bodyPr/>
                    <a:lstStyle/>
                    <a:p>
                      <a:r>
                        <a:rPr lang="en-US" sz="1800" b="1" dirty="0" smtClean="0">
                          <a:latin typeface="Arial" pitchFamily="34" charset="0"/>
                          <a:cs typeface="Arial" pitchFamily="34" charset="0"/>
                        </a:rPr>
                        <a:t>Municipal &amp; School Task Forces </a:t>
                      </a:r>
                      <a:r>
                        <a:rPr lang="en-US" sz="1800" dirty="0" smtClean="0">
                          <a:latin typeface="Arial" pitchFamily="34" charset="0"/>
                          <a:cs typeface="Arial" pitchFamily="34" charset="0"/>
                        </a:rPr>
                        <a:t>(over 300 organizations participating)</a:t>
                      </a:r>
                      <a:endParaRPr lang="en-US" dirty="0">
                        <a:latin typeface="Arial" pitchFamily="34" charset="0"/>
                        <a:cs typeface="Arial" pitchFamily="34" charset="0"/>
                      </a:endParaRPr>
                    </a:p>
                  </a:txBody>
                  <a:tcPr/>
                </a:tc>
              </a:tr>
              <a:tr h="408312">
                <a:tc>
                  <a:txBody>
                    <a:bodyPr/>
                    <a:lstStyle/>
                    <a:p>
                      <a:r>
                        <a:rPr lang="en-US" b="1" dirty="0" smtClean="0">
                          <a:latin typeface="Arial" pitchFamily="34" charset="0"/>
                          <a:cs typeface="Arial" pitchFamily="34" charset="0"/>
                        </a:rPr>
                        <a:t>7,000+</a:t>
                      </a:r>
                      <a:endParaRPr lang="en-US" b="1" dirty="0">
                        <a:latin typeface="Arial" pitchFamily="34" charset="0"/>
                        <a:cs typeface="Arial" pitchFamily="34" charset="0"/>
                      </a:endParaRPr>
                    </a:p>
                  </a:txBody>
                  <a:tcPr/>
                </a:tc>
                <a:tc>
                  <a:txBody>
                    <a:bodyPr/>
                    <a:lstStyle/>
                    <a:p>
                      <a:r>
                        <a:rPr lang="en-US" sz="1800" b="1" dirty="0" smtClean="0">
                          <a:latin typeface="Arial" pitchFamily="34" charset="0"/>
                          <a:cs typeface="Arial" pitchFamily="34" charset="0"/>
                        </a:rPr>
                        <a:t>Actions completed </a:t>
                      </a:r>
                      <a:r>
                        <a:rPr lang="en-US" sz="1800" dirty="0" smtClean="0">
                          <a:latin typeface="Arial" pitchFamily="34" charset="0"/>
                          <a:cs typeface="Arial" pitchFamily="34" charset="0"/>
                        </a:rPr>
                        <a:t>(since 2009)</a:t>
                      </a:r>
                      <a:endParaRPr lang="en-US" dirty="0">
                        <a:latin typeface="Arial" pitchFamily="34" charset="0"/>
                        <a:cs typeface="Arial" pitchFamily="34" charset="0"/>
                      </a:endParaRPr>
                    </a:p>
                  </a:txBody>
                  <a:tcPr/>
                </a:tc>
              </a:tr>
              <a:tr h="704756">
                <a:tc>
                  <a:txBody>
                    <a:bodyPr/>
                    <a:lstStyle/>
                    <a:p>
                      <a:endParaRPr lang="en-US" dirty="0">
                        <a:latin typeface="Arial" pitchFamily="34" charset="0"/>
                        <a:cs typeface="Arial" pitchFamily="34" charset="0"/>
                      </a:endParaRPr>
                    </a:p>
                  </a:txBody>
                  <a:tcPr/>
                </a:tc>
                <a:tc>
                  <a:txBody>
                    <a:bodyPr/>
                    <a:lstStyle/>
                    <a:p>
                      <a:r>
                        <a:rPr lang="en-US" sz="1800" b="1" dirty="0" smtClean="0">
                          <a:latin typeface="Arial" pitchFamily="34" charset="0"/>
                          <a:cs typeface="Arial" pitchFamily="34" charset="0"/>
                        </a:rPr>
                        <a:t>Policies/Ordinances</a:t>
                      </a:r>
                      <a:r>
                        <a:rPr lang="en-US" sz="1800" dirty="0" smtClean="0">
                          <a:latin typeface="Arial" pitchFamily="34" charset="0"/>
                          <a:cs typeface="Arial" pitchFamily="34" charset="0"/>
                        </a:rPr>
                        <a:t> (Complete Streets, Outdoor Smoking, Urban Ag, Parking, Healthy Food)</a:t>
                      </a:r>
                      <a:endParaRPr lang="en-US" dirty="0">
                        <a:latin typeface="Arial" pitchFamily="34" charset="0"/>
                        <a:cs typeface="Arial" pitchFamily="34" charset="0"/>
                      </a:endParaRPr>
                    </a:p>
                  </a:txBody>
                  <a:tcPr/>
                </a:tc>
              </a:tr>
              <a:tr h="704756">
                <a:tc>
                  <a:txBody>
                    <a:bodyPr/>
                    <a:lstStyle/>
                    <a:p>
                      <a:endParaRPr lang="en-US" dirty="0">
                        <a:latin typeface="Arial" pitchFamily="34" charset="0"/>
                        <a:cs typeface="Arial" pitchFamily="34" charset="0"/>
                      </a:endParaRPr>
                    </a:p>
                  </a:txBody>
                  <a:tcPr/>
                </a:tc>
                <a:tc>
                  <a:txBody>
                    <a:bodyPr/>
                    <a:lstStyle/>
                    <a:p>
                      <a:r>
                        <a:rPr lang="en-US" sz="1800" b="1" dirty="0" smtClean="0">
                          <a:latin typeface="Arial" pitchFamily="34" charset="0"/>
                          <a:cs typeface="Arial" pitchFamily="34" charset="0"/>
                        </a:rPr>
                        <a:t>Programs</a:t>
                      </a:r>
                      <a:r>
                        <a:rPr lang="en-US" sz="1800" dirty="0" smtClean="0">
                          <a:latin typeface="Arial" pitchFamily="34" charset="0"/>
                          <a:cs typeface="Arial" pitchFamily="34" charset="0"/>
                        </a:rPr>
                        <a:t> (Mayors Wellness, Safe Routes to Schools, Breakfast after the Bell, healthy food access, School</a:t>
                      </a:r>
                      <a:r>
                        <a:rPr lang="en-US" sz="1800" baseline="0" dirty="0" smtClean="0">
                          <a:latin typeface="Arial" pitchFamily="34" charset="0"/>
                          <a:cs typeface="Arial" pitchFamily="34" charset="0"/>
                        </a:rPr>
                        <a:t> Wellness Councils, Indoor Air Quality, School Health Assessment, lead education and training)</a:t>
                      </a:r>
                      <a:endParaRPr lang="en-US" dirty="0">
                        <a:latin typeface="Arial" pitchFamily="34" charset="0"/>
                        <a:cs typeface="Arial" pitchFamily="34" charset="0"/>
                      </a:endParaRPr>
                    </a:p>
                  </a:txBody>
                  <a:tcPr/>
                </a:tc>
              </a:tr>
              <a:tr h="704756">
                <a:tc>
                  <a:txBody>
                    <a:bodyPr/>
                    <a:lstStyle/>
                    <a:p>
                      <a:endParaRPr lang="en-US" dirty="0">
                        <a:latin typeface="Arial" pitchFamily="34" charset="0"/>
                        <a:cs typeface="Arial" pitchFamily="34" charset="0"/>
                      </a:endParaRPr>
                    </a:p>
                  </a:txBody>
                  <a:tcPr/>
                </a:tc>
                <a:tc>
                  <a:txBody>
                    <a:bodyPr/>
                    <a:lstStyle/>
                    <a:p>
                      <a:r>
                        <a:rPr lang="en-US" sz="1800" b="1" dirty="0" smtClean="0">
                          <a:latin typeface="Arial" pitchFamily="34" charset="0"/>
                          <a:cs typeface="Arial" pitchFamily="34" charset="0"/>
                        </a:rPr>
                        <a:t>Projects</a:t>
                      </a:r>
                      <a:r>
                        <a:rPr lang="en-US" sz="1800" dirty="0" smtClean="0">
                          <a:latin typeface="Arial" pitchFamily="34" charset="0"/>
                          <a:cs typeface="Arial" pitchFamily="34" charset="0"/>
                        </a:rPr>
                        <a:t> (farmers</a:t>
                      </a:r>
                      <a:r>
                        <a:rPr lang="en-US" sz="1800" baseline="0" dirty="0" smtClean="0">
                          <a:latin typeface="Arial" pitchFamily="34" charset="0"/>
                          <a:cs typeface="Arial" pitchFamily="34" charset="0"/>
                        </a:rPr>
                        <a:t> markets, Anti-idling education, school &amp; community gardens, access to water, tree planting, outdoor classrooms)</a:t>
                      </a:r>
                      <a:endParaRPr lang="en-US" dirty="0">
                        <a:latin typeface="Arial" pitchFamily="34" charset="0"/>
                        <a:cs typeface="Arial" pitchFamily="34" charset="0"/>
                      </a:endParaRPr>
                    </a:p>
                  </a:txBody>
                  <a:tcPr/>
                </a:tc>
              </a:tr>
              <a:tr h="704756">
                <a:tc>
                  <a:txBody>
                    <a:bodyPr/>
                    <a:lstStyle/>
                    <a:p>
                      <a:endParaRPr lang="en-US" dirty="0">
                        <a:latin typeface="Arial" pitchFamily="34" charset="0"/>
                        <a:cs typeface="Arial" pitchFamily="34" charset="0"/>
                      </a:endParaRPr>
                    </a:p>
                  </a:txBody>
                  <a:tcPr/>
                </a:tc>
                <a:tc>
                  <a:txBody>
                    <a:bodyPr/>
                    <a:lstStyle/>
                    <a:p>
                      <a:r>
                        <a:rPr lang="en-US" b="1" dirty="0" smtClean="0">
                          <a:latin typeface="Arial" pitchFamily="34" charset="0"/>
                          <a:cs typeface="Arial" pitchFamily="34" charset="0"/>
                        </a:rPr>
                        <a:t>Plans</a:t>
                      </a:r>
                      <a:r>
                        <a:rPr lang="en-US" dirty="0" smtClean="0">
                          <a:latin typeface="Arial" pitchFamily="34" charset="0"/>
                          <a:cs typeface="Arial" pitchFamily="34" charset="0"/>
                        </a:rPr>
                        <a:t> (Bike/Ped</a:t>
                      </a:r>
                      <a:r>
                        <a:rPr lang="en-US" baseline="0" dirty="0" smtClean="0">
                          <a:latin typeface="Arial" pitchFamily="34" charset="0"/>
                          <a:cs typeface="Arial" pitchFamily="34" charset="0"/>
                        </a:rPr>
                        <a:t> Plans, Sustainability Elements, Farmland Preservation, tree canopy, open space, Resiliency, Extreme Temperature, Coastal Flooding and Sea level rise)</a:t>
                      </a:r>
                      <a:endParaRPr lang="en-US"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a:xfrm>
            <a:off x="198438" y="212725"/>
            <a:ext cx="8793162" cy="622300"/>
          </a:xfrm>
        </p:spPr>
        <p:txBody>
          <a:bodyPr/>
          <a:lstStyle/>
          <a:p>
            <a:pPr eaLnBrk="1" hangingPunct="1"/>
            <a:r>
              <a:rPr lang="en-US" altLang="en-US" sz="3600" dirty="0" smtClean="0">
                <a:solidFill>
                  <a:schemeClr val="bg1"/>
                </a:solidFill>
                <a:latin typeface="Trebuchet MS" pitchFamily="34" charset="0"/>
                <a:ea typeface="Trebuchet MS" pitchFamily="34" charset="0"/>
                <a:cs typeface="Trebuchet MS" pitchFamily="34" charset="0"/>
              </a:rPr>
              <a:t>Actions: Prosperity, Planet, People</a:t>
            </a:r>
          </a:p>
        </p:txBody>
      </p:sp>
      <p:pic>
        <p:nvPicPr>
          <p:cNvPr id="15363" name="Picture 6"/>
          <p:cNvPicPr>
            <a:picLocks noChangeAspect="1" noChangeArrowheads="1"/>
          </p:cNvPicPr>
          <p:nvPr/>
        </p:nvPicPr>
        <p:blipFill>
          <a:blip r:embed="rId3"/>
          <a:srcRect/>
          <a:stretch>
            <a:fillRect/>
          </a:stretch>
        </p:blipFill>
        <p:spPr bwMode="auto">
          <a:xfrm>
            <a:off x="0" y="981075"/>
            <a:ext cx="3486150" cy="6991350"/>
          </a:xfrm>
          <a:prstGeom prst="rect">
            <a:avLst/>
          </a:prstGeom>
          <a:noFill/>
          <a:ln w="9525">
            <a:noFill/>
            <a:miter lim="800000"/>
            <a:headEnd/>
            <a:tailEnd/>
          </a:ln>
        </p:spPr>
      </p:pic>
      <p:pic>
        <p:nvPicPr>
          <p:cNvPr id="15364" name="Picture 4"/>
          <p:cNvPicPr>
            <a:picLocks noChangeAspect="1" noChangeArrowheads="1"/>
          </p:cNvPicPr>
          <p:nvPr/>
        </p:nvPicPr>
        <p:blipFill>
          <a:blip r:embed="rId4"/>
          <a:srcRect/>
          <a:stretch>
            <a:fillRect/>
          </a:stretch>
        </p:blipFill>
        <p:spPr bwMode="auto">
          <a:xfrm>
            <a:off x="2805113" y="981075"/>
            <a:ext cx="3476625" cy="7248525"/>
          </a:xfrm>
          <a:prstGeom prst="rect">
            <a:avLst/>
          </a:prstGeom>
          <a:noFill/>
          <a:ln w="9525">
            <a:noFill/>
            <a:miter lim="800000"/>
            <a:headEnd/>
            <a:tailEnd/>
          </a:ln>
        </p:spPr>
      </p:pic>
      <p:pic>
        <p:nvPicPr>
          <p:cNvPr id="15365" name="Picture 5"/>
          <p:cNvPicPr>
            <a:picLocks noChangeAspect="1" noChangeArrowheads="1"/>
          </p:cNvPicPr>
          <p:nvPr/>
        </p:nvPicPr>
        <p:blipFill>
          <a:blip r:embed="rId5"/>
          <a:srcRect/>
          <a:stretch>
            <a:fillRect/>
          </a:stretch>
        </p:blipFill>
        <p:spPr bwMode="auto">
          <a:xfrm>
            <a:off x="5657850" y="981075"/>
            <a:ext cx="3505200" cy="712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E:\3169_SustainableJersey\Doc\Photos\Maplewood\Maplewood Sustainable Efforts 001.jpg"/>
          <p:cNvPicPr>
            <a:picLocks noChangeAspect="1" noChangeArrowheads="1"/>
          </p:cNvPicPr>
          <p:nvPr/>
        </p:nvPicPr>
        <p:blipFill>
          <a:blip r:embed="rId3"/>
          <a:srcRect/>
          <a:stretch>
            <a:fillRect/>
          </a:stretch>
        </p:blipFill>
        <p:spPr bwMode="auto">
          <a:xfrm>
            <a:off x="3083392" y="3325812"/>
            <a:ext cx="1049338" cy="1414463"/>
          </a:xfrm>
          <a:prstGeom prst="rect">
            <a:avLst/>
          </a:prstGeom>
          <a:noFill/>
          <a:ln w="9525">
            <a:noFill/>
            <a:miter lim="800000"/>
            <a:headEnd/>
            <a:tailEnd/>
          </a:ln>
        </p:spPr>
      </p:pic>
      <p:sp>
        <p:nvSpPr>
          <p:cNvPr id="14339" name="Title 3"/>
          <p:cNvSpPr>
            <a:spLocks noGrp="1"/>
          </p:cNvSpPr>
          <p:nvPr>
            <p:ph type="ctrTitle"/>
          </p:nvPr>
        </p:nvSpPr>
        <p:spPr>
          <a:xfrm>
            <a:off x="763588" y="212725"/>
            <a:ext cx="7877175" cy="622300"/>
          </a:xfrm>
        </p:spPr>
        <p:txBody>
          <a:bodyPr/>
          <a:lstStyle/>
          <a:p>
            <a:pPr eaLnBrk="1" hangingPunct="1"/>
            <a:r>
              <a:rPr lang="en-US" sz="4000" dirty="0" smtClean="0">
                <a:solidFill>
                  <a:schemeClr val="bg1"/>
                </a:solidFill>
                <a:latin typeface="Trebuchet MS" pitchFamily="34" charset="0"/>
                <a:ea typeface="Trebuchet MS" pitchFamily="34" charset="0"/>
                <a:cs typeface="Trebuchet MS" pitchFamily="34" charset="0"/>
              </a:rPr>
              <a:t>Certification Benefits</a:t>
            </a:r>
          </a:p>
        </p:txBody>
      </p:sp>
      <p:pic>
        <p:nvPicPr>
          <p:cNvPr id="14340" name="Picture 4" descr="C:\Users\Ranieri\Documents\SustainableJersey\Photos\IMG_0732.JPG"/>
          <p:cNvPicPr>
            <a:picLocks noChangeAspect="1" noChangeArrowheads="1"/>
          </p:cNvPicPr>
          <p:nvPr/>
        </p:nvPicPr>
        <p:blipFill>
          <a:blip r:embed="rId4"/>
          <a:srcRect/>
          <a:stretch>
            <a:fillRect/>
          </a:stretch>
        </p:blipFill>
        <p:spPr bwMode="auto">
          <a:xfrm>
            <a:off x="1530350" y="1243013"/>
            <a:ext cx="2670175" cy="2003425"/>
          </a:xfrm>
          <a:prstGeom prst="rect">
            <a:avLst/>
          </a:prstGeom>
          <a:noFill/>
          <a:ln w="9525">
            <a:noFill/>
            <a:miter lim="800000"/>
            <a:headEnd/>
            <a:tailEnd/>
          </a:ln>
        </p:spPr>
      </p:pic>
      <p:pic>
        <p:nvPicPr>
          <p:cNvPr id="14341" name="Picture 5" descr="C:\Users\Ranieri\Documents\SustainableJersey\NJLM_Communications\CherryHillMayor Installing Solar Panels(1).jpg"/>
          <p:cNvPicPr>
            <a:picLocks noChangeAspect="1" noChangeArrowheads="1"/>
          </p:cNvPicPr>
          <p:nvPr/>
        </p:nvPicPr>
        <p:blipFill>
          <a:blip r:embed="rId5"/>
          <a:srcRect/>
          <a:stretch>
            <a:fillRect/>
          </a:stretch>
        </p:blipFill>
        <p:spPr bwMode="auto">
          <a:xfrm>
            <a:off x="276225" y="1134208"/>
            <a:ext cx="1435100" cy="1981200"/>
          </a:xfrm>
          <a:prstGeom prst="rect">
            <a:avLst/>
          </a:prstGeom>
          <a:noFill/>
          <a:ln w="9525">
            <a:noFill/>
            <a:miter lim="800000"/>
            <a:headEnd/>
            <a:tailEnd/>
          </a:ln>
        </p:spPr>
      </p:pic>
      <p:pic>
        <p:nvPicPr>
          <p:cNvPr id="14342" name="Picture 5"/>
          <p:cNvPicPr>
            <a:picLocks noChangeAspect="1" noChangeArrowheads="1"/>
          </p:cNvPicPr>
          <p:nvPr/>
        </p:nvPicPr>
        <p:blipFill>
          <a:blip r:embed="rId6"/>
          <a:srcRect/>
          <a:stretch>
            <a:fillRect/>
          </a:stretch>
        </p:blipFill>
        <p:spPr bwMode="auto">
          <a:xfrm>
            <a:off x="2684463" y="4845050"/>
            <a:ext cx="1516062" cy="1241425"/>
          </a:xfrm>
          <a:prstGeom prst="rect">
            <a:avLst/>
          </a:prstGeom>
          <a:noFill/>
          <a:ln w="12700" cap="sq">
            <a:noFill/>
            <a:miter lim="800000"/>
            <a:headEnd type="none" w="sm" len="sm"/>
            <a:tailEnd type="none" w="sm" len="sm"/>
          </a:ln>
          <a:effectLst/>
        </p:spPr>
      </p:pic>
      <p:pic>
        <p:nvPicPr>
          <p:cNvPr id="14343" name="Picture 6"/>
          <p:cNvPicPr>
            <a:picLocks noChangeAspect="1" noChangeArrowheads="1"/>
          </p:cNvPicPr>
          <p:nvPr/>
        </p:nvPicPr>
        <p:blipFill>
          <a:blip r:embed="rId7"/>
          <a:srcRect/>
          <a:stretch>
            <a:fillRect/>
          </a:stretch>
        </p:blipFill>
        <p:spPr bwMode="auto">
          <a:xfrm>
            <a:off x="276225" y="3246438"/>
            <a:ext cx="1228725" cy="1493837"/>
          </a:xfrm>
          <a:prstGeom prst="rect">
            <a:avLst/>
          </a:prstGeom>
          <a:noFill/>
          <a:ln w="9525">
            <a:noFill/>
            <a:miter lim="800000"/>
            <a:headEnd/>
            <a:tailEnd/>
          </a:ln>
          <a:effectLst/>
        </p:spPr>
      </p:pic>
      <p:pic>
        <p:nvPicPr>
          <p:cNvPr id="14344" name="Picture 7"/>
          <p:cNvPicPr>
            <a:picLocks noChangeAspect="1" noChangeArrowheads="1"/>
          </p:cNvPicPr>
          <p:nvPr/>
        </p:nvPicPr>
        <p:blipFill>
          <a:blip r:embed="rId8"/>
          <a:srcRect/>
          <a:stretch>
            <a:fillRect/>
          </a:stretch>
        </p:blipFill>
        <p:spPr bwMode="auto">
          <a:xfrm>
            <a:off x="126390" y="4845050"/>
            <a:ext cx="2474912" cy="1282700"/>
          </a:xfrm>
          <a:prstGeom prst="rect">
            <a:avLst/>
          </a:prstGeom>
          <a:noFill/>
          <a:ln w="9525">
            <a:noFill/>
            <a:miter lim="800000"/>
            <a:headEnd/>
            <a:tailEnd/>
          </a:ln>
          <a:effectLst/>
        </p:spPr>
      </p:pic>
      <p:sp>
        <p:nvSpPr>
          <p:cNvPr id="14345" name="Rectangle 8"/>
          <p:cNvSpPr>
            <a:spLocks noChangeArrowheads="1"/>
          </p:cNvSpPr>
          <p:nvPr/>
        </p:nvSpPr>
        <p:spPr bwMode="auto">
          <a:xfrm>
            <a:off x="4359274" y="1623715"/>
            <a:ext cx="4784726" cy="4462760"/>
          </a:xfrm>
          <a:prstGeom prst="rect">
            <a:avLst/>
          </a:prstGeom>
          <a:noFill/>
          <a:ln w="9525">
            <a:noFill/>
            <a:miter lim="800000"/>
            <a:headEnd/>
            <a:tailEnd/>
          </a:ln>
        </p:spPr>
        <p:txBody>
          <a:bodyPr wrap="square">
            <a:spAutoFit/>
          </a:bodyPr>
          <a:lstStyle/>
          <a:p>
            <a:pPr marL="342900" indent="-342900">
              <a:buFont typeface="Arial" charset="0"/>
              <a:buChar char="•"/>
            </a:pPr>
            <a:r>
              <a:rPr lang="en-US" sz="3200" dirty="0" smtClean="0">
                <a:latin typeface="Calibri" pitchFamily="34" charset="0"/>
              </a:rPr>
              <a:t>Recognition</a:t>
            </a:r>
          </a:p>
          <a:p>
            <a:pPr marL="342900" indent="-342900">
              <a:buFont typeface="Arial" charset="0"/>
              <a:buChar char="•"/>
            </a:pPr>
            <a:r>
              <a:rPr lang="en-US" sz="3200" dirty="0" smtClean="0">
                <a:latin typeface="Calibri" pitchFamily="34" charset="0"/>
              </a:rPr>
              <a:t>Save </a:t>
            </a:r>
            <a:r>
              <a:rPr lang="en-US" sz="3200" dirty="0">
                <a:latin typeface="Calibri" pitchFamily="34" charset="0"/>
              </a:rPr>
              <a:t>Money, Get Money</a:t>
            </a:r>
          </a:p>
          <a:p>
            <a:pPr marL="342900" indent="-342900">
              <a:buFont typeface="Arial" charset="0"/>
              <a:buChar char="•"/>
            </a:pPr>
            <a:r>
              <a:rPr lang="en-US" sz="3200" dirty="0">
                <a:latin typeface="Calibri" pitchFamily="34" charset="0"/>
              </a:rPr>
              <a:t>Access to Training and Guidance</a:t>
            </a:r>
          </a:p>
          <a:p>
            <a:pPr marL="342900" indent="-342900">
              <a:buFont typeface="Arial" charset="0"/>
              <a:buChar char="•"/>
            </a:pPr>
            <a:r>
              <a:rPr lang="en-US" sz="3200" dirty="0" smtClean="0">
                <a:latin typeface="Calibri" pitchFamily="34" charset="0"/>
              </a:rPr>
              <a:t>Promote your community</a:t>
            </a:r>
          </a:p>
          <a:p>
            <a:pPr marL="342900" indent="-342900">
              <a:buFont typeface="Arial" charset="0"/>
              <a:buChar char="•"/>
            </a:pPr>
            <a:r>
              <a:rPr lang="en-US" sz="3200" dirty="0" smtClean="0">
                <a:latin typeface="Calibri" pitchFamily="34" charset="0"/>
              </a:rPr>
              <a:t>Advance Sustainability</a:t>
            </a:r>
          </a:p>
          <a:p>
            <a:pPr marL="342900" indent="-342900"/>
            <a:endParaRPr lang="en-US" sz="3400" dirty="0">
              <a:latin typeface="Calibri" pitchFamily="34" charset="0"/>
            </a:endParaRPr>
          </a:p>
          <a:p>
            <a:pPr marL="342900" indent="-342900">
              <a:buFont typeface="Arial" charset="0"/>
              <a:buChar char="•"/>
            </a:pPr>
            <a:endParaRPr lang="en-US" sz="3400" dirty="0">
              <a:latin typeface="Calibri" pitchFamily="34" charset="0"/>
            </a:endParaRPr>
          </a:p>
          <a:p>
            <a:pPr marL="342900" indent="-342900">
              <a:buFont typeface="Arial" charset="0"/>
              <a:buChar char="•"/>
            </a:pPr>
            <a:endParaRPr lang="en-US" sz="2400" dirty="0">
              <a:solidFill>
                <a:srgbClr val="404040"/>
              </a:solidFill>
              <a:latin typeface="Calibri" pitchFamily="34" charset="0"/>
            </a:endParaRPr>
          </a:p>
        </p:txBody>
      </p:sp>
      <p:pic>
        <p:nvPicPr>
          <p:cNvPr id="14346" name="Picture 4" descr="C:\Users\Ranieri\Desktop\Pictures\IMG_0946.JPG"/>
          <p:cNvPicPr>
            <a:picLocks noChangeAspect="1" noChangeArrowheads="1"/>
          </p:cNvPicPr>
          <p:nvPr/>
        </p:nvPicPr>
        <p:blipFill>
          <a:blip r:embed="rId9"/>
          <a:srcRect/>
          <a:stretch>
            <a:fillRect/>
          </a:stretch>
        </p:blipFill>
        <p:spPr bwMode="auto">
          <a:xfrm>
            <a:off x="1504950" y="3115408"/>
            <a:ext cx="1572800" cy="173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6470</TotalTime>
  <Words>890</Words>
  <Application>Microsoft Office PowerPoint</Application>
  <PresentationFormat>On-screen Show (4:3)</PresentationFormat>
  <Paragraphs>133</Paragraphs>
  <Slides>16</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Trebuchet MS</vt:lpstr>
      <vt:lpstr>Office Theme</vt:lpstr>
      <vt:lpstr>PowerPoint Presentation</vt:lpstr>
      <vt:lpstr>PowerPoint Presentation</vt:lpstr>
      <vt:lpstr>Implementing Health  in All Policies</vt:lpstr>
      <vt:lpstr>What is Sustainable Jersey?</vt:lpstr>
      <vt:lpstr>PowerPoint Presentation</vt:lpstr>
      <vt:lpstr>Participating Communities</vt:lpstr>
      <vt:lpstr>Program Metrics</vt:lpstr>
      <vt:lpstr>Actions: Prosperity, Planet, People</vt:lpstr>
      <vt:lpstr>Certification Benefits</vt:lpstr>
      <vt:lpstr>Small Grants Program</vt:lpstr>
      <vt:lpstr>Who Creates The Actions/Standards?</vt:lpstr>
      <vt:lpstr>Advancing Health in All Policies</vt:lpstr>
      <vt:lpstr>Advancing Health in All Policies</vt:lpstr>
      <vt:lpstr>Advancing Health in All Policies</vt:lpstr>
      <vt:lpstr>Lessons Learned</vt:lpstr>
      <vt:lpstr>Thank you!</vt:lpstr>
    </vt:vector>
  </TitlesOfParts>
  <Company>CirclePoint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Amelia Kamrad</dc:creator>
  <cp:lastModifiedBy>Donna Drewes</cp:lastModifiedBy>
  <cp:revision>426</cp:revision>
  <cp:lastPrinted>2015-02-11T16:56:17Z</cp:lastPrinted>
  <dcterms:created xsi:type="dcterms:W3CDTF">2011-03-01T21:54:52Z</dcterms:created>
  <dcterms:modified xsi:type="dcterms:W3CDTF">2015-06-15T16:37:58Z</dcterms:modified>
</cp:coreProperties>
</file>