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19"/>
  </p:notesMasterIdLst>
  <p:sldIdLst>
    <p:sldId id="256" r:id="rId2"/>
    <p:sldId id="278" r:id="rId3"/>
    <p:sldId id="352" r:id="rId4"/>
    <p:sldId id="354" r:id="rId5"/>
    <p:sldId id="362" r:id="rId6"/>
    <p:sldId id="356" r:id="rId7"/>
    <p:sldId id="358" r:id="rId8"/>
    <p:sldId id="258" r:id="rId9"/>
    <p:sldId id="366" r:id="rId10"/>
    <p:sldId id="318" r:id="rId11"/>
    <p:sldId id="328" r:id="rId12"/>
    <p:sldId id="329" r:id="rId13"/>
    <p:sldId id="330" r:id="rId14"/>
    <p:sldId id="361" r:id="rId15"/>
    <p:sldId id="365" r:id="rId16"/>
    <p:sldId id="346" r:id="rId17"/>
    <p:sldId id="36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4" autoAdjust="0"/>
    <p:restoredTop sz="70392" autoAdjust="0"/>
  </p:normalViewPr>
  <p:slideViewPr>
    <p:cSldViewPr>
      <p:cViewPr varScale="1">
        <p:scale>
          <a:sx n="65" d="100"/>
          <a:sy n="65" d="100"/>
        </p:scale>
        <p:origin x="2064" y="60"/>
      </p:cViewPr>
      <p:guideLst>
        <p:guide orient="horz" pos="2160"/>
        <p:guide pos="2880"/>
      </p:guideLst>
    </p:cSldViewPr>
  </p:slideViewPr>
  <p:outlineViewPr>
    <p:cViewPr>
      <p:scale>
        <a:sx n="33" d="100"/>
        <a:sy n="33" d="100"/>
      </p:scale>
      <p:origin x="0" y="24368"/>
    </p:cViewPr>
  </p:outlineViewPr>
  <p:notesTextViewPr>
    <p:cViewPr>
      <p:scale>
        <a:sx n="100" d="100"/>
        <a:sy n="100" d="100"/>
      </p:scale>
      <p:origin x="0" y="0"/>
    </p:cViewPr>
  </p:notesTextViewPr>
  <p:sorterViewPr>
    <p:cViewPr>
      <p:scale>
        <a:sx n="100" d="100"/>
        <a:sy n="100" d="100"/>
      </p:scale>
      <p:origin x="0" y="8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E861C-486B-4E18-A0E9-A790238A915C}" type="datetimeFigureOut">
              <a:rPr lang="en-US" smtClean="0"/>
              <a:t>6/11/2015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11066-0135-4CAA-8AD4-89A97190AC00}" type="slidenum">
              <a:rPr lang="en-US" smtClean="0"/>
              <a:t>‹#›</a:t>
            </a:fld>
            <a:endParaRPr lang="en-US"/>
          </a:p>
        </p:txBody>
      </p:sp>
    </p:spTree>
    <p:extLst>
      <p:ext uri="{BB962C8B-B14F-4D97-AF65-F5344CB8AC3E}">
        <p14:creationId xmlns:p14="http://schemas.microsoft.com/office/powerpoint/2010/main" val="1626627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a:p>
        </p:txBody>
      </p:sp>
    </p:spTree>
    <p:extLst>
      <p:ext uri="{BB962C8B-B14F-4D97-AF65-F5344CB8AC3E}">
        <p14:creationId xmlns:p14="http://schemas.microsoft.com/office/powerpoint/2010/main" val="3462794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17</a:t>
            </a:fld>
            <a:endParaRPr lang="en-US"/>
          </a:p>
        </p:txBody>
      </p:sp>
    </p:spTree>
    <p:extLst>
      <p:ext uri="{BB962C8B-B14F-4D97-AF65-F5344CB8AC3E}">
        <p14:creationId xmlns:p14="http://schemas.microsoft.com/office/powerpoint/2010/main" val="3376371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pPr/>
              <a:t>3</a:t>
            </a:fld>
            <a:endParaRPr lang="en-US"/>
          </a:p>
        </p:txBody>
      </p:sp>
    </p:spTree>
    <p:extLst>
      <p:ext uri="{BB962C8B-B14F-4D97-AF65-F5344CB8AC3E}">
        <p14:creationId xmlns:p14="http://schemas.microsoft.com/office/powerpoint/2010/main" val="1211209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pPr/>
              <a:t>4</a:t>
            </a:fld>
            <a:endParaRPr lang="en-US"/>
          </a:p>
        </p:txBody>
      </p:sp>
    </p:spTree>
    <p:extLst>
      <p:ext uri="{BB962C8B-B14F-4D97-AF65-F5344CB8AC3E}">
        <p14:creationId xmlns:p14="http://schemas.microsoft.com/office/powerpoint/2010/main" val="2423474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pPr/>
              <a:t>5</a:t>
            </a:fld>
            <a:endParaRPr lang="en-US"/>
          </a:p>
        </p:txBody>
      </p:sp>
    </p:spTree>
    <p:extLst>
      <p:ext uri="{BB962C8B-B14F-4D97-AF65-F5344CB8AC3E}">
        <p14:creationId xmlns:p14="http://schemas.microsoft.com/office/powerpoint/2010/main" val="3388409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F811066-0135-4CAA-8AD4-89A97190AC00}" type="slidenum">
              <a:rPr lang="en-US" smtClean="0"/>
              <a:pPr/>
              <a:t>6</a:t>
            </a:fld>
            <a:endParaRPr lang="en-US"/>
          </a:p>
        </p:txBody>
      </p:sp>
    </p:spTree>
    <p:extLst>
      <p:ext uri="{BB962C8B-B14F-4D97-AF65-F5344CB8AC3E}">
        <p14:creationId xmlns:p14="http://schemas.microsoft.com/office/powerpoint/2010/main" val="4043107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a:p>
        </p:txBody>
      </p:sp>
    </p:spTree>
    <p:extLst>
      <p:ext uri="{BB962C8B-B14F-4D97-AF65-F5344CB8AC3E}">
        <p14:creationId xmlns:p14="http://schemas.microsoft.com/office/powerpoint/2010/main" val="540249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a:t>
            </a:fld>
            <a:endParaRPr lang="en-US"/>
          </a:p>
        </p:txBody>
      </p:sp>
    </p:spTree>
    <p:extLst>
      <p:ext uri="{BB962C8B-B14F-4D97-AF65-F5344CB8AC3E}">
        <p14:creationId xmlns:p14="http://schemas.microsoft.com/office/powerpoint/2010/main" val="827955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a:p>
        </p:txBody>
      </p:sp>
    </p:spTree>
    <p:extLst>
      <p:ext uri="{BB962C8B-B14F-4D97-AF65-F5344CB8AC3E}">
        <p14:creationId xmlns:p14="http://schemas.microsoft.com/office/powerpoint/2010/main" val="4201227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16</a:t>
            </a:fld>
            <a:endParaRPr lang="en-US"/>
          </a:p>
        </p:txBody>
      </p:sp>
    </p:spTree>
    <p:extLst>
      <p:ext uri="{BB962C8B-B14F-4D97-AF65-F5344CB8AC3E}">
        <p14:creationId xmlns:p14="http://schemas.microsoft.com/office/powerpoint/2010/main" val="357873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8102BAB4-8B8D-41DD-85C7-81A0CA962007}" type="datetimeFigureOut">
              <a:rPr lang="en-US" smtClean="0"/>
              <a:pPr/>
              <a:t>6/11/2015</a:t>
            </a:fld>
            <a:endParaRPr lang="en-US"/>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B044824F-EBE0-443F-8A8F-F64816AF04DC}" type="slidenum">
              <a:rPr lang="en-US" smtClean="0"/>
              <a:pPr/>
              <a:t>‹#›</a:t>
            </a:fld>
            <a:endParaRPr lang="en-US"/>
          </a:p>
        </p:txBody>
      </p:sp>
    </p:spTree>
    <p:extLst>
      <p:ext uri="{BB962C8B-B14F-4D97-AF65-F5344CB8AC3E}">
        <p14:creationId xmlns:p14="http://schemas.microsoft.com/office/powerpoint/2010/main" val="3860978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8102BAB4-8B8D-41DD-85C7-81A0CA962007}" type="datetimeFigureOut">
              <a:rPr lang="en-US" smtClean="0"/>
              <a:pPr/>
              <a:t>6/11/2015</a:t>
            </a:fld>
            <a:endParaRPr lang="en-US"/>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B044824F-EBE0-443F-8A8F-F64816AF04DC}" type="slidenum">
              <a:rPr lang="en-US" smtClean="0"/>
              <a:pPr/>
              <a:t>‹#›</a:t>
            </a:fld>
            <a:endParaRPr lang="en-US"/>
          </a:p>
        </p:txBody>
      </p:sp>
    </p:spTree>
    <p:extLst>
      <p:ext uri="{BB962C8B-B14F-4D97-AF65-F5344CB8AC3E}">
        <p14:creationId xmlns:p14="http://schemas.microsoft.com/office/powerpoint/2010/main" val="2933303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8102BAB4-8B8D-41DD-85C7-81A0CA962007}" type="datetimeFigureOut">
              <a:rPr lang="en-US" smtClean="0"/>
              <a:pPr/>
              <a:t>6/11/2015</a:t>
            </a:fld>
            <a:endParaRPr lang="en-US"/>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B044824F-EBE0-443F-8A8F-F64816AF04DC}" type="slidenum">
              <a:rPr lang="en-US" smtClean="0"/>
              <a:pPr/>
              <a:t>‹#›</a:t>
            </a:fld>
            <a:endParaRPr lang="en-US"/>
          </a:p>
        </p:txBody>
      </p:sp>
    </p:spTree>
    <p:extLst>
      <p:ext uri="{BB962C8B-B14F-4D97-AF65-F5344CB8AC3E}">
        <p14:creationId xmlns:p14="http://schemas.microsoft.com/office/powerpoint/2010/main" val="4084114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lnSpc>
                <a:spcPct val="120000"/>
              </a:lnSpc>
              <a:defRPr sz="2800">
                <a:latin typeface="Times New Roman" panose="02020603050405020304" pitchFamily="18" charset="0"/>
                <a:cs typeface="Times New Roman" panose="02020603050405020304" pitchFamily="18" charset="0"/>
              </a:defRPr>
            </a:lvl1pPr>
            <a:lvl2pPr>
              <a:lnSpc>
                <a:spcPct val="120000"/>
              </a:lnSpc>
              <a:defRPr sz="2400">
                <a:latin typeface="Times New Roman" panose="02020603050405020304" pitchFamily="18" charset="0"/>
                <a:cs typeface="Times New Roman" panose="02020603050405020304" pitchFamily="18" charset="0"/>
              </a:defRPr>
            </a:lvl2pPr>
            <a:lvl3pPr>
              <a:lnSpc>
                <a:spcPct val="120000"/>
              </a:lnSpc>
              <a:defRPr sz="2000">
                <a:latin typeface="Times New Roman" panose="02020603050405020304" pitchFamily="18" charset="0"/>
                <a:cs typeface="Times New Roman" panose="02020603050405020304" pitchFamily="18" charset="0"/>
              </a:defRPr>
            </a:lvl3pPr>
            <a:lvl4pPr>
              <a:lnSpc>
                <a:spcPct val="120000"/>
              </a:lnSpc>
              <a:defRPr sz="1800">
                <a:latin typeface="Times New Roman" panose="02020603050405020304" pitchFamily="18" charset="0"/>
                <a:cs typeface="Times New Roman" panose="02020603050405020304" pitchFamily="18" charset="0"/>
              </a:defRPr>
            </a:lvl4pPr>
            <a:lvl5pPr>
              <a:lnSpc>
                <a:spcPct val="120000"/>
              </a:lnSpc>
              <a:defRPr sz="1800">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8102BAB4-8B8D-41DD-85C7-81A0CA962007}" type="datetimeFigureOut">
              <a:rPr lang="en-US" smtClean="0"/>
              <a:pPr/>
              <a:t>6/11/2015</a:t>
            </a:fld>
            <a:endParaRPr lang="en-US"/>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B044824F-EBE0-443F-8A8F-F64816AF04DC}" type="slidenum">
              <a:rPr lang="en-US" smtClean="0"/>
              <a:pPr/>
              <a:t>‹#›</a:t>
            </a:fld>
            <a:endParaRPr lang="en-US"/>
          </a:p>
        </p:txBody>
      </p:sp>
      <p:pic>
        <p:nvPicPr>
          <p:cNvPr id="7" name="Picture 6" descr="MIAEH_LOGO_COLOR.jpg"/>
          <p:cNvPicPr>
            <a:picLocks noChangeAspect="1"/>
          </p:cNvPicPr>
          <p:nvPr userDrawn="1"/>
        </p:nvPicPr>
        <p:blipFill>
          <a:blip r:embed="rId2"/>
          <a:stretch>
            <a:fillRect/>
          </a:stretch>
        </p:blipFill>
        <p:spPr>
          <a:xfrm>
            <a:off x="61707" y="76200"/>
            <a:ext cx="1386093" cy="1403576"/>
          </a:xfrm>
          <a:prstGeom prst="rect">
            <a:avLst/>
          </a:prstGeom>
        </p:spPr>
      </p:pic>
      <p:cxnSp>
        <p:nvCxnSpPr>
          <p:cNvPr id="8" name="Straight Connector 7"/>
          <p:cNvCxnSpPr/>
          <p:nvPr userDrawn="1"/>
        </p:nvCxnSpPr>
        <p:spPr>
          <a:xfrm>
            <a:off x="1295400" y="304800"/>
            <a:ext cx="7848600" cy="0"/>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0" y="6553200"/>
            <a:ext cx="8686800" cy="0"/>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0230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8102BAB4-8B8D-41DD-85C7-81A0CA962007}" type="datetimeFigureOut">
              <a:rPr lang="en-US" smtClean="0"/>
              <a:pPr/>
              <a:t>6/11/2015</a:t>
            </a:fld>
            <a:endParaRPr lang="en-US"/>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B044824F-EBE0-443F-8A8F-F64816AF04DC}" type="slidenum">
              <a:rPr lang="en-US" smtClean="0"/>
              <a:pPr/>
              <a:t>‹#›</a:t>
            </a:fld>
            <a:endParaRPr lang="en-US"/>
          </a:p>
        </p:txBody>
      </p:sp>
      <p:pic>
        <p:nvPicPr>
          <p:cNvPr id="7" name="Picture 6" descr="MIAEH_LOGO_COLOR.jpg"/>
          <p:cNvPicPr>
            <a:picLocks noChangeAspect="1"/>
          </p:cNvPicPr>
          <p:nvPr userDrawn="1"/>
        </p:nvPicPr>
        <p:blipFill>
          <a:blip r:embed="rId2"/>
          <a:stretch>
            <a:fillRect/>
          </a:stretch>
        </p:blipFill>
        <p:spPr>
          <a:xfrm>
            <a:off x="61707" y="76200"/>
            <a:ext cx="1386093" cy="1403576"/>
          </a:xfrm>
          <a:prstGeom prst="rect">
            <a:avLst/>
          </a:prstGeom>
        </p:spPr>
      </p:pic>
      <p:cxnSp>
        <p:nvCxnSpPr>
          <p:cNvPr id="8" name="Straight Connector 7"/>
          <p:cNvCxnSpPr/>
          <p:nvPr userDrawn="1"/>
        </p:nvCxnSpPr>
        <p:spPr>
          <a:xfrm>
            <a:off x="1295400" y="304800"/>
            <a:ext cx="7848600" cy="0"/>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0" y="6553200"/>
            <a:ext cx="8686800" cy="0"/>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8339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8102BAB4-8B8D-41DD-85C7-81A0CA962007}" type="datetimeFigureOut">
              <a:rPr lang="en-US" smtClean="0"/>
              <a:pPr/>
              <a:t>6/11/2015</a:t>
            </a:fld>
            <a:endParaRPr lang="en-US"/>
          </a:p>
        </p:txBody>
      </p:sp>
      <p:sp>
        <p:nvSpPr>
          <p:cNvPr id="6" name="Footer Placeholder 5"/>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B044824F-EBE0-443F-8A8F-F64816AF04DC}" type="slidenum">
              <a:rPr lang="en-US" smtClean="0"/>
              <a:pPr/>
              <a:t>‹#›</a:t>
            </a:fld>
            <a:endParaRPr lang="en-US"/>
          </a:p>
        </p:txBody>
      </p:sp>
      <p:pic>
        <p:nvPicPr>
          <p:cNvPr id="8" name="Picture 7" descr="MIAEH_LOGO_COLOR.jpg"/>
          <p:cNvPicPr>
            <a:picLocks noChangeAspect="1"/>
          </p:cNvPicPr>
          <p:nvPr userDrawn="1"/>
        </p:nvPicPr>
        <p:blipFill>
          <a:blip r:embed="rId2"/>
          <a:stretch>
            <a:fillRect/>
          </a:stretch>
        </p:blipFill>
        <p:spPr>
          <a:xfrm>
            <a:off x="61707" y="76200"/>
            <a:ext cx="1386093" cy="1403576"/>
          </a:xfrm>
          <a:prstGeom prst="rect">
            <a:avLst/>
          </a:prstGeom>
        </p:spPr>
      </p:pic>
      <p:cxnSp>
        <p:nvCxnSpPr>
          <p:cNvPr id="9" name="Straight Connector 8"/>
          <p:cNvCxnSpPr/>
          <p:nvPr userDrawn="1"/>
        </p:nvCxnSpPr>
        <p:spPr>
          <a:xfrm>
            <a:off x="1295400" y="304800"/>
            <a:ext cx="7848600" cy="0"/>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0" y="6553200"/>
            <a:ext cx="8686800" cy="0"/>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418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8102BAB4-8B8D-41DD-85C7-81A0CA962007}" type="datetimeFigureOut">
              <a:rPr lang="en-US" smtClean="0"/>
              <a:pPr/>
              <a:t>6/11/2015</a:t>
            </a:fld>
            <a:endParaRPr lang="en-US"/>
          </a:p>
        </p:txBody>
      </p:sp>
      <p:sp>
        <p:nvSpPr>
          <p:cNvPr id="8" name="Footer Placeholder 7"/>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9" name="Slide Number Placeholder 8"/>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B044824F-EBE0-443F-8A8F-F64816AF04DC}" type="slidenum">
              <a:rPr lang="en-US" smtClean="0"/>
              <a:pPr/>
              <a:t>‹#›</a:t>
            </a:fld>
            <a:endParaRPr lang="en-US"/>
          </a:p>
        </p:txBody>
      </p:sp>
      <p:pic>
        <p:nvPicPr>
          <p:cNvPr id="10" name="Picture 9" descr="MIAEH_LOGO_COLOR.jpg"/>
          <p:cNvPicPr>
            <a:picLocks noChangeAspect="1"/>
          </p:cNvPicPr>
          <p:nvPr userDrawn="1"/>
        </p:nvPicPr>
        <p:blipFill>
          <a:blip r:embed="rId2"/>
          <a:stretch>
            <a:fillRect/>
          </a:stretch>
        </p:blipFill>
        <p:spPr>
          <a:xfrm>
            <a:off x="61707" y="76200"/>
            <a:ext cx="1386093" cy="1403576"/>
          </a:xfrm>
          <a:prstGeom prst="rect">
            <a:avLst/>
          </a:prstGeom>
        </p:spPr>
      </p:pic>
      <p:cxnSp>
        <p:nvCxnSpPr>
          <p:cNvPr id="11" name="Straight Connector 10"/>
          <p:cNvCxnSpPr/>
          <p:nvPr userDrawn="1"/>
        </p:nvCxnSpPr>
        <p:spPr>
          <a:xfrm>
            <a:off x="1295400" y="304800"/>
            <a:ext cx="7848600" cy="0"/>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0" y="6553200"/>
            <a:ext cx="8686800" cy="0"/>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7575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8102BAB4-8B8D-41DD-85C7-81A0CA962007}" type="datetimeFigureOut">
              <a:rPr lang="en-US" smtClean="0"/>
              <a:pPr/>
              <a:t>6/11/2015</a:t>
            </a:fld>
            <a:endParaRPr lang="en-US"/>
          </a:p>
        </p:txBody>
      </p:sp>
      <p:sp>
        <p:nvSpPr>
          <p:cNvPr id="4" name="Footer Placeholder 3"/>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5" name="Slide Number Placeholder 4"/>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B044824F-EBE0-443F-8A8F-F64816AF04DC}" type="slidenum">
              <a:rPr lang="en-US" smtClean="0"/>
              <a:pPr/>
              <a:t>‹#›</a:t>
            </a:fld>
            <a:endParaRPr lang="en-US"/>
          </a:p>
        </p:txBody>
      </p:sp>
      <p:pic>
        <p:nvPicPr>
          <p:cNvPr id="6" name="Picture 5" descr="MIAEH_LOGO_COLOR.jpg"/>
          <p:cNvPicPr>
            <a:picLocks noChangeAspect="1"/>
          </p:cNvPicPr>
          <p:nvPr userDrawn="1"/>
        </p:nvPicPr>
        <p:blipFill>
          <a:blip r:embed="rId2"/>
          <a:stretch>
            <a:fillRect/>
          </a:stretch>
        </p:blipFill>
        <p:spPr>
          <a:xfrm>
            <a:off x="61707" y="76200"/>
            <a:ext cx="1386093" cy="1403576"/>
          </a:xfrm>
          <a:prstGeom prst="rect">
            <a:avLst/>
          </a:prstGeom>
        </p:spPr>
      </p:pic>
      <p:cxnSp>
        <p:nvCxnSpPr>
          <p:cNvPr id="7" name="Straight Connector 6"/>
          <p:cNvCxnSpPr/>
          <p:nvPr userDrawn="1"/>
        </p:nvCxnSpPr>
        <p:spPr>
          <a:xfrm>
            <a:off x="1295400" y="304800"/>
            <a:ext cx="7848600" cy="0"/>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6553200"/>
            <a:ext cx="8686800" cy="0"/>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4373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2BAB4-8B8D-41DD-85C7-81A0CA962007}" type="datetimeFigureOut">
              <a:rPr lang="en-US" smtClean="0"/>
              <a:t>6/11/2015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a:p>
        </p:txBody>
      </p:sp>
      <p:cxnSp>
        <p:nvCxnSpPr>
          <p:cNvPr id="6" name="Straight Connector 5"/>
          <p:cNvCxnSpPr/>
          <p:nvPr userDrawn="1"/>
        </p:nvCxnSpPr>
        <p:spPr>
          <a:xfrm>
            <a:off x="1295400" y="304800"/>
            <a:ext cx="7848600" cy="0"/>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0" y="6553200"/>
            <a:ext cx="8686800" cy="0"/>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8705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8102BAB4-8B8D-41DD-85C7-81A0CA962007}" type="datetimeFigureOut">
              <a:rPr lang="en-US" smtClean="0"/>
              <a:pPr/>
              <a:t>6/11/2015</a:t>
            </a:fld>
            <a:endParaRPr lang="en-US"/>
          </a:p>
        </p:txBody>
      </p:sp>
      <p:sp>
        <p:nvSpPr>
          <p:cNvPr id="6" name="Footer Placeholder 5"/>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B044824F-EBE0-443F-8A8F-F64816AF04DC}" type="slidenum">
              <a:rPr lang="en-US" smtClean="0"/>
              <a:pPr/>
              <a:t>‹#›</a:t>
            </a:fld>
            <a:endParaRPr lang="en-US"/>
          </a:p>
        </p:txBody>
      </p:sp>
    </p:spTree>
    <p:extLst>
      <p:ext uri="{BB962C8B-B14F-4D97-AF65-F5344CB8AC3E}">
        <p14:creationId xmlns:p14="http://schemas.microsoft.com/office/powerpoint/2010/main" val="2358865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8102BAB4-8B8D-41DD-85C7-81A0CA962007}" type="datetimeFigureOut">
              <a:rPr lang="en-US" smtClean="0"/>
              <a:pPr/>
              <a:t>6/11/2015</a:t>
            </a:fld>
            <a:endParaRPr lang="en-US"/>
          </a:p>
        </p:txBody>
      </p:sp>
      <p:sp>
        <p:nvSpPr>
          <p:cNvPr id="6" name="Footer Placeholder 5"/>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B044824F-EBE0-443F-8A8F-F64816AF04DC}" type="slidenum">
              <a:rPr lang="en-US" smtClean="0"/>
              <a:pPr/>
              <a:t>‹#›</a:t>
            </a:fld>
            <a:endParaRPr lang="en-US"/>
          </a:p>
        </p:txBody>
      </p:sp>
    </p:spTree>
    <p:extLst>
      <p:ext uri="{BB962C8B-B14F-4D97-AF65-F5344CB8AC3E}">
        <p14:creationId xmlns:p14="http://schemas.microsoft.com/office/powerpoint/2010/main" val="4200506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304800"/>
            <a:ext cx="716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fld id="{8102BAB4-8B8D-41DD-85C7-81A0CA962007}" type="datetimeFigureOut">
              <a:rPr lang="en-US" smtClean="0"/>
              <a:pPr/>
              <a:t>6/11/2015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B044824F-EBE0-443F-8A8F-F64816AF04DC}" type="slidenum">
              <a:rPr lang="en-US" smtClean="0"/>
              <a:pPr/>
              <a:t>‹#›</a:t>
            </a:fld>
            <a:endParaRPr lang="en-US"/>
          </a:p>
        </p:txBody>
      </p:sp>
    </p:spTree>
    <p:extLst>
      <p:ext uri="{BB962C8B-B14F-4D97-AF65-F5344CB8AC3E}">
        <p14:creationId xmlns:p14="http://schemas.microsoft.com/office/powerpoint/2010/main" val="24584427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342900" indent="-342900" algn="l" defTabSz="457200" rtl="0" eaLnBrk="1" latinLnBrk="0" hangingPunct="1">
        <a:lnSpc>
          <a:spcPct val="120000"/>
        </a:lnSpc>
        <a:spcBef>
          <a:spcPct val="20000"/>
        </a:spcBef>
        <a:buFont typeface="Arial"/>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lnSpc>
          <a:spcPct val="120000"/>
        </a:lnSpc>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lnSpc>
          <a:spcPct val="120000"/>
        </a:lnSpc>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lnSpc>
          <a:spcPct val="120000"/>
        </a:lnSpc>
        <a:spcBef>
          <a:spcPct val="20000"/>
        </a:spcBef>
        <a:buFont typeface="Arial"/>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lnSpc>
          <a:spcPct val="120000"/>
        </a:lnSpc>
        <a:spcBef>
          <a:spcPct val="20000"/>
        </a:spcBef>
        <a:buFont typeface="Arial"/>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arcellushealth.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1524000"/>
            <a:ext cx="7772400" cy="1470025"/>
          </a:xfrm>
        </p:spPr>
        <p:txBody>
          <a:bodyPr>
            <a:normAutofit fontScale="90000"/>
          </a:bodyPr>
          <a:lstStyle/>
          <a:p>
            <a:pPr algn="ctr"/>
            <a:r>
              <a:rPr lang="en-US" b="1" dirty="0"/>
              <a:t>The Maryland </a:t>
            </a:r>
            <a:r>
              <a:rPr lang="en-US" b="1" dirty="0" smtClean="0"/>
              <a:t>Experience:</a:t>
            </a:r>
            <a:br>
              <a:rPr lang="en-US" b="1" dirty="0" smtClean="0"/>
            </a:br>
            <a:r>
              <a:rPr lang="en-US" dirty="0" smtClean="0"/>
              <a:t>Using </a:t>
            </a:r>
            <a:r>
              <a:rPr lang="en-US" dirty="0"/>
              <a:t>HIA Methodology to Evaluate the Public Health Impacts Associated with Unconventional Natural Gas Development and Production </a:t>
            </a:r>
            <a:endParaRPr lang="en-US" sz="3100" b="1" dirty="0"/>
          </a:p>
        </p:txBody>
      </p:sp>
      <p:sp>
        <p:nvSpPr>
          <p:cNvPr id="7" name="Subtitle 2"/>
          <p:cNvSpPr>
            <a:spLocks noGrp="1"/>
          </p:cNvSpPr>
          <p:nvPr>
            <p:ph type="subTitle" idx="1"/>
          </p:nvPr>
        </p:nvSpPr>
        <p:spPr>
          <a:xfrm>
            <a:off x="1143000" y="3962400"/>
            <a:ext cx="6810829" cy="1131957"/>
          </a:xfrm>
        </p:spPr>
        <p:txBody>
          <a:bodyPr>
            <a:noAutofit/>
          </a:bodyPr>
          <a:lstStyle/>
          <a:p>
            <a:pPr>
              <a:lnSpc>
                <a:spcPct val="100000"/>
              </a:lnSpc>
            </a:pPr>
            <a:r>
              <a:rPr lang="en-US" sz="2000" dirty="0" smtClean="0">
                <a:solidFill>
                  <a:schemeClr val="tx1"/>
                </a:solidFill>
              </a:rPr>
              <a:t>Meleah Boyle, MPH, CPH</a:t>
            </a:r>
          </a:p>
          <a:p>
            <a:pPr>
              <a:lnSpc>
                <a:spcPct val="100000"/>
              </a:lnSpc>
            </a:pPr>
            <a:r>
              <a:rPr lang="en-US" sz="2000" dirty="0" smtClean="0">
                <a:solidFill>
                  <a:schemeClr val="tx1"/>
                </a:solidFill>
              </a:rPr>
              <a:t>National HIA Conference</a:t>
            </a:r>
          </a:p>
          <a:p>
            <a:pPr>
              <a:lnSpc>
                <a:spcPct val="100000"/>
              </a:lnSpc>
            </a:pPr>
            <a:r>
              <a:rPr lang="en-US" sz="2000" dirty="0" smtClean="0">
                <a:solidFill>
                  <a:schemeClr val="tx1"/>
                </a:solidFill>
              </a:rPr>
              <a:t>June 16-17, 2015</a:t>
            </a:r>
          </a:p>
          <a:p>
            <a:pPr>
              <a:lnSpc>
                <a:spcPct val="100000"/>
              </a:lnSpc>
            </a:pPr>
            <a:endParaRPr lang="en-US" sz="2000" dirty="0" smtClean="0">
              <a:solidFill>
                <a:schemeClr val="tx1"/>
              </a:solidFill>
            </a:endParaRPr>
          </a:p>
        </p:txBody>
      </p:sp>
      <p:pic>
        <p:nvPicPr>
          <p:cNvPr id="9" name="Picture 8" descr="MIAEH_LOGO_COLOR.jpg"/>
          <p:cNvPicPr>
            <a:picLocks noChangeAspect="1"/>
          </p:cNvPicPr>
          <p:nvPr/>
        </p:nvPicPr>
        <p:blipFill>
          <a:blip r:embed="rId3" cstate="print"/>
          <a:stretch>
            <a:fillRect/>
          </a:stretch>
        </p:blipFill>
        <p:spPr>
          <a:xfrm>
            <a:off x="6172200" y="5638800"/>
            <a:ext cx="990600" cy="1003095"/>
          </a:xfrm>
          <a:prstGeom prst="rect">
            <a:avLst/>
          </a:prstGeom>
        </p:spPr>
      </p:pic>
      <p:pic>
        <p:nvPicPr>
          <p:cNvPr id="10" name="Picture 9"/>
          <p:cNvPicPr>
            <a:picLocks noChangeAspect="1"/>
          </p:cNvPicPr>
          <p:nvPr/>
        </p:nvPicPr>
        <p:blipFill>
          <a:blip r:embed="rId4"/>
          <a:stretch>
            <a:fillRect/>
          </a:stretch>
        </p:blipFill>
        <p:spPr>
          <a:xfrm>
            <a:off x="2057400" y="5714897"/>
            <a:ext cx="4064000" cy="8509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 Assessment</a:t>
            </a:r>
            <a:endParaRPr lang="en-US" dirty="0"/>
          </a:p>
        </p:txBody>
      </p:sp>
      <p:sp>
        <p:nvSpPr>
          <p:cNvPr id="4" name="Text Placeholder 3"/>
          <p:cNvSpPr>
            <a:spLocks noGrp="1"/>
          </p:cNvSpPr>
          <p:nvPr>
            <p:ph type="body" idx="1"/>
          </p:nvPr>
        </p:nvSpPr>
        <p:spPr/>
        <p:txBody>
          <a:bodyPr/>
          <a:lstStyle/>
          <a:p>
            <a:r>
              <a:rPr lang="en-US" dirty="0" smtClean="0"/>
              <a:t>Hazard Identification</a:t>
            </a:r>
            <a:endParaRPr lang="en-US" dirty="0"/>
          </a:p>
        </p:txBody>
      </p:sp>
      <p:sp>
        <p:nvSpPr>
          <p:cNvPr id="3" name="Content Placeholder 2"/>
          <p:cNvSpPr>
            <a:spLocks noGrp="1"/>
          </p:cNvSpPr>
          <p:nvPr>
            <p:ph sz="half" idx="2"/>
          </p:nvPr>
        </p:nvSpPr>
        <p:spPr/>
        <p:txBody>
          <a:bodyPr>
            <a:noAutofit/>
          </a:bodyPr>
          <a:lstStyle/>
          <a:p>
            <a:r>
              <a:rPr lang="en-US" sz="2000" dirty="0" smtClean="0"/>
              <a:t>Extensive literature review</a:t>
            </a:r>
          </a:p>
          <a:p>
            <a:r>
              <a:rPr lang="en-US" sz="2000" dirty="0" smtClean="0"/>
              <a:t>Detailed scoping process</a:t>
            </a:r>
          </a:p>
          <a:p>
            <a:r>
              <a:rPr lang="en-US" sz="2000" dirty="0" smtClean="0"/>
              <a:t>Site visit to Doddridge County, WV</a:t>
            </a:r>
          </a:p>
          <a:p>
            <a:r>
              <a:rPr lang="en-US" sz="2000" dirty="0" smtClean="0"/>
              <a:t>Noise </a:t>
            </a:r>
            <a:r>
              <a:rPr lang="en-US" sz="2000" dirty="0"/>
              <a:t>monitoring </a:t>
            </a:r>
          </a:p>
          <a:p>
            <a:pPr lvl="1"/>
            <a:r>
              <a:rPr lang="en-US" sz="1600" dirty="0"/>
              <a:t>Inside and outside homes in Doddridge County in WVA </a:t>
            </a:r>
          </a:p>
          <a:p>
            <a:pPr lvl="1"/>
            <a:r>
              <a:rPr lang="en-US" sz="1600" dirty="0"/>
              <a:t>Near natural gas compressor stations </a:t>
            </a:r>
          </a:p>
          <a:p>
            <a:endParaRPr lang="en-US" sz="2000" dirty="0"/>
          </a:p>
        </p:txBody>
      </p:sp>
      <p:sp>
        <p:nvSpPr>
          <p:cNvPr id="5" name="Text Placeholder 4"/>
          <p:cNvSpPr>
            <a:spLocks noGrp="1"/>
          </p:cNvSpPr>
          <p:nvPr>
            <p:ph type="body" sz="quarter" idx="3"/>
          </p:nvPr>
        </p:nvSpPr>
        <p:spPr/>
        <p:txBody>
          <a:bodyPr/>
          <a:lstStyle/>
          <a:p>
            <a:r>
              <a:rPr lang="en-US" dirty="0" smtClean="0"/>
              <a:t>Hazards</a:t>
            </a:r>
            <a:endParaRPr lang="en-US" dirty="0"/>
          </a:p>
        </p:txBody>
      </p:sp>
      <p:sp>
        <p:nvSpPr>
          <p:cNvPr id="6" name="Content Placeholder 5"/>
          <p:cNvSpPr>
            <a:spLocks noGrp="1"/>
          </p:cNvSpPr>
          <p:nvPr>
            <p:ph sz="quarter" idx="4"/>
          </p:nvPr>
        </p:nvSpPr>
        <p:spPr/>
        <p:txBody>
          <a:bodyPr>
            <a:normAutofit fontScale="85000" lnSpcReduction="10000"/>
          </a:bodyPr>
          <a:lstStyle/>
          <a:p>
            <a:r>
              <a:rPr lang="en-US" dirty="0"/>
              <a:t>Air quality</a:t>
            </a:r>
          </a:p>
          <a:p>
            <a:r>
              <a:rPr lang="en-US" dirty="0"/>
              <a:t>Water-related concerns (water quality, soil quality, and naturally occurring radiological materials)</a:t>
            </a:r>
          </a:p>
          <a:p>
            <a:r>
              <a:rPr lang="en-US" dirty="0"/>
              <a:t>Noise</a:t>
            </a:r>
          </a:p>
          <a:p>
            <a:r>
              <a:rPr lang="en-US" dirty="0"/>
              <a:t>Earthquakes</a:t>
            </a:r>
          </a:p>
          <a:p>
            <a:r>
              <a:rPr lang="en-US" dirty="0"/>
              <a:t>Social determinants of health</a:t>
            </a:r>
          </a:p>
          <a:p>
            <a:r>
              <a:rPr lang="en-US" dirty="0"/>
              <a:t>Healthcare infrastructure</a:t>
            </a:r>
          </a:p>
          <a:p>
            <a:r>
              <a:rPr lang="en-US" dirty="0"/>
              <a:t>Occupational health</a:t>
            </a:r>
          </a:p>
          <a:p>
            <a:r>
              <a:rPr lang="en-US" dirty="0"/>
              <a:t>Cumulative exposure/risk</a:t>
            </a:r>
          </a:p>
          <a:p>
            <a:endParaRPr lang="en-US" dirty="0"/>
          </a:p>
        </p:txBody>
      </p:sp>
    </p:spTree>
    <p:extLst>
      <p:ext uri="{BB962C8B-B14F-4D97-AF65-F5344CB8AC3E}">
        <p14:creationId xmlns:p14="http://schemas.microsoft.com/office/powerpoint/2010/main" val="2741067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Ranking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2005146"/>
              </p:ext>
            </p:extLst>
          </p:nvPr>
        </p:nvGraphicFramePr>
        <p:xfrm>
          <a:off x="457200" y="1600200"/>
          <a:ext cx="8229600" cy="4795520"/>
        </p:xfrm>
        <a:graphic>
          <a:graphicData uri="http://schemas.openxmlformats.org/drawingml/2006/table">
            <a:tbl>
              <a:tblPr firstRow="1" bandRow="1">
                <a:tableStyleId>{5940675A-B579-460E-94D1-54222C63F5DA}</a:tableStyleId>
              </a:tblPr>
              <a:tblGrid>
                <a:gridCol w="2362200"/>
                <a:gridCol w="990600"/>
                <a:gridCol w="1066800"/>
                <a:gridCol w="3810000"/>
              </a:tblGrid>
              <a:tr h="370840">
                <a:tc>
                  <a:txBody>
                    <a:bodyPr/>
                    <a:lstStyle/>
                    <a:p>
                      <a:pPr marL="0" marR="0" algn="ctr">
                        <a:spcBef>
                          <a:spcPts val="0"/>
                        </a:spcBef>
                        <a:spcAft>
                          <a:spcPts val="0"/>
                        </a:spcAft>
                      </a:pPr>
                      <a:r>
                        <a:rPr lang="en-US" sz="1500" b="1" dirty="0">
                          <a:effectLst/>
                          <a:latin typeface="Times New Roman"/>
                          <a:cs typeface="Times New Roman"/>
                        </a:rPr>
                        <a:t>Evaluation Criteria</a:t>
                      </a:r>
                      <a:endParaRPr lang="en-US" sz="1500" b="1"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500" b="1" dirty="0">
                          <a:effectLst/>
                          <a:latin typeface="Times New Roman"/>
                          <a:cs typeface="Times New Roman"/>
                        </a:rPr>
                        <a:t>Result</a:t>
                      </a:r>
                      <a:endParaRPr lang="en-US" sz="1500" b="1"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500" b="1" dirty="0">
                          <a:effectLst/>
                          <a:latin typeface="Times New Roman"/>
                          <a:cs typeface="Times New Roman"/>
                        </a:rPr>
                        <a:t>Score</a:t>
                      </a:r>
                      <a:endParaRPr lang="en-US" sz="1500" b="1"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500" b="1" dirty="0">
                          <a:effectLst/>
                          <a:latin typeface="Times New Roman"/>
                          <a:cs typeface="Times New Roman"/>
                        </a:rPr>
                        <a:t>Description</a:t>
                      </a:r>
                      <a:endParaRPr lang="en-US" sz="1500" b="1"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r>
              <a:tr h="370840">
                <a:tc rowSpan="2">
                  <a:txBody>
                    <a:bodyPr/>
                    <a:lstStyle/>
                    <a:p>
                      <a:pPr marL="0" marR="0">
                        <a:spcBef>
                          <a:spcPts val="0"/>
                        </a:spcBef>
                        <a:spcAft>
                          <a:spcPts val="0"/>
                        </a:spcAft>
                      </a:pPr>
                      <a:r>
                        <a:rPr lang="en-US" sz="1500" dirty="0">
                          <a:effectLst/>
                          <a:latin typeface="Times New Roman"/>
                          <a:cs typeface="Times New Roman"/>
                        </a:rPr>
                        <a:t>Presence of vulnerable populations</a:t>
                      </a:r>
                      <a:endParaRPr lang="en-US" sz="1500" dirty="0">
                        <a:solidFill>
                          <a:srgbClr val="000000"/>
                        </a:solidFill>
                        <a:effectLst/>
                        <a:latin typeface="Times New Roman"/>
                        <a:ea typeface="Cambria"/>
                        <a:cs typeface="Times New Roman"/>
                      </a:endParaRPr>
                    </a:p>
                  </a:txBody>
                  <a:tcPr marL="68580" marR="68580" marT="0" marB="0" anchor="ct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a:spcBef>
                          <a:spcPts val="0"/>
                        </a:spcBef>
                        <a:spcAft>
                          <a:spcPts val="0"/>
                        </a:spcAft>
                      </a:pPr>
                      <a:r>
                        <a:rPr lang="en-US" sz="1500">
                          <a:effectLst/>
                          <a:latin typeface="Times New Roman"/>
                          <a:cs typeface="Times New Roman"/>
                        </a:rPr>
                        <a:t>No</a:t>
                      </a:r>
                      <a:endParaRPr lang="en-US" sz="1500">
                        <a:solidFill>
                          <a:srgbClr val="000000"/>
                        </a:solidFill>
                        <a:effectLst/>
                        <a:latin typeface="Times New Roman"/>
                        <a:ea typeface="Cambria"/>
                        <a:cs typeface="Times New Roman"/>
                      </a:endParaRPr>
                    </a:p>
                  </a:txBody>
                  <a:tcPr marL="68580" marR="68580" marT="0" marB="0" anchor="ctr">
                    <a:lnT w="28575" cap="flat" cmpd="sng" algn="ctr">
                      <a:solidFill>
                        <a:scrgbClr r="0" g="0" b="0"/>
                      </a:solidFill>
                      <a:prstDash val="solid"/>
                      <a:round/>
                      <a:headEnd type="none" w="med" len="med"/>
                      <a:tailEnd type="none" w="med" len="med"/>
                    </a:lnT>
                  </a:tcPr>
                </a:tc>
                <a:tc>
                  <a:txBody>
                    <a:bodyPr/>
                    <a:lstStyle/>
                    <a:p>
                      <a:pPr marL="0" marR="0" algn="ctr">
                        <a:spcBef>
                          <a:spcPts val="0"/>
                        </a:spcBef>
                        <a:spcAft>
                          <a:spcPts val="0"/>
                        </a:spcAft>
                      </a:pPr>
                      <a:r>
                        <a:rPr lang="en-US" sz="1500">
                          <a:effectLst/>
                          <a:latin typeface="Times New Roman"/>
                          <a:cs typeface="Times New Roman"/>
                        </a:rPr>
                        <a:t>1</a:t>
                      </a:r>
                      <a:endParaRPr lang="en-US" sz="1500">
                        <a:solidFill>
                          <a:srgbClr val="000000"/>
                        </a:solidFill>
                        <a:effectLst/>
                        <a:latin typeface="Times New Roman"/>
                        <a:ea typeface="Cambria"/>
                        <a:cs typeface="Times New Roman"/>
                      </a:endParaRPr>
                    </a:p>
                  </a:txBody>
                  <a:tcPr marL="68580" marR="68580" marT="0" marB="0" anchor="ctr">
                    <a:lnT w="28575" cap="flat" cmpd="sng" algn="ctr">
                      <a:solidFill>
                        <a:scrgbClr r="0" g="0" b="0"/>
                      </a:solidFill>
                      <a:prstDash val="solid"/>
                      <a:round/>
                      <a:headEnd type="none" w="med" len="med"/>
                      <a:tailEnd type="none" w="med" len="med"/>
                    </a:lnT>
                  </a:tcPr>
                </a:tc>
                <a:tc>
                  <a:txBody>
                    <a:bodyPr/>
                    <a:lstStyle/>
                    <a:p>
                      <a:pPr marL="0" marR="0">
                        <a:spcBef>
                          <a:spcPts val="0"/>
                        </a:spcBef>
                        <a:spcAft>
                          <a:spcPts val="0"/>
                        </a:spcAft>
                      </a:pPr>
                      <a:r>
                        <a:rPr lang="en-US" sz="1500">
                          <a:effectLst/>
                          <a:latin typeface="Times New Roman"/>
                          <a:cs typeface="Times New Roman"/>
                        </a:rPr>
                        <a:t>Affects all populations equally</a:t>
                      </a:r>
                      <a:endParaRPr lang="en-US" sz="1500">
                        <a:solidFill>
                          <a:srgbClr val="000000"/>
                        </a:solidFill>
                        <a:effectLst/>
                        <a:latin typeface="Times New Roman"/>
                        <a:ea typeface="Cambria"/>
                        <a:cs typeface="Times New Roman"/>
                      </a:endParaRPr>
                    </a:p>
                  </a:txBody>
                  <a:tcPr marL="68580" marR="68580" marT="0" marB="0" anchor="ctr">
                    <a:lnT w="28575" cap="flat" cmpd="sng" algn="ctr">
                      <a:solidFill>
                        <a:scrgbClr r="0" g="0" b="0"/>
                      </a:solidFill>
                      <a:prstDash val="solid"/>
                      <a:round/>
                      <a:headEnd type="none" w="med" len="med"/>
                      <a:tailEnd type="none" w="med" len="med"/>
                    </a:lnT>
                  </a:tcPr>
                </a:tc>
              </a:tr>
              <a:tr h="370840">
                <a:tc vMerge="1">
                  <a:txBody>
                    <a:bodyPr/>
                    <a:lstStyle/>
                    <a:p>
                      <a:endParaRPr lang="en-US"/>
                    </a:p>
                  </a:txBody>
                  <a:tcPr/>
                </a:tc>
                <a:tc>
                  <a:txBody>
                    <a:bodyPr/>
                    <a:lstStyle/>
                    <a:p>
                      <a:pPr marL="0" marR="0">
                        <a:spcBef>
                          <a:spcPts val="0"/>
                        </a:spcBef>
                        <a:spcAft>
                          <a:spcPts val="0"/>
                        </a:spcAft>
                      </a:pPr>
                      <a:r>
                        <a:rPr lang="en-US" sz="1500" dirty="0">
                          <a:effectLst/>
                          <a:latin typeface="Times New Roman"/>
                          <a:cs typeface="Times New Roman"/>
                        </a:rPr>
                        <a:t>Yes</a:t>
                      </a:r>
                      <a:endParaRPr lang="en-US" sz="1500"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cs typeface="Times New Roman"/>
                        </a:rPr>
                        <a:t>2</a:t>
                      </a:r>
                      <a:endParaRPr lang="en-US" sz="1500"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c>
                  <a:txBody>
                    <a:bodyPr/>
                    <a:lstStyle/>
                    <a:p>
                      <a:pPr marL="0" marR="0">
                        <a:spcBef>
                          <a:spcPts val="0"/>
                        </a:spcBef>
                        <a:spcAft>
                          <a:spcPts val="0"/>
                        </a:spcAft>
                      </a:pPr>
                      <a:r>
                        <a:rPr lang="en-US" sz="1500" dirty="0">
                          <a:effectLst/>
                          <a:latin typeface="Times New Roman"/>
                          <a:cs typeface="Times New Roman"/>
                        </a:rPr>
                        <a:t>Disproportionately affects vulnerable populations</a:t>
                      </a:r>
                      <a:endParaRPr lang="en-US" sz="1500"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r>
              <a:tr h="370840">
                <a:tc rowSpan="3">
                  <a:txBody>
                    <a:bodyPr/>
                    <a:lstStyle/>
                    <a:p>
                      <a:pPr marL="0" marR="0">
                        <a:spcBef>
                          <a:spcPts val="0"/>
                        </a:spcBef>
                        <a:spcAft>
                          <a:spcPts val="0"/>
                        </a:spcAft>
                      </a:pPr>
                      <a:r>
                        <a:rPr lang="en-US" sz="1500" dirty="0">
                          <a:effectLst/>
                          <a:latin typeface="Times New Roman"/>
                          <a:cs typeface="Times New Roman"/>
                        </a:rPr>
                        <a:t>Duration of exposure</a:t>
                      </a:r>
                      <a:endParaRPr lang="en-US" sz="1500" dirty="0">
                        <a:solidFill>
                          <a:srgbClr val="000000"/>
                        </a:solidFill>
                        <a:effectLst/>
                        <a:latin typeface="Times New Roman"/>
                        <a:ea typeface="Cambria"/>
                        <a:cs typeface="Times New Roman"/>
                      </a:endParaRPr>
                    </a:p>
                  </a:txBody>
                  <a:tcPr marL="68580" marR="68580" marT="0" marB="0" anchor="ct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a:spcBef>
                          <a:spcPts val="0"/>
                        </a:spcBef>
                        <a:spcAft>
                          <a:spcPts val="0"/>
                        </a:spcAft>
                      </a:pPr>
                      <a:r>
                        <a:rPr lang="en-US" sz="1500">
                          <a:effectLst/>
                          <a:latin typeface="Times New Roman"/>
                          <a:cs typeface="Times New Roman"/>
                        </a:rPr>
                        <a:t>Short</a:t>
                      </a:r>
                      <a:endParaRPr lang="en-US" sz="1500">
                        <a:solidFill>
                          <a:srgbClr val="000000"/>
                        </a:solidFill>
                        <a:effectLst/>
                        <a:latin typeface="Times New Roman"/>
                        <a:ea typeface="Cambria"/>
                        <a:cs typeface="Times New Roman"/>
                      </a:endParaRPr>
                    </a:p>
                  </a:txBody>
                  <a:tcPr marL="68580" marR="68580" marT="0" marB="0" anchor="ctr">
                    <a:lnT w="28575" cap="flat" cmpd="sng" algn="ctr">
                      <a:solidFill>
                        <a:scrgbClr r="0" g="0" b="0"/>
                      </a:solidFill>
                      <a:prstDash val="solid"/>
                      <a:round/>
                      <a:headEnd type="none" w="med" len="med"/>
                      <a:tailEnd type="none" w="med" len="med"/>
                    </a:lnT>
                  </a:tcPr>
                </a:tc>
                <a:tc>
                  <a:txBody>
                    <a:bodyPr/>
                    <a:lstStyle/>
                    <a:p>
                      <a:pPr marL="0" marR="0" algn="ctr">
                        <a:spcBef>
                          <a:spcPts val="0"/>
                        </a:spcBef>
                        <a:spcAft>
                          <a:spcPts val="0"/>
                        </a:spcAft>
                      </a:pPr>
                      <a:r>
                        <a:rPr lang="en-US" sz="1500">
                          <a:effectLst/>
                          <a:latin typeface="Times New Roman"/>
                          <a:cs typeface="Times New Roman"/>
                        </a:rPr>
                        <a:t>1</a:t>
                      </a:r>
                      <a:endParaRPr lang="en-US" sz="1500">
                        <a:solidFill>
                          <a:srgbClr val="000000"/>
                        </a:solidFill>
                        <a:effectLst/>
                        <a:latin typeface="Times New Roman"/>
                        <a:ea typeface="Cambria"/>
                        <a:cs typeface="Times New Roman"/>
                      </a:endParaRPr>
                    </a:p>
                  </a:txBody>
                  <a:tcPr marL="68580" marR="68580" marT="0" marB="0" anchor="ctr">
                    <a:lnT w="28575" cap="flat" cmpd="sng" algn="ctr">
                      <a:solidFill>
                        <a:scrgbClr r="0" g="0" b="0"/>
                      </a:solidFill>
                      <a:prstDash val="solid"/>
                      <a:round/>
                      <a:headEnd type="none" w="med" len="med"/>
                      <a:tailEnd type="none" w="med" len="med"/>
                    </a:lnT>
                  </a:tcPr>
                </a:tc>
                <a:tc>
                  <a:txBody>
                    <a:bodyPr/>
                    <a:lstStyle/>
                    <a:p>
                      <a:pPr marL="0" marR="0">
                        <a:spcBef>
                          <a:spcPts val="0"/>
                        </a:spcBef>
                        <a:spcAft>
                          <a:spcPts val="0"/>
                        </a:spcAft>
                      </a:pPr>
                      <a:r>
                        <a:rPr lang="en-US" sz="1500" dirty="0">
                          <a:effectLst/>
                          <a:latin typeface="Times New Roman"/>
                          <a:cs typeface="Times New Roman"/>
                        </a:rPr>
                        <a:t>Lasts less than 1 month</a:t>
                      </a:r>
                      <a:endParaRPr lang="en-US" sz="1500" dirty="0">
                        <a:solidFill>
                          <a:srgbClr val="000000"/>
                        </a:solidFill>
                        <a:effectLst/>
                        <a:latin typeface="Times New Roman"/>
                        <a:ea typeface="Cambria"/>
                        <a:cs typeface="Times New Roman"/>
                      </a:endParaRPr>
                    </a:p>
                  </a:txBody>
                  <a:tcPr marL="68580" marR="68580" marT="0" marB="0" anchor="ctr">
                    <a:lnT w="28575" cap="flat" cmpd="sng" algn="ctr">
                      <a:solidFill>
                        <a:scrgbClr r="0" g="0" b="0"/>
                      </a:solidFill>
                      <a:prstDash val="solid"/>
                      <a:round/>
                      <a:headEnd type="none" w="med" len="med"/>
                      <a:tailEnd type="none" w="med" len="med"/>
                    </a:lnT>
                  </a:tcPr>
                </a:tc>
              </a:tr>
              <a:tr h="370840">
                <a:tc vMerge="1">
                  <a:txBody>
                    <a:bodyPr/>
                    <a:lstStyle/>
                    <a:p>
                      <a:endParaRPr lang="en-US"/>
                    </a:p>
                  </a:txBody>
                  <a:tcPr/>
                </a:tc>
                <a:tc>
                  <a:txBody>
                    <a:bodyPr/>
                    <a:lstStyle/>
                    <a:p>
                      <a:pPr marL="0" marR="0">
                        <a:spcBef>
                          <a:spcPts val="0"/>
                        </a:spcBef>
                        <a:spcAft>
                          <a:spcPts val="0"/>
                        </a:spcAft>
                      </a:pPr>
                      <a:r>
                        <a:rPr lang="en-US" sz="1500">
                          <a:effectLst/>
                          <a:latin typeface="Times New Roman"/>
                          <a:cs typeface="Times New Roman"/>
                        </a:rPr>
                        <a:t>Medium</a:t>
                      </a:r>
                      <a:endParaRPr lang="en-US" sz="1500">
                        <a:solidFill>
                          <a:srgbClr val="000000"/>
                        </a:solidFill>
                        <a:effectLst/>
                        <a:latin typeface="Times New Roman"/>
                        <a:ea typeface="Cambria"/>
                        <a:cs typeface="Times New Roman"/>
                      </a:endParaRPr>
                    </a:p>
                  </a:txBody>
                  <a:tcPr marL="68580" marR="68580" marT="0" marB="0" anchor="ctr"/>
                </a:tc>
                <a:tc>
                  <a:txBody>
                    <a:bodyPr/>
                    <a:lstStyle/>
                    <a:p>
                      <a:pPr marL="0" marR="0" algn="ctr">
                        <a:spcBef>
                          <a:spcPts val="0"/>
                        </a:spcBef>
                        <a:spcAft>
                          <a:spcPts val="0"/>
                        </a:spcAft>
                      </a:pPr>
                      <a:r>
                        <a:rPr lang="en-US" sz="1500">
                          <a:effectLst/>
                          <a:latin typeface="Times New Roman"/>
                          <a:cs typeface="Times New Roman"/>
                        </a:rPr>
                        <a:t>2</a:t>
                      </a:r>
                      <a:endParaRPr lang="en-US" sz="1500">
                        <a:solidFill>
                          <a:srgbClr val="000000"/>
                        </a:solidFill>
                        <a:effectLst/>
                        <a:latin typeface="Times New Roman"/>
                        <a:ea typeface="Cambria"/>
                        <a:cs typeface="Times New Roman"/>
                      </a:endParaRPr>
                    </a:p>
                  </a:txBody>
                  <a:tcPr marL="68580" marR="68580" marT="0" marB="0" anchor="ctr"/>
                </a:tc>
                <a:tc>
                  <a:txBody>
                    <a:bodyPr/>
                    <a:lstStyle/>
                    <a:p>
                      <a:pPr marL="0" marR="0">
                        <a:spcBef>
                          <a:spcPts val="0"/>
                        </a:spcBef>
                        <a:spcAft>
                          <a:spcPts val="0"/>
                        </a:spcAft>
                      </a:pPr>
                      <a:r>
                        <a:rPr lang="en-US" sz="1500">
                          <a:effectLst/>
                          <a:latin typeface="Times New Roman"/>
                          <a:cs typeface="Times New Roman"/>
                        </a:rPr>
                        <a:t>Lasts at least one month but less than one year</a:t>
                      </a:r>
                      <a:endParaRPr lang="en-US" sz="1500">
                        <a:solidFill>
                          <a:srgbClr val="000000"/>
                        </a:solidFill>
                        <a:effectLst/>
                        <a:latin typeface="Times New Roman"/>
                        <a:ea typeface="Cambria"/>
                        <a:cs typeface="Times New Roman"/>
                      </a:endParaRPr>
                    </a:p>
                  </a:txBody>
                  <a:tcPr marL="68580" marR="68580" marT="0" marB="0" anchor="ctr"/>
                </a:tc>
              </a:tr>
              <a:tr h="370840">
                <a:tc vMerge="1">
                  <a:txBody>
                    <a:bodyPr/>
                    <a:lstStyle/>
                    <a:p>
                      <a:endParaRPr lang="en-US"/>
                    </a:p>
                  </a:txBody>
                  <a:tcPr/>
                </a:tc>
                <a:tc>
                  <a:txBody>
                    <a:bodyPr/>
                    <a:lstStyle/>
                    <a:p>
                      <a:pPr marL="0" marR="0">
                        <a:spcBef>
                          <a:spcPts val="0"/>
                        </a:spcBef>
                        <a:spcAft>
                          <a:spcPts val="0"/>
                        </a:spcAft>
                      </a:pPr>
                      <a:r>
                        <a:rPr lang="en-US" sz="1500" dirty="0">
                          <a:effectLst/>
                          <a:latin typeface="Times New Roman"/>
                          <a:cs typeface="Times New Roman"/>
                        </a:rPr>
                        <a:t>Long</a:t>
                      </a:r>
                      <a:endParaRPr lang="en-US" sz="1500"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cs typeface="Times New Roman"/>
                        </a:rPr>
                        <a:t>3</a:t>
                      </a:r>
                      <a:endParaRPr lang="en-US" sz="1500"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c>
                  <a:txBody>
                    <a:bodyPr/>
                    <a:lstStyle/>
                    <a:p>
                      <a:pPr marL="0" marR="0">
                        <a:spcBef>
                          <a:spcPts val="0"/>
                        </a:spcBef>
                        <a:spcAft>
                          <a:spcPts val="0"/>
                        </a:spcAft>
                      </a:pPr>
                      <a:r>
                        <a:rPr lang="en-US" sz="1500" dirty="0">
                          <a:effectLst/>
                          <a:latin typeface="Times New Roman"/>
                          <a:cs typeface="Times New Roman"/>
                        </a:rPr>
                        <a:t>Lasts one year or more</a:t>
                      </a:r>
                      <a:endParaRPr lang="en-US" sz="1500"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r>
              <a:tr h="370840">
                <a:tc rowSpan="2">
                  <a:txBody>
                    <a:bodyPr/>
                    <a:lstStyle/>
                    <a:p>
                      <a:pPr marL="0" marR="0">
                        <a:spcBef>
                          <a:spcPts val="0"/>
                        </a:spcBef>
                        <a:spcAft>
                          <a:spcPts val="0"/>
                        </a:spcAft>
                      </a:pPr>
                      <a:r>
                        <a:rPr lang="en-US" sz="1500" dirty="0">
                          <a:effectLst/>
                          <a:latin typeface="Times New Roman"/>
                          <a:cs typeface="Times New Roman"/>
                        </a:rPr>
                        <a:t>Frequency of exposure</a:t>
                      </a:r>
                      <a:endParaRPr lang="en-US" sz="1500" dirty="0">
                        <a:solidFill>
                          <a:srgbClr val="000000"/>
                        </a:solidFill>
                        <a:effectLst/>
                        <a:latin typeface="Times New Roman"/>
                        <a:ea typeface="Cambria"/>
                        <a:cs typeface="Times New Roman"/>
                      </a:endParaRPr>
                    </a:p>
                  </a:txBody>
                  <a:tcPr marL="68580" marR="68580" marT="0" marB="0" anchor="ct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a:spcBef>
                          <a:spcPts val="0"/>
                        </a:spcBef>
                        <a:spcAft>
                          <a:spcPts val="0"/>
                        </a:spcAft>
                      </a:pPr>
                      <a:r>
                        <a:rPr lang="en-US" sz="1500">
                          <a:effectLst/>
                          <a:latin typeface="Times New Roman"/>
                          <a:cs typeface="Times New Roman"/>
                        </a:rPr>
                        <a:t>Infrequent </a:t>
                      </a:r>
                      <a:endParaRPr lang="en-US" sz="1500">
                        <a:solidFill>
                          <a:srgbClr val="000000"/>
                        </a:solidFill>
                        <a:effectLst/>
                        <a:latin typeface="Times New Roman"/>
                        <a:ea typeface="Cambria"/>
                        <a:cs typeface="Times New Roman"/>
                      </a:endParaRPr>
                    </a:p>
                  </a:txBody>
                  <a:tcPr marL="68580" marR="68580" marT="0" marB="0" anchor="ctr">
                    <a:lnT w="28575" cap="flat" cmpd="sng" algn="ctr">
                      <a:solidFill>
                        <a:scrgbClr r="0" g="0" b="0"/>
                      </a:solidFill>
                      <a:prstDash val="solid"/>
                      <a:round/>
                      <a:headEnd type="none" w="med" len="med"/>
                      <a:tailEnd type="none" w="med" len="med"/>
                    </a:lnT>
                  </a:tcPr>
                </a:tc>
                <a:tc>
                  <a:txBody>
                    <a:bodyPr/>
                    <a:lstStyle/>
                    <a:p>
                      <a:pPr marL="0" marR="0" algn="ctr">
                        <a:spcBef>
                          <a:spcPts val="0"/>
                        </a:spcBef>
                        <a:spcAft>
                          <a:spcPts val="0"/>
                        </a:spcAft>
                      </a:pPr>
                      <a:r>
                        <a:rPr lang="en-US" sz="1500">
                          <a:effectLst/>
                          <a:latin typeface="Times New Roman"/>
                          <a:cs typeface="Times New Roman"/>
                        </a:rPr>
                        <a:t>1</a:t>
                      </a:r>
                      <a:endParaRPr lang="en-US" sz="1500">
                        <a:solidFill>
                          <a:srgbClr val="000000"/>
                        </a:solidFill>
                        <a:effectLst/>
                        <a:latin typeface="Times New Roman"/>
                        <a:ea typeface="Cambria"/>
                        <a:cs typeface="Times New Roman"/>
                      </a:endParaRPr>
                    </a:p>
                  </a:txBody>
                  <a:tcPr marL="68580" marR="68580" marT="0" marB="0" anchor="ctr">
                    <a:lnT w="28575" cap="flat" cmpd="sng" algn="ctr">
                      <a:solidFill>
                        <a:scrgbClr r="0" g="0" b="0"/>
                      </a:solidFill>
                      <a:prstDash val="solid"/>
                      <a:round/>
                      <a:headEnd type="none" w="med" len="med"/>
                      <a:tailEnd type="none" w="med" len="med"/>
                    </a:lnT>
                  </a:tcPr>
                </a:tc>
                <a:tc>
                  <a:txBody>
                    <a:bodyPr/>
                    <a:lstStyle/>
                    <a:p>
                      <a:pPr marL="0" marR="0">
                        <a:spcBef>
                          <a:spcPts val="0"/>
                        </a:spcBef>
                        <a:spcAft>
                          <a:spcPts val="0"/>
                        </a:spcAft>
                      </a:pPr>
                      <a:r>
                        <a:rPr lang="en-US" sz="1500">
                          <a:effectLst/>
                          <a:latin typeface="Times New Roman"/>
                          <a:cs typeface="Times New Roman"/>
                        </a:rPr>
                        <a:t>Occurs sporadically or rarely</a:t>
                      </a:r>
                      <a:endParaRPr lang="en-US" sz="1500">
                        <a:solidFill>
                          <a:srgbClr val="000000"/>
                        </a:solidFill>
                        <a:effectLst/>
                        <a:latin typeface="Times New Roman"/>
                        <a:ea typeface="Cambria"/>
                        <a:cs typeface="Times New Roman"/>
                      </a:endParaRPr>
                    </a:p>
                  </a:txBody>
                  <a:tcPr marL="68580" marR="68580" marT="0" marB="0" anchor="ctr">
                    <a:lnT w="28575" cap="flat" cmpd="sng" algn="ctr">
                      <a:solidFill>
                        <a:scrgbClr r="0" g="0" b="0"/>
                      </a:solidFill>
                      <a:prstDash val="solid"/>
                      <a:round/>
                      <a:headEnd type="none" w="med" len="med"/>
                      <a:tailEnd type="none" w="med" len="med"/>
                    </a:lnT>
                  </a:tcPr>
                </a:tc>
              </a:tr>
              <a:tr h="370840">
                <a:tc vMerge="1">
                  <a:txBody>
                    <a:bodyPr/>
                    <a:lstStyle/>
                    <a:p>
                      <a:endParaRPr lang="en-US"/>
                    </a:p>
                  </a:txBody>
                  <a:tcPr/>
                </a:tc>
                <a:tc>
                  <a:txBody>
                    <a:bodyPr/>
                    <a:lstStyle/>
                    <a:p>
                      <a:pPr marL="0" marR="0">
                        <a:spcBef>
                          <a:spcPts val="0"/>
                        </a:spcBef>
                        <a:spcAft>
                          <a:spcPts val="0"/>
                        </a:spcAft>
                      </a:pPr>
                      <a:r>
                        <a:rPr lang="en-US" sz="1500" dirty="0">
                          <a:effectLst/>
                          <a:latin typeface="Times New Roman"/>
                          <a:cs typeface="Times New Roman"/>
                        </a:rPr>
                        <a:t>Frequent</a:t>
                      </a:r>
                      <a:endParaRPr lang="en-US" sz="1500"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cs typeface="Times New Roman"/>
                        </a:rPr>
                        <a:t>2</a:t>
                      </a:r>
                      <a:endParaRPr lang="en-US" sz="1500"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c>
                  <a:txBody>
                    <a:bodyPr/>
                    <a:lstStyle/>
                    <a:p>
                      <a:pPr marL="0" marR="0">
                        <a:spcBef>
                          <a:spcPts val="0"/>
                        </a:spcBef>
                        <a:spcAft>
                          <a:spcPts val="0"/>
                        </a:spcAft>
                      </a:pPr>
                      <a:r>
                        <a:rPr lang="en-US" sz="1500" dirty="0">
                          <a:effectLst/>
                          <a:latin typeface="Times New Roman"/>
                          <a:cs typeface="Times New Roman"/>
                        </a:rPr>
                        <a:t>Occurs constantly, recurrently</a:t>
                      </a:r>
                      <a:endParaRPr lang="en-US" sz="1500"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r>
              <a:tr h="370840">
                <a:tc rowSpan="4">
                  <a:txBody>
                    <a:bodyPr/>
                    <a:lstStyle/>
                    <a:p>
                      <a:pPr marL="0" marR="0">
                        <a:spcBef>
                          <a:spcPts val="0"/>
                        </a:spcBef>
                        <a:spcAft>
                          <a:spcPts val="0"/>
                        </a:spcAft>
                      </a:pPr>
                      <a:r>
                        <a:rPr lang="en-US" sz="1500" dirty="0">
                          <a:effectLst/>
                          <a:latin typeface="Times New Roman"/>
                          <a:cs typeface="Times New Roman"/>
                        </a:rPr>
                        <a:t>Likelihood of health effects</a:t>
                      </a:r>
                      <a:endParaRPr lang="en-US" sz="1500" dirty="0">
                        <a:solidFill>
                          <a:srgbClr val="000000"/>
                        </a:solidFill>
                        <a:effectLst/>
                        <a:latin typeface="Times New Roman"/>
                        <a:ea typeface="Cambria"/>
                        <a:cs typeface="Times New Roman"/>
                      </a:endParaRPr>
                    </a:p>
                  </a:txBody>
                  <a:tcPr marL="68580" marR="68580" marT="0" marB="0" anchor="ct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a:spcBef>
                          <a:spcPts val="0"/>
                        </a:spcBef>
                        <a:spcAft>
                          <a:spcPts val="0"/>
                        </a:spcAft>
                      </a:pPr>
                      <a:r>
                        <a:rPr lang="en-US" sz="1500">
                          <a:effectLst/>
                          <a:latin typeface="Times New Roman"/>
                          <a:cs typeface="Times New Roman"/>
                        </a:rPr>
                        <a:t>Unlikely</a:t>
                      </a:r>
                      <a:endParaRPr lang="en-US" sz="1500">
                        <a:solidFill>
                          <a:srgbClr val="000000"/>
                        </a:solidFill>
                        <a:effectLst/>
                        <a:latin typeface="Times New Roman"/>
                        <a:ea typeface="Cambria"/>
                        <a:cs typeface="Times New Roman"/>
                      </a:endParaRPr>
                    </a:p>
                  </a:txBody>
                  <a:tcPr marL="68580" marR="68580" marT="0" marB="0" anchor="ctr">
                    <a:lnT w="28575" cap="flat" cmpd="sng" algn="ctr">
                      <a:solidFill>
                        <a:scrgbClr r="0" g="0" b="0"/>
                      </a:solidFill>
                      <a:prstDash val="solid"/>
                      <a:round/>
                      <a:headEnd type="none" w="med" len="med"/>
                      <a:tailEnd type="none" w="med" len="med"/>
                    </a:lnT>
                  </a:tcPr>
                </a:tc>
                <a:tc>
                  <a:txBody>
                    <a:bodyPr/>
                    <a:lstStyle/>
                    <a:p>
                      <a:pPr marL="0" marR="0" algn="ctr">
                        <a:spcBef>
                          <a:spcPts val="0"/>
                        </a:spcBef>
                        <a:spcAft>
                          <a:spcPts val="0"/>
                        </a:spcAft>
                      </a:pPr>
                      <a:r>
                        <a:rPr lang="en-US" sz="1500">
                          <a:effectLst/>
                          <a:latin typeface="Times New Roman"/>
                          <a:cs typeface="Times New Roman"/>
                        </a:rPr>
                        <a:t>0</a:t>
                      </a:r>
                      <a:endParaRPr lang="en-US" sz="1500">
                        <a:solidFill>
                          <a:srgbClr val="000000"/>
                        </a:solidFill>
                        <a:effectLst/>
                        <a:latin typeface="Times New Roman"/>
                        <a:ea typeface="Cambria"/>
                        <a:cs typeface="Times New Roman"/>
                      </a:endParaRPr>
                    </a:p>
                  </a:txBody>
                  <a:tcPr marL="68580" marR="68580" marT="0" marB="0" anchor="ctr">
                    <a:lnT w="28575" cap="flat" cmpd="sng" algn="ctr">
                      <a:solidFill>
                        <a:scrgbClr r="0" g="0" b="0"/>
                      </a:solidFill>
                      <a:prstDash val="solid"/>
                      <a:round/>
                      <a:headEnd type="none" w="med" len="med"/>
                      <a:tailEnd type="none" w="med" len="med"/>
                    </a:lnT>
                  </a:tcPr>
                </a:tc>
                <a:tc>
                  <a:txBody>
                    <a:bodyPr/>
                    <a:lstStyle/>
                    <a:p>
                      <a:pPr marL="0" marR="0">
                        <a:spcBef>
                          <a:spcPts val="0"/>
                        </a:spcBef>
                        <a:spcAft>
                          <a:spcPts val="0"/>
                        </a:spcAft>
                      </a:pPr>
                      <a:r>
                        <a:rPr lang="en-US" sz="1500">
                          <a:effectLst/>
                          <a:latin typeface="Times New Roman"/>
                          <a:cs typeface="Times New Roman"/>
                        </a:rPr>
                        <a:t>Prior evidence suggests exposure is not related to adverse health outcomes</a:t>
                      </a:r>
                      <a:endParaRPr lang="en-US" sz="1500">
                        <a:solidFill>
                          <a:srgbClr val="000000"/>
                        </a:solidFill>
                        <a:effectLst/>
                        <a:latin typeface="Times New Roman"/>
                        <a:ea typeface="Cambria"/>
                        <a:cs typeface="Times New Roman"/>
                      </a:endParaRPr>
                    </a:p>
                  </a:txBody>
                  <a:tcPr marL="68580" marR="68580" marT="0" marB="0" anchor="ctr">
                    <a:lnT w="28575" cap="flat" cmpd="sng" algn="ctr">
                      <a:solidFill>
                        <a:scrgbClr r="0" g="0" b="0"/>
                      </a:solidFill>
                      <a:prstDash val="solid"/>
                      <a:round/>
                      <a:headEnd type="none" w="med" len="med"/>
                      <a:tailEnd type="none" w="med" len="med"/>
                    </a:lnT>
                  </a:tcPr>
                </a:tc>
              </a:tr>
              <a:tr h="370840">
                <a:tc vMerge="1">
                  <a:txBody>
                    <a:bodyPr/>
                    <a:lstStyle/>
                    <a:p>
                      <a:endParaRPr lang="en-US"/>
                    </a:p>
                  </a:txBody>
                  <a:tcPr/>
                </a:tc>
                <a:tc>
                  <a:txBody>
                    <a:bodyPr/>
                    <a:lstStyle/>
                    <a:p>
                      <a:pPr marL="0" marR="0">
                        <a:spcBef>
                          <a:spcPts val="0"/>
                        </a:spcBef>
                        <a:spcAft>
                          <a:spcPts val="0"/>
                        </a:spcAft>
                      </a:pPr>
                      <a:r>
                        <a:rPr lang="en-US" sz="1500">
                          <a:effectLst/>
                          <a:latin typeface="Times New Roman"/>
                          <a:cs typeface="Times New Roman"/>
                        </a:rPr>
                        <a:t>Unknown</a:t>
                      </a:r>
                      <a:endParaRPr lang="en-US" sz="1500">
                        <a:solidFill>
                          <a:srgbClr val="000000"/>
                        </a:solidFill>
                        <a:effectLst/>
                        <a:latin typeface="Times New Roman"/>
                        <a:ea typeface="Cambria"/>
                        <a:cs typeface="Times New Roman"/>
                      </a:endParaRPr>
                    </a:p>
                  </a:txBody>
                  <a:tcPr marL="68580" marR="68580" marT="0" marB="0" anchor="ctr"/>
                </a:tc>
                <a:tc>
                  <a:txBody>
                    <a:bodyPr/>
                    <a:lstStyle/>
                    <a:p>
                      <a:pPr marL="0" marR="0" algn="ctr">
                        <a:spcBef>
                          <a:spcPts val="0"/>
                        </a:spcBef>
                        <a:spcAft>
                          <a:spcPts val="0"/>
                        </a:spcAft>
                      </a:pPr>
                      <a:r>
                        <a:rPr lang="en-US" sz="1500">
                          <a:effectLst/>
                          <a:latin typeface="Times New Roman"/>
                          <a:cs typeface="Times New Roman"/>
                        </a:rPr>
                        <a:t>1</a:t>
                      </a:r>
                      <a:endParaRPr lang="en-US" sz="1500">
                        <a:solidFill>
                          <a:srgbClr val="000000"/>
                        </a:solidFill>
                        <a:effectLst/>
                        <a:latin typeface="Times New Roman"/>
                        <a:ea typeface="Cambria"/>
                        <a:cs typeface="Times New Roman"/>
                      </a:endParaRPr>
                    </a:p>
                  </a:txBody>
                  <a:tcPr marL="68580" marR="68580" marT="0" marB="0" anchor="ctr"/>
                </a:tc>
                <a:tc>
                  <a:txBody>
                    <a:bodyPr/>
                    <a:lstStyle/>
                    <a:p>
                      <a:pPr marL="0" marR="0">
                        <a:spcBef>
                          <a:spcPts val="0"/>
                        </a:spcBef>
                        <a:spcAft>
                          <a:spcPts val="0"/>
                        </a:spcAft>
                      </a:pPr>
                      <a:r>
                        <a:rPr lang="en-US" sz="1500">
                          <a:effectLst/>
                          <a:latin typeface="Times New Roman"/>
                          <a:cs typeface="Times New Roman"/>
                        </a:rPr>
                        <a:t>Evidence is inconclusive/insufficient data</a:t>
                      </a:r>
                      <a:endParaRPr lang="en-US" sz="1500">
                        <a:solidFill>
                          <a:srgbClr val="000000"/>
                        </a:solidFill>
                        <a:effectLst/>
                        <a:latin typeface="Times New Roman"/>
                        <a:ea typeface="Cambria"/>
                        <a:cs typeface="Times New Roman"/>
                      </a:endParaRPr>
                    </a:p>
                  </a:txBody>
                  <a:tcPr marL="68580" marR="68580" marT="0" marB="0" anchor="ctr"/>
                </a:tc>
              </a:tr>
              <a:tr h="370840">
                <a:tc vMerge="1">
                  <a:txBody>
                    <a:bodyPr/>
                    <a:lstStyle/>
                    <a:p>
                      <a:endParaRPr lang="en-US"/>
                    </a:p>
                  </a:txBody>
                  <a:tcPr/>
                </a:tc>
                <a:tc>
                  <a:txBody>
                    <a:bodyPr/>
                    <a:lstStyle/>
                    <a:p>
                      <a:pPr marL="0" marR="0">
                        <a:spcBef>
                          <a:spcPts val="0"/>
                        </a:spcBef>
                        <a:spcAft>
                          <a:spcPts val="0"/>
                        </a:spcAft>
                      </a:pPr>
                      <a:r>
                        <a:rPr lang="en-US" sz="1500">
                          <a:effectLst/>
                          <a:latin typeface="Times New Roman"/>
                          <a:cs typeface="Times New Roman"/>
                        </a:rPr>
                        <a:t>Possible</a:t>
                      </a:r>
                      <a:endParaRPr lang="en-US" sz="1500">
                        <a:solidFill>
                          <a:srgbClr val="000000"/>
                        </a:solidFill>
                        <a:effectLst/>
                        <a:latin typeface="Times New Roman"/>
                        <a:ea typeface="Cambria"/>
                        <a:cs typeface="Times New Roman"/>
                      </a:endParaRPr>
                    </a:p>
                  </a:txBody>
                  <a:tcPr marL="68580" marR="68580" marT="0" marB="0" anchor="ctr"/>
                </a:tc>
                <a:tc>
                  <a:txBody>
                    <a:bodyPr/>
                    <a:lstStyle/>
                    <a:p>
                      <a:pPr marL="0" marR="0" algn="ctr">
                        <a:spcBef>
                          <a:spcPts val="0"/>
                        </a:spcBef>
                        <a:spcAft>
                          <a:spcPts val="0"/>
                        </a:spcAft>
                      </a:pPr>
                      <a:r>
                        <a:rPr lang="en-US" sz="1500">
                          <a:effectLst/>
                          <a:latin typeface="Times New Roman"/>
                          <a:cs typeface="Times New Roman"/>
                        </a:rPr>
                        <a:t>2</a:t>
                      </a:r>
                      <a:endParaRPr lang="en-US" sz="1500">
                        <a:solidFill>
                          <a:srgbClr val="000000"/>
                        </a:solidFill>
                        <a:effectLst/>
                        <a:latin typeface="Times New Roman"/>
                        <a:ea typeface="Cambria"/>
                        <a:cs typeface="Times New Roman"/>
                      </a:endParaRPr>
                    </a:p>
                  </a:txBody>
                  <a:tcPr marL="68580" marR="68580" marT="0" marB="0" anchor="ctr"/>
                </a:tc>
                <a:tc>
                  <a:txBody>
                    <a:bodyPr/>
                    <a:lstStyle/>
                    <a:p>
                      <a:pPr marL="0" marR="0">
                        <a:spcBef>
                          <a:spcPts val="0"/>
                        </a:spcBef>
                        <a:spcAft>
                          <a:spcPts val="0"/>
                        </a:spcAft>
                      </a:pPr>
                      <a:r>
                        <a:rPr lang="en-US" sz="1500">
                          <a:effectLst/>
                          <a:latin typeface="Times New Roman"/>
                          <a:cs typeface="Times New Roman"/>
                        </a:rPr>
                        <a:t>Prior evidence suggests exposures may be associated with adverse health outcomes</a:t>
                      </a:r>
                      <a:endParaRPr lang="en-US" sz="1500">
                        <a:solidFill>
                          <a:srgbClr val="000000"/>
                        </a:solidFill>
                        <a:effectLst/>
                        <a:latin typeface="Times New Roman"/>
                        <a:ea typeface="Cambria"/>
                        <a:cs typeface="Times New Roman"/>
                      </a:endParaRPr>
                    </a:p>
                  </a:txBody>
                  <a:tcPr marL="68580" marR="68580" marT="0" marB="0" anchor="ctr"/>
                </a:tc>
              </a:tr>
              <a:tr h="370840">
                <a:tc vMerge="1">
                  <a:txBody>
                    <a:bodyPr/>
                    <a:lstStyle/>
                    <a:p>
                      <a:endParaRPr lang="en-US"/>
                    </a:p>
                  </a:txBody>
                  <a:tcPr/>
                </a:tc>
                <a:tc>
                  <a:txBody>
                    <a:bodyPr/>
                    <a:lstStyle/>
                    <a:p>
                      <a:pPr marL="0" marR="0">
                        <a:spcBef>
                          <a:spcPts val="0"/>
                        </a:spcBef>
                        <a:spcAft>
                          <a:spcPts val="0"/>
                        </a:spcAft>
                      </a:pPr>
                      <a:r>
                        <a:rPr lang="en-US" sz="1500" dirty="0">
                          <a:effectLst/>
                          <a:latin typeface="Times New Roman"/>
                          <a:cs typeface="Times New Roman"/>
                        </a:rPr>
                        <a:t>Likely</a:t>
                      </a:r>
                      <a:endParaRPr lang="en-US" sz="1500"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cs typeface="Times New Roman"/>
                        </a:rPr>
                        <a:t>3</a:t>
                      </a:r>
                      <a:endParaRPr lang="en-US" sz="1500"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c>
                  <a:txBody>
                    <a:bodyPr/>
                    <a:lstStyle/>
                    <a:p>
                      <a:pPr marL="0" marR="0">
                        <a:spcBef>
                          <a:spcPts val="0"/>
                        </a:spcBef>
                        <a:spcAft>
                          <a:spcPts val="0"/>
                        </a:spcAft>
                      </a:pPr>
                      <a:r>
                        <a:rPr lang="en-US" sz="1500" dirty="0">
                          <a:effectLst/>
                          <a:latin typeface="Times New Roman"/>
                          <a:cs typeface="Times New Roman"/>
                        </a:rPr>
                        <a:t>Prior evidence suggests similar exposures to be associated with adverse health outcomes</a:t>
                      </a:r>
                      <a:endParaRPr lang="en-US" sz="1500"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62587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Ranking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4913467"/>
              </p:ext>
            </p:extLst>
          </p:nvPr>
        </p:nvGraphicFramePr>
        <p:xfrm>
          <a:off x="457200" y="1600200"/>
          <a:ext cx="8229600" cy="4470400"/>
        </p:xfrm>
        <a:graphic>
          <a:graphicData uri="http://schemas.openxmlformats.org/drawingml/2006/table">
            <a:tbl>
              <a:tblPr firstRow="1" bandRow="1">
                <a:tableStyleId>{5940675A-B579-460E-94D1-54222C63F5DA}</a:tableStyleId>
              </a:tblPr>
              <a:tblGrid>
                <a:gridCol w="2209800"/>
                <a:gridCol w="1600200"/>
                <a:gridCol w="990600"/>
                <a:gridCol w="3429000"/>
              </a:tblGrid>
              <a:tr h="370840">
                <a:tc>
                  <a:txBody>
                    <a:bodyPr/>
                    <a:lstStyle/>
                    <a:p>
                      <a:pPr marL="0" marR="0" algn="ctr">
                        <a:spcBef>
                          <a:spcPts val="0"/>
                        </a:spcBef>
                        <a:spcAft>
                          <a:spcPts val="0"/>
                        </a:spcAft>
                      </a:pPr>
                      <a:r>
                        <a:rPr lang="en-US" sz="1400" b="1" dirty="0">
                          <a:effectLst/>
                          <a:latin typeface="Times New Roman"/>
                          <a:cs typeface="Times New Roman"/>
                        </a:rPr>
                        <a:t>Evaluation Criteria</a:t>
                      </a:r>
                      <a:endParaRPr lang="en-US" sz="1400" b="1"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cs typeface="Times New Roman"/>
                        </a:rPr>
                        <a:t>Result</a:t>
                      </a:r>
                      <a:endParaRPr lang="en-US" sz="1400" b="1"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cs typeface="Times New Roman"/>
                        </a:rPr>
                        <a:t>Score</a:t>
                      </a:r>
                      <a:endParaRPr lang="en-US" sz="1400" b="1"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cs typeface="Times New Roman"/>
                        </a:rPr>
                        <a:t>Description</a:t>
                      </a:r>
                      <a:endParaRPr lang="en-US" sz="1400" b="1"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r>
              <a:tr h="370840">
                <a:tc rowSpan="5">
                  <a:txBody>
                    <a:bodyPr/>
                    <a:lstStyle/>
                    <a:p>
                      <a:pPr marL="0" marR="0">
                        <a:spcBef>
                          <a:spcPts val="0"/>
                        </a:spcBef>
                        <a:spcAft>
                          <a:spcPts val="0"/>
                        </a:spcAft>
                      </a:pPr>
                      <a:r>
                        <a:rPr lang="en-US" sz="1400" dirty="0">
                          <a:effectLst/>
                          <a:latin typeface="Times New Roman"/>
                          <a:cs typeface="Times New Roman"/>
                        </a:rPr>
                        <a:t>Magnitude/severity of health effects</a:t>
                      </a:r>
                      <a:endParaRPr lang="en-US" sz="1400" dirty="0">
                        <a:solidFill>
                          <a:srgbClr val="000000"/>
                        </a:solidFill>
                        <a:effectLst/>
                        <a:latin typeface="Times New Roman"/>
                        <a:ea typeface="Cambria"/>
                        <a:cs typeface="Times New Roman"/>
                      </a:endParaRPr>
                    </a:p>
                  </a:txBody>
                  <a:tcPr marL="68580" marR="68580" marT="0" marB="0" anchor="ct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a:cs typeface="Times New Roman"/>
                        </a:rPr>
                        <a:t>None</a:t>
                      </a:r>
                      <a:endParaRPr lang="en-US" sz="1400">
                        <a:solidFill>
                          <a:srgbClr val="000000"/>
                        </a:solidFill>
                        <a:effectLst/>
                        <a:latin typeface="Times New Roman"/>
                        <a:ea typeface="Cambria"/>
                        <a:cs typeface="Times New Roman"/>
                      </a:endParaRPr>
                    </a:p>
                  </a:txBody>
                  <a:tcPr marL="68580" marR="68580" marT="0" marB="0" anchor="ctr">
                    <a:lnT w="28575" cap="flat" cmpd="sng" algn="ctr">
                      <a:solidFill>
                        <a:scrgbClr r="0" g="0" b="0"/>
                      </a:solidFill>
                      <a:prstDash val="solid"/>
                      <a:round/>
                      <a:headEnd type="none" w="med" len="med"/>
                      <a:tailEnd type="none" w="med" len="med"/>
                    </a:lnT>
                  </a:tcPr>
                </a:tc>
                <a:tc>
                  <a:txBody>
                    <a:bodyPr/>
                    <a:lstStyle/>
                    <a:p>
                      <a:pPr marL="0" marR="0" algn="ctr">
                        <a:spcBef>
                          <a:spcPts val="0"/>
                        </a:spcBef>
                        <a:spcAft>
                          <a:spcPts val="0"/>
                        </a:spcAft>
                      </a:pPr>
                      <a:r>
                        <a:rPr lang="en-US" sz="1400" dirty="0">
                          <a:effectLst/>
                          <a:latin typeface="Times New Roman"/>
                          <a:cs typeface="Times New Roman"/>
                        </a:rPr>
                        <a:t>0</a:t>
                      </a:r>
                      <a:endParaRPr lang="en-US" sz="1400" dirty="0">
                        <a:solidFill>
                          <a:srgbClr val="000000"/>
                        </a:solidFill>
                        <a:effectLst/>
                        <a:latin typeface="Times New Roman"/>
                        <a:ea typeface="Cambria"/>
                        <a:cs typeface="Times New Roman"/>
                      </a:endParaRPr>
                    </a:p>
                  </a:txBody>
                  <a:tcPr marL="68580" marR="68580" marT="0" marB="0" anchor="ctr">
                    <a:lnT w="28575" cap="flat" cmpd="sng" algn="ctr">
                      <a:solidFill>
                        <a:scrgbClr r="0" g="0" b="0"/>
                      </a:solidFill>
                      <a:prstDash val="solid"/>
                      <a:round/>
                      <a:headEnd type="none" w="med" len="med"/>
                      <a:tailEnd type="none" w="med" len="med"/>
                    </a:lnT>
                  </a:tcPr>
                </a:tc>
                <a:tc>
                  <a:txBody>
                    <a:bodyPr/>
                    <a:lstStyle/>
                    <a:p>
                      <a:pPr marL="0" marR="0">
                        <a:spcBef>
                          <a:spcPts val="0"/>
                        </a:spcBef>
                        <a:spcAft>
                          <a:spcPts val="0"/>
                        </a:spcAft>
                      </a:pPr>
                      <a:r>
                        <a:rPr lang="en-US" sz="1400" dirty="0">
                          <a:effectLst/>
                          <a:latin typeface="Times New Roman"/>
                          <a:cs typeface="Times New Roman"/>
                        </a:rPr>
                        <a:t>No adverse health effects</a:t>
                      </a:r>
                      <a:endParaRPr lang="en-US" sz="1400" dirty="0">
                        <a:solidFill>
                          <a:srgbClr val="000000"/>
                        </a:solidFill>
                        <a:effectLst/>
                        <a:latin typeface="Times New Roman"/>
                        <a:ea typeface="Cambria"/>
                        <a:cs typeface="Times New Roman"/>
                      </a:endParaRPr>
                    </a:p>
                  </a:txBody>
                  <a:tcPr marL="68580" marR="68580" marT="0" marB="0" anchor="ctr">
                    <a:lnT w="28575" cap="flat" cmpd="sng" algn="ctr">
                      <a:solidFill>
                        <a:scrgbClr r="0" g="0" b="0"/>
                      </a:solidFill>
                      <a:prstDash val="solid"/>
                      <a:round/>
                      <a:headEnd type="none" w="med" len="med"/>
                      <a:tailEnd type="none" w="med" len="med"/>
                    </a:lnT>
                  </a:tcPr>
                </a:tc>
              </a:tr>
              <a:tr h="370840">
                <a:tc vMerge="1">
                  <a:txBody>
                    <a:bodyPr/>
                    <a:lstStyle/>
                    <a:p>
                      <a:endParaRPr lang="en-US"/>
                    </a:p>
                  </a:txBody>
                  <a:tcPr/>
                </a:tc>
                <a:tc>
                  <a:txBody>
                    <a:bodyPr/>
                    <a:lstStyle/>
                    <a:p>
                      <a:pPr marL="0" marR="0">
                        <a:spcBef>
                          <a:spcPts val="0"/>
                        </a:spcBef>
                        <a:spcAft>
                          <a:spcPts val="0"/>
                        </a:spcAft>
                      </a:pPr>
                      <a:r>
                        <a:rPr lang="en-US" sz="1400">
                          <a:effectLst/>
                          <a:latin typeface="Times New Roman"/>
                          <a:cs typeface="Times New Roman"/>
                        </a:rPr>
                        <a:t>Unknown</a:t>
                      </a:r>
                      <a:endParaRPr lang="en-US" sz="1400">
                        <a:solidFill>
                          <a:srgbClr val="000000"/>
                        </a:solidFill>
                        <a:effectLst/>
                        <a:latin typeface="Times New Roman"/>
                        <a:ea typeface="Cambria"/>
                        <a:cs typeface="Times New Roman"/>
                      </a:endParaRPr>
                    </a:p>
                  </a:txBody>
                  <a:tcPr marL="68580" marR="68580" marT="0" marB="0" anchor="ctr"/>
                </a:tc>
                <a:tc>
                  <a:txBody>
                    <a:bodyPr/>
                    <a:lstStyle/>
                    <a:p>
                      <a:pPr marL="0" marR="0" algn="ctr">
                        <a:spcBef>
                          <a:spcPts val="0"/>
                        </a:spcBef>
                        <a:spcAft>
                          <a:spcPts val="0"/>
                        </a:spcAft>
                      </a:pPr>
                      <a:r>
                        <a:rPr lang="en-US" sz="1400" dirty="0">
                          <a:effectLst/>
                          <a:latin typeface="Times New Roman"/>
                          <a:cs typeface="Times New Roman"/>
                        </a:rPr>
                        <a:t>1</a:t>
                      </a:r>
                      <a:endParaRPr lang="en-US" sz="1400" dirty="0">
                        <a:solidFill>
                          <a:srgbClr val="000000"/>
                        </a:solidFill>
                        <a:effectLst/>
                        <a:latin typeface="Times New Roman"/>
                        <a:ea typeface="Cambria"/>
                        <a:cs typeface="Times New Roman"/>
                      </a:endParaRPr>
                    </a:p>
                  </a:txBody>
                  <a:tcPr marL="68580" marR="68580" marT="0" marB="0" anchor="ctr"/>
                </a:tc>
                <a:tc>
                  <a:txBody>
                    <a:bodyPr/>
                    <a:lstStyle/>
                    <a:p>
                      <a:pPr marL="0" marR="0">
                        <a:spcBef>
                          <a:spcPts val="0"/>
                        </a:spcBef>
                        <a:spcAft>
                          <a:spcPts val="0"/>
                        </a:spcAft>
                      </a:pPr>
                      <a:r>
                        <a:rPr lang="en-US" sz="1400" dirty="0">
                          <a:effectLst/>
                          <a:latin typeface="Times New Roman"/>
                          <a:cs typeface="Times New Roman"/>
                        </a:rPr>
                        <a:t>Evidence inconclusive/insufficient data</a:t>
                      </a:r>
                      <a:endParaRPr lang="en-US" sz="1400" dirty="0">
                        <a:solidFill>
                          <a:srgbClr val="000000"/>
                        </a:solidFill>
                        <a:effectLst/>
                        <a:latin typeface="Times New Roman"/>
                        <a:ea typeface="Cambria"/>
                        <a:cs typeface="Times New Roman"/>
                      </a:endParaRPr>
                    </a:p>
                  </a:txBody>
                  <a:tcPr marL="68580" marR="68580" marT="0" marB="0" anchor="ctr"/>
                </a:tc>
              </a:tr>
              <a:tr h="370840">
                <a:tc vMerge="1">
                  <a:txBody>
                    <a:bodyPr/>
                    <a:lstStyle/>
                    <a:p>
                      <a:endParaRPr lang="en-US"/>
                    </a:p>
                  </a:txBody>
                  <a:tcPr/>
                </a:tc>
                <a:tc>
                  <a:txBody>
                    <a:bodyPr/>
                    <a:lstStyle/>
                    <a:p>
                      <a:pPr marL="0" marR="0">
                        <a:spcBef>
                          <a:spcPts val="0"/>
                        </a:spcBef>
                        <a:spcAft>
                          <a:spcPts val="0"/>
                        </a:spcAft>
                      </a:pPr>
                      <a:r>
                        <a:rPr lang="en-US" sz="1400">
                          <a:effectLst/>
                          <a:latin typeface="Times New Roman"/>
                          <a:cs typeface="Times New Roman"/>
                        </a:rPr>
                        <a:t>Low</a:t>
                      </a:r>
                      <a:endParaRPr lang="en-US" sz="1400">
                        <a:solidFill>
                          <a:srgbClr val="000000"/>
                        </a:solidFill>
                        <a:effectLst/>
                        <a:latin typeface="Times New Roman"/>
                        <a:ea typeface="Cambria"/>
                        <a:cs typeface="Times New Roman"/>
                      </a:endParaRPr>
                    </a:p>
                  </a:txBody>
                  <a:tcPr marL="68580" marR="68580" marT="0" marB="0" anchor="ctr"/>
                </a:tc>
                <a:tc>
                  <a:txBody>
                    <a:bodyPr/>
                    <a:lstStyle/>
                    <a:p>
                      <a:pPr marL="0" marR="0" algn="ctr">
                        <a:spcBef>
                          <a:spcPts val="0"/>
                        </a:spcBef>
                        <a:spcAft>
                          <a:spcPts val="0"/>
                        </a:spcAft>
                      </a:pPr>
                      <a:r>
                        <a:rPr lang="en-US" sz="1400" dirty="0">
                          <a:effectLst/>
                          <a:latin typeface="Times New Roman"/>
                          <a:cs typeface="Times New Roman"/>
                        </a:rPr>
                        <a:t>2</a:t>
                      </a:r>
                      <a:endParaRPr lang="en-US" sz="1400" dirty="0">
                        <a:solidFill>
                          <a:srgbClr val="000000"/>
                        </a:solidFill>
                        <a:effectLst/>
                        <a:latin typeface="Times New Roman"/>
                        <a:ea typeface="Cambria"/>
                        <a:cs typeface="Times New Roman"/>
                      </a:endParaRPr>
                    </a:p>
                  </a:txBody>
                  <a:tcPr marL="68580" marR="68580" marT="0" marB="0" anchor="ctr"/>
                </a:tc>
                <a:tc>
                  <a:txBody>
                    <a:bodyPr/>
                    <a:lstStyle/>
                    <a:p>
                      <a:pPr marL="0" marR="0">
                        <a:spcBef>
                          <a:spcPts val="0"/>
                        </a:spcBef>
                        <a:spcAft>
                          <a:spcPts val="0"/>
                        </a:spcAft>
                      </a:pPr>
                      <a:r>
                        <a:rPr lang="en-US" sz="1400">
                          <a:effectLst/>
                          <a:latin typeface="Times New Roman"/>
                          <a:cs typeface="Times New Roman"/>
                        </a:rPr>
                        <a:t>Causes health effects that can be quickly and easily managed, do not require medical treatment</a:t>
                      </a:r>
                      <a:endParaRPr lang="en-US" sz="1400">
                        <a:solidFill>
                          <a:srgbClr val="000000"/>
                        </a:solidFill>
                        <a:effectLst/>
                        <a:latin typeface="Times New Roman"/>
                        <a:ea typeface="Cambria"/>
                        <a:cs typeface="Times New Roman"/>
                      </a:endParaRPr>
                    </a:p>
                  </a:txBody>
                  <a:tcPr marL="68580" marR="68580" marT="0" marB="0" anchor="ctr"/>
                </a:tc>
              </a:tr>
              <a:tr h="370840">
                <a:tc vMerge="1">
                  <a:txBody>
                    <a:bodyPr/>
                    <a:lstStyle/>
                    <a:p>
                      <a:endParaRPr lang="en-US"/>
                    </a:p>
                  </a:txBody>
                  <a:tcPr/>
                </a:tc>
                <a:tc>
                  <a:txBody>
                    <a:bodyPr/>
                    <a:lstStyle/>
                    <a:p>
                      <a:pPr marL="0" marR="0">
                        <a:spcBef>
                          <a:spcPts val="0"/>
                        </a:spcBef>
                        <a:spcAft>
                          <a:spcPts val="0"/>
                        </a:spcAft>
                      </a:pPr>
                      <a:r>
                        <a:rPr lang="en-US" sz="1400">
                          <a:effectLst/>
                          <a:latin typeface="Times New Roman"/>
                          <a:cs typeface="Times New Roman"/>
                        </a:rPr>
                        <a:t>Medium</a:t>
                      </a:r>
                      <a:endParaRPr lang="en-US" sz="1400">
                        <a:solidFill>
                          <a:srgbClr val="000000"/>
                        </a:solidFill>
                        <a:effectLst/>
                        <a:latin typeface="Times New Roman"/>
                        <a:ea typeface="Cambria"/>
                        <a:cs typeface="Times New Roman"/>
                      </a:endParaRPr>
                    </a:p>
                  </a:txBody>
                  <a:tcPr marL="68580" marR="68580" marT="0" marB="0" anchor="ctr"/>
                </a:tc>
                <a:tc>
                  <a:txBody>
                    <a:bodyPr/>
                    <a:lstStyle/>
                    <a:p>
                      <a:pPr marL="0" marR="0" algn="ctr">
                        <a:spcBef>
                          <a:spcPts val="0"/>
                        </a:spcBef>
                        <a:spcAft>
                          <a:spcPts val="0"/>
                        </a:spcAft>
                      </a:pPr>
                      <a:r>
                        <a:rPr lang="en-US" sz="1400">
                          <a:effectLst/>
                          <a:latin typeface="Times New Roman"/>
                          <a:cs typeface="Times New Roman"/>
                        </a:rPr>
                        <a:t>3</a:t>
                      </a:r>
                      <a:endParaRPr lang="en-US" sz="1400">
                        <a:solidFill>
                          <a:srgbClr val="000000"/>
                        </a:solidFill>
                        <a:effectLst/>
                        <a:latin typeface="Times New Roman"/>
                        <a:ea typeface="Cambria"/>
                        <a:cs typeface="Times New Roman"/>
                      </a:endParaRPr>
                    </a:p>
                  </a:txBody>
                  <a:tcPr marL="68580" marR="68580" marT="0" marB="0" anchor="ctr"/>
                </a:tc>
                <a:tc>
                  <a:txBody>
                    <a:bodyPr/>
                    <a:lstStyle/>
                    <a:p>
                      <a:pPr marL="0" marR="0">
                        <a:spcBef>
                          <a:spcPts val="0"/>
                        </a:spcBef>
                        <a:spcAft>
                          <a:spcPts val="0"/>
                        </a:spcAft>
                      </a:pPr>
                      <a:r>
                        <a:rPr lang="en-US" sz="1400">
                          <a:effectLst/>
                          <a:latin typeface="Times New Roman"/>
                          <a:cs typeface="Times New Roman"/>
                        </a:rPr>
                        <a:t>Causes health effects that necessitate treatment of medical management and are reversible</a:t>
                      </a:r>
                      <a:endParaRPr lang="en-US" sz="1400">
                        <a:solidFill>
                          <a:srgbClr val="000000"/>
                        </a:solidFill>
                        <a:effectLst/>
                        <a:latin typeface="Times New Roman"/>
                        <a:ea typeface="Cambria"/>
                        <a:cs typeface="Times New Roman"/>
                      </a:endParaRPr>
                    </a:p>
                  </a:txBody>
                  <a:tcPr marL="68580" marR="68580" marT="0" marB="0" anchor="ctr"/>
                </a:tc>
              </a:tr>
              <a:tr h="370840">
                <a:tc vMerge="1">
                  <a:txBody>
                    <a:bodyPr/>
                    <a:lstStyle/>
                    <a:p>
                      <a:endParaRPr lang="en-US"/>
                    </a:p>
                  </a:txBody>
                  <a:tcPr/>
                </a:tc>
                <a:tc>
                  <a:txBody>
                    <a:bodyPr/>
                    <a:lstStyle/>
                    <a:p>
                      <a:pPr marL="0" marR="0">
                        <a:spcBef>
                          <a:spcPts val="0"/>
                        </a:spcBef>
                        <a:spcAft>
                          <a:spcPts val="0"/>
                        </a:spcAft>
                      </a:pPr>
                      <a:r>
                        <a:rPr lang="en-US" sz="1400" dirty="0">
                          <a:effectLst/>
                          <a:latin typeface="Times New Roman"/>
                          <a:cs typeface="Times New Roman"/>
                        </a:rPr>
                        <a:t>High</a:t>
                      </a:r>
                      <a:endParaRPr lang="en-US" sz="1400"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cs typeface="Times New Roman"/>
                        </a:rPr>
                        <a:t>4</a:t>
                      </a:r>
                      <a:endParaRPr lang="en-US" sz="1400"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cs typeface="Times New Roman"/>
                        </a:rPr>
                        <a:t>Causes health effects that are chronic, irreversible or fatal</a:t>
                      </a:r>
                      <a:endParaRPr lang="en-US" sz="1400"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r>
              <a:tr h="370840">
                <a:tc rowSpan="2">
                  <a:txBody>
                    <a:bodyPr/>
                    <a:lstStyle/>
                    <a:p>
                      <a:pPr marL="0" marR="0">
                        <a:spcBef>
                          <a:spcPts val="0"/>
                        </a:spcBef>
                        <a:spcAft>
                          <a:spcPts val="0"/>
                        </a:spcAft>
                      </a:pPr>
                      <a:r>
                        <a:rPr lang="en-US" sz="1400" dirty="0">
                          <a:effectLst/>
                          <a:latin typeface="Times New Roman"/>
                          <a:cs typeface="Times New Roman"/>
                        </a:rPr>
                        <a:t>Geographic extent</a:t>
                      </a:r>
                      <a:endParaRPr lang="en-US" sz="1400" dirty="0">
                        <a:solidFill>
                          <a:srgbClr val="000000"/>
                        </a:solidFill>
                        <a:effectLst/>
                        <a:latin typeface="Times New Roman"/>
                        <a:ea typeface="Cambria"/>
                        <a:cs typeface="Times New Roman"/>
                      </a:endParaRPr>
                    </a:p>
                  </a:txBody>
                  <a:tcPr marL="68580" marR="68580" marT="0" marB="0" anchor="ct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a:cs typeface="Times New Roman"/>
                        </a:rPr>
                        <a:t>Localized</a:t>
                      </a:r>
                      <a:endParaRPr lang="en-US" sz="1400">
                        <a:solidFill>
                          <a:srgbClr val="000000"/>
                        </a:solidFill>
                        <a:effectLst/>
                        <a:latin typeface="Times New Roman"/>
                        <a:ea typeface="Cambria"/>
                        <a:cs typeface="Times New Roman"/>
                      </a:endParaRPr>
                    </a:p>
                  </a:txBody>
                  <a:tcPr marL="68580" marR="68580" marT="0" marB="0" anchor="ctr">
                    <a:lnT w="28575" cap="flat" cmpd="sng" algn="ctr">
                      <a:solidFill>
                        <a:scrgbClr r="0" g="0" b="0"/>
                      </a:solidFill>
                      <a:prstDash val="solid"/>
                      <a:round/>
                      <a:headEnd type="none" w="med" len="med"/>
                      <a:tailEnd type="none" w="med" len="med"/>
                    </a:lnT>
                  </a:tcPr>
                </a:tc>
                <a:tc>
                  <a:txBody>
                    <a:bodyPr/>
                    <a:lstStyle/>
                    <a:p>
                      <a:pPr marL="0" marR="0" algn="ctr">
                        <a:spcBef>
                          <a:spcPts val="0"/>
                        </a:spcBef>
                        <a:spcAft>
                          <a:spcPts val="0"/>
                        </a:spcAft>
                      </a:pPr>
                      <a:r>
                        <a:rPr lang="en-US" sz="1400">
                          <a:effectLst/>
                          <a:latin typeface="Times New Roman"/>
                          <a:cs typeface="Times New Roman"/>
                        </a:rPr>
                        <a:t>1</a:t>
                      </a:r>
                      <a:endParaRPr lang="en-US" sz="1400">
                        <a:solidFill>
                          <a:srgbClr val="000000"/>
                        </a:solidFill>
                        <a:effectLst/>
                        <a:latin typeface="Times New Roman"/>
                        <a:ea typeface="Cambria"/>
                        <a:cs typeface="Times New Roman"/>
                      </a:endParaRPr>
                    </a:p>
                  </a:txBody>
                  <a:tcPr marL="68580" marR="68580" marT="0" marB="0" anchor="ctr">
                    <a:lnT w="28575" cap="flat" cmpd="sng" algn="ctr">
                      <a:solidFill>
                        <a:scrgbClr r="0" g="0" b="0"/>
                      </a:solidFill>
                      <a:prstDash val="solid"/>
                      <a:round/>
                      <a:headEnd type="none" w="med" len="med"/>
                      <a:tailEnd type="none" w="med" len="med"/>
                    </a:lnT>
                  </a:tcPr>
                </a:tc>
                <a:tc>
                  <a:txBody>
                    <a:bodyPr/>
                    <a:lstStyle/>
                    <a:p>
                      <a:pPr marL="0" marR="0">
                        <a:spcBef>
                          <a:spcPts val="0"/>
                        </a:spcBef>
                        <a:spcAft>
                          <a:spcPts val="0"/>
                        </a:spcAft>
                      </a:pPr>
                      <a:r>
                        <a:rPr lang="en-US" sz="1400" dirty="0">
                          <a:effectLst/>
                          <a:latin typeface="Times New Roman"/>
                          <a:cs typeface="Times New Roman"/>
                        </a:rPr>
                        <a:t>Effects occur in close proximity to UNG-Development and/or Production</a:t>
                      </a:r>
                      <a:endParaRPr lang="en-US" sz="1400" dirty="0">
                        <a:solidFill>
                          <a:srgbClr val="000000"/>
                        </a:solidFill>
                        <a:effectLst/>
                        <a:latin typeface="Times New Roman"/>
                        <a:ea typeface="Cambria"/>
                        <a:cs typeface="Times New Roman"/>
                      </a:endParaRPr>
                    </a:p>
                  </a:txBody>
                  <a:tcPr marL="68580" marR="68580" marT="0" marB="0" anchor="ctr">
                    <a:lnT w="28575" cap="flat" cmpd="sng" algn="ctr">
                      <a:solidFill>
                        <a:scrgbClr r="0" g="0" b="0"/>
                      </a:solidFill>
                      <a:prstDash val="solid"/>
                      <a:round/>
                      <a:headEnd type="none" w="med" len="med"/>
                      <a:tailEnd type="none" w="med" len="med"/>
                    </a:lnT>
                  </a:tcPr>
                </a:tc>
              </a:tr>
              <a:tr h="370840">
                <a:tc vMerge="1">
                  <a:txBody>
                    <a:bodyPr/>
                    <a:lstStyle/>
                    <a:p>
                      <a:endParaRPr lang="en-US"/>
                    </a:p>
                  </a:txBody>
                  <a:tcPr/>
                </a:tc>
                <a:tc>
                  <a:txBody>
                    <a:bodyPr/>
                    <a:lstStyle/>
                    <a:p>
                      <a:pPr marL="0" marR="0">
                        <a:spcBef>
                          <a:spcPts val="0"/>
                        </a:spcBef>
                        <a:spcAft>
                          <a:spcPts val="0"/>
                        </a:spcAft>
                      </a:pPr>
                      <a:r>
                        <a:rPr lang="en-US" sz="1400" dirty="0">
                          <a:effectLst/>
                          <a:latin typeface="Times New Roman"/>
                          <a:cs typeface="Times New Roman"/>
                        </a:rPr>
                        <a:t>Community-wide</a:t>
                      </a:r>
                      <a:endParaRPr lang="en-US" sz="1400"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cs typeface="Times New Roman"/>
                        </a:rPr>
                        <a:t>2</a:t>
                      </a:r>
                      <a:endParaRPr lang="en-US" sz="1400"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cs typeface="Times New Roman"/>
                        </a:rPr>
                        <a:t>Effects occur across most of the community</a:t>
                      </a:r>
                      <a:endParaRPr lang="en-US" sz="1400"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r>
              <a:tr h="370840">
                <a:tc rowSpan="2">
                  <a:txBody>
                    <a:bodyPr/>
                    <a:lstStyle/>
                    <a:p>
                      <a:pPr marL="0" marR="0">
                        <a:spcBef>
                          <a:spcPts val="0"/>
                        </a:spcBef>
                        <a:spcAft>
                          <a:spcPts val="0"/>
                        </a:spcAft>
                      </a:pPr>
                      <a:r>
                        <a:rPr lang="en-US" sz="1400" dirty="0">
                          <a:effectLst/>
                          <a:latin typeface="Times New Roman"/>
                          <a:cs typeface="Times New Roman"/>
                        </a:rPr>
                        <a:t>Effectiveness of setback</a:t>
                      </a:r>
                      <a:endParaRPr lang="en-US" sz="1400" dirty="0">
                        <a:solidFill>
                          <a:srgbClr val="000000"/>
                        </a:solidFill>
                        <a:effectLst/>
                        <a:latin typeface="Times New Roman"/>
                        <a:ea typeface="Cambria"/>
                        <a:cs typeface="Times New Roman"/>
                      </a:endParaRPr>
                    </a:p>
                  </a:txBody>
                  <a:tcPr marL="68580" marR="68580" marT="0" marB="0" anchor="ct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a:cs typeface="Times New Roman"/>
                        </a:rPr>
                        <a:t>Positive</a:t>
                      </a:r>
                      <a:endParaRPr lang="en-US" sz="1400">
                        <a:solidFill>
                          <a:srgbClr val="000000"/>
                        </a:solidFill>
                        <a:effectLst/>
                        <a:latin typeface="Times New Roman"/>
                        <a:ea typeface="Cambria"/>
                        <a:cs typeface="Times New Roman"/>
                      </a:endParaRPr>
                    </a:p>
                  </a:txBody>
                  <a:tcPr marL="68580" marR="68580" marT="0" marB="0" anchor="ctr">
                    <a:lnT w="28575" cap="flat" cmpd="sng" algn="ctr">
                      <a:solidFill>
                        <a:scrgbClr r="0" g="0" b="0"/>
                      </a:solidFill>
                      <a:prstDash val="solid"/>
                      <a:round/>
                      <a:headEnd type="none" w="med" len="med"/>
                      <a:tailEnd type="none" w="med" len="med"/>
                    </a:lnT>
                  </a:tcPr>
                </a:tc>
                <a:tc>
                  <a:txBody>
                    <a:bodyPr/>
                    <a:lstStyle/>
                    <a:p>
                      <a:pPr marL="0" marR="0" algn="ctr">
                        <a:spcBef>
                          <a:spcPts val="0"/>
                        </a:spcBef>
                        <a:spcAft>
                          <a:spcPts val="0"/>
                        </a:spcAft>
                      </a:pPr>
                      <a:r>
                        <a:rPr lang="en-US" sz="1400">
                          <a:effectLst/>
                          <a:latin typeface="Times New Roman"/>
                          <a:cs typeface="Times New Roman"/>
                        </a:rPr>
                        <a:t>1</a:t>
                      </a:r>
                      <a:endParaRPr lang="en-US" sz="1400">
                        <a:solidFill>
                          <a:srgbClr val="000000"/>
                        </a:solidFill>
                        <a:effectLst/>
                        <a:latin typeface="Times New Roman"/>
                        <a:ea typeface="Cambria"/>
                        <a:cs typeface="Times New Roman"/>
                      </a:endParaRPr>
                    </a:p>
                  </a:txBody>
                  <a:tcPr marL="68580" marR="68580" marT="0" marB="0" anchor="ctr">
                    <a:lnT w="28575" cap="flat" cmpd="sng" algn="ctr">
                      <a:solidFill>
                        <a:scrgbClr r="0" g="0" b="0"/>
                      </a:solidFill>
                      <a:prstDash val="solid"/>
                      <a:round/>
                      <a:headEnd type="none" w="med" len="med"/>
                      <a:tailEnd type="none" w="med" len="med"/>
                    </a:lnT>
                  </a:tcPr>
                </a:tc>
                <a:tc>
                  <a:txBody>
                    <a:bodyPr/>
                    <a:lstStyle/>
                    <a:p>
                      <a:pPr marL="0" marR="0">
                        <a:spcBef>
                          <a:spcPts val="0"/>
                        </a:spcBef>
                        <a:spcAft>
                          <a:spcPts val="0"/>
                        </a:spcAft>
                      </a:pPr>
                      <a:r>
                        <a:rPr lang="en-US" sz="1400" dirty="0">
                          <a:effectLst/>
                          <a:latin typeface="Times New Roman"/>
                          <a:cs typeface="Times New Roman"/>
                        </a:rPr>
                        <a:t>Setback is anticipated to minimize health effects</a:t>
                      </a:r>
                      <a:endParaRPr lang="en-US" sz="1400" dirty="0">
                        <a:solidFill>
                          <a:srgbClr val="000000"/>
                        </a:solidFill>
                        <a:effectLst/>
                        <a:latin typeface="Times New Roman"/>
                        <a:ea typeface="Cambria"/>
                        <a:cs typeface="Times New Roman"/>
                      </a:endParaRPr>
                    </a:p>
                  </a:txBody>
                  <a:tcPr marL="68580" marR="68580" marT="0" marB="0" anchor="ctr">
                    <a:lnT w="28575" cap="flat" cmpd="sng" algn="ctr">
                      <a:solidFill>
                        <a:scrgbClr r="0" g="0" b="0"/>
                      </a:solidFill>
                      <a:prstDash val="solid"/>
                      <a:round/>
                      <a:headEnd type="none" w="med" len="med"/>
                      <a:tailEnd type="none" w="med" len="med"/>
                    </a:lnT>
                  </a:tcPr>
                </a:tc>
              </a:tr>
              <a:tr h="370840">
                <a:tc vMerge="1">
                  <a:txBody>
                    <a:bodyPr/>
                    <a:lstStyle/>
                    <a:p>
                      <a:endParaRPr lang="en-US"/>
                    </a:p>
                  </a:txBody>
                  <a:tcPr/>
                </a:tc>
                <a:tc>
                  <a:txBody>
                    <a:bodyPr/>
                    <a:lstStyle/>
                    <a:p>
                      <a:pPr marL="0" marR="0">
                        <a:spcBef>
                          <a:spcPts val="0"/>
                        </a:spcBef>
                        <a:spcAft>
                          <a:spcPts val="0"/>
                        </a:spcAft>
                      </a:pPr>
                      <a:r>
                        <a:rPr lang="en-US" sz="1400" dirty="0">
                          <a:effectLst/>
                          <a:latin typeface="Times New Roman"/>
                          <a:cs typeface="Times New Roman"/>
                        </a:rPr>
                        <a:t>Negative</a:t>
                      </a:r>
                      <a:endParaRPr lang="en-US" sz="1400"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cs typeface="Times New Roman"/>
                        </a:rPr>
                        <a:t>2</a:t>
                      </a:r>
                      <a:endParaRPr lang="en-US" sz="1400"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cs typeface="Times New Roman"/>
                        </a:rPr>
                        <a:t>Setback is not anticipated to minimize health effects</a:t>
                      </a:r>
                      <a:endParaRPr lang="en-US" sz="1400"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57513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Ranking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4306514"/>
              </p:ext>
            </p:extLst>
          </p:nvPr>
        </p:nvGraphicFramePr>
        <p:xfrm>
          <a:off x="457200" y="1600200"/>
          <a:ext cx="8229600" cy="1651000"/>
        </p:xfrm>
        <a:graphic>
          <a:graphicData uri="http://schemas.openxmlformats.org/drawingml/2006/table">
            <a:tbl>
              <a:tblPr firstRow="1" bandRow="1">
                <a:tableStyleId>{5940675A-B579-460E-94D1-54222C63F5DA}</a:tableStyleId>
              </a:tblPr>
              <a:tblGrid>
                <a:gridCol w="2057400"/>
                <a:gridCol w="2057400"/>
                <a:gridCol w="2057400"/>
                <a:gridCol w="2057400"/>
              </a:tblGrid>
              <a:tr h="370840">
                <a:tc>
                  <a:txBody>
                    <a:bodyPr/>
                    <a:lstStyle/>
                    <a:p>
                      <a:pPr marL="0" marR="0" algn="ctr">
                        <a:spcBef>
                          <a:spcPts val="0"/>
                        </a:spcBef>
                        <a:spcAft>
                          <a:spcPts val="0"/>
                        </a:spcAft>
                      </a:pPr>
                      <a:r>
                        <a:rPr lang="en-US" sz="1400" b="1" dirty="0">
                          <a:effectLst/>
                          <a:latin typeface="Times New Roman"/>
                          <a:cs typeface="Times New Roman"/>
                        </a:rPr>
                        <a:t>Evaluation Criteria</a:t>
                      </a:r>
                      <a:endParaRPr lang="en-US" sz="1400" b="1"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cs typeface="Times New Roman"/>
                        </a:rPr>
                        <a:t>Result</a:t>
                      </a:r>
                      <a:endParaRPr lang="en-US" sz="1400" b="1"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cs typeface="Times New Roman"/>
                        </a:rPr>
                        <a:t>Score</a:t>
                      </a:r>
                      <a:endParaRPr lang="en-US" sz="1400" b="1"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cs typeface="Times New Roman"/>
                        </a:rPr>
                        <a:t>Description</a:t>
                      </a:r>
                      <a:endParaRPr lang="en-US" sz="1400" b="1"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r>
              <a:tr h="370840">
                <a:tc rowSpan="3">
                  <a:txBody>
                    <a:bodyPr/>
                    <a:lstStyle/>
                    <a:p>
                      <a:pPr marL="0" marR="0">
                        <a:spcBef>
                          <a:spcPts val="0"/>
                        </a:spcBef>
                        <a:spcAft>
                          <a:spcPts val="0"/>
                        </a:spcAft>
                      </a:pPr>
                      <a:r>
                        <a:rPr lang="en-US" sz="1400" dirty="0">
                          <a:effectLst/>
                          <a:latin typeface="Times New Roman"/>
                          <a:cs typeface="Times New Roman"/>
                        </a:rPr>
                        <a:t>Public health impact</a:t>
                      </a:r>
                      <a:endParaRPr lang="en-US" sz="1400" dirty="0">
                        <a:solidFill>
                          <a:srgbClr val="000000"/>
                        </a:solidFill>
                        <a:effectLst/>
                        <a:latin typeface="Times New Roman"/>
                        <a:ea typeface="Cambria"/>
                        <a:cs typeface="Times New Roman"/>
                      </a:endParaRPr>
                    </a:p>
                  </a:txBody>
                  <a:tcPr marL="68580" marR="68580" marT="0" marB="0" anchor="ct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Times New Roman"/>
                          <a:cs typeface="Times New Roman"/>
                        </a:rPr>
                        <a:t>Low </a:t>
                      </a:r>
                      <a:r>
                        <a:rPr lang="en-US" sz="1400" dirty="0">
                          <a:effectLst/>
                          <a:latin typeface="Times New Roman"/>
                          <a:cs typeface="Times New Roman"/>
                        </a:rPr>
                        <a:t>concern</a:t>
                      </a:r>
                      <a:endParaRPr lang="en-US" sz="1400" dirty="0">
                        <a:solidFill>
                          <a:srgbClr val="000000"/>
                        </a:solidFill>
                        <a:effectLst/>
                        <a:latin typeface="Times New Roman"/>
                        <a:ea typeface="Cambria"/>
                        <a:cs typeface="Times New Roman"/>
                      </a:endParaRPr>
                    </a:p>
                  </a:txBody>
                  <a:tcPr marL="68580" marR="68580" marT="0" marB="0" anchor="ctr">
                    <a:lnT w="28575" cap="flat" cmpd="sng" algn="ctr">
                      <a:solidFill>
                        <a:scrgbClr r="0" g="0" b="0"/>
                      </a:solidFill>
                      <a:prstDash val="solid"/>
                      <a:round/>
                      <a:headEnd type="none" w="med" len="med"/>
                      <a:tailEnd type="none" w="med" len="med"/>
                    </a:lnT>
                  </a:tcPr>
                </a:tc>
                <a:tc>
                  <a:txBody>
                    <a:bodyPr/>
                    <a:lstStyle/>
                    <a:p>
                      <a:pPr marL="0" marR="0" algn="ctr">
                        <a:spcBef>
                          <a:spcPts val="0"/>
                        </a:spcBef>
                        <a:spcAft>
                          <a:spcPts val="0"/>
                        </a:spcAft>
                      </a:pPr>
                      <a:endParaRPr lang="en-US" sz="1400" dirty="0">
                        <a:solidFill>
                          <a:srgbClr val="000000"/>
                        </a:solidFill>
                        <a:effectLst/>
                        <a:latin typeface="Times New Roman"/>
                        <a:ea typeface="Cambria"/>
                        <a:cs typeface="Times New Roman"/>
                      </a:endParaRPr>
                    </a:p>
                  </a:txBody>
                  <a:tcPr marL="68580" marR="68580" marT="0" marB="0" anchor="ctr">
                    <a:lnT w="28575" cap="flat" cmpd="sng" algn="ctr">
                      <a:solidFill>
                        <a:scrgbClr r="0" g="0" b="0"/>
                      </a:solidFill>
                      <a:prstDash val="solid"/>
                      <a:round/>
                      <a:headEnd type="none" w="med" len="med"/>
                      <a:tailEnd type="none" w="med" len="med"/>
                    </a:lnT>
                    <a:solidFill>
                      <a:srgbClr val="008000"/>
                    </a:solidFill>
                  </a:tcPr>
                </a:tc>
                <a:tc>
                  <a:txBody>
                    <a:bodyPr/>
                    <a:lstStyle/>
                    <a:p>
                      <a:pPr marL="0" marR="0">
                        <a:spcBef>
                          <a:spcPts val="0"/>
                        </a:spcBef>
                        <a:spcAft>
                          <a:spcPts val="0"/>
                        </a:spcAft>
                      </a:pPr>
                      <a:r>
                        <a:rPr lang="en-US" sz="1400">
                          <a:effectLst/>
                          <a:latin typeface="Times New Roman"/>
                          <a:cs typeface="Times New Roman"/>
                        </a:rPr>
                        <a:t>Hazard received a score of 5-9</a:t>
                      </a:r>
                      <a:endParaRPr lang="en-US" sz="1400">
                        <a:solidFill>
                          <a:srgbClr val="000000"/>
                        </a:solidFill>
                        <a:effectLst/>
                        <a:latin typeface="Times New Roman"/>
                        <a:ea typeface="Cambria"/>
                        <a:cs typeface="Times New Roman"/>
                      </a:endParaRPr>
                    </a:p>
                  </a:txBody>
                  <a:tcPr marL="68580" marR="68580" marT="0" marB="0" anchor="ctr">
                    <a:lnT w="28575" cap="flat" cmpd="sng" algn="ctr">
                      <a:solidFill>
                        <a:scrgbClr r="0" g="0" b="0"/>
                      </a:solidFill>
                      <a:prstDash val="solid"/>
                      <a:round/>
                      <a:headEnd type="none" w="med" len="med"/>
                      <a:tailEnd type="none" w="med" len="med"/>
                    </a:lnT>
                  </a:tcPr>
                </a:tc>
              </a:tr>
              <a:tr h="370840">
                <a:tc vMerge="1">
                  <a:txBody>
                    <a:bodyPr/>
                    <a:lstStyle/>
                    <a:p>
                      <a:endParaRPr lang="en-US"/>
                    </a:p>
                  </a:txBody>
                  <a:tcPr/>
                </a:tc>
                <a:tc>
                  <a:txBody>
                    <a:bodyPr/>
                    <a:lstStyle/>
                    <a:p>
                      <a:pPr marL="0" marR="0">
                        <a:spcBef>
                          <a:spcPts val="0"/>
                        </a:spcBef>
                        <a:spcAft>
                          <a:spcPts val="0"/>
                        </a:spcAft>
                      </a:pPr>
                      <a:r>
                        <a:rPr lang="en-US" sz="1400" dirty="0" smtClean="0">
                          <a:effectLst/>
                          <a:latin typeface="Times New Roman"/>
                          <a:cs typeface="Times New Roman"/>
                        </a:rPr>
                        <a:t>Moderately high</a:t>
                      </a:r>
                      <a:r>
                        <a:rPr lang="en-US" sz="1400" baseline="0" dirty="0" smtClean="0">
                          <a:effectLst/>
                          <a:latin typeface="Times New Roman"/>
                          <a:cs typeface="Times New Roman"/>
                        </a:rPr>
                        <a:t> </a:t>
                      </a:r>
                      <a:r>
                        <a:rPr lang="en-US" sz="1400" dirty="0" smtClean="0">
                          <a:effectLst/>
                          <a:latin typeface="Times New Roman"/>
                          <a:cs typeface="Times New Roman"/>
                        </a:rPr>
                        <a:t>concern</a:t>
                      </a:r>
                      <a:endParaRPr lang="en-US" sz="1400" dirty="0">
                        <a:solidFill>
                          <a:srgbClr val="000000"/>
                        </a:solidFill>
                        <a:effectLst/>
                        <a:latin typeface="Times New Roman"/>
                        <a:ea typeface="Cambria"/>
                        <a:cs typeface="Times New Roman"/>
                      </a:endParaRPr>
                    </a:p>
                  </a:txBody>
                  <a:tcPr marL="68580" marR="68580" marT="0" marB="0" anchor="ctr"/>
                </a:tc>
                <a:tc>
                  <a:txBody>
                    <a:bodyPr/>
                    <a:lstStyle/>
                    <a:p>
                      <a:pPr marL="0" marR="0" algn="ctr">
                        <a:spcBef>
                          <a:spcPts val="0"/>
                        </a:spcBef>
                        <a:spcAft>
                          <a:spcPts val="0"/>
                        </a:spcAft>
                      </a:pPr>
                      <a:endParaRPr lang="en-US" sz="1400" dirty="0">
                        <a:solidFill>
                          <a:srgbClr val="000000"/>
                        </a:solidFill>
                        <a:effectLst/>
                        <a:latin typeface="Times New Roman"/>
                        <a:ea typeface="Cambria"/>
                        <a:cs typeface="Times New Roman"/>
                      </a:endParaRPr>
                    </a:p>
                  </a:txBody>
                  <a:tcPr marL="68580" marR="68580" marT="0" marB="0" anchor="ctr">
                    <a:solidFill>
                      <a:srgbClr val="FFFF00"/>
                    </a:solidFill>
                  </a:tcPr>
                </a:tc>
                <a:tc>
                  <a:txBody>
                    <a:bodyPr/>
                    <a:lstStyle/>
                    <a:p>
                      <a:pPr marL="0" marR="0">
                        <a:spcBef>
                          <a:spcPts val="0"/>
                        </a:spcBef>
                        <a:spcAft>
                          <a:spcPts val="0"/>
                        </a:spcAft>
                      </a:pPr>
                      <a:r>
                        <a:rPr lang="en-US" sz="1400" dirty="0">
                          <a:effectLst/>
                          <a:latin typeface="Times New Roman"/>
                          <a:cs typeface="Times New Roman"/>
                        </a:rPr>
                        <a:t>Hazard received a score of 10-14</a:t>
                      </a:r>
                      <a:endParaRPr lang="en-US" sz="1400" dirty="0">
                        <a:solidFill>
                          <a:srgbClr val="000000"/>
                        </a:solidFill>
                        <a:effectLst/>
                        <a:latin typeface="Times New Roman"/>
                        <a:ea typeface="Cambria"/>
                        <a:cs typeface="Times New Roman"/>
                      </a:endParaRPr>
                    </a:p>
                  </a:txBody>
                  <a:tcPr marL="68580" marR="68580" marT="0" marB="0" anchor="ctr"/>
                </a:tc>
              </a:tr>
              <a:tr h="370840">
                <a:tc vMerge="1">
                  <a:txBody>
                    <a:bodyPr/>
                    <a:lstStyle/>
                    <a:p>
                      <a:endParaRPr lang="en-US"/>
                    </a:p>
                  </a:txBody>
                  <a:tcPr/>
                </a:tc>
                <a:tc>
                  <a:txBody>
                    <a:bodyPr/>
                    <a:lstStyle/>
                    <a:p>
                      <a:pPr marL="0" marR="0">
                        <a:spcBef>
                          <a:spcPts val="0"/>
                        </a:spcBef>
                        <a:spcAft>
                          <a:spcPts val="0"/>
                        </a:spcAft>
                      </a:pPr>
                      <a:r>
                        <a:rPr lang="en-US" sz="1400" dirty="0">
                          <a:effectLst/>
                          <a:latin typeface="Times New Roman"/>
                          <a:cs typeface="Times New Roman"/>
                        </a:rPr>
                        <a:t>High concern</a:t>
                      </a:r>
                      <a:endParaRPr lang="en-US" sz="1400"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400" dirty="0">
                          <a:effectLst/>
                          <a:latin typeface="Times New Roman"/>
                          <a:cs typeface="Times New Roman"/>
                        </a:rPr>
                        <a:t>Hazard received a score of 15-18</a:t>
                      </a:r>
                      <a:endParaRPr lang="en-US" sz="1400" dirty="0">
                        <a:solidFill>
                          <a:srgbClr val="000000"/>
                        </a:solidFill>
                        <a:effectLst/>
                        <a:latin typeface="Times New Roman"/>
                        <a:ea typeface="Cambria"/>
                        <a:cs typeface="Times New Roman"/>
                      </a:endParaRPr>
                    </a:p>
                  </a:txBody>
                  <a:tcPr marL="68580" marR="68580" marT="0" marB="0" anchor="ctr">
                    <a:lnB w="28575" cap="flat" cmpd="sng" algn="ctr">
                      <a:solidFill>
                        <a:scrgbClr r="0" g="0" b="0"/>
                      </a:solidFill>
                      <a:prstDash val="solid"/>
                      <a:round/>
                      <a:headEnd type="none" w="med" len="med"/>
                      <a:tailEnd type="none" w="med" len="med"/>
                    </a:lnB>
                  </a:tcPr>
                </a:tc>
              </a:tr>
            </a:tbl>
          </a:graphicData>
        </a:graphic>
      </p:graphicFrame>
      <p:sp>
        <p:nvSpPr>
          <p:cNvPr id="5" name="TextBox 4"/>
          <p:cNvSpPr txBox="1"/>
          <p:nvPr/>
        </p:nvSpPr>
        <p:spPr>
          <a:xfrm>
            <a:off x="457200" y="3581400"/>
            <a:ext cx="8229600" cy="2246769"/>
          </a:xfrm>
          <a:prstGeom prst="rect">
            <a:avLst/>
          </a:prstGeom>
          <a:noFill/>
        </p:spPr>
        <p:txBody>
          <a:bodyPr wrap="square" rtlCol="0">
            <a:spAutoFit/>
          </a:bodyPr>
          <a:lstStyle/>
          <a:p>
            <a:pPr marL="800100" lvl="1" indent="-342900">
              <a:buFont typeface="Arial"/>
              <a:buChar char="•"/>
            </a:pPr>
            <a:r>
              <a:rPr lang="en-US" sz="2000" dirty="0">
                <a:latin typeface="Times New Roman"/>
                <a:cs typeface="Times New Roman"/>
              </a:rPr>
              <a:t>Green: </a:t>
            </a:r>
            <a:r>
              <a:rPr lang="en-US" sz="2000" dirty="0" smtClean="0">
                <a:latin typeface="Times New Roman"/>
                <a:cs typeface="Times New Roman"/>
              </a:rPr>
              <a:t>low concern </a:t>
            </a:r>
            <a:r>
              <a:rPr lang="en-US" sz="2000" dirty="0">
                <a:latin typeface="Times New Roman"/>
                <a:cs typeface="Times New Roman"/>
              </a:rPr>
              <a:t>that UNGDP related changes will have a negative impact on public health</a:t>
            </a:r>
          </a:p>
          <a:p>
            <a:pPr marL="800100" lvl="1" indent="-342900">
              <a:buFont typeface="Arial"/>
              <a:buChar char="•"/>
            </a:pPr>
            <a:r>
              <a:rPr lang="en-US" sz="2000" dirty="0" smtClean="0">
                <a:latin typeface="Times New Roman"/>
                <a:cs typeface="Times New Roman"/>
              </a:rPr>
              <a:t>Yellow: moderately high concern that </a:t>
            </a:r>
            <a:r>
              <a:rPr lang="en-US" sz="2000" dirty="0">
                <a:latin typeface="Times New Roman"/>
                <a:cs typeface="Times New Roman"/>
              </a:rPr>
              <a:t>UNGDP related changes will have a negative impact on public </a:t>
            </a:r>
            <a:r>
              <a:rPr lang="en-US" sz="2000" dirty="0" smtClean="0">
                <a:latin typeface="Times New Roman"/>
                <a:cs typeface="Times New Roman"/>
              </a:rPr>
              <a:t>health</a:t>
            </a:r>
          </a:p>
          <a:p>
            <a:pPr marL="800100" lvl="1" indent="-342900">
              <a:buFont typeface="Arial"/>
              <a:buChar char="•"/>
            </a:pPr>
            <a:r>
              <a:rPr lang="en-US" sz="2000" dirty="0" smtClean="0">
                <a:latin typeface="Times New Roman"/>
                <a:cs typeface="Times New Roman"/>
              </a:rPr>
              <a:t>Red</a:t>
            </a:r>
            <a:r>
              <a:rPr lang="en-US" sz="2000" dirty="0">
                <a:latin typeface="Times New Roman"/>
                <a:cs typeface="Times New Roman"/>
              </a:rPr>
              <a:t>: high </a:t>
            </a:r>
            <a:r>
              <a:rPr lang="en-US" sz="2000" dirty="0" smtClean="0">
                <a:latin typeface="Times New Roman"/>
                <a:cs typeface="Times New Roman"/>
              </a:rPr>
              <a:t>concern that </a:t>
            </a:r>
            <a:r>
              <a:rPr lang="en-US" sz="2000" dirty="0">
                <a:latin typeface="Times New Roman"/>
                <a:cs typeface="Times New Roman"/>
              </a:rPr>
              <a:t>UNGDP related changes will have a negative impact on public health</a:t>
            </a:r>
          </a:p>
          <a:p>
            <a:endParaRPr lang="en-US" sz="2000" dirty="0">
              <a:latin typeface="Times New Roman"/>
              <a:cs typeface="Times New Roman"/>
            </a:endParaRPr>
          </a:p>
        </p:txBody>
      </p:sp>
    </p:spTree>
    <p:extLst>
      <p:ext uri="{BB962C8B-B14F-4D97-AF65-F5344CB8AC3E}">
        <p14:creationId xmlns:p14="http://schemas.microsoft.com/office/powerpoint/2010/main" val="1474059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Air Quality</a:t>
            </a:r>
            <a:endParaRPr lang="en-US" dirty="0"/>
          </a:p>
        </p:txBody>
      </p:sp>
      <p:sp>
        <p:nvSpPr>
          <p:cNvPr id="5" name="Rectangular Callout 4"/>
          <p:cNvSpPr/>
          <p:nvPr/>
        </p:nvSpPr>
        <p:spPr>
          <a:xfrm>
            <a:off x="5867400" y="1696948"/>
            <a:ext cx="3124200" cy="741452"/>
          </a:xfrm>
          <a:prstGeom prst="wedgeRectCallout">
            <a:avLst>
              <a:gd name="adj1" fmla="val -82576"/>
              <a:gd name="adj2" fmla="val 38085"/>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27432" tIns="0" rIns="27432" bIns="0" rtlCol="0" anchor="ctr"/>
          <a:lstStyle/>
          <a:p>
            <a:pPr algn="ctr"/>
            <a:r>
              <a:rPr lang="en-US" sz="1400" dirty="0" smtClean="0">
                <a:solidFill>
                  <a:schemeClr val="tx1"/>
                </a:solidFill>
                <a:latin typeface="Times New Roman" panose="02020603050405020304" pitchFamily="18" charset="0"/>
                <a:cs typeface="Times New Roman" panose="02020603050405020304" pitchFamily="18" charset="0"/>
              </a:rPr>
              <a:t>Disproportionately affects vulnerable populations (leaving near site, w/o mineral rights) </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8" name="Rectangular Callout 7"/>
          <p:cNvSpPr/>
          <p:nvPr/>
        </p:nvSpPr>
        <p:spPr>
          <a:xfrm>
            <a:off x="5867400" y="2230348"/>
            <a:ext cx="3124200" cy="589052"/>
          </a:xfrm>
          <a:prstGeom prst="wedgeRectCallout">
            <a:avLst>
              <a:gd name="adj1" fmla="val -82831"/>
              <a:gd name="adj2" fmla="val 49451"/>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27432" tIns="0" rIns="27432" bIns="0" rtlCol="0" anchor="ctr"/>
          <a:lstStyle/>
          <a:p>
            <a:pPr algn="ctr"/>
            <a:r>
              <a:rPr lang="en-US" sz="1400" dirty="0" smtClean="0">
                <a:solidFill>
                  <a:schemeClr val="tx1"/>
                </a:solidFill>
                <a:latin typeface="Times New Roman" panose="02020603050405020304" pitchFamily="18" charset="0"/>
                <a:cs typeface="Times New Roman" panose="02020603050405020304" pitchFamily="18" charset="0"/>
              </a:rPr>
              <a:t>Will last &gt;1 year, particularly related to flaring and compressor stations</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9" name="Rectangular Callout 8"/>
          <p:cNvSpPr/>
          <p:nvPr/>
        </p:nvSpPr>
        <p:spPr>
          <a:xfrm>
            <a:off x="5867400" y="2819400"/>
            <a:ext cx="3124200" cy="370726"/>
          </a:xfrm>
          <a:prstGeom prst="wedgeRectCallout">
            <a:avLst>
              <a:gd name="adj1" fmla="val -82247"/>
              <a:gd name="adj2" fmla="val 76954"/>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27432" tIns="0" rIns="27432" bIns="0" rtlCol="0" anchor="ctr"/>
          <a:lstStyle/>
          <a:p>
            <a:pPr algn="ctr"/>
            <a:r>
              <a:rPr lang="en-US" sz="1400" dirty="0" smtClean="0">
                <a:solidFill>
                  <a:schemeClr val="tx1"/>
                </a:solidFill>
                <a:latin typeface="Times New Roman" panose="02020603050405020304" pitchFamily="18" charset="0"/>
                <a:cs typeface="Times New Roman" panose="02020603050405020304" pitchFamily="18" charset="0"/>
              </a:rPr>
              <a:t>Continuous exposure</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10" name="Rectangular Callout 9"/>
          <p:cNvSpPr/>
          <p:nvPr/>
        </p:nvSpPr>
        <p:spPr>
          <a:xfrm>
            <a:off x="5867400" y="3232934"/>
            <a:ext cx="3124200" cy="708489"/>
          </a:xfrm>
          <a:prstGeom prst="wedgeRectCallout">
            <a:avLst>
              <a:gd name="adj1" fmla="val -83563"/>
              <a:gd name="adj2" fmla="val 23008"/>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27432" tIns="0" rIns="27432" bIns="0" rtlCol="0" anchor="ctr"/>
          <a:lstStyle/>
          <a:p>
            <a:pPr algn="ctr"/>
            <a:r>
              <a:rPr lang="en-US" sz="1400" dirty="0" smtClean="0">
                <a:solidFill>
                  <a:schemeClr val="tx1"/>
                </a:solidFill>
                <a:latin typeface="Times New Roman" panose="02020603050405020304" pitchFamily="18" charset="0"/>
                <a:cs typeface="Times New Roman" panose="02020603050405020304" pitchFamily="18" charset="0"/>
              </a:rPr>
              <a:t>Air pollutants that are associated with UNGDP are known to have negative health effects in other settings</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11" name="Rectangular Callout 10"/>
          <p:cNvSpPr/>
          <p:nvPr/>
        </p:nvSpPr>
        <p:spPr>
          <a:xfrm>
            <a:off x="5867400" y="3657600"/>
            <a:ext cx="3124200" cy="512852"/>
          </a:xfrm>
          <a:prstGeom prst="wedgeRectCallout">
            <a:avLst>
              <a:gd name="adj1" fmla="val -84003"/>
              <a:gd name="adj2" fmla="val 39229"/>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27432" tIns="0" rIns="27432" bIns="0" rtlCol="0" anchor="ctr"/>
          <a:lstStyle/>
          <a:p>
            <a:pPr algn="ctr"/>
            <a:r>
              <a:rPr lang="en-US" sz="1400" dirty="0" smtClean="0">
                <a:solidFill>
                  <a:schemeClr val="tx1"/>
                </a:solidFill>
                <a:latin typeface="Times New Roman" panose="02020603050405020304" pitchFamily="18" charset="0"/>
                <a:cs typeface="Times New Roman" panose="02020603050405020304" pitchFamily="18" charset="0"/>
              </a:rPr>
              <a:t>Resulting adverse health effects can be chronic and irreversible</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12" name="Rectangular Callout 11"/>
          <p:cNvSpPr/>
          <p:nvPr/>
        </p:nvSpPr>
        <p:spPr>
          <a:xfrm>
            <a:off x="5867400" y="4114800"/>
            <a:ext cx="3124200" cy="589052"/>
          </a:xfrm>
          <a:prstGeom prst="wedgeRectCallout">
            <a:avLst>
              <a:gd name="adj1" fmla="val -85174"/>
              <a:gd name="adj2" fmla="val 24149"/>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27432" tIns="0" rIns="27432" bIns="0" rtlCol="0" anchor="ctr"/>
          <a:lstStyle/>
          <a:p>
            <a:pPr algn="ctr"/>
            <a:r>
              <a:rPr lang="en-US" sz="1400" dirty="0" smtClean="0">
                <a:solidFill>
                  <a:schemeClr val="tx1"/>
                </a:solidFill>
                <a:latin typeface="Times New Roman" panose="02020603050405020304" pitchFamily="18" charset="0"/>
                <a:cs typeface="Times New Roman" panose="02020603050405020304" pitchFamily="18" charset="0"/>
              </a:rPr>
              <a:t>Adverse effects more prevalent in the close proximity to source</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13" name="Rectangular Callout 12"/>
          <p:cNvSpPr/>
          <p:nvPr/>
        </p:nvSpPr>
        <p:spPr>
          <a:xfrm>
            <a:off x="5867400" y="4724400"/>
            <a:ext cx="3124200" cy="533400"/>
          </a:xfrm>
          <a:prstGeom prst="wedgeRectCallout">
            <a:avLst>
              <a:gd name="adj1" fmla="val -84405"/>
              <a:gd name="adj2" fmla="val 365"/>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27432" tIns="0" rIns="27432" bIns="0" rtlCol="0" anchor="ctr"/>
          <a:lstStyle/>
          <a:p>
            <a:pPr algn="ctr"/>
            <a:r>
              <a:rPr lang="en-US" sz="1400" dirty="0" smtClean="0">
                <a:solidFill>
                  <a:schemeClr val="tx1"/>
                </a:solidFill>
                <a:latin typeface="Times New Roman" panose="02020603050405020304" pitchFamily="18" charset="0"/>
                <a:cs typeface="Times New Roman" panose="02020603050405020304" pitchFamily="18" charset="0"/>
              </a:rPr>
              <a:t>Effective setback distance can minimize exposure</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14" name="Rectangular Callout 13"/>
          <p:cNvSpPr/>
          <p:nvPr/>
        </p:nvSpPr>
        <p:spPr>
          <a:xfrm>
            <a:off x="5867400" y="5137935"/>
            <a:ext cx="3124200" cy="914400"/>
          </a:xfrm>
          <a:prstGeom prst="wedgeRectCallout">
            <a:avLst>
              <a:gd name="adj1" fmla="val -83784"/>
              <a:gd name="adj2" fmla="val -21475"/>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27432" tIns="0" rIns="27432" bIns="0" rtlCol="0" anchor="ctr"/>
          <a:lstStyle/>
          <a:p>
            <a:pPr algn="ctr"/>
            <a:r>
              <a:rPr lang="en-US" sz="1400" dirty="0" smtClean="0">
                <a:solidFill>
                  <a:schemeClr val="tx1"/>
                </a:solidFill>
                <a:latin typeface="Times New Roman" panose="02020603050405020304" pitchFamily="18" charset="0"/>
                <a:cs typeface="Times New Roman" panose="02020603050405020304" pitchFamily="18" charset="0"/>
              </a:rPr>
              <a:t>High concern that UNGDP-associated  changes in air quality will negatively impact public health in MD</a:t>
            </a: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15" name="Content Placeholder 3"/>
          <p:cNvGraphicFramePr>
            <a:graphicFrameLocks noGrp="1"/>
          </p:cNvGraphicFramePr>
          <p:nvPr>
            <p:ph idx="1"/>
            <p:extLst>
              <p:ext uri="{D42A27DB-BD31-4B8C-83A1-F6EECF244321}">
                <p14:modId xmlns:p14="http://schemas.microsoft.com/office/powerpoint/2010/main" val="1800263850"/>
              </p:ext>
            </p:extLst>
          </p:nvPr>
        </p:nvGraphicFramePr>
        <p:xfrm>
          <a:off x="838200" y="1696946"/>
          <a:ext cx="4724400" cy="4355388"/>
        </p:xfrm>
        <a:graphic>
          <a:graphicData uri="http://schemas.openxmlformats.org/drawingml/2006/table">
            <a:tbl>
              <a:tblPr firstRow="1" bandRow="1">
                <a:tableStyleId>{5940675A-B579-460E-94D1-54222C63F5DA}</a:tableStyleId>
              </a:tblPr>
              <a:tblGrid>
                <a:gridCol w="2920538"/>
                <a:gridCol w="1803862"/>
              </a:tblGrid>
              <a:tr h="422797">
                <a:tc>
                  <a:txBody>
                    <a:bodyPr/>
                    <a:lstStyle/>
                    <a:p>
                      <a:pPr marL="0" marR="0">
                        <a:spcBef>
                          <a:spcPts val="0"/>
                        </a:spcBef>
                        <a:spcAft>
                          <a:spcPts val="600"/>
                        </a:spcAft>
                      </a:pPr>
                      <a:r>
                        <a:rPr lang="en-US" sz="1400" b="1" dirty="0">
                          <a:effectLst/>
                          <a:latin typeface="Times New Roman"/>
                          <a:cs typeface="Times New Roman"/>
                        </a:rPr>
                        <a:t>Evaluation Criteria</a:t>
                      </a:r>
                      <a:endParaRPr lang="en-US" sz="2000" b="1" dirty="0">
                        <a:solidFill>
                          <a:srgbClr val="000000"/>
                        </a:solidFill>
                        <a:effectLst/>
                        <a:latin typeface="Times New Roman"/>
                        <a:ea typeface="Cambria"/>
                        <a:cs typeface="Times New Roman"/>
                      </a:endParaRPr>
                    </a:p>
                  </a:txBody>
                  <a:tcPr marL="68580" marR="68580" marT="0" marB="0" anchor="ctr"/>
                </a:tc>
                <a:tc>
                  <a:txBody>
                    <a:bodyPr/>
                    <a:lstStyle/>
                    <a:p>
                      <a:pPr marL="0" marR="0" algn="ctr">
                        <a:spcBef>
                          <a:spcPts val="0"/>
                        </a:spcBef>
                        <a:spcAft>
                          <a:spcPts val="600"/>
                        </a:spcAft>
                      </a:pPr>
                      <a:r>
                        <a:rPr lang="en-US" sz="1400" b="1" dirty="0">
                          <a:effectLst/>
                          <a:latin typeface="Times New Roman"/>
                          <a:cs typeface="Times New Roman"/>
                        </a:rPr>
                        <a:t>Air Quality</a:t>
                      </a:r>
                      <a:endParaRPr lang="en-US" sz="2000" b="1" dirty="0">
                        <a:solidFill>
                          <a:srgbClr val="000000"/>
                        </a:solidFill>
                        <a:effectLst/>
                        <a:latin typeface="Times New Roman"/>
                        <a:ea typeface="Cambria"/>
                        <a:cs typeface="Times New Roman"/>
                      </a:endParaRPr>
                    </a:p>
                  </a:txBody>
                  <a:tcPr marL="68580" marR="68580" marT="0" marB="0" anchor="ctr"/>
                </a:tc>
              </a:tr>
              <a:tr h="486506">
                <a:tc>
                  <a:txBody>
                    <a:bodyPr/>
                    <a:lstStyle/>
                    <a:p>
                      <a:pPr marL="0" marR="0">
                        <a:spcBef>
                          <a:spcPts val="0"/>
                        </a:spcBef>
                        <a:spcAft>
                          <a:spcPts val="600"/>
                        </a:spcAft>
                      </a:pPr>
                      <a:r>
                        <a:rPr lang="en-US" sz="1400" dirty="0">
                          <a:effectLst/>
                          <a:latin typeface="Times New Roman"/>
                          <a:cs typeface="Times New Roman"/>
                        </a:rPr>
                        <a:t>Presence of vulnerable populations</a:t>
                      </a:r>
                      <a:endParaRPr lang="en-US" sz="2000" dirty="0">
                        <a:solidFill>
                          <a:srgbClr val="000000"/>
                        </a:solidFill>
                        <a:effectLst/>
                        <a:latin typeface="Times New Roman"/>
                        <a:ea typeface="Cambria"/>
                        <a:cs typeface="Times New Roman"/>
                      </a:endParaRPr>
                    </a:p>
                  </a:txBody>
                  <a:tcPr marL="68580" marR="68580" marT="0" marB="0" anchor="ctr"/>
                </a:tc>
                <a:tc>
                  <a:txBody>
                    <a:bodyPr/>
                    <a:lstStyle/>
                    <a:p>
                      <a:pPr marL="0" marR="0" algn="ctr">
                        <a:spcBef>
                          <a:spcPts val="0"/>
                        </a:spcBef>
                        <a:spcAft>
                          <a:spcPts val="600"/>
                        </a:spcAft>
                      </a:pPr>
                      <a:r>
                        <a:rPr lang="en-US" sz="1400">
                          <a:effectLst/>
                          <a:latin typeface="Times New Roman"/>
                          <a:cs typeface="Times New Roman"/>
                        </a:rPr>
                        <a:t>2</a:t>
                      </a:r>
                      <a:endParaRPr lang="en-US" sz="2000">
                        <a:solidFill>
                          <a:srgbClr val="000000"/>
                        </a:solidFill>
                        <a:effectLst/>
                        <a:latin typeface="Times New Roman"/>
                        <a:ea typeface="Cambria"/>
                        <a:cs typeface="Times New Roman"/>
                      </a:endParaRPr>
                    </a:p>
                  </a:txBody>
                  <a:tcPr marL="68580" marR="68580" marT="0" marB="0" anchor="ctr"/>
                </a:tc>
              </a:tr>
              <a:tr h="422797">
                <a:tc>
                  <a:txBody>
                    <a:bodyPr/>
                    <a:lstStyle/>
                    <a:p>
                      <a:pPr marL="0" marR="0">
                        <a:spcBef>
                          <a:spcPts val="0"/>
                        </a:spcBef>
                        <a:spcAft>
                          <a:spcPts val="600"/>
                        </a:spcAft>
                      </a:pPr>
                      <a:r>
                        <a:rPr lang="en-US" sz="1400" dirty="0">
                          <a:effectLst/>
                          <a:latin typeface="Times New Roman"/>
                          <a:cs typeface="Times New Roman"/>
                        </a:rPr>
                        <a:t>Duration of exposure</a:t>
                      </a:r>
                      <a:endParaRPr lang="en-US" sz="2000" dirty="0">
                        <a:solidFill>
                          <a:srgbClr val="000000"/>
                        </a:solidFill>
                        <a:effectLst/>
                        <a:latin typeface="Times New Roman"/>
                        <a:ea typeface="Cambria"/>
                        <a:cs typeface="Times New Roman"/>
                      </a:endParaRPr>
                    </a:p>
                  </a:txBody>
                  <a:tcPr marL="68580" marR="68580" marT="0" marB="0" anchor="ctr"/>
                </a:tc>
                <a:tc>
                  <a:txBody>
                    <a:bodyPr/>
                    <a:lstStyle/>
                    <a:p>
                      <a:pPr marL="0" marR="0" algn="ctr">
                        <a:spcBef>
                          <a:spcPts val="0"/>
                        </a:spcBef>
                        <a:spcAft>
                          <a:spcPts val="600"/>
                        </a:spcAft>
                      </a:pPr>
                      <a:r>
                        <a:rPr lang="en-US" sz="1400" dirty="0">
                          <a:effectLst/>
                          <a:latin typeface="Times New Roman"/>
                          <a:cs typeface="Times New Roman"/>
                        </a:rPr>
                        <a:t>3</a:t>
                      </a:r>
                      <a:endParaRPr lang="en-US" sz="2000" dirty="0">
                        <a:solidFill>
                          <a:srgbClr val="000000"/>
                        </a:solidFill>
                        <a:effectLst/>
                        <a:latin typeface="Times New Roman"/>
                        <a:ea typeface="Cambria"/>
                        <a:cs typeface="Times New Roman"/>
                      </a:endParaRPr>
                    </a:p>
                  </a:txBody>
                  <a:tcPr marL="68580" marR="68580" marT="0" marB="0" anchor="ctr"/>
                </a:tc>
              </a:tr>
              <a:tr h="422797">
                <a:tc>
                  <a:txBody>
                    <a:bodyPr/>
                    <a:lstStyle/>
                    <a:p>
                      <a:pPr marL="0" marR="0">
                        <a:spcBef>
                          <a:spcPts val="0"/>
                        </a:spcBef>
                        <a:spcAft>
                          <a:spcPts val="600"/>
                        </a:spcAft>
                      </a:pPr>
                      <a:r>
                        <a:rPr lang="en-US" sz="1400" dirty="0">
                          <a:effectLst/>
                          <a:latin typeface="Times New Roman"/>
                          <a:cs typeface="Times New Roman"/>
                        </a:rPr>
                        <a:t>Frequency of exposure</a:t>
                      </a:r>
                      <a:endParaRPr lang="en-US" sz="2000" dirty="0">
                        <a:solidFill>
                          <a:srgbClr val="000000"/>
                        </a:solidFill>
                        <a:effectLst/>
                        <a:latin typeface="Times New Roman"/>
                        <a:ea typeface="Cambria"/>
                        <a:cs typeface="Times New Roman"/>
                      </a:endParaRPr>
                    </a:p>
                  </a:txBody>
                  <a:tcPr marL="68580" marR="68580" marT="0" marB="0" anchor="ctr"/>
                </a:tc>
                <a:tc>
                  <a:txBody>
                    <a:bodyPr/>
                    <a:lstStyle/>
                    <a:p>
                      <a:pPr marL="0" marR="0" algn="ctr">
                        <a:spcBef>
                          <a:spcPts val="0"/>
                        </a:spcBef>
                        <a:spcAft>
                          <a:spcPts val="600"/>
                        </a:spcAft>
                      </a:pPr>
                      <a:r>
                        <a:rPr lang="en-US" sz="1400" dirty="0">
                          <a:effectLst/>
                          <a:latin typeface="Times New Roman"/>
                          <a:cs typeface="Times New Roman"/>
                        </a:rPr>
                        <a:t>2</a:t>
                      </a:r>
                      <a:endParaRPr lang="en-US" sz="2000" dirty="0">
                        <a:solidFill>
                          <a:srgbClr val="000000"/>
                        </a:solidFill>
                        <a:effectLst/>
                        <a:latin typeface="Times New Roman"/>
                        <a:ea typeface="Cambria"/>
                        <a:cs typeface="Times New Roman"/>
                      </a:endParaRPr>
                    </a:p>
                  </a:txBody>
                  <a:tcPr marL="68580" marR="68580" marT="0" marB="0" anchor="ctr"/>
                </a:tc>
              </a:tr>
              <a:tr h="422797">
                <a:tc>
                  <a:txBody>
                    <a:bodyPr/>
                    <a:lstStyle/>
                    <a:p>
                      <a:pPr marL="0" marR="0">
                        <a:spcBef>
                          <a:spcPts val="0"/>
                        </a:spcBef>
                        <a:spcAft>
                          <a:spcPts val="600"/>
                        </a:spcAft>
                      </a:pPr>
                      <a:r>
                        <a:rPr lang="en-US" sz="1400" dirty="0">
                          <a:effectLst/>
                          <a:latin typeface="Times New Roman"/>
                          <a:cs typeface="Times New Roman"/>
                        </a:rPr>
                        <a:t>Likelihood of health effects</a:t>
                      </a:r>
                      <a:endParaRPr lang="en-US" sz="2000" dirty="0">
                        <a:solidFill>
                          <a:srgbClr val="000000"/>
                        </a:solidFill>
                        <a:effectLst/>
                        <a:latin typeface="Times New Roman"/>
                        <a:ea typeface="Cambria"/>
                        <a:cs typeface="Times New Roman"/>
                      </a:endParaRPr>
                    </a:p>
                  </a:txBody>
                  <a:tcPr marL="68580" marR="68580" marT="0" marB="0" anchor="ctr"/>
                </a:tc>
                <a:tc>
                  <a:txBody>
                    <a:bodyPr/>
                    <a:lstStyle/>
                    <a:p>
                      <a:pPr marL="0" marR="0" algn="ctr">
                        <a:spcBef>
                          <a:spcPts val="0"/>
                        </a:spcBef>
                        <a:spcAft>
                          <a:spcPts val="600"/>
                        </a:spcAft>
                      </a:pPr>
                      <a:r>
                        <a:rPr lang="en-US" sz="1400">
                          <a:effectLst/>
                          <a:latin typeface="Times New Roman"/>
                          <a:cs typeface="Times New Roman"/>
                        </a:rPr>
                        <a:t>3</a:t>
                      </a:r>
                      <a:endParaRPr lang="en-US" sz="2000">
                        <a:solidFill>
                          <a:srgbClr val="000000"/>
                        </a:solidFill>
                        <a:effectLst/>
                        <a:latin typeface="Times New Roman"/>
                        <a:ea typeface="Cambria"/>
                        <a:cs typeface="Times New Roman"/>
                      </a:endParaRPr>
                    </a:p>
                  </a:txBody>
                  <a:tcPr marL="68580" marR="68580" marT="0" marB="0" anchor="ctr"/>
                </a:tc>
              </a:tr>
              <a:tr h="486506">
                <a:tc>
                  <a:txBody>
                    <a:bodyPr/>
                    <a:lstStyle/>
                    <a:p>
                      <a:pPr marL="0" marR="0">
                        <a:spcBef>
                          <a:spcPts val="0"/>
                        </a:spcBef>
                        <a:spcAft>
                          <a:spcPts val="600"/>
                        </a:spcAft>
                      </a:pPr>
                      <a:r>
                        <a:rPr lang="en-US" sz="1400" dirty="0">
                          <a:effectLst/>
                          <a:latin typeface="Times New Roman"/>
                          <a:cs typeface="Times New Roman"/>
                        </a:rPr>
                        <a:t>Magnitude/severity of health effects</a:t>
                      </a:r>
                      <a:endParaRPr lang="en-US" sz="2000" dirty="0">
                        <a:solidFill>
                          <a:srgbClr val="000000"/>
                        </a:solidFill>
                        <a:effectLst/>
                        <a:latin typeface="Times New Roman"/>
                        <a:ea typeface="Cambria"/>
                        <a:cs typeface="Times New Roman"/>
                      </a:endParaRPr>
                    </a:p>
                  </a:txBody>
                  <a:tcPr marL="68580" marR="68580" marT="0" marB="0" anchor="ctr"/>
                </a:tc>
                <a:tc>
                  <a:txBody>
                    <a:bodyPr/>
                    <a:lstStyle/>
                    <a:p>
                      <a:pPr marL="0" marR="0" algn="ctr">
                        <a:spcBef>
                          <a:spcPts val="0"/>
                        </a:spcBef>
                        <a:spcAft>
                          <a:spcPts val="600"/>
                        </a:spcAft>
                      </a:pPr>
                      <a:r>
                        <a:rPr lang="en-US" sz="1400">
                          <a:effectLst/>
                          <a:latin typeface="Times New Roman"/>
                          <a:cs typeface="Times New Roman"/>
                        </a:rPr>
                        <a:t>4</a:t>
                      </a:r>
                      <a:endParaRPr lang="en-US" sz="2000">
                        <a:solidFill>
                          <a:srgbClr val="000000"/>
                        </a:solidFill>
                        <a:effectLst/>
                        <a:latin typeface="Times New Roman"/>
                        <a:ea typeface="Cambria"/>
                        <a:cs typeface="Times New Roman"/>
                      </a:endParaRPr>
                    </a:p>
                  </a:txBody>
                  <a:tcPr marL="68580" marR="68580" marT="0" marB="0" anchor="ctr"/>
                </a:tc>
              </a:tr>
              <a:tr h="422797">
                <a:tc>
                  <a:txBody>
                    <a:bodyPr/>
                    <a:lstStyle/>
                    <a:p>
                      <a:pPr marL="0" marR="0">
                        <a:spcBef>
                          <a:spcPts val="0"/>
                        </a:spcBef>
                        <a:spcAft>
                          <a:spcPts val="600"/>
                        </a:spcAft>
                      </a:pPr>
                      <a:r>
                        <a:rPr lang="en-US" sz="1400" dirty="0">
                          <a:effectLst/>
                          <a:latin typeface="Times New Roman"/>
                          <a:cs typeface="Times New Roman"/>
                        </a:rPr>
                        <a:t>Geographic extent</a:t>
                      </a:r>
                      <a:endParaRPr lang="en-US" sz="2000" dirty="0">
                        <a:solidFill>
                          <a:srgbClr val="000000"/>
                        </a:solidFill>
                        <a:effectLst/>
                        <a:latin typeface="Times New Roman"/>
                        <a:ea typeface="Cambria"/>
                        <a:cs typeface="Times New Roman"/>
                      </a:endParaRPr>
                    </a:p>
                  </a:txBody>
                  <a:tcPr marL="68580" marR="68580" marT="0" marB="0" anchor="ctr"/>
                </a:tc>
                <a:tc>
                  <a:txBody>
                    <a:bodyPr/>
                    <a:lstStyle/>
                    <a:p>
                      <a:pPr marL="0" marR="0" algn="ctr">
                        <a:spcBef>
                          <a:spcPts val="0"/>
                        </a:spcBef>
                        <a:spcAft>
                          <a:spcPts val="600"/>
                        </a:spcAft>
                      </a:pPr>
                      <a:r>
                        <a:rPr lang="en-US" sz="1400">
                          <a:effectLst/>
                          <a:latin typeface="Times New Roman"/>
                          <a:cs typeface="Times New Roman"/>
                        </a:rPr>
                        <a:t>1</a:t>
                      </a:r>
                      <a:endParaRPr lang="en-US" sz="2000">
                        <a:solidFill>
                          <a:srgbClr val="000000"/>
                        </a:solidFill>
                        <a:effectLst/>
                        <a:latin typeface="Times New Roman"/>
                        <a:ea typeface="Cambria"/>
                        <a:cs typeface="Times New Roman"/>
                      </a:endParaRPr>
                    </a:p>
                  </a:txBody>
                  <a:tcPr marL="68580" marR="68580" marT="0" marB="0" anchor="ctr"/>
                </a:tc>
              </a:tr>
              <a:tr h="422797">
                <a:tc>
                  <a:txBody>
                    <a:bodyPr/>
                    <a:lstStyle/>
                    <a:p>
                      <a:pPr marL="0" marR="0">
                        <a:spcBef>
                          <a:spcPts val="0"/>
                        </a:spcBef>
                        <a:spcAft>
                          <a:spcPts val="600"/>
                        </a:spcAft>
                      </a:pPr>
                      <a:r>
                        <a:rPr lang="en-US" sz="1400" dirty="0">
                          <a:effectLst/>
                          <a:latin typeface="Times New Roman"/>
                          <a:cs typeface="Times New Roman"/>
                        </a:rPr>
                        <a:t>Effectiveness of setback</a:t>
                      </a:r>
                      <a:endParaRPr lang="en-US" sz="2000" dirty="0">
                        <a:solidFill>
                          <a:srgbClr val="000000"/>
                        </a:solidFill>
                        <a:effectLst/>
                        <a:latin typeface="Times New Roman"/>
                        <a:ea typeface="Cambria"/>
                        <a:cs typeface="Times New Roman"/>
                      </a:endParaRPr>
                    </a:p>
                  </a:txBody>
                  <a:tcPr marL="68580" marR="68580" marT="0" marB="0" anchor="ctr"/>
                </a:tc>
                <a:tc>
                  <a:txBody>
                    <a:bodyPr/>
                    <a:lstStyle/>
                    <a:p>
                      <a:pPr marL="0" marR="0" algn="ctr">
                        <a:spcBef>
                          <a:spcPts val="0"/>
                        </a:spcBef>
                        <a:spcAft>
                          <a:spcPts val="600"/>
                        </a:spcAft>
                      </a:pPr>
                      <a:r>
                        <a:rPr lang="en-US" sz="1400" dirty="0">
                          <a:effectLst/>
                          <a:latin typeface="Times New Roman"/>
                          <a:cs typeface="Times New Roman"/>
                        </a:rPr>
                        <a:t>1</a:t>
                      </a:r>
                      <a:endParaRPr lang="en-US" sz="2000" dirty="0">
                        <a:solidFill>
                          <a:srgbClr val="000000"/>
                        </a:solidFill>
                        <a:effectLst/>
                        <a:latin typeface="Times New Roman"/>
                        <a:ea typeface="Cambria"/>
                        <a:cs typeface="Times New Roman"/>
                      </a:endParaRPr>
                    </a:p>
                  </a:txBody>
                  <a:tcPr marL="68580" marR="68580" marT="0" marB="0" anchor="ctr"/>
                </a:tc>
              </a:tr>
              <a:tr h="422797">
                <a:tc>
                  <a:txBody>
                    <a:bodyPr/>
                    <a:lstStyle/>
                    <a:p>
                      <a:pPr marL="0" marR="0">
                        <a:spcBef>
                          <a:spcPts val="0"/>
                        </a:spcBef>
                        <a:spcAft>
                          <a:spcPts val="600"/>
                        </a:spcAft>
                      </a:pPr>
                      <a:r>
                        <a:rPr lang="en-US" sz="1400" dirty="0">
                          <a:effectLst/>
                          <a:latin typeface="Times New Roman"/>
                          <a:cs typeface="Times New Roman"/>
                        </a:rPr>
                        <a:t>Overall score</a:t>
                      </a:r>
                      <a:endParaRPr lang="en-US" sz="2000" dirty="0">
                        <a:solidFill>
                          <a:srgbClr val="000000"/>
                        </a:solidFill>
                        <a:effectLst/>
                        <a:latin typeface="Times New Roman"/>
                        <a:ea typeface="Cambria"/>
                        <a:cs typeface="Times New Roman"/>
                      </a:endParaRPr>
                    </a:p>
                  </a:txBody>
                  <a:tcPr marL="68580" marR="68580" marT="0" marB="0" anchor="ctr"/>
                </a:tc>
                <a:tc>
                  <a:txBody>
                    <a:bodyPr/>
                    <a:lstStyle/>
                    <a:p>
                      <a:pPr marL="0" marR="0" algn="ctr">
                        <a:spcBef>
                          <a:spcPts val="0"/>
                        </a:spcBef>
                        <a:spcAft>
                          <a:spcPts val="600"/>
                        </a:spcAft>
                      </a:pPr>
                      <a:r>
                        <a:rPr lang="en-US" sz="1400" dirty="0">
                          <a:effectLst/>
                          <a:latin typeface="Times New Roman"/>
                          <a:cs typeface="Times New Roman"/>
                        </a:rPr>
                        <a:t>16</a:t>
                      </a:r>
                      <a:endParaRPr lang="en-US" sz="2000" dirty="0">
                        <a:solidFill>
                          <a:srgbClr val="000000"/>
                        </a:solidFill>
                        <a:effectLst/>
                        <a:latin typeface="Times New Roman"/>
                        <a:ea typeface="Cambria"/>
                        <a:cs typeface="Times New Roman"/>
                      </a:endParaRPr>
                    </a:p>
                  </a:txBody>
                  <a:tcPr marL="68580" marR="68580" marT="0" marB="0" anchor="ctr"/>
                </a:tc>
              </a:tr>
              <a:tr h="422797">
                <a:tc>
                  <a:txBody>
                    <a:bodyPr/>
                    <a:lstStyle/>
                    <a:p>
                      <a:pPr marL="0" marR="0">
                        <a:spcBef>
                          <a:spcPts val="0"/>
                        </a:spcBef>
                        <a:spcAft>
                          <a:spcPts val="600"/>
                        </a:spcAft>
                      </a:pPr>
                      <a:r>
                        <a:rPr lang="en-US" sz="1400" dirty="0">
                          <a:effectLst/>
                          <a:latin typeface="Times New Roman"/>
                          <a:cs typeface="Times New Roman"/>
                        </a:rPr>
                        <a:t>Public health impact</a:t>
                      </a:r>
                      <a:endParaRPr lang="en-US" sz="2000" dirty="0">
                        <a:solidFill>
                          <a:srgbClr val="000000"/>
                        </a:solidFill>
                        <a:effectLst/>
                        <a:latin typeface="Times New Roman"/>
                        <a:ea typeface="Cambria"/>
                        <a:cs typeface="Times New Roman"/>
                      </a:endParaRPr>
                    </a:p>
                  </a:txBody>
                  <a:tcPr marL="68580" marR="68580" marT="0" marB="0" anchor="ctr"/>
                </a:tc>
                <a:tc>
                  <a:txBody>
                    <a:bodyPr/>
                    <a:lstStyle/>
                    <a:p>
                      <a:pPr marL="0" marR="0" algn="ctr">
                        <a:spcBef>
                          <a:spcPts val="0"/>
                        </a:spcBef>
                        <a:spcAft>
                          <a:spcPts val="600"/>
                        </a:spcAft>
                      </a:pPr>
                      <a:r>
                        <a:rPr lang="en-US" sz="1400" dirty="0">
                          <a:effectLst/>
                          <a:latin typeface="Times New Roman"/>
                          <a:cs typeface="Times New Roman"/>
                        </a:rPr>
                        <a:t>H</a:t>
                      </a:r>
                      <a:endParaRPr lang="en-US" sz="2000" dirty="0">
                        <a:solidFill>
                          <a:srgbClr val="000000"/>
                        </a:solidFill>
                        <a:effectLst/>
                        <a:latin typeface="Times New Roman"/>
                        <a:ea typeface="Cambria"/>
                        <a:cs typeface="Times New Roman"/>
                      </a:endParaRPr>
                    </a:p>
                  </a:txBody>
                  <a:tcPr marL="68580" marR="68580" marT="0" marB="0" anchor="ctr">
                    <a:solidFill>
                      <a:srgbClr val="FF0000"/>
                    </a:solidFill>
                  </a:tcPr>
                </a:tc>
              </a:tr>
            </a:tbl>
          </a:graphicData>
        </a:graphic>
      </p:graphicFrame>
    </p:spTree>
    <p:extLst>
      <p:ext uri="{BB962C8B-B14F-4D97-AF65-F5344CB8AC3E}">
        <p14:creationId xmlns:p14="http://schemas.microsoft.com/office/powerpoint/2010/main" val="16191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Evaluation Summary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4876243"/>
              </p:ext>
            </p:extLst>
          </p:nvPr>
        </p:nvGraphicFramePr>
        <p:xfrm>
          <a:off x="1524000" y="1600200"/>
          <a:ext cx="6248400" cy="3545840"/>
        </p:xfrm>
        <a:graphic>
          <a:graphicData uri="http://schemas.openxmlformats.org/drawingml/2006/table">
            <a:tbl>
              <a:tblPr firstRow="1" bandRow="1">
                <a:tableStyleId>{5940675A-B579-460E-94D1-54222C63F5DA}</a:tableStyleId>
              </a:tblPr>
              <a:tblGrid>
                <a:gridCol w="3200400"/>
                <a:gridCol w="3048000"/>
              </a:tblGrid>
              <a:tr h="370840">
                <a:tc>
                  <a:txBody>
                    <a:bodyPr/>
                    <a:lstStyle/>
                    <a:p>
                      <a:pPr algn="ctr"/>
                      <a:r>
                        <a:rPr lang="en-US" sz="1600" b="1" dirty="0" smtClean="0">
                          <a:latin typeface="Times New Roman" panose="02020603050405020304" pitchFamily="18" charset="0"/>
                          <a:cs typeface="Times New Roman" panose="02020603050405020304" pitchFamily="18" charset="0"/>
                        </a:rPr>
                        <a:t>Hazard</a:t>
                      </a:r>
                      <a:endParaRPr lang="en-US"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Level of Concern for Potential Negative Public Health Impacts</a:t>
                      </a:r>
                      <a:endParaRPr lang="en-US" sz="1600" b="1" dirty="0">
                        <a:latin typeface="Times New Roman" panose="02020603050405020304" pitchFamily="18" charset="0"/>
                        <a:cs typeface="Times New Roman" panose="02020603050405020304" pitchFamily="18" charset="0"/>
                      </a:endParaRPr>
                    </a:p>
                  </a:txBody>
                  <a:tcPr anchor="ctr"/>
                </a:tc>
              </a:tr>
              <a:tr h="370840">
                <a:tc>
                  <a:txBody>
                    <a:bodyPr/>
                    <a:lstStyle/>
                    <a:p>
                      <a:r>
                        <a:rPr lang="en-US" sz="1600" dirty="0" smtClean="0">
                          <a:latin typeface="Times New Roman" panose="02020603050405020304" pitchFamily="18" charset="0"/>
                          <a:cs typeface="Times New Roman" panose="02020603050405020304" pitchFamily="18" charset="0"/>
                        </a:rPr>
                        <a:t>Air Quality</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smtClean="0">
                          <a:effectLst>
                            <a:outerShdw blurRad="50800" dist="38100" dir="2700000" algn="tl" rotWithShape="0">
                              <a:schemeClr val="bg1">
                                <a:alpha val="40000"/>
                              </a:schemeClr>
                            </a:outerShdw>
                          </a:effectLst>
                          <a:latin typeface="Times New Roman" panose="02020603050405020304" pitchFamily="18" charset="0"/>
                          <a:cs typeface="Times New Roman" panose="02020603050405020304" pitchFamily="18" charset="0"/>
                        </a:rPr>
                        <a:t>High</a:t>
                      </a:r>
                      <a:endParaRPr lang="en-US" sz="1600" dirty="0">
                        <a:effectLst>
                          <a:outerShdw blurRad="50800" dist="38100" dir="2700000" algn="tl" rotWithShape="0">
                            <a:schemeClr val="bg1">
                              <a:alpha val="40000"/>
                            </a:schemeClr>
                          </a:outerShdw>
                        </a:effectLst>
                        <a:latin typeface="Times New Roman" panose="02020603050405020304" pitchFamily="18" charset="0"/>
                        <a:cs typeface="Times New Roman" panose="02020603050405020304" pitchFamily="18" charset="0"/>
                      </a:endParaRPr>
                    </a:p>
                  </a:txBody>
                  <a:tcPr anchor="ctr">
                    <a:solidFill>
                      <a:srgbClr val="FF0000"/>
                    </a:solidFill>
                  </a:tcPr>
                </a:tc>
              </a:tr>
              <a:tr h="370840">
                <a:tc>
                  <a:txBody>
                    <a:bodyPr/>
                    <a:lstStyle/>
                    <a:p>
                      <a:r>
                        <a:rPr lang="en-US" sz="1600" dirty="0" smtClean="0">
                          <a:latin typeface="Times New Roman" panose="02020603050405020304" pitchFamily="18" charset="0"/>
                          <a:cs typeface="Times New Roman" panose="02020603050405020304" pitchFamily="18" charset="0"/>
                        </a:rPr>
                        <a:t>Healthcare Infrastructure</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smtClean="0">
                          <a:effectLst>
                            <a:outerShdw blurRad="50800" dist="50800" dir="5400000" sx="10000" sy="10000" algn="ctr" rotWithShape="0">
                              <a:srgbClr val="000000">
                                <a:alpha val="43137"/>
                              </a:srgbClr>
                            </a:outerShdw>
                          </a:effectLst>
                          <a:latin typeface="Times New Roman" panose="02020603050405020304" pitchFamily="18" charset="0"/>
                          <a:cs typeface="Times New Roman" panose="02020603050405020304" pitchFamily="18" charset="0"/>
                        </a:rPr>
                        <a:t>High</a:t>
                      </a:r>
                      <a:endParaRPr lang="en-US" sz="1600" dirty="0">
                        <a:effectLst>
                          <a:outerShdw blurRad="50800" dist="50800" dir="5400000" sx="10000" sy="10000" algn="ctr" rotWithShape="0">
                            <a:srgbClr val="000000">
                              <a:alpha val="43137"/>
                            </a:srgbClr>
                          </a:outerShdw>
                        </a:effectLst>
                        <a:latin typeface="Times New Roman" panose="02020603050405020304" pitchFamily="18" charset="0"/>
                        <a:cs typeface="Times New Roman" panose="02020603050405020304" pitchFamily="18" charset="0"/>
                      </a:endParaRPr>
                    </a:p>
                  </a:txBody>
                  <a:tcPr anchor="ctr">
                    <a:solidFill>
                      <a:srgbClr val="FF0000"/>
                    </a:solidFill>
                  </a:tcPr>
                </a:tc>
              </a:tr>
              <a:tr h="370840">
                <a:tc>
                  <a:txBody>
                    <a:bodyPr/>
                    <a:lstStyle/>
                    <a:p>
                      <a:r>
                        <a:rPr lang="en-US" sz="1600" dirty="0" smtClean="0">
                          <a:latin typeface="Times New Roman" panose="02020603050405020304" pitchFamily="18" charset="0"/>
                          <a:cs typeface="Times New Roman" panose="02020603050405020304" pitchFamily="18" charset="0"/>
                        </a:rPr>
                        <a:t>Occupational Health</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smtClean="0">
                          <a:effectLst>
                            <a:outerShdw blurRad="50800" dist="50800" dir="5400000" sx="10000" sy="10000" algn="ctr" rotWithShape="0">
                              <a:srgbClr val="000000">
                                <a:alpha val="43137"/>
                              </a:srgbClr>
                            </a:outerShdw>
                          </a:effectLst>
                          <a:latin typeface="Times New Roman" panose="02020603050405020304" pitchFamily="18" charset="0"/>
                          <a:cs typeface="Times New Roman" panose="02020603050405020304" pitchFamily="18" charset="0"/>
                        </a:rPr>
                        <a:t>High</a:t>
                      </a:r>
                      <a:endParaRPr lang="en-US" sz="1600" dirty="0">
                        <a:effectLst>
                          <a:outerShdw blurRad="50800" dist="50800" dir="5400000" sx="10000" sy="10000" algn="ctr" rotWithShape="0">
                            <a:srgbClr val="000000">
                              <a:alpha val="43137"/>
                            </a:srgbClr>
                          </a:outerShdw>
                        </a:effectLst>
                        <a:latin typeface="Times New Roman" panose="02020603050405020304" pitchFamily="18" charset="0"/>
                        <a:cs typeface="Times New Roman" panose="02020603050405020304" pitchFamily="18" charset="0"/>
                      </a:endParaRPr>
                    </a:p>
                  </a:txBody>
                  <a:tcPr anchor="ctr">
                    <a:solidFill>
                      <a:srgbClr val="FF0000"/>
                    </a:solidFill>
                  </a:tcPr>
                </a:tc>
              </a:tr>
              <a:tr h="370840">
                <a:tc>
                  <a:txBody>
                    <a:bodyPr/>
                    <a:lstStyle/>
                    <a:p>
                      <a:r>
                        <a:rPr lang="en-US" sz="1600" dirty="0" smtClean="0">
                          <a:latin typeface="Times New Roman" panose="02020603050405020304" pitchFamily="18" charset="0"/>
                          <a:cs typeface="Times New Roman" panose="02020603050405020304" pitchFamily="18" charset="0"/>
                        </a:rPr>
                        <a:t>Social</a:t>
                      </a:r>
                      <a:r>
                        <a:rPr lang="en-US" sz="1600" baseline="0" dirty="0" smtClean="0">
                          <a:latin typeface="Times New Roman" panose="02020603050405020304" pitchFamily="18" charset="0"/>
                          <a:cs typeface="Times New Roman" panose="02020603050405020304" pitchFamily="18" charset="0"/>
                        </a:rPr>
                        <a:t> Determinants of Health</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smtClean="0">
                          <a:effectLst>
                            <a:outerShdw blurRad="50800" dist="50800" dir="5400000" sx="10000" sy="10000" algn="ctr" rotWithShape="0">
                              <a:srgbClr val="000000">
                                <a:alpha val="43137"/>
                              </a:srgbClr>
                            </a:outerShdw>
                          </a:effectLst>
                          <a:latin typeface="Times New Roman" panose="02020603050405020304" pitchFamily="18" charset="0"/>
                          <a:cs typeface="Times New Roman" panose="02020603050405020304" pitchFamily="18" charset="0"/>
                        </a:rPr>
                        <a:t>High</a:t>
                      </a:r>
                      <a:endParaRPr lang="en-US" sz="1600" dirty="0">
                        <a:effectLst>
                          <a:outerShdw blurRad="50800" dist="50800" dir="5400000" sx="10000" sy="10000" algn="ctr" rotWithShape="0">
                            <a:srgbClr val="000000">
                              <a:alpha val="43137"/>
                            </a:srgbClr>
                          </a:outerShdw>
                        </a:effectLst>
                        <a:latin typeface="Times New Roman" panose="02020603050405020304" pitchFamily="18" charset="0"/>
                        <a:cs typeface="Times New Roman" panose="02020603050405020304" pitchFamily="18" charset="0"/>
                      </a:endParaRPr>
                    </a:p>
                  </a:txBody>
                  <a:tcPr anchor="ctr">
                    <a:solidFill>
                      <a:srgbClr val="FF0000"/>
                    </a:solidFill>
                  </a:tcPr>
                </a:tc>
              </a:tr>
              <a:tr h="370840">
                <a:tc>
                  <a:txBody>
                    <a:bodyPr/>
                    <a:lstStyle/>
                    <a:p>
                      <a:r>
                        <a:rPr lang="en-US" sz="1600" dirty="0" smtClean="0">
                          <a:latin typeface="Times New Roman" panose="02020603050405020304" pitchFamily="18" charset="0"/>
                          <a:cs typeface="Times New Roman" panose="02020603050405020304" pitchFamily="18" charset="0"/>
                        </a:rPr>
                        <a:t>Cumulative Exposures/Risks</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smtClean="0">
                          <a:effectLst>
                            <a:outerShdw blurRad="50800" dist="50800" dir="5400000" sx="10000" sy="10000" algn="ctr" rotWithShape="0">
                              <a:srgbClr val="000000">
                                <a:alpha val="43137"/>
                              </a:srgbClr>
                            </a:outerShdw>
                          </a:effectLst>
                          <a:latin typeface="Times New Roman" panose="02020603050405020304" pitchFamily="18" charset="0"/>
                          <a:cs typeface="Times New Roman" panose="02020603050405020304" pitchFamily="18" charset="0"/>
                        </a:rPr>
                        <a:t>Moderately High</a:t>
                      </a:r>
                      <a:endParaRPr lang="en-US" sz="1600" dirty="0">
                        <a:effectLst>
                          <a:outerShdw blurRad="50800" dist="50800" dir="5400000" sx="10000" sy="10000" algn="ctr" rotWithShape="0">
                            <a:srgbClr val="000000">
                              <a:alpha val="43137"/>
                            </a:srgbClr>
                          </a:outerShdw>
                        </a:effectLst>
                        <a:latin typeface="Times New Roman" panose="02020603050405020304" pitchFamily="18" charset="0"/>
                        <a:cs typeface="Times New Roman" panose="02020603050405020304" pitchFamily="18" charset="0"/>
                      </a:endParaRPr>
                    </a:p>
                  </a:txBody>
                  <a:tcPr anchor="ctr">
                    <a:solidFill>
                      <a:srgbClr val="FFFF00"/>
                    </a:solidFill>
                  </a:tcPr>
                </a:tc>
              </a:tr>
              <a:tr h="370840">
                <a:tc>
                  <a:txBody>
                    <a:bodyPr/>
                    <a:lstStyle/>
                    <a:p>
                      <a:r>
                        <a:rPr lang="en-US" sz="1600" dirty="0" smtClean="0">
                          <a:latin typeface="Times New Roman" panose="02020603050405020304" pitchFamily="18" charset="0"/>
                          <a:cs typeface="Times New Roman" panose="02020603050405020304" pitchFamily="18" charset="0"/>
                        </a:rPr>
                        <a:t>Water Quality</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smtClean="0">
                          <a:effectLst>
                            <a:outerShdw blurRad="50800" dist="50800" dir="5400000" sx="10000" sy="10000" algn="ctr" rotWithShape="0">
                              <a:srgbClr val="000000">
                                <a:alpha val="43137"/>
                              </a:srgbClr>
                            </a:outerShdw>
                          </a:effectLst>
                          <a:latin typeface="Times New Roman" panose="02020603050405020304" pitchFamily="18" charset="0"/>
                          <a:cs typeface="Times New Roman" panose="02020603050405020304" pitchFamily="18" charset="0"/>
                        </a:rPr>
                        <a:t>Moderately High</a:t>
                      </a:r>
                      <a:endParaRPr lang="en-US" sz="1600" dirty="0">
                        <a:effectLst>
                          <a:outerShdw blurRad="50800" dist="50800" dir="5400000" sx="10000" sy="10000" algn="ctr" rotWithShape="0">
                            <a:srgbClr val="000000">
                              <a:alpha val="43137"/>
                            </a:srgbClr>
                          </a:outerShdw>
                        </a:effectLst>
                        <a:latin typeface="Times New Roman" panose="02020603050405020304" pitchFamily="18" charset="0"/>
                        <a:cs typeface="Times New Roman" panose="02020603050405020304" pitchFamily="18" charset="0"/>
                      </a:endParaRPr>
                    </a:p>
                  </a:txBody>
                  <a:tcPr anchor="ctr">
                    <a:solidFill>
                      <a:srgbClr val="FFFF00"/>
                    </a:solidFill>
                  </a:tcPr>
                </a:tc>
              </a:tr>
              <a:tr h="370840">
                <a:tc>
                  <a:txBody>
                    <a:bodyPr/>
                    <a:lstStyle/>
                    <a:p>
                      <a:r>
                        <a:rPr lang="en-US" sz="1600" dirty="0" smtClean="0">
                          <a:latin typeface="Times New Roman" panose="02020603050405020304" pitchFamily="18" charset="0"/>
                          <a:cs typeface="Times New Roman" panose="02020603050405020304" pitchFamily="18" charset="0"/>
                        </a:rPr>
                        <a:t>Noise</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smtClean="0">
                          <a:effectLst>
                            <a:outerShdw blurRad="50800" dist="50800" dir="5400000" sx="10000" sy="10000" algn="ctr" rotWithShape="0">
                              <a:srgbClr val="000000">
                                <a:alpha val="43137"/>
                              </a:srgbClr>
                            </a:outerShdw>
                          </a:effectLst>
                          <a:latin typeface="Times New Roman" panose="02020603050405020304" pitchFamily="18" charset="0"/>
                          <a:cs typeface="Times New Roman" panose="02020603050405020304" pitchFamily="18" charset="0"/>
                        </a:rPr>
                        <a:t>Moderately High</a:t>
                      </a:r>
                      <a:endParaRPr lang="en-US" sz="1600" dirty="0">
                        <a:effectLst>
                          <a:outerShdw blurRad="50800" dist="50800" dir="5400000" sx="10000" sy="10000" algn="ctr" rotWithShape="0">
                            <a:srgbClr val="000000">
                              <a:alpha val="43137"/>
                            </a:srgbClr>
                          </a:outerShdw>
                        </a:effectLst>
                        <a:latin typeface="Times New Roman" panose="02020603050405020304" pitchFamily="18" charset="0"/>
                        <a:cs typeface="Times New Roman" panose="02020603050405020304" pitchFamily="18" charset="0"/>
                      </a:endParaRPr>
                    </a:p>
                  </a:txBody>
                  <a:tcPr anchor="ctr">
                    <a:solidFill>
                      <a:srgbClr val="FFFF00"/>
                    </a:solidFill>
                  </a:tcPr>
                </a:tc>
              </a:tr>
              <a:tr h="370840">
                <a:tc>
                  <a:txBody>
                    <a:bodyPr/>
                    <a:lstStyle/>
                    <a:p>
                      <a:r>
                        <a:rPr lang="en-US" sz="1600" dirty="0" smtClean="0">
                          <a:latin typeface="Times New Roman" panose="02020603050405020304" pitchFamily="18" charset="0"/>
                          <a:cs typeface="Times New Roman" panose="02020603050405020304" pitchFamily="18" charset="0"/>
                        </a:rPr>
                        <a:t>Earthquakes</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smtClean="0">
                          <a:effectLst>
                            <a:outerShdw blurRad="50800" dist="50800" dir="5400000" sx="10000" sy="10000" algn="ctr" rotWithShape="0">
                              <a:srgbClr val="000000">
                                <a:alpha val="43137"/>
                              </a:srgbClr>
                            </a:outerShdw>
                          </a:effectLst>
                          <a:latin typeface="Times New Roman" panose="02020603050405020304" pitchFamily="18" charset="0"/>
                          <a:cs typeface="Times New Roman" panose="02020603050405020304" pitchFamily="18" charset="0"/>
                        </a:rPr>
                        <a:t>Low</a:t>
                      </a:r>
                      <a:endParaRPr lang="en-US" sz="1600" dirty="0">
                        <a:effectLst>
                          <a:outerShdw blurRad="50800" dist="50800" dir="5400000" sx="10000" sy="10000" algn="ctr" rotWithShape="0">
                            <a:srgbClr val="000000">
                              <a:alpha val="43137"/>
                            </a:srgbClr>
                          </a:outerShdw>
                        </a:effectLst>
                        <a:latin typeface="Times New Roman" panose="02020603050405020304" pitchFamily="18" charset="0"/>
                        <a:cs typeface="Times New Roman" panose="02020603050405020304" pitchFamily="18" charset="0"/>
                      </a:endParaRPr>
                    </a:p>
                  </a:txBody>
                  <a:tcPr anchor="ctr">
                    <a:solidFill>
                      <a:srgbClr val="00B050"/>
                    </a:solidFill>
                  </a:tcPr>
                </a:tc>
              </a:tr>
            </a:tbl>
          </a:graphicData>
        </a:graphic>
      </p:graphicFrame>
    </p:spTree>
    <p:extLst>
      <p:ext uri="{BB962C8B-B14F-4D97-AF65-F5344CB8AC3E}">
        <p14:creationId xmlns:p14="http://schemas.microsoft.com/office/powerpoint/2010/main" val="3107092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normAutofit lnSpcReduction="10000"/>
          </a:bodyPr>
          <a:lstStyle/>
          <a:p>
            <a:r>
              <a:rPr lang="en-US" dirty="0" smtClean="0"/>
              <a:t>52 recommendations including prevention and mitigation strategies designed to protect the public’s health</a:t>
            </a:r>
          </a:p>
          <a:p>
            <a:pPr lvl="1"/>
            <a:r>
              <a:rPr lang="en-US" dirty="0" smtClean="0"/>
              <a:t>Setback distances</a:t>
            </a:r>
          </a:p>
          <a:p>
            <a:pPr lvl="1"/>
            <a:r>
              <a:rPr lang="en-US" dirty="0" smtClean="0"/>
              <a:t>Chemical disclosure</a:t>
            </a:r>
          </a:p>
          <a:p>
            <a:pPr lvl="1"/>
            <a:r>
              <a:rPr lang="en-US" dirty="0" smtClean="0"/>
              <a:t>Environmental monitoring</a:t>
            </a:r>
          </a:p>
          <a:p>
            <a:pPr lvl="1"/>
            <a:r>
              <a:rPr lang="en-US" dirty="0" smtClean="0"/>
              <a:t>Community panels, forums, and advisory groups</a:t>
            </a:r>
          </a:p>
          <a:p>
            <a:pPr lvl="1"/>
            <a:r>
              <a:rPr lang="en-US" dirty="0" smtClean="0"/>
              <a:t>Baseline </a:t>
            </a:r>
          </a:p>
          <a:p>
            <a:pPr lvl="1"/>
            <a:r>
              <a:rPr lang="en-US" dirty="0" smtClean="0"/>
              <a:t>Health surveillance</a:t>
            </a:r>
            <a:endParaRPr lang="en-US" dirty="0"/>
          </a:p>
        </p:txBody>
      </p:sp>
    </p:spTree>
    <p:extLst>
      <p:ext uri="{BB962C8B-B14F-4D97-AF65-F5344CB8AC3E}">
        <p14:creationId xmlns:p14="http://schemas.microsoft.com/office/powerpoint/2010/main" val="245529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Visit </a:t>
            </a:r>
            <a:r>
              <a:rPr lang="en-US" dirty="0" smtClean="0">
                <a:hlinkClick r:id="rId3"/>
              </a:rPr>
              <a:t>www.marcellushealth.org</a:t>
            </a:r>
            <a:r>
              <a:rPr lang="en-US" dirty="0" smtClean="0"/>
              <a:t> for more information</a:t>
            </a:r>
            <a:endParaRPr lang="en-US" dirty="0"/>
          </a:p>
        </p:txBody>
      </p:sp>
      <p:pic>
        <p:nvPicPr>
          <p:cNvPr id="4" name="Picture 3"/>
          <p:cNvPicPr>
            <a:picLocks noChangeAspect="1"/>
          </p:cNvPicPr>
          <p:nvPr/>
        </p:nvPicPr>
        <p:blipFill rotWithShape="1">
          <a:blip r:embed="rId4"/>
          <a:srcRect l="19500" t="14445" r="20500" b="23333"/>
          <a:stretch/>
        </p:blipFill>
        <p:spPr>
          <a:xfrm>
            <a:off x="685800" y="1752600"/>
            <a:ext cx="7576457" cy="4419600"/>
          </a:xfrm>
          <a:prstGeom prst="rect">
            <a:avLst/>
          </a:prstGeom>
        </p:spPr>
      </p:pic>
    </p:spTree>
    <p:extLst>
      <p:ext uri="{BB962C8B-B14F-4D97-AF65-F5344CB8AC3E}">
        <p14:creationId xmlns:p14="http://schemas.microsoft.com/office/powerpoint/2010/main" val="648485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Health Study</a:t>
            </a:r>
            <a:endParaRPr lang="en-US" dirty="0"/>
          </a:p>
        </p:txBody>
      </p:sp>
      <p:sp>
        <p:nvSpPr>
          <p:cNvPr id="3" name="Content Placeholder 2"/>
          <p:cNvSpPr>
            <a:spLocks noGrp="1"/>
          </p:cNvSpPr>
          <p:nvPr>
            <p:ph idx="1"/>
          </p:nvPr>
        </p:nvSpPr>
        <p:spPr/>
        <p:txBody>
          <a:bodyPr>
            <a:normAutofit fontScale="47500" lnSpcReduction="20000"/>
          </a:bodyPr>
          <a:lstStyle/>
          <a:p>
            <a:pPr>
              <a:lnSpc>
                <a:spcPct val="140000"/>
              </a:lnSpc>
            </a:pPr>
            <a:r>
              <a:rPr lang="en-US" sz="4200" dirty="0"/>
              <a:t>On June 6, 2011, Governor O'Malley issued Executive Order (E.O.) 01.01.2011.11, which established the Marcellus Shale Safe Drilling </a:t>
            </a:r>
            <a:r>
              <a:rPr lang="en-US" sz="4200" dirty="0" smtClean="0"/>
              <a:t>Initiative</a:t>
            </a:r>
          </a:p>
          <a:p>
            <a:pPr lvl="1">
              <a:lnSpc>
                <a:spcPct val="140000"/>
              </a:lnSpc>
            </a:pPr>
            <a:r>
              <a:rPr lang="en-US" sz="3300" dirty="0"/>
              <a:t> The purpose of the Initiative is to assist regulators in determining whether and how gas production from the Marcellus Shale and other shale formations in Maryland can be accomplished without unacceptable risks of adverse impacts to public health, safety, the environment, and natural </a:t>
            </a:r>
            <a:r>
              <a:rPr lang="en-US" sz="3300" dirty="0" smtClean="0"/>
              <a:t>resources</a:t>
            </a:r>
          </a:p>
          <a:p>
            <a:pPr>
              <a:lnSpc>
                <a:spcPct val="140000"/>
              </a:lnSpc>
            </a:pPr>
            <a:r>
              <a:rPr lang="en-US" sz="4200" dirty="0" smtClean="0"/>
              <a:t>Role of the Public Health Study</a:t>
            </a:r>
          </a:p>
          <a:p>
            <a:pPr lvl="1"/>
            <a:r>
              <a:rPr lang="en-US" sz="3400" dirty="0" smtClean="0"/>
              <a:t>Assess potential health impacts to inform decisions about whether to permit Unconventional Natural Gas Development and Production (UNGDP) in Maryland</a:t>
            </a:r>
          </a:p>
          <a:p>
            <a:pPr lvl="1"/>
            <a:r>
              <a:rPr lang="en-US" sz="3400" dirty="0" smtClean="0"/>
              <a:t>Make recommendations to limit negative health impacts if the State decides to permit UNGDP</a:t>
            </a:r>
          </a:p>
          <a:p>
            <a:pPr lvl="1">
              <a:lnSpc>
                <a:spcPct val="140000"/>
              </a:lnSpc>
            </a:pPr>
            <a:endParaRPr lang="en-US" sz="3800" dirty="0" smtClean="0"/>
          </a:p>
        </p:txBody>
      </p:sp>
    </p:spTree>
    <p:extLst>
      <p:ext uri="{BB962C8B-B14F-4D97-AF65-F5344CB8AC3E}">
        <p14:creationId xmlns:p14="http://schemas.microsoft.com/office/powerpoint/2010/main" val="745742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HIA &amp; the Public Health Study</a:t>
            </a:r>
            <a:endParaRPr lang="en-US" dirty="0"/>
          </a:p>
        </p:txBody>
      </p:sp>
      <p:sp>
        <p:nvSpPr>
          <p:cNvPr id="6" name="Text Placeholder 5"/>
          <p:cNvSpPr>
            <a:spLocks noGrp="1"/>
          </p:cNvSpPr>
          <p:nvPr>
            <p:ph type="body" idx="1"/>
          </p:nvPr>
        </p:nvSpPr>
        <p:spPr/>
        <p:txBody>
          <a:bodyPr/>
          <a:lstStyle/>
          <a:p>
            <a:r>
              <a:rPr lang="en-US" dirty="0" smtClean="0"/>
              <a:t>HIA</a:t>
            </a:r>
            <a:endParaRPr lang="en-US" dirty="0"/>
          </a:p>
        </p:txBody>
      </p:sp>
      <p:sp>
        <p:nvSpPr>
          <p:cNvPr id="4" name="Content Placeholder 3"/>
          <p:cNvSpPr>
            <a:spLocks noGrp="1"/>
          </p:cNvSpPr>
          <p:nvPr>
            <p:ph sz="half" idx="2"/>
          </p:nvPr>
        </p:nvSpPr>
        <p:spPr/>
        <p:txBody>
          <a:bodyPr>
            <a:normAutofit/>
          </a:bodyPr>
          <a:lstStyle/>
          <a:p>
            <a:r>
              <a:rPr lang="en-US" dirty="0" smtClean="0"/>
              <a:t>Screening</a:t>
            </a:r>
          </a:p>
          <a:p>
            <a:r>
              <a:rPr lang="en-US" dirty="0" smtClean="0"/>
              <a:t>Scoping</a:t>
            </a:r>
          </a:p>
          <a:p>
            <a:r>
              <a:rPr lang="en-US" dirty="0" smtClean="0"/>
              <a:t>Assessment</a:t>
            </a:r>
          </a:p>
          <a:p>
            <a:r>
              <a:rPr lang="en-US" dirty="0" smtClean="0"/>
              <a:t>Recommendations</a:t>
            </a:r>
          </a:p>
          <a:p>
            <a:r>
              <a:rPr lang="en-US" dirty="0" smtClean="0"/>
              <a:t>Reporting</a:t>
            </a:r>
          </a:p>
          <a:p>
            <a:r>
              <a:rPr lang="en-US" dirty="0" smtClean="0"/>
              <a:t>Monitoring &amp; Evaluation</a:t>
            </a:r>
            <a:endParaRPr lang="en-US" dirty="0"/>
          </a:p>
        </p:txBody>
      </p:sp>
      <p:sp>
        <p:nvSpPr>
          <p:cNvPr id="7" name="Text Placeholder 6"/>
          <p:cNvSpPr>
            <a:spLocks noGrp="1"/>
          </p:cNvSpPr>
          <p:nvPr>
            <p:ph type="body" sz="quarter" idx="3"/>
          </p:nvPr>
        </p:nvSpPr>
        <p:spPr/>
        <p:txBody>
          <a:bodyPr/>
          <a:lstStyle/>
          <a:p>
            <a:r>
              <a:rPr lang="en-US" dirty="0" smtClean="0"/>
              <a:t>Public Health Study</a:t>
            </a:r>
            <a:endParaRPr lang="en-US" dirty="0"/>
          </a:p>
        </p:txBody>
      </p:sp>
      <p:sp>
        <p:nvSpPr>
          <p:cNvPr id="5" name="Content Placeholder 4"/>
          <p:cNvSpPr>
            <a:spLocks noGrp="1"/>
          </p:cNvSpPr>
          <p:nvPr>
            <p:ph sz="quarter" idx="4"/>
          </p:nvPr>
        </p:nvSpPr>
        <p:spPr/>
        <p:txBody>
          <a:bodyPr>
            <a:normAutofit lnSpcReduction="10000"/>
          </a:bodyPr>
          <a:lstStyle/>
          <a:p>
            <a:r>
              <a:rPr lang="en-US" dirty="0" smtClean="0"/>
              <a:t>Detailed Scoping</a:t>
            </a:r>
          </a:p>
          <a:p>
            <a:r>
              <a:rPr lang="en-US" dirty="0" smtClean="0"/>
              <a:t>Assessment</a:t>
            </a:r>
          </a:p>
          <a:p>
            <a:pPr lvl="1"/>
            <a:r>
              <a:rPr lang="en-US" dirty="0" smtClean="0"/>
              <a:t>Baseline</a:t>
            </a:r>
          </a:p>
          <a:p>
            <a:pPr lvl="1"/>
            <a:r>
              <a:rPr lang="en-US" dirty="0" smtClean="0"/>
              <a:t>Impact</a:t>
            </a:r>
          </a:p>
          <a:p>
            <a:r>
              <a:rPr lang="en-US" dirty="0" smtClean="0"/>
              <a:t>Final Report</a:t>
            </a:r>
          </a:p>
          <a:p>
            <a:pPr lvl="1"/>
            <a:r>
              <a:rPr lang="en-US" dirty="0" smtClean="0"/>
              <a:t>Monitoring &amp; assessment recommendations</a:t>
            </a:r>
          </a:p>
          <a:p>
            <a:pPr lvl="1"/>
            <a:r>
              <a:rPr lang="en-US" dirty="0" smtClean="0"/>
              <a:t>Public health response and mitigation strategies</a:t>
            </a:r>
          </a:p>
          <a:p>
            <a:pPr lvl="1"/>
            <a:endParaRPr lang="en-US" dirty="0" smtClean="0"/>
          </a:p>
        </p:txBody>
      </p:sp>
    </p:spTree>
    <p:extLst>
      <p:ext uri="{BB962C8B-B14F-4D97-AF65-F5344CB8AC3E}">
        <p14:creationId xmlns:p14="http://schemas.microsoft.com/office/powerpoint/2010/main" val="2415983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Scoping</a:t>
            </a:r>
            <a:endParaRPr lang="en-US" dirty="0"/>
          </a:p>
        </p:txBody>
      </p:sp>
      <p:sp>
        <p:nvSpPr>
          <p:cNvPr id="3" name="Content Placeholder 2"/>
          <p:cNvSpPr>
            <a:spLocks noGrp="1"/>
          </p:cNvSpPr>
          <p:nvPr>
            <p:ph sz="half" idx="1"/>
          </p:nvPr>
        </p:nvSpPr>
        <p:spPr/>
        <p:txBody>
          <a:bodyPr>
            <a:noAutofit/>
          </a:bodyPr>
          <a:lstStyle/>
          <a:p>
            <a:r>
              <a:rPr lang="en-US" sz="1800" dirty="0" smtClean="0"/>
              <a:t>Stakeholder engagement</a:t>
            </a:r>
          </a:p>
          <a:p>
            <a:pPr lvl="1"/>
            <a:r>
              <a:rPr lang="en-US" sz="1600" dirty="0" smtClean="0"/>
              <a:t>Meeting September 24, 2013 at Frostburg State University</a:t>
            </a:r>
          </a:p>
          <a:p>
            <a:pPr lvl="1"/>
            <a:r>
              <a:rPr lang="en-US" sz="1600" dirty="0" smtClean="0"/>
              <a:t>Website www.marcellushealth.org</a:t>
            </a:r>
          </a:p>
          <a:p>
            <a:pPr lvl="1"/>
            <a:r>
              <a:rPr lang="en-US" sz="1600" dirty="0" smtClean="0"/>
              <a:t>Meeting October 5, 2013 at Garrett College</a:t>
            </a:r>
          </a:p>
          <a:p>
            <a:r>
              <a:rPr lang="en-US" sz="1800" dirty="0" smtClean="0"/>
              <a:t>Purpose: to discuss natural gas drilling and extraction in the Marcellus Shale in Western Allegany and Garrett counties</a:t>
            </a:r>
          </a:p>
          <a:p>
            <a:r>
              <a:rPr lang="en-US" sz="1800" dirty="0" smtClean="0"/>
              <a:t>Participants included concerned community members and advocates</a:t>
            </a:r>
          </a:p>
          <a:p>
            <a:pPr marL="0" indent="0">
              <a:buNone/>
            </a:pPr>
            <a:endParaRPr lang="en-US" sz="800" dirty="0"/>
          </a:p>
        </p:txBody>
      </p:sp>
      <p:pic>
        <p:nvPicPr>
          <p:cNvPr id="5" name="Content Placeholder 4" descr="2013Oct05_0983.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1498" r="1498"/>
          <a:stretch>
            <a:fillRect/>
          </a:stretch>
        </p:blipFill>
        <p:spPr/>
      </p:pic>
    </p:spTree>
    <p:extLst>
      <p:ext uri="{BB962C8B-B14F-4D97-AF65-F5344CB8AC3E}">
        <p14:creationId xmlns:p14="http://schemas.microsoft.com/office/powerpoint/2010/main" val="3300413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Scoping</a:t>
            </a:r>
            <a:endParaRPr lang="en-US" dirty="0"/>
          </a:p>
        </p:txBody>
      </p:sp>
      <p:sp>
        <p:nvSpPr>
          <p:cNvPr id="4" name="Content Placeholder 3"/>
          <p:cNvSpPr>
            <a:spLocks noGrp="1"/>
          </p:cNvSpPr>
          <p:nvPr>
            <p:ph sz="half" idx="2"/>
          </p:nvPr>
        </p:nvSpPr>
        <p:spPr/>
        <p:txBody>
          <a:bodyPr>
            <a:normAutofit fontScale="25000" lnSpcReduction="20000"/>
          </a:bodyPr>
          <a:lstStyle/>
          <a:p>
            <a:r>
              <a:rPr lang="en-US" sz="8000" dirty="0"/>
              <a:t>Ten themes emerged: </a:t>
            </a:r>
          </a:p>
          <a:p>
            <a:pPr lvl="1"/>
            <a:r>
              <a:rPr lang="en-US" sz="7200" dirty="0"/>
              <a:t>Air contamination</a:t>
            </a:r>
          </a:p>
          <a:p>
            <a:pPr lvl="1"/>
            <a:r>
              <a:rPr lang="en-US" sz="7200" dirty="0"/>
              <a:t>Baseline health assessment</a:t>
            </a:r>
          </a:p>
          <a:p>
            <a:pPr lvl="1"/>
            <a:r>
              <a:rPr lang="en-US" sz="7200" dirty="0"/>
              <a:t>Benefits</a:t>
            </a:r>
          </a:p>
          <a:p>
            <a:pPr lvl="1"/>
            <a:r>
              <a:rPr lang="en-US" sz="7200" dirty="0"/>
              <a:t>Healthcare infrastructure</a:t>
            </a:r>
          </a:p>
          <a:p>
            <a:pPr lvl="1"/>
            <a:r>
              <a:rPr lang="en-US" sz="7200" dirty="0"/>
              <a:t>Occupational issues</a:t>
            </a:r>
          </a:p>
          <a:p>
            <a:pPr lvl="1"/>
            <a:r>
              <a:rPr lang="en-US" sz="7200" dirty="0"/>
              <a:t>Secondary impacts</a:t>
            </a:r>
          </a:p>
          <a:p>
            <a:pPr lvl="1"/>
            <a:r>
              <a:rPr lang="en-US" sz="7200" dirty="0"/>
              <a:t>Vulnerable populations</a:t>
            </a:r>
          </a:p>
          <a:p>
            <a:pPr lvl="1"/>
            <a:r>
              <a:rPr lang="en-US" sz="7200" dirty="0"/>
              <a:t>Water contamination</a:t>
            </a:r>
          </a:p>
          <a:p>
            <a:pPr lvl="1"/>
            <a:r>
              <a:rPr lang="en-US" sz="7200" dirty="0"/>
              <a:t>Weather and climate change</a:t>
            </a:r>
          </a:p>
          <a:p>
            <a:pPr lvl="1"/>
            <a:r>
              <a:rPr lang="en-US" sz="7200" dirty="0"/>
              <a:t>Zoning</a:t>
            </a:r>
          </a:p>
          <a:p>
            <a:pPr marL="0" indent="0">
              <a:buNone/>
            </a:pPr>
            <a:endParaRPr lang="en-US" sz="3200" dirty="0"/>
          </a:p>
          <a:p>
            <a:endParaRPr lang="en-US" dirty="0"/>
          </a:p>
        </p:txBody>
      </p:sp>
      <p:pic>
        <p:nvPicPr>
          <p:cNvPr id="3" name="Content Placeholder 2" descr="SAM_0250.JPG"/>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323" r="51258" b="428"/>
          <a:stretch/>
        </p:blipFill>
        <p:spPr>
          <a:xfrm>
            <a:off x="914400" y="1676400"/>
            <a:ext cx="3251193" cy="3763963"/>
          </a:xfrm>
        </p:spPr>
      </p:pic>
    </p:spTree>
    <p:extLst>
      <p:ext uri="{BB962C8B-B14F-4D97-AF65-F5344CB8AC3E}">
        <p14:creationId xmlns:p14="http://schemas.microsoft.com/office/powerpoint/2010/main" val="3742073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Scoping</a:t>
            </a:r>
            <a:endParaRPr lang="en-US" dirty="0"/>
          </a:p>
        </p:txBody>
      </p:sp>
      <p:sp>
        <p:nvSpPr>
          <p:cNvPr id="3" name="Content Placeholder 2"/>
          <p:cNvSpPr>
            <a:spLocks noGrp="1"/>
          </p:cNvSpPr>
          <p:nvPr>
            <p:ph idx="1"/>
          </p:nvPr>
        </p:nvSpPr>
        <p:spPr/>
        <p:txBody>
          <a:bodyPr>
            <a:normAutofit/>
          </a:bodyPr>
          <a:lstStyle/>
          <a:p>
            <a:r>
              <a:rPr lang="en-US" dirty="0" smtClean="0"/>
              <a:t>Review of public health-specific comments in response to the Best Management Practices Report forwarded by MDE in the Fall 2013</a:t>
            </a:r>
          </a:p>
          <a:p>
            <a:pPr lvl="1"/>
            <a:r>
              <a:rPr lang="en-US" dirty="0" smtClean="0"/>
              <a:t>113 comments were reviewed and categorized according to the key themes</a:t>
            </a:r>
          </a:p>
          <a:p>
            <a:pPr lvl="1"/>
            <a:r>
              <a:rPr lang="en-US" dirty="0" smtClean="0"/>
              <a:t>Additional topics derived from these comments</a:t>
            </a:r>
          </a:p>
          <a:p>
            <a:pPr lvl="2"/>
            <a:r>
              <a:rPr lang="en-US" sz="1800" dirty="0" smtClean="0"/>
              <a:t>Economic impact emerged as a new theme</a:t>
            </a:r>
          </a:p>
          <a:p>
            <a:pPr lvl="2"/>
            <a:r>
              <a:rPr lang="en-US" sz="1800" dirty="0" smtClean="0"/>
              <a:t>Natural disasters were added to the climate change/weather theme</a:t>
            </a:r>
          </a:p>
          <a:p>
            <a:pPr marL="457200" lvl="1" indent="0">
              <a:buNone/>
            </a:pPr>
            <a:endParaRPr lang="en-US" sz="3200" dirty="0"/>
          </a:p>
        </p:txBody>
      </p:sp>
    </p:spTree>
    <p:extLst>
      <p:ext uri="{BB962C8B-B14F-4D97-AF65-F5344CB8AC3E}">
        <p14:creationId xmlns:p14="http://schemas.microsoft.com/office/powerpoint/2010/main" val="237877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Comments on Scoping</a:t>
            </a:r>
            <a:endParaRPr lang="en-US" dirty="0"/>
          </a:p>
        </p:txBody>
      </p:sp>
      <p:sp>
        <p:nvSpPr>
          <p:cNvPr id="6" name="Content Placeholder 5"/>
          <p:cNvSpPr>
            <a:spLocks noGrp="1"/>
          </p:cNvSpPr>
          <p:nvPr>
            <p:ph sz="half" idx="1"/>
          </p:nvPr>
        </p:nvSpPr>
        <p:spPr/>
        <p:txBody>
          <a:bodyPr>
            <a:noAutofit/>
          </a:bodyPr>
          <a:lstStyle/>
          <a:p>
            <a:r>
              <a:rPr lang="en-US" sz="2000" dirty="0" smtClean="0"/>
              <a:t>Draft Scoping Report released for public comment on December 23, 2013 to January 23, 2014</a:t>
            </a:r>
          </a:p>
          <a:p>
            <a:r>
              <a:rPr lang="en-US" sz="2000" dirty="0"/>
              <a:t>R</a:t>
            </a:r>
            <a:r>
              <a:rPr lang="en-US" sz="2000" dirty="0" smtClean="0"/>
              <a:t>eceived </a:t>
            </a:r>
            <a:r>
              <a:rPr lang="en-US" sz="2000" dirty="0"/>
              <a:t>46 comments from concerned residents, environmental advocacy organizations, and the </a:t>
            </a:r>
            <a:r>
              <a:rPr lang="en-US" sz="2000" dirty="0" smtClean="0"/>
              <a:t>industry</a:t>
            </a:r>
          </a:p>
          <a:p>
            <a:r>
              <a:rPr lang="en-US" sz="2000" dirty="0" smtClean="0"/>
              <a:t>Revised the study scope based on the comments</a:t>
            </a:r>
            <a:endParaRPr lang="en-US" sz="2000" dirty="0"/>
          </a:p>
        </p:txBody>
      </p:sp>
      <p:pic>
        <p:nvPicPr>
          <p:cNvPr id="8" name="Content Placeholder 7"/>
          <p:cNvPicPr>
            <a:picLocks noGrp="1" noChangeAspect="1"/>
          </p:cNvPicPr>
          <p:nvPr>
            <p:ph sz="half" idx="2"/>
          </p:nvPr>
        </p:nvPicPr>
        <p:blipFill>
          <a:blip r:embed="rId2" cstate="print"/>
          <a:srcRect t="3201" b="3201"/>
          <a:stretch>
            <a:fillRect/>
          </a:stretch>
        </p:blipFill>
        <p:spPr/>
      </p:pic>
    </p:spTree>
    <p:extLst>
      <p:ext uri="{BB962C8B-B14F-4D97-AF65-F5344CB8AC3E}">
        <p14:creationId xmlns:p14="http://schemas.microsoft.com/office/powerpoint/2010/main" val="722103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Baseline Assessment</a:t>
            </a:r>
            <a:endParaRPr lang="en-US" dirty="0"/>
          </a:p>
        </p:txBody>
      </p:sp>
      <p:sp>
        <p:nvSpPr>
          <p:cNvPr id="4" name="Content Placeholder 3"/>
          <p:cNvSpPr>
            <a:spLocks noGrp="1"/>
          </p:cNvSpPr>
          <p:nvPr>
            <p:ph idx="1"/>
          </p:nvPr>
        </p:nvSpPr>
        <p:spPr/>
        <p:txBody>
          <a:bodyPr>
            <a:normAutofit fontScale="77500" lnSpcReduction="20000"/>
          </a:bodyPr>
          <a:lstStyle/>
          <a:p>
            <a:r>
              <a:rPr lang="en-US" dirty="0"/>
              <a:t>Demographics</a:t>
            </a:r>
          </a:p>
          <a:p>
            <a:r>
              <a:rPr lang="en-US" dirty="0"/>
              <a:t>Vulnerable populations</a:t>
            </a:r>
          </a:p>
          <a:p>
            <a:pPr lvl="1"/>
            <a:r>
              <a:rPr lang="en-US" dirty="0"/>
              <a:t>Vulnerable populations were  identified using demographics (race, age, poverty, education, and employment), proximity to existing gas wells, well water as drinking source, access to healthcare, and major causes of morbidity and mortality</a:t>
            </a:r>
          </a:p>
          <a:p>
            <a:r>
              <a:rPr lang="en-US" dirty="0"/>
              <a:t>Physical determinants of health</a:t>
            </a:r>
          </a:p>
          <a:p>
            <a:pPr lvl="1"/>
            <a:r>
              <a:rPr lang="en-US" dirty="0"/>
              <a:t>Chronic diseases, cancer incidence, mortality, birth outcomes (LBW, premature births, infant mortality)</a:t>
            </a:r>
          </a:p>
          <a:p>
            <a:r>
              <a:rPr lang="en-US" dirty="0"/>
              <a:t>Social determinants of health</a:t>
            </a:r>
          </a:p>
          <a:p>
            <a:pPr lvl="1"/>
            <a:r>
              <a:rPr lang="en-US" dirty="0"/>
              <a:t>STIs, crime, injuries, mental health, substance abuse</a:t>
            </a:r>
          </a:p>
          <a:p>
            <a:r>
              <a:rPr lang="en-US" dirty="0"/>
              <a:t>Healthcare</a:t>
            </a:r>
          </a:p>
        </p:txBody>
      </p:sp>
    </p:spTree>
    <p:extLst>
      <p:ext uri="{BB962C8B-B14F-4D97-AF65-F5344CB8AC3E}">
        <p14:creationId xmlns:p14="http://schemas.microsoft.com/office/powerpoint/2010/main" val="823313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Baseline Assessment: Data Sources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Demographic and Health Data</a:t>
            </a:r>
          </a:p>
          <a:p>
            <a:pPr lvl="1"/>
            <a:r>
              <a:rPr lang="en-US" dirty="0"/>
              <a:t>2012 American Community Survey 5-year estimates</a:t>
            </a:r>
          </a:p>
          <a:p>
            <a:pPr lvl="1"/>
            <a:r>
              <a:rPr lang="en-US" dirty="0" smtClean="0"/>
              <a:t>CDC’s Community Health Status Indicators</a:t>
            </a:r>
          </a:p>
          <a:p>
            <a:pPr lvl="1"/>
            <a:r>
              <a:rPr lang="en-US" dirty="0" smtClean="0"/>
              <a:t>Behavioral Risk Factor Surveillance System (BFRSS)</a:t>
            </a:r>
          </a:p>
          <a:p>
            <a:pPr lvl="1"/>
            <a:r>
              <a:rPr lang="en-US" dirty="0" smtClean="0"/>
              <a:t>University of Wisconsin County Health Rankings and Roadmap</a:t>
            </a:r>
          </a:p>
          <a:p>
            <a:pPr lvl="1"/>
            <a:r>
              <a:rPr lang="en-US" dirty="0" smtClean="0"/>
              <a:t>National Cancer Institute’s State Cancer Profiles</a:t>
            </a:r>
          </a:p>
          <a:p>
            <a:pPr lvl="1"/>
            <a:r>
              <a:rPr lang="en-US" dirty="0" smtClean="0"/>
              <a:t>CDC Wonder</a:t>
            </a:r>
          </a:p>
          <a:p>
            <a:r>
              <a:rPr lang="en-US" dirty="0" smtClean="0"/>
              <a:t>Mapping</a:t>
            </a:r>
          </a:p>
          <a:p>
            <a:pPr lvl="1"/>
            <a:r>
              <a:rPr lang="en-US" dirty="0"/>
              <a:t>2012 American Community Survey 5-year estimates</a:t>
            </a:r>
          </a:p>
          <a:p>
            <a:pPr lvl="1"/>
            <a:r>
              <a:rPr lang="en-US" dirty="0"/>
              <a:t>2013 Primary Medical Care Health Professional Shortage Areas</a:t>
            </a:r>
          </a:p>
          <a:p>
            <a:pPr lvl="1"/>
            <a:r>
              <a:rPr lang="en-US" dirty="0"/>
              <a:t>2013 EPA-regulated facilities</a:t>
            </a:r>
          </a:p>
          <a:p>
            <a:pPr lvl="1"/>
            <a:r>
              <a:rPr lang="en-US" dirty="0"/>
              <a:t>2012 ESRI USA landmark data</a:t>
            </a:r>
          </a:p>
          <a:p>
            <a:pPr lvl="1"/>
            <a:r>
              <a:rPr lang="en-US" dirty="0"/>
              <a:t>1980 Basic Data Report No. 11, Garrett County Gas Well </a:t>
            </a:r>
            <a:r>
              <a:rPr lang="en-US" dirty="0" smtClean="0"/>
              <a:t>records</a:t>
            </a:r>
            <a:endParaRPr lang="en-US" dirty="0"/>
          </a:p>
        </p:txBody>
      </p:sp>
    </p:spTree>
    <p:extLst>
      <p:ext uri="{BB962C8B-B14F-4D97-AF65-F5344CB8AC3E}">
        <p14:creationId xmlns:p14="http://schemas.microsoft.com/office/powerpoint/2010/main" val="2941281404"/>
      </p:ext>
    </p:extLst>
  </p:cSld>
  <p:clrMapOvr>
    <a:masterClrMapping/>
  </p:clrMapOvr>
</p:sld>
</file>

<file path=ppt/theme/theme1.xml><?xml version="1.0" encoding="utf-8"?>
<a:theme xmlns:a="http://schemas.openxmlformats.org/drawingml/2006/main" name="No frill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0</TotalTime>
  <Words>1004</Words>
  <Application>Microsoft Office PowerPoint</Application>
  <PresentationFormat>On-screen Show (4:3)</PresentationFormat>
  <Paragraphs>254</Paragraphs>
  <Slides>17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vt:lpstr>
      <vt:lpstr>Times New Roman</vt:lpstr>
      <vt:lpstr>No frills</vt:lpstr>
      <vt:lpstr>The Maryland Experience: Using HIA Methodology to Evaluate the Public Health Impacts Associated with Unconventional Natural Gas Development and Production </vt:lpstr>
      <vt:lpstr>Public Health Study</vt:lpstr>
      <vt:lpstr>HIA &amp; the Public Health Study</vt:lpstr>
      <vt:lpstr>Scoping</vt:lpstr>
      <vt:lpstr>Scoping</vt:lpstr>
      <vt:lpstr>Scoping</vt:lpstr>
      <vt:lpstr>Comments on Scoping</vt:lpstr>
      <vt:lpstr>Baseline Assessment</vt:lpstr>
      <vt:lpstr>Baseline Assessment: Data Sources</vt:lpstr>
      <vt:lpstr>Impact Assessment</vt:lpstr>
      <vt:lpstr>Hazard Ranking</vt:lpstr>
      <vt:lpstr>Hazard Ranking</vt:lpstr>
      <vt:lpstr>Hazard Ranking</vt:lpstr>
      <vt:lpstr>Example: Air Quality</vt:lpstr>
      <vt:lpstr>Hazard Evaluation Summary</vt:lpstr>
      <vt:lpstr>Recommendations</vt:lpstr>
      <vt:lpstr>Visit www.marcellushealth.org for more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2012-08-24T00:53:15Z</dcterms:created>
  <dcterms:modified xsi:type="dcterms:W3CDTF">2015-06-11T20:18:33Z</dcterms:modified>
</cp:coreProperties>
</file>